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2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5" r:id="rId18"/>
    <p:sldId id="273" r:id="rId19"/>
    <p:sldId id="274" r:id="rId20"/>
  </p:sldIdLst>
  <p:sldSz cx="9144000" cy="5143500" type="screen16x9"/>
  <p:notesSz cx="6858000" cy="9144000"/>
  <p:embeddedFontLst>
    <p:embeddedFont>
      <p:font typeface="Roboto" panose="02000000000000000000" pitchFamily="2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0" roundtripDataSignature="AMtx7mhaJSE1bo6xomtUxHohl0Y0Ky4c9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5A60E34-216C-44DB-A5BC-BD9458AC07EA}">
  <a:tblStyle styleId="{E5A60E34-216C-44DB-A5BC-BD9458AC07EA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30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" name="Google Shape;4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9" name="Google Shape;119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" name="Google Shape;127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6" name="Google Shape;136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5" name="Google Shape;145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4e13f125d5_1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4" name="Google Shape;154;g24e13f125d5_1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20786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9" name="Google Shape;179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7" name="Google Shape;187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" name="Google Shape;5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" name="Google Shape;6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75d22eff7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7" name="Google Shape;67;g275d22eff7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3d2a800530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" name="Google Shape;74;g23d2a800530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3d2a800530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1" name="Google Shape;81;g23d2a800530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3d2a800530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g23d2a800530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10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6" name="Google Shape;16;p1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7" name="Google Shape;17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5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3" name="Google Shape;23;p15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6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7" name="Google Shape;27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7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1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1" name="Google Shape;31;p17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2" name="Google Shape;32;p17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3" name="Google Shape;33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8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36" name="Google Shape;36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9" name="Google Shape;39;p1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"/>
          <p:cNvSpPr/>
          <p:nvPr/>
        </p:nvSpPr>
        <p:spPr>
          <a:xfrm>
            <a:off x="-48600" y="4275"/>
            <a:ext cx="9241200" cy="5207400"/>
          </a:xfrm>
          <a:prstGeom prst="rect">
            <a:avLst/>
          </a:prstGeom>
          <a:solidFill>
            <a:srgbClr val="1155CC"/>
          </a:solidFill>
          <a:ln w="9525" cap="flat" cmpd="sng">
            <a:solidFill>
              <a:srgbClr val="1155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1"/>
          <p:cNvSpPr txBox="1">
            <a:spLocks noGrp="1"/>
          </p:cNvSpPr>
          <p:nvPr>
            <p:ph type="ctrTitle"/>
          </p:nvPr>
        </p:nvSpPr>
        <p:spPr>
          <a:xfrm>
            <a:off x="311700" y="1405350"/>
            <a:ext cx="8520600" cy="23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GB">
                <a:solidFill>
                  <a:srgbClr val="FFFF00"/>
                </a:solidFill>
              </a:rPr>
              <a:t>A Paradigm Shift in </a:t>
            </a:r>
            <a:br>
              <a:rPr lang="en-GB">
                <a:solidFill>
                  <a:srgbClr val="FFFF00"/>
                </a:solidFill>
              </a:rPr>
            </a:br>
            <a:r>
              <a:rPr lang="en-GB">
                <a:solidFill>
                  <a:srgbClr val="FFFF00"/>
                </a:solidFill>
              </a:rPr>
              <a:t>XSS-DOM Mitigation via </a:t>
            </a:r>
            <a:br>
              <a:rPr lang="en-GB">
                <a:solidFill>
                  <a:srgbClr val="FFFF00"/>
                </a:solidFill>
              </a:rPr>
            </a:br>
            <a:r>
              <a:rPr lang="en-GB">
                <a:solidFill>
                  <a:srgbClr val="FFFF00"/>
                </a:solidFill>
              </a:rPr>
              <a:t>DCSP and Proxy Orchestration</a:t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49" name="Google Shape;49;p1"/>
          <p:cNvSpPr txBox="1">
            <a:spLocks noGrp="1"/>
          </p:cNvSpPr>
          <p:nvPr>
            <p:ph type="subTitle" idx="1"/>
          </p:nvPr>
        </p:nvSpPr>
        <p:spPr>
          <a:xfrm>
            <a:off x="6094101" y="4076950"/>
            <a:ext cx="2847900" cy="9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27"/>
              <a:buNone/>
            </a:pPr>
            <a:r>
              <a:rPr lang="en-GB" sz="1400">
                <a:solidFill>
                  <a:srgbClr val="FFFF00"/>
                </a:solidFill>
              </a:rPr>
              <a:t>Krishnaa S         (2020506045)</a:t>
            </a:r>
            <a:br>
              <a:rPr lang="en-GB" sz="1400">
                <a:solidFill>
                  <a:srgbClr val="FFFF00"/>
                </a:solidFill>
              </a:rPr>
            </a:br>
            <a:r>
              <a:rPr lang="en-GB" sz="1400">
                <a:solidFill>
                  <a:srgbClr val="FFFF00"/>
                </a:solidFill>
              </a:rPr>
              <a:t>Jawahar A S      (2020506035)</a:t>
            </a:r>
            <a:br>
              <a:rPr lang="en-GB" sz="1400">
                <a:solidFill>
                  <a:srgbClr val="FFFF00"/>
                </a:solidFill>
              </a:rPr>
            </a:br>
            <a:r>
              <a:rPr lang="en-GB" sz="1400">
                <a:solidFill>
                  <a:srgbClr val="FFFF00"/>
                </a:solidFill>
              </a:rPr>
              <a:t>Thamizharasi M (2020506102)</a:t>
            </a:r>
            <a:endParaRPr sz="1400">
              <a:solidFill>
                <a:srgbClr val="FFFF00"/>
              </a:solidFill>
            </a:endParaRPr>
          </a:p>
        </p:txBody>
      </p:sp>
      <p:sp>
        <p:nvSpPr>
          <p:cNvPr id="50" name="Google Shape;50;p1"/>
          <p:cNvSpPr txBox="1"/>
          <p:nvPr/>
        </p:nvSpPr>
        <p:spPr>
          <a:xfrm>
            <a:off x="692700" y="4076950"/>
            <a:ext cx="21882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00"/>
                </a:solidFill>
              </a:rPr>
              <a:t>Under the guidance of </a:t>
            </a:r>
            <a:endParaRPr dirty="0">
              <a:solidFill>
                <a:srgbClr val="FFFF0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>
                <a:solidFill>
                  <a:srgbClr val="FFFF00"/>
                </a:solidFill>
              </a:rPr>
              <a:t>Dr.</a:t>
            </a:r>
            <a:r>
              <a:rPr lang="en-GB" dirty="0">
                <a:solidFill>
                  <a:srgbClr val="FFFF00"/>
                </a:solidFill>
              </a:rPr>
              <a:t> P. Kola Sujatha</a:t>
            </a:r>
            <a:endParaRPr dirty="0">
              <a:solidFill>
                <a:srgbClr val="FFFF00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A123C4-D613-9CDA-6DC0-808FFFC93AE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</a:t>
            </a:fld>
            <a:endParaRPr lang="en-GB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"/>
          <p:cNvSpPr/>
          <p:nvPr/>
        </p:nvSpPr>
        <p:spPr>
          <a:xfrm>
            <a:off x="2125" y="0"/>
            <a:ext cx="9144000" cy="825900"/>
          </a:xfrm>
          <a:prstGeom prst="rect">
            <a:avLst/>
          </a:prstGeom>
          <a:solidFill>
            <a:srgbClr val="1155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4"/>
          <p:cNvSpPr txBox="1"/>
          <p:nvPr/>
        </p:nvSpPr>
        <p:spPr>
          <a:xfrm>
            <a:off x="116850" y="119550"/>
            <a:ext cx="89103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GB"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IMPLEMENTATION</a:t>
            </a:r>
            <a:endParaRPr sz="2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4"/>
          <p:cNvSpPr txBox="1"/>
          <p:nvPr/>
        </p:nvSpPr>
        <p:spPr>
          <a:xfrm>
            <a:off x="373998" y="945450"/>
            <a:ext cx="7768500" cy="396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Created a E-Commerce Website to test XSS-DOM Web attack</a:t>
            </a:r>
            <a:endParaRPr/>
          </a:p>
          <a:p>
            <a:pPr marL="4254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GB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this page we can add notes like shopping </a:t>
            </a:r>
            <a:r>
              <a:rPr lang="en-GB"/>
              <a:t>list </a:t>
            </a:r>
            <a:r>
              <a:rPr lang="en-GB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Amazon</a:t>
            </a:r>
            <a:endParaRPr/>
          </a:p>
        </p:txBody>
      </p:sp>
      <p:pic>
        <p:nvPicPr>
          <p:cNvPr id="107" name="Google Shape;107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9875" y="1852151"/>
            <a:ext cx="7768502" cy="192190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1266753-B1CA-5F71-E0BF-C6DE76130E0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10</a:t>
            </a:fld>
            <a:endParaRPr lang="en-GB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"/>
          <p:cNvSpPr/>
          <p:nvPr/>
        </p:nvSpPr>
        <p:spPr>
          <a:xfrm>
            <a:off x="2125" y="0"/>
            <a:ext cx="9144000" cy="825900"/>
          </a:xfrm>
          <a:prstGeom prst="rect">
            <a:avLst/>
          </a:prstGeom>
          <a:solidFill>
            <a:srgbClr val="1155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5"/>
          <p:cNvSpPr txBox="1"/>
          <p:nvPr/>
        </p:nvSpPr>
        <p:spPr>
          <a:xfrm>
            <a:off x="116850" y="119550"/>
            <a:ext cx="89103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GB"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IMPLEMENTATION</a:t>
            </a:r>
            <a:endParaRPr sz="2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5"/>
          <p:cNvSpPr txBox="1"/>
          <p:nvPr/>
        </p:nvSpPr>
        <p:spPr>
          <a:xfrm>
            <a:off x="373998" y="945450"/>
            <a:ext cx="8569280" cy="396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254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GB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And we created few more pages with feed option where we can inject the script code to attack the page. 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5" name="Google Shape;115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9600" y="1799063"/>
            <a:ext cx="3962400" cy="2661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921404" y="1799063"/>
            <a:ext cx="3769113" cy="266142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645A55F-6C83-BA19-542F-41B330A71EC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11</a:t>
            </a:fld>
            <a:endParaRPr lang="en-GB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/>
          <p:nvPr/>
        </p:nvSpPr>
        <p:spPr>
          <a:xfrm>
            <a:off x="2125" y="0"/>
            <a:ext cx="9144000" cy="825900"/>
          </a:xfrm>
          <a:prstGeom prst="rect">
            <a:avLst/>
          </a:prstGeom>
          <a:solidFill>
            <a:srgbClr val="1155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21"/>
          <p:cNvSpPr txBox="1"/>
          <p:nvPr/>
        </p:nvSpPr>
        <p:spPr>
          <a:xfrm>
            <a:off x="116850" y="119550"/>
            <a:ext cx="89103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GB"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IMPLEMENTATION</a:t>
            </a:r>
            <a:endParaRPr sz="2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3" name="Google Shape;123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10215" y="1520387"/>
            <a:ext cx="5523571" cy="3352801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1"/>
          <p:cNvSpPr txBox="1"/>
          <p:nvPr/>
        </p:nvSpPr>
        <p:spPr>
          <a:xfrm>
            <a:off x="526625" y="941675"/>
            <a:ext cx="7520100" cy="1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Search by category page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6750011-A8B2-F9F5-2C5E-0DCD70FEDB9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12</a:t>
            </a:fld>
            <a:endParaRPr lang="en-GB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/>
          <p:nvPr/>
        </p:nvSpPr>
        <p:spPr>
          <a:xfrm>
            <a:off x="2125" y="0"/>
            <a:ext cx="9144000" cy="825900"/>
          </a:xfrm>
          <a:prstGeom prst="rect">
            <a:avLst/>
          </a:prstGeom>
          <a:solidFill>
            <a:srgbClr val="1155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22"/>
          <p:cNvSpPr txBox="1"/>
          <p:nvPr/>
        </p:nvSpPr>
        <p:spPr>
          <a:xfrm>
            <a:off x="116850" y="119550"/>
            <a:ext cx="89103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GB"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IMPLEMENTATION</a:t>
            </a:r>
            <a:endParaRPr sz="2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22"/>
          <p:cNvSpPr txBox="1"/>
          <p:nvPr/>
        </p:nvSpPr>
        <p:spPr>
          <a:xfrm>
            <a:off x="373998" y="945450"/>
            <a:ext cx="7768500" cy="396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Detection of XSS – DOM attack </a:t>
            </a:r>
            <a:endParaRPr/>
          </a:p>
          <a:p>
            <a:pPr marL="4254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GB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notes page, by feeding the script through the input bar.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2" name="Google Shape;132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31794" y="1935666"/>
            <a:ext cx="5776332" cy="1578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362548" y="3513796"/>
            <a:ext cx="4314825" cy="12382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58AF50E-C1A2-1EEA-78CD-E31A1D53B08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13</a:t>
            </a:fld>
            <a:endParaRPr lang="en-GB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3"/>
          <p:cNvSpPr/>
          <p:nvPr/>
        </p:nvSpPr>
        <p:spPr>
          <a:xfrm>
            <a:off x="2125" y="0"/>
            <a:ext cx="9144000" cy="825900"/>
          </a:xfrm>
          <a:prstGeom prst="rect">
            <a:avLst/>
          </a:prstGeom>
          <a:solidFill>
            <a:srgbClr val="1155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23"/>
          <p:cNvSpPr txBox="1"/>
          <p:nvPr/>
        </p:nvSpPr>
        <p:spPr>
          <a:xfrm>
            <a:off x="116850" y="119550"/>
            <a:ext cx="89103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GB"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IMPLEMENTATION</a:t>
            </a:r>
            <a:endParaRPr sz="2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23"/>
          <p:cNvSpPr txBox="1"/>
          <p:nvPr/>
        </p:nvSpPr>
        <p:spPr>
          <a:xfrm>
            <a:off x="373998" y="765717"/>
            <a:ext cx="7768500" cy="4143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Detection of XSS – DOM attack </a:t>
            </a:r>
            <a:endParaRPr/>
          </a:p>
          <a:p>
            <a:pPr marL="4254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GB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</a:t>
            </a:r>
            <a:r>
              <a:rPr lang="en-GB"/>
              <a:t>User</a:t>
            </a:r>
            <a:r>
              <a:rPr lang="en-GB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page , by feeding the script through the </a:t>
            </a:r>
            <a:r>
              <a:rPr lang="en-GB"/>
              <a:t>category search</a:t>
            </a:r>
            <a:r>
              <a:rPr lang="en-GB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bar. So that will lead to the missing information in the </a:t>
            </a:r>
            <a:r>
              <a:rPr lang="en-GB"/>
              <a:t>result</a:t>
            </a:r>
            <a:r>
              <a:rPr lang="en-GB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page.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1" name="Google Shape;14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4713" y="1823275"/>
            <a:ext cx="6258824" cy="2913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84775" y="4092895"/>
            <a:ext cx="3178675" cy="9073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A0673D6-2CCD-6861-7465-311FB73FF6C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14</a:t>
            </a:fld>
            <a:endParaRPr lang="en-GB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4"/>
          <p:cNvSpPr/>
          <p:nvPr/>
        </p:nvSpPr>
        <p:spPr>
          <a:xfrm>
            <a:off x="2125" y="0"/>
            <a:ext cx="9144000" cy="825900"/>
          </a:xfrm>
          <a:prstGeom prst="rect">
            <a:avLst/>
          </a:prstGeom>
          <a:solidFill>
            <a:srgbClr val="1155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24"/>
          <p:cNvSpPr txBox="1"/>
          <p:nvPr/>
        </p:nvSpPr>
        <p:spPr>
          <a:xfrm>
            <a:off x="116850" y="119550"/>
            <a:ext cx="89103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GB"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IMPLEMENTATION</a:t>
            </a:r>
            <a:endParaRPr sz="2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24"/>
          <p:cNvSpPr txBox="1"/>
          <p:nvPr/>
        </p:nvSpPr>
        <p:spPr>
          <a:xfrm>
            <a:off x="373998" y="945450"/>
            <a:ext cx="7768500" cy="396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Detection of XSS – DOM attack </a:t>
            </a:r>
            <a:endParaRPr/>
          </a:p>
          <a:p>
            <a:pPr marL="4254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GB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By feeding through the URL.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0" name="Google Shape;150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04974" y="1909389"/>
            <a:ext cx="5734050" cy="78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33636" y="2927400"/>
            <a:ext cx="4276725" cy="16097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E148C6B-F7BB-FBEF-57B9-6463217568C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15</a:t>
            </a:fld>
            <a:endParaRPr lang="en-GB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4e13f125d5_1_9"/>
          <p:cNvSpPr/>
          <p:nvPr/>
        </p:nvSpPr>
        <p:spPr>
          <a:xfrm>
            <a:off x="2125" y="0"/>
            <a:ext cx="9144000" cy="825900"/>
          </a:xfrm>
          <a:prstGeom prst="rect">
            <a:avLst/>
          </a:prstGeom>
          <a:solidFill>
            <a:srgbClr val="1155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g24e13f125d5_1_9"/>
          <p:cNvSpPr txBox="1"/>
          <p:nvPr/>
        </p:nvSpPr>
        <p:spPr>
          <a:xfrm>
            <a:off x="116850" y="119550"/>
            <a:ext cx="89103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GB"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IMPLEMENTATION</a:t>
            </a:r>
            <a:endParaRPr sz="2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g24e13f125d5_1_9"/>
          <p:cNvSpPr txBox="1"/>
          <p:nvPr/>
        </p:nvSpPr>
        <p:spPr>
          <a:xfrm>
            <a:off x="373998" y="945450"/>
            <a:ext cx="7768500" cy="396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Detection of XSS – DOM attack usin</a:t>
            </a:r>
            <a:r>
              <a:rPr lang="en-GB"/>
              <a:t>g Regular expression and pattern matching </a:t>
            </a:r>
            <a:r>
              <a:rPr lang="en-GB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4572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9" name="Google Shape;159;g24e13f125d5_1_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875" y="1457324"/>
            <a:ext cx="7498250" cy="32678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071ED67-BB0B-8C2A-228B-C8A05B48CAD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16</a:t>
            </a:fld>
            <a:endParaRPr lang="en-GB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7"/>
          <p:cNvSpPr/>
          <p:nvPr/>
        </p:nvSpPr>
        <p:spPr>
          <a:xfrm>
            <a:off x="2125" y="0"/>
            <a:ext cx="9144000" cy="825900"/>
          </a:xfrm>
          <a:prstGeom prst="rect">
            <a:avLst/>
          </a:prstGeom>
          <a:solidFill>
            <a:srgbClr val="1155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7"/>
          <p:cNvSpPr txBox="1"/>
          <p:nvPr/>
        </p:nvSpPr>
        <p:spPr>
          <a:xfrm>
            <a:off x="130200" y="132325"/>
            <a:ext cx="89103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GB"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BENEFITS</a:t>
            </a:r>
            <a:endParaRPr sz="2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7"/>
          <p:cNvSpPr txBox="1"/>
          <p:nvPr/>
        </p:nvSpPr>
        <p:spPr>
          <a:xfrm>
            <a:off x="701100" y="978425"/>
            <a:ext cx="7768500" cy="396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-GB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Uncompromised User Confidence:</a:t>
            </a:r>
            <a:r>
              <a:rPr lang="en-GB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Mitigating XSS-DOM vulnerabilities fosters user trust in application's security and reliability.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-GB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Preserved Data Integrity:</a:t>
            </a:r>
            <a:r>
              <a:rPr lang="en-GB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By neutralizing these threats, you maintain the integrity of user data, preventing unauthorized access and tampering.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-GB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Enhanced Brand Reputation:</a:t>
            </a:r>
            <a:r>
              <a:rPr lang="en-GB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 secure application reflects positively on a brand, positioning the owner as a responsible and security-conscious provider.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-GB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Reduced Legal and Financial Risk:</a:t>
            </a:r>
            <a:r>
              <a:rPr lang="en-GB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Preventing attacks helps you avoid potential legal liabilities and financial losses that can arise from data breaches or compromised user information.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57102FC-F3FF-7DFC-AB1E-E6CC87DDE4F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90699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5"/>
          <p:cNvSpPr/>
          <p:nvPr/>
        </p:nvSpPr>
        <p:spPr>
          <a:xfrm>
            <a:off x="2125" y="0"/>
            <a:ext cx="9144000" cy="825900"/>
          </a:xfrm>
          <a:prstGeom prst="rect">
            <a:avLst/>
          </a:prstGeom>
          <a:solidFill>
            <a:srgbClr val="1155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25"/>
          <p:cNvSpPr txBox="1"/>
          <p:nvPr/>
        </p:nvSpPr>
        <p:spPr>
          <a:xfrm>
            <a:off x="130200" y="132325"/>
            <a:ext cx="89103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GB"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CONTRIBUTION</a:t>
            </a:r>
            <a:endParaRPr sz="2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25"/>
          <p:cNvSpPr txBox="1"/>
          <p:nvPr/>
        </p:nvSpPr>
        <p:spPr>
          <a:xfrm>
            <a:off x="695750" y="1092725"/>
            <a:ext cx="7768500" cy="36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84" name="Google Shape;184;p25"/>
          <p:cNvGraphicFramePr/>
          <p:nvPr/>
        </p:nvGraphicFramePr>
        <p:xfrm>
          <a:off x="557560" y="1092725"/>
          <a:ext cx="7984275" cy="3853826"/>
        </p:xfrm>
        <a:graphic>
          <a:graphicData uri="http://schemas.openxmlformats.org/drawingml/2006/table">
            <a:tbl>
              <a:tblPr firstRow="1" bandRow="1">
                <a:noFill/>
                <a:tableStyleId>{E5A60E34-216C-44DB-A5BC-BD9458AC07EA}</a:tableStyleId>
              </a:tblPr>
              <a:tblGrid>
                <a:gridCol w="2594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8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771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u="none" strike="noStrike" cap="none"/>
                        <a:t>Krishnaa S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  <a:p>
                      <a:pPr marL="457200" lvl="0" indent="-3175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-GB"/>
                        <a:t>Developed admin and catalog pages</a:t>
                      </a:r>
                      <a:endParaRPr/>
                    </a:p>
                    <a:p>
                      <a:pPr marL="457200" lvl="0" indent="-3175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-GB"/>
                        <a:t>Configured SQLite database</a:t>
                      </a:r>
                      <a:endParaRPr/>
                    </a:p>
                    <a:p>
                      <a:pPr marL="457200" lvl="0" indent="-3175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-GB"/>
                        <a:t>Implemented backend logic with Flask</a:t>
                      </a:r>
                      <a:endParaRPr/>
                    </a:p>
                    <a:p>
                      <a:pPr marL="457200" lvl="0" indent="-3175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-GB"/>
                        <a:t>Integrated attack detection using regex</a:t>
                      </a:r>
                      <a:endParaRPr sz="1200">
                        <a:solidFill>
                          <a:srgbClr val="D1D5DB"/>
                        </a:solidFill>
                        <a:highlight>
                          <a:srgbClr val="444654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71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u="none" strike="noStrike" cap="none"/>
                        <a:t>Jawahar A S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285750" marR="0" lvl="0" indent="-1968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  <a:p>
                      <a:pPr marL="285750" marR="0" lvl="0" indent="-1968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  <a:p>
                      <a:pPr marL="457200" marR="0" lvl="0" indent="-3175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-GB" sz="1400" u="none" strike="noStrike" cap="none"/>
                        <a:t>Designed front-end of Notes page 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771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u="none" strike="noStrike" cap="none"/>
                        <a:t>Thamizharasi M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285750" marR="0" lvl="0" indent="-1968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  <a:p>
                      <a:pPr marL="285750" marR="0" lvl="0" indent="-1968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  <a:p>
                      <a:pPr marL="457200" marR="0" lvl="0" indent="-3175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-GB" sz="1400" u="none" strike="noStrike" cap="none"/>
                        <a:t>Designed front-end of Login and Sign-up page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93A317E-581F-B28F-8B16-274E2784B3E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18</a:t>
            </a:fld>
            <a:endParaRPr lang="en-GB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8"/>
          <p:cNvSpPr/>
          <p:nvPr/>
        </p:nvSpPr>
        <p:spPr>
          <a:xfrm>
            <a:off x="2125" y="0"/>
            <a:ext cx="9144000" cy="5143500"/>
          </a:xfrm>
          <a:prstGeom prst="rect">
            <a:avLst/>
          </a:prstGeom>
          <a:solidFill>
            <a:srgbClr val="1155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8"/>
          <p:cNvSpPr txBox="1"/>
          <p:nvPr/>
        </p:nvSpPr>
        <p:spPr>
          <a:xfrm>
            <a:off x="1834800" y="2032350"/>
            <a:ext cx="5474400" cy="10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0"/>
              <a:buFont typeface="Arial"/>
              <a:buNone/>
            </a:pPr>
            <a:r>
              <a:rPr lang="en-GB" sz="7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sz="7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7D1A764-2E9E-8A23-B632-EB2D8078B32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19</a:t>
            </a:fld>
            <a:endParaRPr lang="en-GB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"/>
          <p:cNvSpPr/>
          <p:nvPr/>
        </p:nvSpPr>
        <p:spPr>
          <a:xfrm>
            <a:off x="2125" y="0"/>
            <a:ext cx="9144000" cy="825900"/>
          </a:xfrm>
          <a:prstGeom prst="rect">
            <a:avLst/>
          </a:prstGeom>
          <a:solidFill>
            <a:srgbClr val="1155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2"/>
          <p:cNvSpPr txBox="1"/>
          <p:nvPr/>
        </p:nvSpPr>
        <p:spPr>
          <a:xfrm>
            <a:off x="130200" y="132325"/>
            <a:ext cx="89103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GB"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PROBLEM STATEMENT</a:t>
            </a:r>
            <a:endParaRPr sz="2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2"/>
          <p:cNvSpPr txBox="1"/>
          <p:nvPr/>
        </p:nvSpPr>
        <p:spPr>
          <a:xfrm>
            <a:off x="695750" y="1092725"/>
            <a:ext cx="7768500" cy="39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 i="0" u="none" strike="noStrike" cap="none" dirty="0">
                <a:solidFill>
                  <a:srgbClr val="000000"/>
                </a:solidFill>
              </a:rPr>
              <a:t>Cross-Site Scripting (XSS)</a:t>
            </a:r>
            <a:r>
              <a:rPr lang="en-GB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vulnerabilities persist as a </a:t>
            </a:r>
            <a:r>
              <a:rPr lang="en-GB" sz="1400" b="1" i="0" u="none" strike="noStrike" cap="none" dirty="0">
                <a:solidFill>
                  <a:srgbClr val="000000"/>
                </a:solidFill>
              </a:rPr>
              <a:t>major threat</a:t>
            </a:r>
            <a:r>
              <a:rPr lang="en-GB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 web applications, jeopardizing </a:t>
            </a:r>
            <a:r>
              <a:rPr lang="en-GB" sz="1400" b="1" i="0" u="none" strike="noStrike" cap="none" dirty="0">
                <a:solidFill>
                  <a:srgbClr val="000000"/>
                </a:solidFill>
              </a:rPr>
              <a:t>user data</a:t>
            </a:r>
            <a:r>
              <a:rPr lang="en-GB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en-GB" sz="1400" b="1" i="0" u="none" strike="noStrike" cap="none" dirty="0">
                <a:solidFill>
                  <a:srgbClr val="000000"/>
                </a:solidFill>
              </a:rPr>
              <a:t>privacy</a:t>
            </a:r>
            <a:r>
              <a:rPr lang="en-GB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This highlights the urgent need for innovative and adaptive security measures to enhance protection for evolving web applications.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4040FA8-3ABA-750F-5E9B-D8B28C6C02B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2</a:t>
            </a:fld>
            <a:endParaRPr lang="en-GB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"/>
          <p:cNvSpPr/>
          <p:nvPr/>
        </p:nvSpPr>
        <p:spPr>
          <a:xfrm>
            <a:off x="2125" y="0"/>
            <a:ext cx="9144000" cy="825900"/>
          </a:xfrm>
          <a:prstGeom prst="rect">
            <a:avLst/>
          </a:prstGeom>
          <a:solidFill>
            <a:srgbClr val="1155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3"/>
          <p:cNvSpPr txBox="1"/>
          <p:nvPr/>
        </p:nvSpPr>
        <p:spPr>
          <a:xfrm>
            <a:off x="130200" y="132325"/>
            <a:ext cx="89103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GB"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OBJECTIVES</a:t>
            </a:r>
            <a:endParaRPr sz="2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3"/>
          <p:cNvSpPr txBox="1"/>
          <p:nvPr/>
        </p:nvSpPr>
        <p:spPr>
          <a:xfrm>
            <a:off x="695750" y="1092725"/>
            <a:ext cx="7768500" cy="36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-GB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Understanding Vulnerabilities:</a:t>
            </a:r>
            <a:r>
              <a:rPr lang="en-GB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Gain insight into the nature and mechanics of Cross-Site Scripting (XSS) and DOM-based attacks.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-GB"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Detection Techniques:</a:t>
            </a:r>
            <a:r>
              <a:rPr lang="en-GB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Investigate methods (Pattern matching) for identifying XSS-DOM vulnerabilities, enabling proactive defense against potential attacks.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-GB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Preventive Strategies:</a:t>
            </a:r>
            <a:r>
              <a:rPr lang="en-GB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Explore strategies such as input validation and Content Security Policy (CSP) to mitigate the risks of XSS-DOM attacks.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-GB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Real-world Insights:</a:t>
            </a:r>
            <a:r>
              <a:rPr lang="en-GB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Analyze real-world cases of notable attacks to grasp the potential consequences and implications of these vulnerabilities.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A31274D-4AD8-EE20-1E3C-6D67F65D2B5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3</a:t>
            </a:fld>
            <a:endParaRPr lang="en-GB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75d22eff7f_0_0"/>
          <p:cNvSpPr/>
          <p:nvPr/>
        </p:nvSpPr>
        <p:spPr>
          <a:xfrm>
            <a:off x="2125" y="0"/>
            <a:ext cx="9144000" cy="825900"/>
          </a:xfrm>
          <a:prstGeom prst="rect">
            <a:avLst/>
          </a:prstGeom>
          <a:solidFill>
            <a:srgbClr val="1155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g275d22eff7f_0_0"/>
          <p:cNvSpPr txBox="1"/>
          <p:nvPr/>
        </p:nvSpPr>
        <p:spPr>
          <a:xfrm>
            <a:off x="130200" y="132325"/>
            <a:ext cx="89103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GB"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LITERATURE SURVEY</a:t>
            </a:r>
            <a:endParaRPr sz="2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71" name="Google Shape;71;g275d22eff7f_0_0"/>
          <p:cNvGraphicFramePr/>
          <p:nvPr/>
        </p:nvGraphicFramePr>
        <p:xfrm>
          <a:off x="84225" y="949395"/>
          <a:ext cx="8975550" cy="4125275"/>
        </p:xfrm>
        <a:graphic>
          <a:graphicData uri="http://schemas.openxmlformats.org/drawingml/2006/table">
            <a:tbl>
              <a:tblPr>
                <a:noFill/>
                <a:tableStyleId>{E5A60E34-216C-44DB-A5BC-BD9458AC07EA}</a:tableStyleId>
              </a:tblPr>
              <a:tblGrid>
                <a:gridCol w="548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12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13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2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strike="noStrike" cap="none"/>
                        <a:t>SNo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solidFill>
                      <a:srgbClr val="3D85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strike="noStrike" cap="none"/>
                        <a:t>Description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solidFill>
                      <a:srgbClr val="3D85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strike="noStrike" cap="none"/>
                        <a:t>Pros and Cons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solidFill>
                      <a:srgbClr val="3D85C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34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strike="noStrike" cap="none"/>
                        <a:t>1</a:t>
                      </a:r>
                      <a:endParaRPr sz="12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b="1" u="none" strike="noStrike" cap="none">
                          <a:solidFill>
                            <a:schemeClr val="dk1"/>
                          </a:solidFill>
                        </a:rPr>
                        <a:t>JSCSP: A Novel Policy-Based XSS Defense Mechanism for Browsers  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strike="noStrike" cap="none">
                          <a:solidFill>
                            <a:srgbClr val="11111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* JavaScript based Content Security Policy (JSCSP) to mitigate XSS attacks. </a:t>
                      </a:r>
                      <a:endParaRPr sz="1200" u="none" strike="noStrike" cap="none">
                        <a:solidFill>
                          <a:srgbClr val="11111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strike="noStrike" cap="none">
                          <a:solidFill>
                            <a:srgbClr val="11111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* Offers efficient algorithm to automatically generate the policy directives. </a:t>
                      </a:r>
                      <a:endParaRPr sz="1200" u="none" strike="noStrike" cap="none">
                        <a:solidFill>
                          <a:srgbClr val="11111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strike="noStrike" cap="none">
                          <a:solidFill>
                            <a:srgbClr val="11111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* Implemented on a Chrome extension and delivers better performance compared to other XSS defense solutions.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b="1" u="none" strike="noStrike" cap="none"/>
                        <a:t>Advantages: </a:t>
                      </a:r>
                      <a:endParaRPr sz="1200" b="1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strike="noStrike" cap="none"/>
                        <a:t>* Scalability: JSCSP is able to support for most browsers.</a:t>
                      </a:r>
                      <a:endParaRPr sz="12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strike="noStrike" cap="none"/>
                        <a:t>* Automated generation of CSP.</a:t>
                      </a:r>
                      <a:endParaRPr sz="12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b="1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b="1" u="none" strike="noStrike" cap="none"/>
                        <a:t>Disadvantages:</a:t>
                      </a:r>
                      <a:endParaRPr sz="1200" b="1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strike="noStrike" cap="none"/>
                        <a:t>* No detection of attack.</a:t>
                      </a:r>
                      <a:endParaRPr sz="12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strike="noStrike" cap="none"/>
                        <a:t>* Only works for static pages.</a:t>
                      </a:r>
                      <a:endParaRPr sz="12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831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strike="noStrike" cap="none"/>
                        <a:t>2</a:t>
                      </a:r>
                      <a:endParaRPr sz="1200" u="none" strike="noStrike" cap="none"/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b="1" u="none" strike="noStrike" cap="none">
                          <a:solidFill>
                            <a:schemeClr val="dk1"/>
                          </a:solidFill>
                        </a:rPr>
                        <a:t>Prevention Of DOM Based XSS Attacks Using A White List Framework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strike="noStrike" cap="none">
                          <a:solidFill>
                            <a:schemeClr val="dk1"/>
                          </a:solidFill>
                        </a:rPr>
                        <a:t>* proposes an anti-DOM XSS framework designed to protect clients by blocking malicious scripts in the HTML DOM tree source. 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strike="noStrike" cap="none">
                          <a:solidFill>
                            <a:schemeClr val="dk1"/>
                          </a:solidFill>
                        </a:rPr>
                        <a:t>* Effectively prevents DOM XSS attacks, and a prototype tool has been developed to validate its effectiveness.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 b="1" u="none" strike="noStrike" cap="none">
                          <a:solidFill>
                            <a:schemeClr val="dk1"/>
                          </a:solidFill>
                        </a:rPr>
                        <a:t>Advantages: 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 u="none" strike="noStrike" cap="none">
                          <a:solidFill>
                            <a:schemeClr val="dk1"/>
                          </a:solidFill>
                        </a:rPr>
                        <a:t>* White list frameworks have a lower false positive rate 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 u="none" strike="noStrike" cap="none">
                          <a:solidFill>
                            <a:schemeClr val="dk1"/>
                          </a:solidFill>
                        </a:rPr>
                        <a:t>* Provide granular control over the sources and types of input that are allowed, allowing for precise mitigation of specific attack vectors. 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 b="1" u="none" strike="noStrike" cap="none">
                          <a:solidFill>
                            <a:schemeClr val="dk1"/>
                          </a:solidFill>
                        </a:rPr>
                        <a:t>Disadvantages: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 u="none" strike="noStrike" cap="none">
                          <a:solidFill>
                            <a:schemeClr val="dk1"/>
                          </a:solidFill>
                        </a:rPr>
                        <a:t>* Maintaining a white list can be challenging and time-consuming. 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 u="none" strike="noStrike" cap="none">
                          <a:solidFill>
                            <a:schemeClr val="dk1"/>
                          </a:solidFill>
                        </a:rPr>
                        <a:t>* They only allow what is explicitly permitted on the list, which can limit the flexibility of web applications.</a:t>
                      </a:r>
                      <a:endParaRPr sz="1200" b="1" u="none" strike="noStrike" cap="none"/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A369FAE-ABC8-1246-4DB4-FA681FA5210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4</a:t>
            </a:fld>
            <a:endParaRPr lang="en-GB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3d2a800530_0_1"/>
          <p:cNvSpPr/>
          <p:nvPr/>
        </p:nvSpPr>
        <p:spPr>
          <a:xfrm>
            <a:off x="2125" y="0"/>
            <a:ext cx="9144000" cy="825900"/>
          </a:xfrm>
          <a:prstGeom prst="rect">
            <a:avLst/>
          </a:prstGeom>
          <a:solidFill>
            <a:srgbClr val="1155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g23d2a800530_0_1"/>
          <p:cNvSpPr txBox="1"/>
          <p:nvPr/>
        </p:nvSpPr>
        <p:spPr>
          <a:xfrm>
            <a:off x="130200" y="132325"/>
            <a:ext cx="89103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GB"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LITERATURE SURVEY</a:t>
            </a:r>
            <a:endParaRPr sz="2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78" name="Google Shape;78;g23d2a800530_0_1"/>
          <p:cNvGraphicFramePr/>
          <p:nvPr/>
        </p:nvGraphicFramePr>
        <p:xfrm>
          <a:off x="84225" y="949395"/>
          <a:ext cx="8975550" cy="4117625"/>
        </p:xfrm>
        <a:graphic>
          <a:graphicData uri="http://schemas.openxmlformats.org/drawingml/2006/table">
            <a:tbl>
              <a:tblPr>
                <a:noFill/>
                <a:tableStyleId>{E5A60E34-216C-44DB-A5BC-BD9458AC07EA}</a:tableStyleId>
              </a:tblPr>
              <a:tblGrid>
                <a:gridCol w="548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12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13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47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strike="noStrike" cap="none"/>
                        <a:t>SNo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solidFill>
                      <a:srgbClr val="3D85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strike="noStrike" cap="none"/>
                        <a:t>Description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solidFill>
                      <a:srgbClr val="3D85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strike="noStrike" cap="none"/>
                        <a:t>Pros and Cons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solidFill>
                      <a:srgbClr val="3D85C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566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strike="noStrike" cap="none"/>
                        <a:t>3</a:t>
                      </a:r>
                      <a:endParaRPr sz="12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b="1" u="none" strike="noStrike" cap="none">
                          <a:solidFill>
                            <a:schemeClr val="dk1"/>
                          </a:solidFill>
                        </a:rPr>
                        <a:t>XSnare: Application-specific client-side cross-site scripting protection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b="1" u="none" strike="noStrike" cap="none">
                          <a:solidFill>
                            <a:schemeClr val="dk1"/>
                          </a:solidFill>
                        </a:rPr>
                        <a:t>*</a:t>
                      </a:r>
                      <a:r>
                        <a:rPr lang="en-GB" sz="1200" u="none" strike="noStrike" cap="none">
                          <a:solidFill>
                            <a:srgbClr val="11111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Firefox extension that offers client-side protection against XSS attacks. </a:t>
                      </a:r>
                      <a:endParaRPr sz="1200" u="none" strike="noStrike" cap="none">
                        <a:solidFill>
                          <a:srgbClr val="11111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strike="noStrike" cap="none">
                          <a:solidFill>
                            <a:srgbClr val="11111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* Preemptively blocks XSS attacks by leveraging prior knowledge of web app’s HTML templates and rich DOM context. </a:t>
                      </a:r>
                      <a:endParaRPr sz="1200" u="none" strike="noStrike" cap="none">
                        <a:solidFill>
                          <a:srgbClr val="11111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strike="noStrike" cap="none">
                          <a:solidFill>
                            <a:srgbClr val="11111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* Utilizes an exploit database, crafted from recorded CVEs. </a:t>
                      </a:r>
                      <a:endParaRPr sz="1200" u="none" strike="noStrike" cap="none">
                        <a:solidFill>
                          <a:srgbClr val="11111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b="1" u="none" strike="noStrike" cap="none"/>
                        <a:t>Advantages: </a:t>
                      </a:r>
                      <a:endParaRPr sz="1200" b="1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strike="noStrike" cap="none"/>
                        <a:t>* XSnare is designed to be application-specific. </a:t>
                      </a:r>
                      <a:endParaRPr sz="12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strike="noStrike" cap="none"/>
                        <a:t>*  Offers preemptive protection to users.</a:t>
                      </a:r>
                      <a:endParaRPr sz="1200" b="1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b="1" u="none" strike="noStrike" cap="none"/>
                        <a:t>Disadvantages:</a:t>
                      </a:r>
                      <a:endParaRPr sz="1200" b="1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strike="noStrike" cap="none"/>
                        <a:t>* Maintaining the exploit database with up-to-date CVE information</a:t>
                      </a:r>
                      <a:endParaRPr sz="12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strike="noStrike" cap="none"/>
                        <a:t>* XSnare is implemented as a Firefox extension, hence it may not be compatible with other web browsers.</a:t>
                      </a:r>
                      <a:endParaRPr sz="12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75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strike="noStrike" cap="none"/>
                        <a:t>4</a:t>
                      </a:r>
                      <a:endParaRPr sz="1200" u="none" strike="noStrike" cap="none"/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b="1" u="none" strike="noStrike" cap="none">
                          <a:solidFill>
                            <a:schemeClr val="dk1"/>
                          </a:solidFill>
                        </a:rPr>
                        <a:t>A XSS Attack Detection Method Based on Subsequence Matching Algorithm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strike="noStrike" cap="none">
                          <a:solidFill>
                            <a:schemeClr val="dk1"/>
                          </a:solidFill>
                        </a:rPr>
                        <a:t>* Detection technique using a subsequence matching algorithm (b/w user input and generated data).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strike="noStrike" cap="none">
                          <a:solidFill>
                            <a:schemeClr val="dk1"/>
                          </a:solidFill>
                        </a:rPr>
                        <a:t>* sets a threshold to limit the length of the common subsequence and blocks XSS attacks if the threshold is exceeded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 b="1" u="none" strike="noStrike" cap="none">
                          <a:solidFill>
                            <a:schemeClr val="dk1"/>
                          </a:solidFill>
                        </a:rPr>
                        <a:t>Advantages: 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 b="1" u="none" strike="noStrike" cap="none">
                          <a:solidFill>
                            <a:schemeClr val="dk1"/>
                          </a:solidFill>
                        </a:rPr>
                        <a:t>* </a:t>
                      </a:r>
                      <a:r>
                        <a:rPr lang="en-GB" sz="1200" u="none" strike="noStrike" cap="none">
                          <a:solidFill>
                            <a:schemeClr val="dk1"/>
                          </a:solidFill>
                        </a:rPr>
                        <a:t>Proposes a new method for detecting XSS vulnerabilities using a subsequence matching algorithm.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 u="none" strike="noStrike" cap="none">
                          <a:solidFill>
                            <a:schemeClr val="dk1"/>
                          </a:solidFill>
                        </a:rPr>
                        <a:t>* Incorporates a threshold to limit the length of common substrings. 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 b="1" u="none" strike="noStrike" cap="none">
                          <a:solidFill>
                            <a:schemeClr val="dk1"/>
                          </a:solidFill>
                        </a:rPr>
                        <a:t>Disadvantages: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 u="none" strike="noStrike" cap="none">
                          <a:solidFill>
                            <a:schemeClr val="dk1"/>
                          </a:solidFill>
                        </a:rPr>
                        <a:t>* The proposed method may not be scalable for large-scale web applications.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 u="none" strike="noStrike" cap="none">
                          <a:solidFill>
                            <a:schemeClr val="dk1"/>
                          </a:solidFill>
                        </a:rPr>
                        <a:t>*  may not be compatible with all web application, frameworks and technologies.</a:t>
                      </a:r>
                      <a:endParaRPr sz="1200" b="1" u="none" strike="noStrike" cap="none"/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9984BE-7063-431A-40F3-4DE82792D0B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5</a:t>
            </a:fld>
            <a:endParaRPr lang="en-GB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3d2a800530_0_12"/>
          <p:cNvSpPr/>
          <p:nvPr/>
        </p:nvSpPr>
        <p:spPr>
          <a:xfrm>
            <a:off x="2125" y="0"/>
            <a:ext cx="9144000" cy="825900"/>
          </a:xfrm>
          <a:prstGeom prst="rect">
            <a:avLst/>
          </a:prstGeom>
          <a:solidFill>
            <a:srgbClr val="1155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g23d2a800530_0_12"/>
          <p:cNvSpPr txBox="1"/>
          <p:nvPr/>
        </p:nvSpPr>
        <p:spPr>
          <a:xfrm>
            <a:off x="130200" y="132325"/>
            <a:ext cx="89103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GB"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LITERATURE SURVEY</a:t>
            </a:r>
            <a:endParaRPr sz="2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85" name="Google Shape;85;g23d2a800530_0_12"/>
          <p:cNvGraphicFramePr/>
          <p:nvPr/>
        </p:nvGraphicFramePr>
        <p:xfrm>
          <a:off x="84225" y="949395"/>
          <a:ext cx="8975550" cy="3139380"/>
        </p:xfrm>
        <a:graphic>
          <a:graphicData uri="http://schemas.openxmlformats.org/drawingml/2006/table">
            <a:tbl>
              <a:tblPr>
                <a:noFill/>
                <a:tableStyleId>{E5A60E34-216C-44DB-A5BC-BD9458AC07EA}</a:tableStyleId>
              </a:tblPr>
              <a:tblGrid>
                <a:gridCol w="548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12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13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19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strike="noStrike" cap="none"/>
                        <a:t>SNo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solidFill>
                      <a:srgbClr val="3D85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strike="noStrike" cap="none"/>
                        <a:t>Description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solidFill>
                      <a:srgbClr val="3D85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strike="noStrike" cap="none"/>
                        <a:t>Pros and Cons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solidFill>
                      <a:srgbClr val="3D85C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85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strike="noStrike" cap="none"/>
                        <a:t>5</a:t>
                      </a:r>
                      <a:endParaRPr sz="12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b="1" u="none" strike="noStrike" cap="none">
                          <a:solidFill>
                            <a:schemeClr val="dk1"/>
                          </a:solidFill>
                        </a:rPr>
                        <a:t>A comparative analysis of Cross Site Scripting (XSS) detecting and defensive techniques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strike="noStrike" cap="none">
                          <a:solidFill>
                            <a:schemeClr val="dk1"/>
                          </a:solidFill>
                        </a:rPr>
                        <a:t>* This paper highlights the critical threat of XSS attacks, which can compromise web application security by injecting malicious JavaScript code into either the client-side or server-side.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b="1" u="none" strike="noStrike" cap="none">
                          <a:solidFill>
                            <a:schemeClr val="dk1"/>
                          </a:solidFill>
                        </a:rPr>
                        <a:t>*</a:t>
                      </a:r>
                      <a:r>
                        <a:rPr lang="en-GB" sz="1200" u="none" strike="noStrike" cap="none">
                          <a:solidFill>
                            <a:srgbClr val="11111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The study explores XSS attack taxonomy, incidence, and mechanisms for detection and prevention, emphasizing the imperative need for safeguarding against this vulnerability.</a:t>
                      </a:r>
                      <a:endParaRPr sz="1200" u="none" strike="noStrike" cap="none">
                        <a:solidFill>
                          <a:srgbClr val="11111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b="1" u="none" strike="noStrike" cap="none"/>
                        <a:t>Advantages: </a:t>
                      </a:r>
                      <a:endParaRPr sz="1200" b="1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b="1" u="none" strike="noStrike" cap="none"/>
                        <a:t>* </a:t>
                      </a:r>
                      <a:r>
                        <a:rPr lang="en-GB" sz="1200" u="none" strike="noStrike" cap="none"/>
                        <a:t>The hybrid analysis approach in this framework combines static analysis and dynamic symbolic execution, providing a more precise identification of DOM-sourced XSS vulnerabilities. </a:t>
                      </a:r>
                      <a:endParaRPr sz="12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strike="noStrike" cap="none"/>
                        <a:t>* Incorporating shadow DOM in the dynamic analysis phase enhances the framework's accuracy.</a:t>
                      </a:r>
                      <a:endParaRPr sz="12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b="1" u="none" strike="noStrike" cap="none"/>
                        <a:t>Disadvantages:</a:t>
                      </a:r>
                      <a:endParaRPr sz="1200" b="1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b="1" u="none" strike="noStrike" cap="none"/>
                        <a:t>*</a:t>
                      </a:r>
                      <a:r>
                        <a:rPr lang="en-GB" sz="1200" u="none" strike="noStrike" cap="none"/>
                        <a:t> Implementing a framework with multiple phases of analysis, including static and dynamic components, demands a complex setup. </a:t>
                      </a:r>
                      <a:endParaRPr sz="12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strike="noStrike" cap="none"/>
                        <a:t>* The dynamic symbolic execution phase, particularly when using shadow DOM, can be resource-intensive.</a:t>
                      </a:r>
                      <a:endParaRPr sz="12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b="1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9166496-AC08-9282-A032-55694A164DB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6</a:t>
            </a:fld>
            <a:endParaRPr lang="en-GB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6"/>
          <p:cNvSpPr/>
          <p:nvPr/>
        </p:nvSpPr>
        <p:spPr>
          <a:xfrm>
            <a:off x="2125" y="0"/>
            <a:ext cx="9144000" cy="825900"/>
          </a:xfrm>
          <a:prstGeom prst="rect">
            <a:avLst/>
          </a:prstGeom>
          <a:solidFill>
            <a:srgbClr val="1155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6"/>
          <p:cNvSpPr txBox="1"/>
          <p:nvPr/>
        </p:nvSpPr>
        <p:spPr>
          <a:xfrm>
            <a:off x="130200" y="132325"/>
            <a:ext cx="89103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GB"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ARCHITECTURE DIAGRAM</a:t>
            </a:r>
            <a:endParaRPr sz="2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2" name="Google Shape;92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6238" y="1052300"/>
            <a:ext cx="8778227" cy="409500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77F2B61-C1A8-1E85-63E5-06529F1925A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7</a:t>
            </a:fld>
            <a:endParaRPr lang="en-GB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3d2a800530_1_0"/>
          <p:cNvSpPr/>
          <p:nvPr/>
        </p:nvSpPr>
        <p:spPr>
          <a:xfrm>
            <a:off x="2125" y="0"/>
            <a:ext cx="9144000" cy="825900"/>
          </a:xfrm>
          <a:prstGeom prst="rect">
            <a:avLst/>
          </a:prstGeom>
          <a:solidFill>
            <a:srgbClr val="1155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g23d2a800530_1_0"/>
          <p:cNvSpPr txBox="1"/>
          <p:nvPr/>
        </p:nvSpPr>
        <p:spPr>
          <a:xfrm>
            <a:off x="130200" y="132325"/>
            <a:ext cx="89103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GB"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ARCHITECTURE DIAGRAM</a:t>
            </a:r>
            <a:endParaRPr sz="2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9" name="Google Shape;99;g23d2a800530_1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9838" y="966875"/>
            <a:ext cx="7864320" cy="40128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FB4B7EB-E637-C5DC-4E8C-42FF19D56A5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8</a:t>
            </a:fld>
            <a:endParaRPr lang="en-GB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7"/>
          <p:cNvSpPr/>
          <p:nvPr/>
        </p:nvSpPr>
        <p:spPr>
          <a:xfrm>
            <a:off x="2125" y="0"/>
            <a:ext cx="9144000" cy="825900"/>
          </a:xfrm>
          <a:prstGeom prst="rect">
            <a:avLst/>
          </a:prstGeom>
          <a:solidFill>
            <a:srgbClr val="1155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7"/>
          <p:cNvSpPr txBox="1"/>
          <p:nvPr/>
        </p:nvSpPr>
        <p:spPr>
          <a:xfrm>
            <a:off x="130200" y="132325"/>
            <a:ext cx="89103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GB" sz="2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NOVELTY</a:t>
            </a:r>
            <a:endParaRPr sz="2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7"/>
          <p:cNvSpPr txBox="1"/>
          <p:nvPr/>
        </p:nvSpPr>
        <p:spPr>
          <a:xfrm>
            <a:off x="701100" y="978425"/>
            <a:ext cx="7768500" cy="396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25450" marR="0" lvl="0" indent="-2857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IN" sz="140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Traditionally XSS DOM attacks are detected using </a:t>
            </a:r>
            <a:r>
              <a:rPr lang="en-IN" sz="1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manual techniques</a:t>
            </a:r>
            <a:r>
              <a:rPr lang="en-IN" sz="140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marL="425450" lvl="1" indent="-285750">
              <a:lnSpc>
                <a:spcPct val="150000"/>
              </a:lnSpc>
              <a:buSzPts val="1400"/>
              <a:buFont typeface="Arial" panose="020B0604020202020204" pitchFamily="34" charset="0"/>
              <a:buChar char="•"/>
            </a:pPr>
            <a:r>
              <a:rPr lang="en-IN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source code of th</a:t>
            </a:r>
            <a:r>
              <a:rPr lang="en-IN" dirty="0"/>
              <a:t>e application is inspected for certain sources and sinks where there is a possibility of an XSS DOM attack.</a:t>
            </a:r>
          </a:p>
          <a:p>
            <a:pPr marL="425450" lvl="1" indent="-285750">
              <a:lnSpc>
                <a:spcPct val="150000"/>
              </a:lnSpc>
              <a:buSzPts val="1400"/>
              <a:buFont typeface="Arial" panose="020B0604020202020204" pitchFamily="34" charset="0"/>
              <a:buChar char="•"/>
            </a:pPr>
            <a:endParaRPr lang="en-IN" dirty="0"/>
          </a:p>
          <a:p>
            <a:pPr marL="139700" marR="0"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endParaRPr lang="en-IN" sz="140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25450" marR="0" lvl="0" indent="-2857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IN" dirty="0"/>
              <a:t>We have implemented </a:t>
            </a:r>
            <a:r>
              <a:rPr lang="en-IN" b="1" dirty="0"/>
              <a:t>pattern matching techniques</a:t>
            </a:r>
            <a:r>
              <a:rPr lang="en-IN" dirty="0"/>
              <a:t> in our application </a:t>
            </a:r>
            <a:r>
              <a:rPr lang="en-IN" sz="140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to detect the vulnerable scripts that have been injected.</a:t>
            </a:r>
          </a:p>
          <a:p>
            <a:pPr marL="425450" marR="0" lvl="0" indent="-2857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endParaRPr lang="en-IN" sz="140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9700" marR="0"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endParaRPr lang="en-IN" dirty="0"/>
          </a:p>
          <a:p>
            <a:pPr marL="425450" marR="0" lvl="0" indent="-2857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IN" sz="140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 also propose a </a:t>
            </a:r>
            <a:r>
              <a:rPr lang="en-IN" sz="1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dynamic pattern </a:t>
            </a:r>
            <a:r>
              <a:rPr lang="en-IN" sz="14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updation</a:t>
            </a:r>
            <a:r>
              <a:rPr lang="en-IN" sz="140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algorithm where we perform taint analysis to detect a vulnerable input and update it to our pattern library.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57102FC-F3FF-7DFC-AB1E-E6CC87DDE4F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9</a:t>
            </a:fld>
            <a:endParaRPr lang="en-GB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</TotalTime>
  <Words>1120</Words>
  <Application>Microsoft Office PowerPoint</Application>
  <PresentationFormat>On-screen Show (16:9)</PresentationFormat>
  <Paragraphs>159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Roboto</vt:lpstr>
      <vt:lpstr>Arial</vt:lpstr>
      <vt:lpstr>Simple Light</vt:lpstr>
      <vt:lpstr>A Paradigm Shift in  XSS-DOM Mitigation via  DCSP and Proxy Orchestration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Paradigm Shift in  XSS-DOM Mitigation via  DCSP and Proxy Orchestration</dc:title>
  <cp:lastModifiedBy>KRISHNAA S</cp:lastModifiedBy>
  <cp:revision>6</cp:revision>
  <dcterms:modified xsi:type="dcterms:W3CDTF">2023-10-25T01:21:53Z</dcterms:modified>
</cp:coreProperties>
</file>