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7" r:id="rId21"/>
    <p:sldId id="278" r:id="rId22"/>
    <p:sldId id="272" r:id="rId23"/>
    <p:sldId id="273" r:id="rId24"/>
    <p:sldId id="274" r:id="rId25"/>
    <p:sldId id="275" r:id="rId26"/>
    <p:sldId id="276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pDIeprGbMKcTQDKdaY/amXGN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495470-0095-4677-920D-FB2EC37BA84A}">
  <a:tblStyle styleId="{C1495470-0095-4677-920D-FB2EC37BA8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57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33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00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13f125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4e13f125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13f125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4e13f125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560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13f125d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4e13f125d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475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05d8744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605d8744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5d22ef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75d22ef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d2a8005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3d2a80053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d2a8005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3d2a8005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2a8005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3d2a8005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-48600" y="4275"/>
            <a:ext cx="9241200" cy="52074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0" y="1108175"/>
            <a:ext cx="9144000" cy="2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>
                <a:solidFill>
                  <a:srgbClr val="FFFF00"/>
                </a:solidFill>
              </a:rPr>
              <a:t>A Paradigm Shift in </a:t>
            </a:r>
            <a:br>
              <a:rPr lang="en-GB">
                <a:solidFill>
                  <a:srgbClr val="FFFF00"/>
                </a:solidFill>
              </a:rPr>
            </a:br>
            <a:r>
              <a:rPr lang="en-GB">
                <a:solidFill>
                  <a:srgbClr val="FFFF00"/>
                </a:solidFill>
              </a:rPr>
              <a:t>XSS-DOM Mitigation via </a:t>
            </a:r>
            <a:br>
              <a:rPr lang="en-GB">
                <a:solidFill>
                  <a:srgbClr val="FFFF00"/>
                </a:solidFill>
              </a:rPr>
            </a:br>
            <a:r>
              <a:rPr lang="en-GB">
                <a:solidFill>
                  <a:srgbClr val="FFFF00"/>
                </a:solidFill>
              </a:rPr>
              <a:t>Dynamic Content Security Policy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subTitle" idx="1"/>
          </p:nvPr>
        </p:nvSpPr>
        <p:spPr>
          <a:xfrm>
            <a:off x="6094101" y="4076950"/>
            <a:ext cx="28479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-GB" sz="1400">
                <a:solidFill>
                  <a:srgbClr val="FFFF00"/>
                </a:solidFill>
              </a:rPr>
              <a:t>Krishnaa S         (2020506045)</a:t>
            </a:r>
            <a:br>
              <a:rPr lang="en-GB" sz="1400">
                <a:solidFill>
                  <a:srgbClr val="FFFF00"/>
                </a:solidFill>
              </a:rPr>
            </a:br>
            <a:r>
              <a:rPr lang="en-GB" sz="1400">
                <a:solidFill>
                  <a:srgbClr val="FFFF00"/>
                </a:solidFill>
              </a:rPr>
              <a:t>Jawahar A S      (2020506035)</a:t>
            </a:r>
            <a:br>
              <a:rPr lang="en-GB" sz="1400">
                <a:solidFill>
                  <a:srgbClr val="FFFF00"/>
                </a:solidFill>
              </a:rPr>
            </a:br>
            <a:r>
              <a:rPr lang="en-GB" sz="1400">
                <a:solidFill>
                  <a:srgbClr val="FFFF00"/>
                </a:solidFill>
              </a:rPr>
              <a:t>Thamizharasi M (2020506102)</a:t>
            </a:r>
            <a:endParaRPr sz="1400">
              <a:solidFill>
                <a:srgbClr val="FFFF00"/>
              </a:solidFill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692700" y="4076950"/>
            <a:ext cx="218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Under the guidance of 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Dr. P. Kola Sujatha</a:t>
            </a: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b="1" dirty="0"/>
              <a:t>Input</a:t>
            </a:r>
          </a:p>
          <a:p>
            <a:pPr marL="425450" lvl="5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User input from various sources in the web application.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Output</a:t>
            </a:r>
          </a:p>
          <a:p>
            <a:pPr marL="425450" lvl="4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Detection of potential malicious scripts.</a:t>
            </a:r>
          </a:p>
          <a:p>
            <a:pPr marL="425450" lvl="4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Application of Content Security Policy for mitigation.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GB" dirty="0"/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Steps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1. </a:t>
            </a:r>
            <a:r>
              <a:rPr lang="en-GB" dirty="0"/>
              <a:t>Initialization:</a:t>
            </a:r>
          </a:p>
          <a:p>
            <a:pPr marL="139700" lvl="5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1.1</a:t>
            </a:r>
            <a:r>
              <a:rPr lang="en-GB" dirty="0"/>
              <a:t> Initialize the dynamic pattern library with predefined patterns.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b="1" dirty="0"/>
              <a:t>2. </a:t>
            </a:r>
            <a:r>
              <a:rPr lang="en-GB" dirty="0"/>
              <a:t>User Input Processing:</a:t>
            </a:r>
          </a:p>
          <a:p>
            <a:pPr marL="139700" lvl="4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2.1</a:t>
            </a:r>
            <a:r>
              <a:rPr lang="en-GB" dirty="0"/>
              <a:t> Receive user input from different sources in the web application.</a:t>
            </a:r>
          </a:p>
          <a:p>
            <a:pPr marL="139700" lvl="4">
              <a:lnSpc>
                <a:spcPct val="150000"/>
              </a:lnSpc>
              <a:buSzPts val="1400"/>
            </a:pPr>
            <a:endParaRPr lang="en-GB" dirty="0"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4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3.</a:t>
            </a:r>
            <a:r>
              <a:rPr lang="en-GB" dirty="0"/>
              <a:t> Dynamic Pattern Matching: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3.1</a:t>
            </a:r>
            <a:r>
              <a:rPr lang="en-GB" dirty="0"/>
              <a:t> Iterate through the dynamic pattern library.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3.2</a:t>
            </a:r>
            <a:r>
              <a:rPr lang="en-GB" dirty="0"/>
              <a:t> Check if the user input matches any predefined patterns.</a:t>
            </a:r>
          </a:p>
          <a:p>
            <a:pPr marL="139700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3.3</a:t>
            </a:r>
            <a:r>
              <a:rPr lang="en-GB" dirty="0"/>
              <a:t> If a match is found:</a:t>
            </a:r>
          </a:p>
          <a:p>
            <a:pPr marL="139700" lvl="6">
              <a:lnSpc>
                <a:spcPct val="150000"/>
              </a:lnSpc>
              <a:buSzPts val="1400"/>
            </a:pPr>
            <a:r>
              <a:rPr lang="en-GB" dirty="0"/>
              <a:t>		</a:t>
            </a:r>
            <a:r>
              <a:rPr lang="en-GB" b="1" dirty="0"/>
              <a:t>3.3.1</a:t>
            </a:r>
            <a:r>
              <a:rPr lang="en-GB" dirty="0"/>
              <a:t> Log the potential malicious script.</a:t>
            </a:r>
          </a:p>
          <a:p>
            <a:pPr marL="139700" lvl="2">
              <a:lnSpc>
                <a:spcPct val="150000"/>
              </a:lnSpc>
              <a:buSzPts val="1400"/>
            </a:pPr>
            <a:r>
              <a:rPr lang="en-GB" dirty="0"/>
              <a:t>		</a:t>
            </a:r>
            <a:r>
              <a:rPr lang="en-GB" b="1" dirty="0"/>
              <a:t>3.3.2</a:t>
            </a:r>
            <a:r>
              <a:rPr lang="en-GB" dirty="0"/>
              <a:t> Optionally, take further actions (e.g., alerting, blocking).</a:t>
            </a: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b="1" dirty="0"/>
              <a:t>4.</a:t>
            </a:r>
            <a:r>
              <a:rPr lang="en-GB" dirty="0"/>
              <a:t> Taint Analysis</a:t>
            </a: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/>
              <a:t>	</a:t>
            </a:r>
            <a:r>
              <a:rPr lang="en-GB" b="1" dirty="0"/>
              <a:t>4.1</a:t>
            </a:r>
            <a:r>
              <a:rPr lang="en-GB" dirty="0"/>
              <a:t> Optionally perform taint analysis on user input to detect potential vulnerabilities.</a:t>
            </a: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GB" dirty="0"/>
              <a:t>	</a:t>
            </a:r>
            <a:r>
              <a:rPr lang="en-GB" b="1" dirty="0"/>
              <a:t>4.2</a:t>
            </a:r>
            <a:r>
              <a:rPr lang="en-GB" dirty="0"/>
              <a:t> Identify and log any tainted input that may lead to script execution.</a:t>
            </a:r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980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5. </a:t>
            </a:r>
            <a:r>
              <a:rPr lang="en-GB" dirty="0"/>
              <a:t>Dynamic Pattern Update: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5.1</a:t>
            </a:r>
            <a:r>
              <a:rPr lang="en-GB" dirty="0"/>
              <a:t> Check if the user input is not in the dynamic pattern library.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5.2</a:t>
            </a:r>
            <a:r>
              <a:rPr lang="en-GB" dirty="0"/>
              <a:t> If not: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	</a:t>
            </a:r>
            <a:r>
              <a:rPr lang="en-GB" b="1" dirty="0"/>
              <a:t>5.2.1</a:t>
            </a:r>
            <a:r>
              <a:rPr lang="en-GB" dirty="0"/>
              <a:t> Add the new input to the dynamic pattern library.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dirty="0"/>
              <a:t>	</a:t>
            </a:r>
            <a:r>
              <a:rPr lang="en-GB" b="1" dirty="0"/>
              <a:t>5.3</a:t>
            </a:r>
            <a:r>
              <a:rPr lang="en-GB" dirty="0"/>
              <a:t> Log the addition of the new pattern.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6. </a:t>
            </a:r>
            <a:r>
              <a:rPr lang="en-GB" dirty="0"/>
              <a:t>Content Security Policy Implementation: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	6.1</a:t>
            </a:r>
            <a:r>
              <a:rPr lang="en-GB" dirty="0"/>
              <a:t> Apply the Content Security Policy rules to the web application.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	6.2</a:t>
            </a:r>
            <a:r>
              <a:rPr lang="en-GB" dirty="0"/>
              <a:t> Restrict the execution of JavaScript and CSS based on the defined policy.</a:t>
            </a:r>
          </a:p>
          <a:p>
            <a:pPr marL="139700" lvl="1">
              <a:lnSpc>
                <a:spcPct val="150000"/>
              </a:lnSpc>
              <a:buSzPts val="1400"/>
            </a:pPr>
            <a:r>
              <a:rPr lang="en-GB" b="1" dirty="0"/>
              <a:t>	6.3</a:t>
            </a:r>
            <a:r>
              <a:rPr lang="en-GB" dirty="0"/>
              <a:t> Allowlist external scripts and stylesheets from trusted sources.</a:t>
            </a:r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81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 E-Commerce Website to test XSS-DOM Web attack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/>
              <a:t>add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notes like shopping list in Amazon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875" y="1852151"/>
            <a:ext cx="7768502" cy="19219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373998" y="945450"/>
            <a:ext cx="856928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 option where </a:t>
            </a:r>
            <a:r>
              <a:rPr lang="en-GB"/>
              <a:t>script could be injected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attack the page.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99063"/>
            <a:ext cx="3962400" cy="266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1404" y="1799063"/>
            <a:ext cx="3769113" cy="266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215" y="1520387"/>
            <a:ext cx="5523571" cy="33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26625" y="941675"/>
            <a:ext cx="7520100" cy="1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by category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 - DETECTION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notes page, by feeding the script through the input bar.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794" y="1935666"/>
            <a:ext cx="5776332" cy="1578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548" y="3513796"/>
            <a:ext cx="43148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73998" y="765717"/>
            <a:ext cx="7768500" cy="414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User page , by feeding the script through the category search bar. So that will lead to the missing information in the result page.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713" y="1823275"/>
            <a:ext cx="6258824" cy="291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4775" y="4092895"/>
            <a:ext cx="3178675" cy="9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feeding through the URL.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974" y="1909389"/>
            <a:ext cx="5734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3636" y="2927400"/>
            <a:ext cx="4276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13f125d5_1_9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e13f125d5_1_9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4e13f125d5_1_9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DOM attack using Regular expression and pattern matching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4e13f125d5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875" y="1457324"/>
            <a:ext cx="7498250" cy="32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4e13f125d5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695750" y="1092725"/>
            <a:ext cx="77685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Cross-Site Scripting (XSS)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vulnerabilities persist as a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threat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web applications, jeopardizing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highlights the urgent need for innovative and adaptive security measures to enhance protection for evolving web applications.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13f125d5_1_9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e13f125d5_1_9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4e13f125d5_1_9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Adding a new </a:t>
            </a:r>
            <a:r>
              <a:rPr lang="en-GB" dirty="0"/>
              <a:t>pattern to the pattern library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e13f125d5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162F3-DACC-263C-3A37-4EC47390C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2" t="44763" r="7031" b="9186"/>
          <a:stretch/>
        </p:blipFill>
        <p:spPr>
          <a:xfrm>
            <a:off x="1001502" y="1485746"/>
            <a:ext cx="7042360" cy="90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55C96-E477-CFC2-77B7-B7305A1B83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90" r="23153" b="7908"/>
          <a:stretch/>
        </p:blipFill>
        <p:spPr>
          <a:xfrm>
            <a:off x="2713989" y="2571750"/>
            <a:ext cx="3617385" cy="21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2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e13f125d5_1_9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4e13f125d5_1_9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4e13f125d5_1_9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of XSS – Malicious script detected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24e13f125d5_1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D8DC3-6C48-DDA1-7D93-7790E29F5C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1" r="6015"/>
          <a:stretch/>
        </p:blipFill>
        <p:spPr>
          <a:xfrm>
            <a:off x="645796" y="1440704"/>
            <a:ext cx="8101012" cy="778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5C2B0-8D3A-0B0C-782D-CDF221B86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94" y="2219373"/>
            <a:ext cx="7765416" cy="26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6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 - MITIGATION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CSP Policy to Prevent XSS DOM Attacks</a:t>
            </a:r>
            <a:endParaRPr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</a:t>
            </a:r>
            <a:r>
              <a:rPr lang="en-GB"/>
              <a:t>ion of warnings raised after prevention of the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502" y="2033239"/>
            <a:ext cx="6995532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05d8744fe_0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605d8744fe_0_0"/>
          <p:cNvSpPr txBox="1"/>
          <p:nvPr/>
        </p:nvSpPr>
        <p:spPr>
          <a:xfrm>
            <a:off x="116850" y="119550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lt1"/>
                </a:solidFill>
              </a:rPr>
              <a:t>EVALUATION METRICS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605d8744fe_0_0"/>
          <p:cNvSpPr txBox="1"/>
          <p:nvPr/>
        </p:nvSpPr>
        <p:spPr>
          <a:xfrm>
            <a:off x="373998" y="945450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852805" algn="l"/>
              </a:tabLst>
            </a:pPr>
            <a:r>
              <a:rPr lang="en-IN" dirty="0"/>
              <a:t>List of types of scripts detected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&lt;script&gt;alert('XSS')&lt;/script&gt;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="x" </a:t>
            </a:r>
            <a:r>
              <a:rPr lang="en-IN" dirty="0" err="1"/>
              <a:t>onerror</a:t>
            </a:r>
            <a:r>
              <a:rPr lang="en-IN" dirty="0"/>
              <a:t>="alert('XSS')"&gt;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&lt;a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javascript:alert</a:t>
            </a:r>
            <a:r>
              <a:rPr lang="en-IN" dirty="0"/>
              <a:t>('XSS')"&gt;Click me&lt;/a&gt;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&lt;input type="text" value="x" </a:t>
            </a:r>
            <a:r>
              <a:rPr lang="en-IN" dirty="0" err="1"/>
              <a:t>onfocus</a:t>
            </a:r>
            <a:r>
              <a:rPr lang="en-IN" dirty="0"/>
              <a:t>="alert('XSS')"&gt;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</a:t>
            </a:r>
            <a:r>
              <a:rPr lang="en-IN" dirty="0" err="1"/>
              <a:t>svg</a:t>
            </a:r>
            <a:r>
              <a:rPr lang="en-IN" dirty="0"/>
              <a:t> onload="alert('XSS')"&gt;&lt;/</a:t>
            </a:r>
            <a:r>
              <a:rPr lang="en-IN" dirty="0" err="1"/>
              <a:t>svg</a:t>
            </a:r>
            <a:r>
              <a:rPr lang="en-IN" dirty="0"/>
              <a:t>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&lt;div </a:t>
            </a:r>
            <a:r>
              <a:rPr lang="en-IN" dirty="0" err="1"/>
              <a:t>onmouseover</a:t>
            </a:r>
            <a:r>
              <a:rPr lang="en-IN" dirty="0"/>
              <a:t>="alert('XSS')"&gt;Hover me&lt;/div&gt;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852805" algn="l"/>
              </a:tabLst>
            </a:pPr>
            <a:r>
              <a:rPr lang="en-IN" dirty="0"/>
              <a:t>&lt;</a:t>
            </a:r>
            <a:r>
              <a:rPr lang="en-IN" dirty="0" err="1"/>
              <a:t>iframe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</a:t>
            </a:r>
            <a:r>
              <a:rPr lang="en-IN" dirty="0" err="1"/>
              <a:t>javascript:alert</a:t>
            </a:r>
            <a:r>
              <a:rPr lang="en-IN" dirty="0"/>
              <a:t>('XSS')"&gt;&lt;/</a:t>
            </a:r>
            <a:r>
              <a:rPr lang="en-IN" dirty="0" err="1"/>
              <a:t>iframe</a:t>
            </a:r>
            <a:r>
              <a:rPr lang="en-IN" dirty="0"/>
              <a:t>&gt;</a:t>
            </a:r>
          </a:p>
        </p:txBody>
      </p:sp>
      <p:sp>
        <p:nvSpPr>
          <p:cNvPr id="199" name="Google Shape;199;g2605d8744fe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Uncompromised User Confidence: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Mitigating XSS-DOM vulnerabilities fosters user trust in application's security and reliability.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Preserved Data Integrity: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neutralizing these threats, you maintain the integrity of user data, preventing unauthorized access and tampering.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Brand Reputation: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secure application reflects positively on a brand, positioning the owner as a responsible and security-conscious provider.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Legal and Financial Risk: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Preventing attacks helps you avoid potential legal liabilities and financial losses that can arise from data breaches or compromised user information.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695750" y="1092725"/>
            <a:ext cx="77685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25"/>
          <p:cNvGraphicFramePr/>
          <p:nvPr>
            <p:extLst>
              <p:ext uri="{D42A27DB-BD31-4B8C-83A1-F6EECF244321}">
                <p14:modId xmlns:p14="http://schemas.microsoft.com/office/powerpoint/2010/main" val="2050561881"/>
              </p:ext>
            </p:extLst>
          </p:nvPr>
        </p:nvGraphicFramePr>
        <p:xfrm>
          <a:off x="587862" y="1004235"/>
          <a:ext cx="7984275" cy="4089259"/>
        </p:xfrm>
        <a:graphic>
          <a:graphicData uri="http://schemas.openxmlformats.org/drawingml/2006/table">
            <a:tbl>
              <a:tblPr firstRow="1" bandRow="1">
                <a:noFill/>
                <a:tableStyleId>{C1495470-0095-4677-920D-FB2EC37BA84A}</a:tableStyleId>
              </a:tblPr>
              <a:tblGrid>
                <a:gridCol w="25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07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Krishnaa 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Developed admin and catalog pages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Configured SQLite database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Implemented backend logic with Flask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/>
                        <a:t>Integrated attack detection using regex</a:t>
                      </a:r>
                      <a:endParaRPr sz="1400" u="none" strike="noStrike" cap="none"/>
                    </a:p>
                    <a:p>
                      <a:pPr marL="457200" marR="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/>
                        <a:t>Implemented mitigation via CSP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6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Jawahar A 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196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Designed front-end of Notes page 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Performed taint analysis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Simulated various XSS attacks using malicious scripts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GB"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 err="1"/>
                        <a:t>Thamizharasi</a:t>
                      </a:r>
                      <a:r>
                        <a:rPr lang="en-GB" sz="1400" u="none" strike="noStrike" cap="none" dirty="0"/>
                        <a:t> M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endParaRPr lang="en-GB" sz="1400" u="none" strike="noStrike" cap="none"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Designed front-end of Login and Sign-up page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Performed taint analysis</a:t>
                      </a: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-GB" sz="1400" u="none" strike="noStrike" cap="none" dirty="0"/>
                        <a:t>Added new patterns to pattern library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/>
          <p:nvPr/>
        </p:nvSpPr>
        <p:spPr>
          <a:xfrm>
            <a:off x="2125" y="0"/>
            <a:ext cx="9144000" cy="5143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1834800" y="2032350"/>
            <a:ext cx="5474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GB" sz="7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A8422-FD0F-A116-84B0-23D1E9C954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BB1FA-7359-871A-2AA1-BBE2B871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4073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AADBD-75E8-87EA-79C4-0BD158541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60" y="3643817"/>
            <a:ext cx="3209077" cy="144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C4097-6608-CF34-8EA3-0860F438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315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BE13F-B84A-4D99-AC44-9600AF7F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75" y="1117208"/>
            <a:ext cx="3792049" cy="15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90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57CFA-E618-B0F5-E3CA-87392CD1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21"/>
            <a:ext cx="9144000" cy="3127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AD479-96B1-550B-14FE-C29C413B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107"/>
            <a:ext cx="9144000" cy="1574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A318C-5673-BB3F-AC37-BEE7DA805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31" y="3327975"/>
            <a:ext cx="4096537" cy="13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695750" y="1092725"/>
            <a:ext cx="7768500" cy="36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Vulnerabilities: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Gain insight into the nature and mechanics of Cross-Site Scripting (XSS) and DOM-based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Techniques: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Investigate methods (Pattern matching) for identifying XSS-DOM vulnerabilities, enabling proactive defense against potential attacks.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Preventive Strategies: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Explore strategies such as input validation and Content Security Policy (CSP) to mitigate the risks of XSS-DOM attacks.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Insights:</a:t>
            </a: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real-world cases of notable attacks to grasp the potential consequences and implications of these vulnerabilities.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71EEB-7FA3-6554-45B3-C31BDBF4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77"/>
            <a:ext cx="9144000" cy="262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B963B-7F8E-5DE5-039C-76BED3B3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329" y="2337320"/>
            <a:ext cx="3155342" cy="9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d22eff7f_0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75d22eff7f_0_0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g275d22eff7f_0_0"/>
          <p:cNvGraphicFramePr/>
          <p:nvPr/>
        </p:nvGraphicFramePr>
        <p:xfrm>
          <a:off x="84225" y="949395"/>
          <a:ext cx="8975550" cy="4125275"/>
        </p:xfrm>
        <a:graphic>
          <a:graphicData uri="http://schemas.openxmlformats.org/drawingml/2006/table">
            <a:tbl>
              <a:tblPr>
                <a:noFill/>
                <a:tableStyleId>{C1495470-0095-4677-920D-FB2EC37BA84A}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1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JSCSP: A Novel Policy-Based XSS Defense Mechanism for Browsers 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JavaScript based Content Security Policy (JSCSP) to mitigate XSS attacks.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Offers efficient algorithm to automatically generate the policy directives.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Implemented on a Chrome extension and delivers better performance compared to other XSS defense solutions.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Scalability: JSCSP is able to support for most browsers.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Automated generation of CSP.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No detection of attack.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Only works for static pages.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2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Prevention Of DOM Based XSS Attacks Using A White List Framework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proposes an anti-DOM XSS framework designed to protect clients by blocking malicious scripts in the HTML DOM tree source.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Effectively prevents DOM XSS attacks, and a prototype tool has been developed to validate its effectiveness.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Advantages: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White list frameworks have a lower false positive rate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Provide granular control over the sources and types of input that are allowed, allowing for precise mitigation of specific attack vectors.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Disadvantages: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Maintaining a white list can be challenging and time-consuming.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They only allow what is explicitly permitted on the list, which can limit the flexibility of web applications.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Google Shape;75;g275d22eff7f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2a800530_0_1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3d2a800530_0_1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g23d2a800530_0_1"/>
          <p:cNvGraphicFramePr/>
          <p:nvPr/>
        </p:nvGraphicFramePr>
        <p:xfrm>
          <a:off x="84225" y="949395"/>
          <a:ext cx="8975550" cy="4117625"/>
        </p:xfrm>
        <a:graphic>
          <a:graphicData uri="http://schemas.openxmlformats.org/drawingml/2006/table">
            <a:tbl>
              <a:tblPr>
                <a:noFill/>
                <a:tableStyleId>{C1495470-0095-4677-920D-FB2EC37BA84A}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3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XSnare: Application-specific client-side cross-site scripting protection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Firefox extension that offers client-side protection against XSS attacks.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Preemptively blocks XSS attacks by leveraging prior knowledge of web app’s HTML templates and rich DOM context.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 Utilizes an exploit database, crafted from recorded CVEs. 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XSnare is designed to be application-specific.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 Offers preemptive protection to users.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Maintaining the exploit database with up-to-date CVE information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XSnare is implemented as a Firefox extension, hence it may not be compatible with other web browsers.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4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 XSS Attack Detection Method Based on Subsequence Matching Algorithm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Detection technique using a subsequence matching algorithm (b/w user input and generated data).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sets a threshold to limit the length of the common subsequence and blocks XSS attacks if the threshold is exceeded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Advantages: 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 </a:t>
                      </a: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Proposes a new method for detecting XSS vulnerabilities using a subsequence matching algorithm.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Incorporates a threshold to limit the length of common substrings. 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Disadvantages: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The proposed method may not be scalable for large-scale web applications.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 may not be compatible with all web application, frameworks and technologies.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Google Shape;83;g23d2a800530_0_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2a800530_0_12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3d2a800530_0_12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LITERATURE SURVEY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g23d2a800530_0_12"/>
          <p:cNvGraphicFramePr/>
          <p:nvPr/>
        </p:nvGraphicFramePr>
        <p:xfrm>
          <a:off x="84225" y="949395"/>
          <a:ext cx="8975550" cy="3139380"/>
        </p:xfrm>
        <a:graphic>
          <a:graphicData uri="http://schemas.openxmlformats.org/drawingml/2006/table">
            <a:tbl>
              <a:tblPr>
                <a:noFill/>
                <a:tableStyleId>{C1495470-0095-4677-920D-FB2EC37BA84A}</a:tableStyleId>
              </a:tblPr>
              <a:tblGrid>
                <a:gridCol w="5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SNo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Pros and Cons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5</a:t>
                      </a:r>
                      <a:endParaRPr sz="12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A comparative analysis of Cross Site Scripting (XSS) detecting and defensive techniques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>
                          <a:solidFill>
                            <a:schemeClr val="dk1"/>
                          </a:solidFill>
                        </a:rPr>
                        <a:t>* This paper highlights the critical threat of XSS attacks, which can compromise web application security by injecting malicious JavaScript code into either the client-side or server-side.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>
                          <a:solidFill>
                            <a:schemeClr val="dk1"/>
                          </a:solidFill>
                        </a:rPr>
                        <a:t>*</a:t>
                      </a:r>
                      <a:r>
                        <a:rPr lang="en-GB" sz="1200" u="none" strike="noStrike" cap="none">
                          <a:solidFill>
                            <a:srgbClr val="11111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The study explores XSS attack taxonomy, incidence, and mechanisms for detection and prevention, emphasizing the imperative need for safeguarding against this vulnerability.</a:t>
                      </a:r>
                      <a:endParaRPr sz="1200" u="none" strike="noStrike" cap="none">
                        <a:solidFill>
                          <a:srgbClr val="11111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Advantages: 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* </a:t>
                      </a:r>
                      <a:r>
                        <a:rPr lang="en-GB" sz="1200" u="none" strike="noStrike" cap="none"/>
                        <a:t>The hybrid analysis approach in this framework combines static analysis and dynamic symbolic execution, providing a more precise identification of DOM-sourced XSS vulnerabilities.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Incorporating shadow DOM in the dynamic analysis phase enhances the framework's accuracy.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Disadvantages: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b="1" u="none" strike="noStrike" cap="none"/>
                        <a:t>*</a:t>
                      </a:r>
                      <a:r>
                        <a:rPr lang="en-GB" sz="1200" u="none" strike="noStrike" cap="none"/>
                        <a:t> Implementing a framework with multiple phases of analysis, including static and dynamic components, demands a complex setup. 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strike="noStrike" cap="none"/>
                        <a:t>* The dynamic symbolic execution phase, particularly when using shadow DOM, can be resource-intensive.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Google Shape;91;g23d2a800530_0_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DEF1A-4319-7097-C892-DDB450E66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00" t="16554" r="15625" b="16527"/>
          <a:stretch/>
        </p:blipFill>
        <p:spPr>
          <a:xfrm>
            <a:off x="653678" y="877000"/>
            <a:ext cx="7863343" cy="426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d2a800530_1_0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3d2a800530_1_0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 DIAGRAM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3d2a8005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38" y="966875"/>
            <a:ext cx="7864320" cy="4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3d2a800530_1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/>
          <p:nvPr/>
        </p:nvSpPr>
        <p:spPr>
          <a:xfrm>
            <a:off x="2125" y="0"/>
            <a:ext cx="9144000" cy="8259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0200" y="132325"/>
            <a:ext cx="89103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NOVELTY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01100" y="978425"/>
            <a:ext cx="7768500" cy="3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Traditionally XSS DOM attacks are detected using </a:t>
            </a: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techniques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dirty="0"/>
              <a:t> 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ource code of the application is inspected for certain sources and sinks where there is a possibility of an XSS DOM attack.</a:t>
            </a:r>
            <a:endParaRPr dirty="0"/>
          </a:p>
          <a:p>
            <a:pPr marL="425450" marR="0" lvl="1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dirty="0"/>
              <a:t>I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mplemented </a:t>
            </a: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matching techniques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our application  to detect the vulnerable scripts that have been injected.</a:t>
            </a:r>
            <a:endParaRPr dirty="0"/>
          </a:p>
          <a:p>
            <a:pPr marL="425450" marR="0" lvl="0" indent="-196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dirty="0"/>
              <a:t>P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roposed a </a:t>
            </a: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pattern </a:t>
            </a:r>
            <a:r>
              <a:rPr lang="en-GB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updation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 where taint analysis is performed and a vulnerable input is added to the pattern library.</a:t>
            </a:r>
            <a:endParaRPr dirty="0"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1523</Words>
  <Application>Microsoft Office PowerPoint</Application>
  <PresentationFormat>On-screen Show (16:9)</PresentationFormat>
  <Paragraphs>217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Roboto</vt:lpstr>
      <vt:lpstr>Symbol</vt:lpstr>
      <vt:lpstr>Simple Light</vt:lpstr>
      <vt:lpstr>A Paradigm Shift in  XSS-DOM Mitigation via  Dynamic Content Security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Paradigm Shift in  XSS-DOM Mitigation via  Dynamic Content Security Policy</dc:title>
  <cp:lastModifiedBy>KRISHNAA S</cp:lastModifiedBy>
  <cp:revision>11</cp:revision>
  <dcterms:modified xsi:type="dcterms:W3CDTF">2024-05-19T15:40:50Z</dcterms:modified>
</cp:coreProperties>
</file>