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80" r:id="rId4"/>
    <p:sldId id="290" r:id="rId5"/>
    <p:sldId id="314" r:id="rId6"/>
    <p:sldId id="315" r:id="rId7"/>
    <p:sldId id="316" r:id="rId8"/>
    <p:sldId id="291" r:id="rId9"/>
    <p:sldId id="317" r:id="rId10"/>
    <p:sldId id="312" r:id="rId11"/>
    <p:sldId id="292" r:id="rId12"/>
    <p:sldId id="294" r:id="rId13"/>
    <p:sldId id="293" r:id="rId14"/>
    <p:sldId id="282" r:id="rId15"/>
    <p:sldId id="297" r:id="rId16"/>
    <p:sldId id="301" r:id="rId17"/>
    <p:sldId id="302" r:id="rId18"/>
    <p:sldId id="283" r:id="rId19"/>
    <p:sldId id="300" r:id="rId20"/>
    <p:sldId id="285" r:id="rId21"/>
    <p:sldId id="287" r:id="rId22"/>
    <p:sldId id="305" r:id="rId23"/>
    <p:sldId id="306" r:id="rId24"/>
    <p:sldId id="295" r:id="rId25"/>
    <p:sldId id="299" r:id="rId26"/>
    <p:sldId id="296" r:id="rId27"/>
    <p:sldId id="309" r:id="rId28"/>
    <p:sldId id="310" r:id="rId29"/>
    <p:sldId id="311" r:id="rId30"/>
    <p:sldId id="286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2"/>
    <p:restoredTop sz="90748"/>
  </p:normalViewPr>
  <p:slideViewPr>
    <p:cSldViewPr snapToGrid="0" snapToObjects="1">
      <p:cViewPr varScale="1">
        <p:scale>
          <a:sx n="103" d="100"/>
          <a:sy n="103" d="100"/>
        </p:scale>
        <p:origin x="13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4FA25-B897-4B47-BFFA-F7C9807777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2497A-CE9D-884A-84A2-67192793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8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some calculations we do can take over a moth on regular serial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1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089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089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6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26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965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Zoom poll: which is a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720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449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6364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68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25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206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846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782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881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352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863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6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497A-CE9D-884A-84A2-6719279354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8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774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038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019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419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696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historical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2497A-CE9D-884A-84A2-6719279354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10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https://www.ornl.gov/sites/default/files/styles/content_carousel_style/public/2018-P01537.jpg?itok=jLqfKlx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500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olcf.ornl.gov/frontier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hpc.llnl.gov/training/tutorials/introduction-parallel-computing-tutoria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th.se/blogs/pdc/2019/08/parallel-programming-in-python-mpi4py-part-1/" TargetMode="External"/><Relationship Id="rId4" Type="http://schemas.openxmlformats.org/officeDocument/2006/relationships/hyperlink" Target="https://towardsdatascience.com/parallel-programming-in-python-with-message-passing-interface-mpi4py-551e3f19805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hnaa423/parallel_tutorial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BD8F-AF70-FC4C-8D8E-E4C88E839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03E13-1234-DE4B-83A4-6A1905FD6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OF NEW MATERIALS USING SUPERCOMPUTERS</a:t>
            </a:r>
          </a:p>
        </p:txBody>
      </p:sp>
    </p:spTree>
    <p:extLst>
      <p:ext uri="{BB962C8B-B14F-4D97-AF65-F5344CB8AC3E}">
        <p14:creationId xmlns:p14="http://schemas.microsoft.com/office/powerpoint/2010/main" val="114487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909676A-0CB4-7446-B75C-6D709974A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42" r="17116" b="24703"/>
          <a:stretch/>
        </p:blipFill>
        <p:spPr>
          <a:xfrm>
            <a:off x="5345638" y="1043352"/>
            <a:ext cx="6846362" cy="3710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329009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329171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Scripting language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Object-oriented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Easy to read, friendly design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[Terminal] python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&gt;&gt;&gt; a = 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&gt;&gt;&gt; b = 3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&gt;&gt;&gt; c = a + b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&gt;&gt;&gt; 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5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We can also write the above code in a file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sum.py</a:t>
            </a:r>
            <a:endParaRPr lang="en-US" sz="2000" dirty="0">
              <a:solidFill>
                <a:schemeClr val="accent1"/>
              </a:solidFill>
              <a:latin typeface="Monaco" pitchFamily="2" charset="77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then run it as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[Terminal] python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sum.py</a:t>
            </a:r>
            <a:endParaRPr lang="en-US" sz="2000" dirty="0">
              <a:solidFill>
                <a:schemeClr val="accent1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771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63825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 1 (PYTHON)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463987"/>
            <a:ext cx="9564587" cy="522988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Write the code in a file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sum.py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 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a = </a:t>
            </a:r>
            <a:r>
              <a:rPr lang="en-US" dirty="0">
                <a:solidFill>
                  <a:srgbClr val="AC1E16"/>
                </a:solidFill>
                <a:latin typeface="Monaco" pitchFamily="2" charset="77"/>
              </a:rPr>
              <a:t>2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b = </a:t>
            </a:r>
            <a:r>
              <a:rPr lang="en-US" dirty="0">
                <a:solidFill>
                  <a:srgbClr val="AC1E16"/>
                </a:solidFill>
                <a:latin typeface="Monaco" pitchFamily="2" charset="77"/>
              </a:rPr>
              <a:t>3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c = a + b </a:t>
            </a:r>
          </a:p>
          <a:p>
            <a:pPr marL="0" indent="0">
              <a:buNone/>
            </a:pPr>
            <a:r>
              <a:rPr lang="en-US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(c)</a:t>
            </a:r>
            <a:endParaRPr lang="en-US" dirty="0">
              <a:solidFill>
                <a:srgbClr val="23A3B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dirty="0">
                <a:solidFill>
                  <a:srgbClr val="AC1E16"/>
                </a:solidFill>
                <a:latin typeface="Monaco" pitchFamily="2" charset="77"/>
              </a:rPr>
              <a:t>"The sum is"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, c)</a:t>
            </a:r>
            <a:endParaRPr lang="en-US" dirty="0">
              <a:solidFill>
                <a:srgbClr val="AC1E16"/>
              </a:solidFill>
              <a:latin typeface="Monaco" pitchFamily="2" charset="77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numpy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is a useful module in Python for numbers </a:t>
            </a:r>
          </a:p>
          <a:p>
            <a:pPr marL="0" indent="0">
              <a:buNone/>
            </a:pPr>
            <a:r>
              <a:rPr lang="en-US" dirty="0">
                <a:solidFill>
                  <a:srgbClr val="BF01C0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65D16"/>
                </a:solidFill>
                <a:latin typeface="Menlo" panose="020B060903080402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np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AC1E16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np.b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AC1E16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np.b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23A3B0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059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 2 (NUMPY ADDITION)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202267"/>
            <a:ext cx="10656354" cy="556781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Array is a list of data, represented in [], so a = [1 , 2, 3] is an array of size 3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Its elements are a[0], a[1], a[2]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numpy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module can be used to create an array -&gt; </a:t>
            </a:r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numpy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provides functions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onaco" pitchFamily="2" charset="77"/>
              </a:rPr>
              <a:t>np.arange</a:t>
            </a:r>
            <a:r>
              <a:rPr lang="en-US" sz="20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2000" dirty="0">
                <a:solidFill>
                  <a:srgbClr val="AC1E16"/>
                </a:solidFill>
                <a:latin typeface="Monaco" pitchFamily="2" charset="77"/>
              </a:rPr>
              <a:t>3.0</a:t>
            </a:r>
            <a:r>
              <a:rPr lang="en-US" sz="2000" dirty="0">
                <a:solidFill>
                  <a:srgbClr val="000000"/>
                </a:solidFill>
                <a:latin typeface="Monaco" pitchFamily="2" charset="77"/>
              </a:rPr>
              <a:t>)    [0, 1.0, 2.0]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directly define the array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2.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np.a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np.array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([3, 6, 3])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3.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np.b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np.array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([5, 5, 4]) 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Monaco" pitchFamily="2" charset="77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Now these two arrays can be summed up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np.c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np.a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np.b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print(</a:t>
            </a:r>
            <a:r>
              <a:rPr lang="en-US" sz="2000" dirty="0" err="1">
                <a:solidFill>
                  <a:schemeClr val="accent1"/>
                </a:solidFill>
                <a:latin typeface="Monaco" pitchFamily="2" charset="77"/>
              </a:rPr>
              <a:t>np.c</a:t>
            </a: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onaco" pitchFamily="2" charset="77"/>
              </a:rPr>
              <a:t>&gt;&gt;[8, 11, 7]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85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SERIAL COMPUTING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10227986" cy="471500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Uses one process to do all the work 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Heavy computations will be slow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What if we could do the work in parallel?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We could save time and money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We could work on more complex problems (climate change, energy, big data)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8F4172-4AB1-174B-99F5-9D27EDFCEB2E}"/>
              </a:ext>
            </a:extLst>
          </p:cNvPr>
          <p:cNvSpPr/>
          <p:nvPr/>
        </p:nvSpPr>
        <p:spPr>
          <a:xfrm>
            <a:off x="4680202" y="3111710"/>
            <a:ext cx="2203496" cy="8996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Start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9594ABF-008D-9848-9131-940761DE1AD3}"/>
              </a:ext>
            </a:extLst>
          </p:cNvPr>
          <p:cNvSpPr/>
          <p:nvPr/>
        </p:nvSpPr>
        <p:spPr>
          <a:xfrm rot="16200000" flipH="1">
            <a:off x="7106349" y="3271352"/>
            <a:ext cx="198064" cy="580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AB6AE1-67F9-4446-A7AA-052928F55537}"/>
              </a:ext>
            </a:extLst>
          </p:cNvPr>
          <p:cNvSpPr/>
          <p:nvPr/>
        </p:nvSpPr>
        <p:spPr>
          <a:xfrm>
            <a:off x="7527064" y="3029868"/>
            <a:ext cx="1970072" cy="9814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Do All the work!</a:t>
            </a:r>
          </a:p>
        </p:txBody>
      </p:sp>
    </p:spTree>
    <p:extLst>
      <p:ext uri="{BB962C8B-B14F-4D97-AF65-F5344CB8AC3E}">
        <p14:creationId xmlns:p14="http://schemas.microsoft.com/office/powerpoint/2010/main" val="305159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DIVIDE AND CONQUER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540188"/>
            <a:ext cx="10466779" cy="490720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Divide the problem into smaller pieces - subtasks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Different processors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Activity: Breakout rooms 2 students each (grab a pen and a sheet of paper)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Isn’t Parallel computing fun?</a:t>
            </a:r>
          </a:p>
          <a:p>
            <a:endParaRPr lang="en-US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116950-DDFF-D14C-BF26-A50C53B7056F}"/>
              </a:ext>
            </a:extLst>
          </p:cNvPr>
          <p:cNvGrpSpPr/>
          <p:nvPr/>
        </p:nvGrpSpPr>
        <p:grpSpPr>
          <a:xfrm>
            <a:off x="2803141" y="2308377"/>
            <a:ext cx="5778906" cy="2521974"/>
            <a:chOff x="6302479" y="1460090"/>
            <a:chExt cx="5778906" cy="252197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AB3C887-B878-5C4E-BD70-BC295B8F30B9}"/>
                </a:ext>
              </a:extLst>
            </p:cNvPr>
            <p:cNvSpPr/>
            <p:nvPr/>
          </p:nvSpPr>
          <p:spPr>
            <a:xfrm>
              <a:off x="8214852" y="1460090"/>
              <a:ext cx="2086896" cy="89965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Problem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9A76715-1301-7B47-8BB7-0343611FCFC5}"/>
                </a:ext>
              </a:extLst>
            </p:cNvPr>
            <p:cNvSpPr/>
            <p:nvPr/>
          </p:nvSpPr>
          <p:spPr>
            <a:xfrm>
              <a:off x="6302479" y="3347884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6A407F-AA74-4C4C-92D2-A767FB100E18}"/>
                </a:ext>
              </a:extLst>
            </p:cNvPr>
            <p:cNvSpPr/>
            <p:nvPr/>
          </p:nvSpPr>
          <p:spPr>
            <a:xfrm>
              <a:off x="8368481" y="3305376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2C43C5-76B6-FA4B-B6F3-C6DB0F109041}"/>
                </a:ext>
              </a:extLst>
            </p:cNvPr>
            <p:cNvSpPr/>
            <p:nvPr/>
          </p:nvSpPr>
          <p:spPr>
            <a:xfrm>
              <a:off x="10301748" y="3305376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Subtask3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619528FC-45C6-064A-A74D-CF679D0511D3}"/>
                </a:ext>
              </a:extLst>
            </p:cNvPr>
            <p:cNvSpPr/>
            <p:nvPr/>
          </p:nvSpPr>
          <p:spPr>
            <a:xfrm flipH="1">
              <a:off x="9202993" y="2359742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11C260D-3614-9E4E-BE0A-86B6B2143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3974" y="2696734"/>
              <a:ext cx="4616245" cy="58994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BE49ADA2-2142-204C-9A2D-D69B808B70BC}"/>
                </a:ext>
              </a:extLst>
            </p:cNvPr>
            <p:cNvSpPr/>
            <p:nvPr/>
          </p:nvSpPr>
          <p:spPr>
            <a:xfrm flipH="1">
              <a:off x="7020232" y="2782931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CF11839B-CF76-7C42-A7D0-8C78B7CFA393}"/>
                </a:ext>
              </a:extLst>
            </p:cNvPr>
            <p:cNvSpPr/>
            <p:nvPr/>
          </p:nvSpPr>
          <p:spPr>
            <a:xfrm flipH="1">
              <a:off x="9206679" y="2774729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AD920904-CE4F-4B4E-A9C8-A60D986365A7}"/>
                </a:ext>
              </a:extLst>
            </p:cNvPr>
            <p:cNvSpPr/>
            <p:nvPr/>
          </p:nvSpPr>
          <p:spPr>
            <a:xfrm flipH="1">
              <a:off x="11620903" y="2746698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979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DIVIDE AND CONQUER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Divide the problem into smaller pieces - subtasks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Different processors </a:t>
            </a:r>
          </a:p>
          <a:p>
            <a:endParaRPr lang="en-US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056D28-DFDC-6C4E-9804-47BC307B751B}"/>
              </a:ext>
            </a:extLst>
          </p:cNvPr>
          <p:cNvGrpSpPr/>
          <p:nvPr/>
        </p:nvGrpSpPr>
        <p:grpSpPr>
          <a:xfrm>
            <a:off x="397484" y="2317626"/>
            <a:ext cx="10961077" cy="2458930"/>
            <a:chOff x="4888523" y="1452464"/>
            <a:chExt cx="10381063" cy="24589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578C91-D15B-C149-94FE-DC444E2A4D7A}"/>
                </a:ext>
              </a:extLst>
            </p:cNvPr>
            <p:cNvSpPr/>
            <p:nvPr/>
          </p:nvSpPr>
          <p:spPr>
            <a:xfrm>
              <a:off x="8944618" y="1452464"/>
              <a:ext cx="2086896" cy="89965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Problem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B1DC219-89BF-7C4E-B717-C43D64654C2D}"/>
                </a:ext>
              </a:extLst>
            </p:cNvPr>
            <p:cNvSpPr/>
            <p:nvPr/>
          </p:nvSpPr>
          <p:spPr>
            <a:xfrm>
              <a:off x="6351204" y="3277214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C12D489-55ED-F54D-9E33-0082530AF2B1}"/>
                </a:ext>
              </a:extLst>
            </p:cNvPr>
            <p:cNvSpPr/>
            <p:nvPr/>
          </p:nvSpPr>
          <p:spPr>
            <a:xfrm>
              <a:off x="8176758" y="3252295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985AE3A-7D71-1547-A5E8-1252A2D91698}"/>
                </a:ext>
              </a:extLst>
            </p:cNvPr>
            <p:cNvSpPr/>
            <p:nvPr/>
          </p:nvSpPr>
          <p:spPr>
            <a:xfrm>
              <a:off x="10094396" y="3254976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Subtask4</a:t>
              </a:r>
            </a:p>
          </p:txBody>
        </p:sp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1CAFD67C-E030-4B43-B7D8-AAF1EE063DBD}"/>
                </a:ext>
              </a:extLst>
            </p:cNvPr>
            <p:cNvSpPr/>
            <p:nvPr/>
          </p:nvSpPr>
          <p:spPr>
            <a:xfrm flipH="1">
              <a:off x="9877728" y="2346633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EC1A741-F552-374C-BFDA-80FDDD479D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8523" y="2682821"/>
              <a:ext cx="10381063" cy="82503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own Arrow 23">
              <a:extLst>
                <a:ext uri="{FF2B5EF4-FFF2-40B4-BE49-F238E27FC236}">
                  <a16:creationId xmlns:a16="http://schemas.microsoft.com/office/drawing/2014/main" id="{2B2DC1D1-5E80-6545-928A-92D1A7964846}"/>
                </a:ext>
              </a:extLst>
            </p:cNvPr>
            <p:cNvSpPr/>
            <p:nvPr/>
          </p:nvSpPr>
          <p:spPr>
            <a:xfrm flipH="1">
              <a:off x="7093540" y="2765323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33FF224A-CF6B-6D46-A551-2AA983B47168}"/>
                </a:ext>
              </a:extLst>
            </p:cNvPr>
            <p:cNvSpPr/>
            <p:nvPr/>
          </p:nvSpPr>
          <p:spPr>
            <a:xfrm flipH="1">
              <a:off x="9018908" y="2765323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>
              <a:extLst>
                <a:ext uri="{FF2B5EF4-FFF2-40B4-BE49-F238E27FC236}">
                  <a16:creationId xmlns:a16="http://schemas.microsoft.com/office/drawing/2014/main" id="{A0C03D3A-577F-7F49-8BB0-03F32AE88E6F}"/>
                </a:ext>
              </a:extLst>
            </p:cNvPr>
            <p:cNvSpPr/>
            <p:nvPr/>
          </p:nvSpPr>
          <p:spPr>
            <a:xfrm flipH="1">
              <a:off x="10884031" y="2746833"/>
              <a:ext cx="14748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E1A91916-849D-9547-A92C-25A4C54032B0}"/>
              </a:ext>
            </a:extLst>
          </p:cNvPr>
          <p:cNvSpPr/>
          <p:nvPr/>
        </p:nvSpPr>
        <p:spPr>
          <a:xfrm>
            <a:off x="95380" y="4149507"/>
            <a:ext cx="1779637" cy="6341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Subtask1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3A3A3A-50BA-694F-B450-51BEF1C25BD8}"/>
              </a:ext>
            </a:extLst>
          </p:cNvPr>
          <p:cNvSpPr/>
          <p:nvPr/>
        </p:nvSpPr>
        <p:spPr>
          <a:xfrm>
            <a:off x="7863211" y="4100582"/>
            <a:ext cx="1779637" cy="6341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Subtask5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127F3F-835F-854C-99EF-E2942C2A289F}"/>
              </a:ext>
            </a:extLst>
          </p:cNvPr>
          <p:cNvSpPr/>
          <p:nvPr/>
        </p:nvSpPr>
        <p:spPr>
          <a:xfrm>
            <a:off x="9830627" y="4100582"/>
            <a:ext cx="1779637" cy="6341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Subtask6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42F59D38-FBF8-0641-BCD6-F36DBC66AAB4}"/>
              </a:ext>
            </a:extLst>
          </p:cNvPr>
          <p:cNvSpPr/>
          <p:nvPr/>
        </p:nvSpPr>
        <p:spPr>
          <a:xfrm flipH="1">
            <a:off x="744408" y="3648797"/>
            <a:ext cx="155723" cy="405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9F23B647-0283-B74C-BD42-81A6C40BEBD0}"/>
              </a:ext>
            </a:extLst>
          </p:cNvPr>
          <p:cNvSpPr/>
          <p:nvPr/>
        </p:nvSpPr>
        <p:spPr>
          <a:xfrm flipH="1">
            <a:off x="8667235" y="3609860"/>
            <a:ext cx="155723" cy="405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0D8AADDE-2927-C64A-BFB6-1892CDA11482}"/>
              </a:ext>
            </a:extLst>
          </p:cNvPr>
          <p:cNvSpPr/>
          <p:nvPr/>
        </p:nvSpPr>
        <p:spPr>
          <a:xfrm flipH="1">
            <a:off x="10542547" y="3589234"/>
            <a:ext cx="155723" cy="405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67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 NODE &amp; COMPUTE NODES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User communicates to the “Head Node”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“Head Node” instructs the ”Compute Nodes”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to carry out the job.</a:t>
            </a:r>
          </a:p>
          <a:p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94DAC7-DA18-B24B-BB47-FC7D2A0FA1E0}"/>
              </a:ext>
            </a:extLst>
          </p:cNvPr>
          <p:cNvGrpSpPr/>
          <p:nvPr/>
        </p:nvGrpSpPr>
        <p:grpSpPr>
          <a:xfrm>
            <a:off x="95380" y="3111710"/>
            <a:ext cx="11514884" cy="2466061"/>
            <a:chOff x="95380" y="2317626"/>
            <a:chExt cx="11514884" cy="246606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1056D28-DFDC-6C4E-9804-47BC307B751B}"/>
                </a:ext>
              </a:extLst>
            </p:cNvPr>
            <p:cNvGrpSpPr/>
            <p:nvPr/>
          </p:nvGrpSpPr>
          <p:grpSpPr>
            <a:xfrm>
              <a:off x="397484" y="2317626"/>
              <a:ext cx="10961077" cy="2458930"/>
              <a:chOff x="4888523" y="1452464"/>
              <a:chExt cx="10381063" cy="245893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2578C91-D15B-C149-94FE-DC444E2A4D7A}"/>
                  </a:ext>
                </a:extLst>
              </p:cNvPr>
              <p:cNvSpPr/>
              <p:nvPr/>
            </p:nvSpPr>
            <p:spPr>
              <a:xfrm>
                <a:off x="8944618" y="1452464"/>
                <a:ext cx="2086896" cy="89965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0"/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Head Node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B1DC219-89BF-7C4E-B717-C43D64654C2D}"/>
                  </a:ext>
                </a:extLst>
              </p:cNvPr>
              <p:cNvSpPr/>
              <p:nvPr/>
            </p:nvSpPr>
            <p:spPr>
              <a:xfrm>
                <a:off x="6351204" y="3277214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0"/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Compute node2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C12D489-55ED-F54D-9E33-0082530AF2B1}"/>
                  </a:ext>
                </a:extLst>
              </p:cNvPr>
              <p:cNvSpPr/>
              <p:nvPr/>
            </p:nvSpPr>
            <p:spPr>
              <a:xfrm>
                <a:off x="8176758" y="3252295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0"/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Compute node3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985AE3A-7D71-1547-A5E8-1252A2D91698}"/>
                  </a:ext>
                </a:extLst>
              </p:cNvPr>
              <p:cNvSpPr/>
              <p:nvPr/>
            </p:nvSpPr>
            <p:spPr>
              <a:xfrm>
                <a:off x="10094396" y="3254976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0"/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Compute node4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1CAFD67C-E030-4B43-B7D8-AAF1EE063DBD}"/>
                  </a:ext>
                </a:extLst>
              </p:cNvPr>
              <p:cNvSpPr/>
              <p:nvPr/>
            </p:nvSpPr>
            <p:spPr>
              <a:xfrm flipH="1">
                <a:off x="9877728" y="2346633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EC1A741-F552-374C-BFDA-80FDDD479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8523" y="2682821"/>
                <a:ext cx="10381063" cy="82503"/>
              </a:xfrm>
              <a:prstGeom prst="line">
                <a:avLst/>
              </a:prstGeom>
              <a:ln w="825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Down Arrow 23">
                <a:extLst>
                  <a:ext uri="{FF2B5EF4-FFF2-40B4-BE49-F238E27FC236}">
                    <a16:creationId xmlns:a16="http://schemas.microsoft.com/office/drawing/2014/main" id="{2B2DC1D1-5E80-6545-928A-92D1A7964846}"/>
                  </a:ext>
                </a:extLst>
              </p:cNvPr>
              <p:cNvSpPr/>
              <p:nvPr/>
            </p:nvSpPr>
            <p:spPr>
              <a:xfrm flipH="1">
                <a:off x="7093540" y="2765323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25" name="Down Arrow 24">
                <a:extLst>
                  <a:ext uri="{FF2B5EF4-FFF2-40B4-BE49-F238E27FC236}">
                    <a16:creationId xmlns:a16="http://schemas.microsoft.com/office/drawing/2014/main" id="{33FF224A-CF6B-6D46-A551-2AA983B47168}"/>
                  </a:ext>
                </a:extLst>
              </p:cNvPr>
              <p:cNvSpPr/>
              <p:nvPr/>
            </p:nvSpPr>
            <p:spPr>
              <a:xfrm flipH="1">
                <a:off x="9018908" y="2765323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  <p:sp>
            <p:nvSpPr>
              <p:cNvPr id="26" name="Down Arrow 25">
                <a:extLst>
                  <a:ext uri="{FF2B5EF4-FFF2-40B4-BE49-F238E27FC236}">
                    <a16:creationId xmlns:a16="http://schemas.microsoft.com/office/drawing/2014/main" id="{A0C03D3A-577F-7F49-8BB0-03F32AE88E6F}"/>
                  </a:ext>
                </a:extLst>
              </p:cNvPr>
              <p:cNvSpPr/>
              <p:nvPr/>
            </p:nvSpPr>
            <p:spPr>
              <a:xfrm flipH="1">
                <a:off x="10884031" y="2746833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1A91916-849D-9547-A92C-25A4C54032B0}"/>
                </a:ext>
              </a:extLst>
            </p:cNvPr>
            <p:cNvSpPr/>
            <p:nvPr/>
          </p:nvSpPr>
          <p:spPr>
            <a:xfrm>
              <a:off x="95380" y="4149507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0"/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Compute node1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C3A3A3A-50BA-694F-B450-51BEF1C25BD8}"/>
                </a:ext>
              </a:extLst>
            </p:cNvPr>
            <p:cNvSpPr/>
            <p:nvPr/>
          </p:nvSpPr>
          <p:spPr>
            <a:xfrm>
              <a:off x="7863211" y="4100582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0"/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Compute node5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3127F3F-835F-854C-99EF-E2942C2A289F}"/>
                </a:ext>
              </a:extLst>
            </p:cNvPr>
            <p:cNvSpPr/>
            <p:nvPr/>
          </p:nvSpPr>
          <p:spPr>
            <a:xfrm>
              <a:off x="9830627" y="4100582"/>
              <a:ext cx="1779637" cy="63418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 w="0"/>
                  <a:solidFill>
                    <a:prstClr val="black">
                      <a:lumMod val="85000"/>
                      <a:lumOff val="15000"/>
                    </a:prstClr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compute node6</a:t>
              </a:r>
            </a:p>
          </p:txBody>
        </p:sp>
        <p:sp>
          <p:nvSpPr>
            <p:cNvPr id="30" name="Down Arrow 29">
              <a:extLst>
                <a:ext uri="{FF2B5EF4-FFF2-40B4-BE49-F238E27FC236}">
                  <a16:creationId xmlns:a16="http://schemas.microsoft.com/office/drawing/2014/main" id="{42F59D38-FBF8-0641-BCD6-F36DBC66AAB4}"/>
                </a:ext>
              </a:extLst>
            </p:cNvPr>
            <p:cNvSpPr/>
            <p:nvPr/>
          </p:nvSpPr>
          <p:spPr>
            <a:xfrm flipH="1">
              <a:off x="744408" y="3648797"/>
              <a:ext cx="15572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1" name="Down Arrow 30">
              <a:extLst>
                <a:ext uri="{FF2B5EF4-FFF2-40B4-BE49-F238E27FC236}">
                  <a16:creationId xmlns:a16="http://schemas.microsoft.com/office/drawing/2014/main" id="{9F23B647-0283-B74C-BD42-81A6C40BEBD0}"/>
                </a:ext>
              </a:extLst>
            </p:cNvPr>
            <p:cNvSpPr/>
            <p:nvPr/>
          </p:nvSpPr>
          <p:spPr>
            <a:xfrm flipH="1">
              <a:off x="8667235" y="3609860"/>
              <a:ext cx="15572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Down Arrow 32">
              <a:extLst>
                <a:ext uri="{FF2B5EF4-FFF2-40B4-BE49-F238E27FC236}">
                  <a16:creationId xmlns:a16="http://schemas.microsoft.com/office/drawing/2014/main" id="{0D8AADDE-2927-C64A-BFB6-1892CDA11482}"/>
                </a:ext>
              </a:extLst>
            </p:cNvPr>
            <p:cNvSpPr/>
            <p:nvPr/>
          </p:nvSpPr>
          <p:spPr>
            <a:xfrm flipH="1">
              <a:off x="10542547" y="3589234"/>
              <a:ext cx="155723" cy="4055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pic>
        <p:nvPicPr>
          <p:cNvPr id="1025" name="Picture 1" descr="Oak Ridge National Laboratory launches Summit supercomputer.">
            <a:extLst>
              <a:ext uri="{FF2B5EF4-FFF2-40B4-BE49-F238E27FC236}">
                <a16:creationId xmlns:a16="http://schemas.microsoft.com/office/drawing/2014/main" id="{9A315D53-4E6E-CD42-9A6C-BFF6F9AB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62" y="1470118"/>
            <a:ext cx="4290228" cy="27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71D3191-453F-2846-BE34-2CE618DE341A}"/>
              </a:ext>
            </a:extLst>
          </p:cNvPr>
          <p:cNvSpPr/>
          <p:nvPr/>
        </p:nvSpPr>
        <p:spPr>
          <a:xfrm>
            <a:off x="8822958" y="1107822"/>
            <a:ext cx="313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Summit – ORNL, Tennessee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91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FASTEST SUPERCOMPUTERS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29" y="1540188"/>
            <a:ext cx="10115542" cy="513610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3"/>
              </a:rPr>
              <a:t>www.top500.org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lists the fastest machines 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Frontier at Oak Ridge national lab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in Tennessee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Frontier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4"/>
              </a:rPr>
              <a:t>https://www.olcf.ornl.gov/frontier/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8BCF05-FE47-D64E-AA16-680789351214}"/>
              </a:ext>
            </a:extLst>
          </p:cNvPr>
          <p:cNvCxnSpPr>
            <a:cxnSpLocks/>
          </p:cNvCxnSpPr>
          <p:nvPr/>
        </p:nvCxnSpPr>
        <p:spPr>
          <a:xfrm>
            <a:off x="3872204" y="2287718"/>
            <a:ext cx="2657550" cy="42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33F7CBD-C40C-6B77-8CA5-C390CCF9D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150" y="1540188"/>
            <a:ext cx="5323099" cy="5136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1800E5-382A-B155-C7C1-173D7CC2A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8115" y="2708032"/>
            <a:ext cx="4331783" cy="30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6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38BBA1-5EA4-184B-B492-AF34223BF58A}"/>
              </a:ext>
            </a:extLst>
          </p:cNvPr>
          <p:cNvCxnSpPr>
            <a:cxnSpLocks/>
          </p:cNvCxnSpPr>
          <p:nvPr/>
        </p:nvCxnSpPr>
        <p:spPr>
          <a:xfrm flipH="1" flipV="1">
            <a:off x="9571673" y="1991032"/>
            <a:ext cx="1" cy="2876202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 MEMORY SYSTEMS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Entire memory shared between all CPUs here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CPUs perform their subtasks individually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Think of 4 members making a dish for a party!</a:t>
            </a:r>
            <a:endParaRPr lang="en-US" sz="2000" dirty="0"/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Thanksgiving turkey?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6454F-CEDD-0741-89D7-24079D2520E8}"/>
              </a:ext>
            </a:extLst>
          </p:cNvPr>
          <p:cNvCxnSpPr>
            <a:cxnSpLocks/>
          </p:cNvCxnSpPr>
          <p:nvPr/>
        </p:nvCxnSpPr>
        <p:spPr>
          <a:xfrm flipV="1">
            <a:off x="7334503" y="3452296"/>
            <a:ext cx="4616245" cy="58994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F1D3B-F5FF-514F-9076-40F9B1DEC15E}"/>
              </a:ext>
            </a:extLst>
          </p:cNvPr>
          <p:cNvSpPr/>
          <p:nvPr/>
        </p:nvSpPr>
        <p:spPr>
          <a:xfrm>
            <a:off x="8803602" y="2807054"/>
            <a:ext cx="1557183" cy="140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013E22-FBA3-E14F-925E-CF42702095EB}"/>
              </a:ext>
            </a:extLst>
          </p:cNvPr>
          <p:cNvSpPr/>
          <p:nvPr/>
        </p:nvSpPr>
        <p:spPr>
          <a:xfrm>
            <a:off x="6892868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22C4E-439B-1F4E-A08F-D55535F8B17B}"/>
              </a:ext>
            </a:extLst>
          </p:cNvPr>
          <p:cNvSpPr/>
          <p:nvPr/>
        </p:nvSpPr>
        <p:spPr>
          <a:xfrm>
            <a:off x="10933472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A5EFFC-C103-2949-8B47-5F79D2DE6CFB}"/>
              </a:ext>
            </a:extLst>
          </p:cNvPr>
          <p:cNvSpPr/>
          <p:nvPr/>
        </p:nvSpPr>
        <p:spPr>
          <a:xfrm>
            <a:off x="8964562" y="4645156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C7FE1-D8CD-1944-A19D-BE1A6A7A6D01}"/>
              </a:ext>
            </a:extLst>
          </p:cNvPr>
          <p:cNvSpPr/>
          <p:nvPr/>
        </p:nvSpPr>
        <p:spPr>
          <a:xfrm>
            <a:off x="8999017" y="138447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343720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38BBA1-5EA4-184B-B492-AF34223BF58A}"/>
              </a:ext>
            </a:extLst>
          </p:cNvPr>
          <p:cNvCxnSpPr>
            <a:cxnSpLocks/>
          </p:cNvCxnSpPr>
          <p:nvPr/>
        </p:nvCxnSpPr>
        <p:spPr>
          <a:xfrm flipH="1" flipV="1">
            <a:off x="9571673" y="1991032"/>
            <a:ext cx="1" cy="2876202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DISTRIBUTED MEMORY SYSTEMS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8"/>
            <a:ext cx="10202660" cy="486061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CPUs have different local memory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CPUs perform their subtasks without any interference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Communication network required to connect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inter-process memory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Example: musicians (from our workshop) performing together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Most modern computing systems use a hybrid shared-distributed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memory 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6454F-CEDD-0741-89D7-24079D2520E8}"/>
              </a:ext>
            </a:extLst>
          </p:cNvPr>
          <p:cNvCxnSpPr>
            <a:cxnSpLocks/>
          </p:cNvCxnSpPr>
          <p:nvPr/>
        </p:nvCxnSpPr>
        <p:spPr>
          <a:xfrm flipV="1">
            <a:off x="7334503" y="3452296"/>
            <a:ext cx="4616245" cy="58994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4013E22-FBA3-E14F-925E-CF42702095EB}"/>
              </a:ext>
            </a:extLst>
          </p:cNvPr>
          <p:cNvSpPr/>
          <p:nvPr/>
        </p:nvSpPr>
        <p:spPr>
          <a:xfrm>
            <a:off x="6892868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22C4E-439B-1F4E-A08F-D55535F8B17B}"/>
              </a:ext>
            </a:extLst>
          </p:cNvPr>
          <p:cNvSpPr/>
          <p:nvPr/>
        </p:nvSpPr>
        <p:spPr>
          <a:xfrm>
            <a:off x="10933472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        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A5EFFC-C103-2949-8B47-5F79D2DE6CFB}"/>
              </a:ext>
            </a:extLst>
          </p:cNvPr>
          <p:cNvSpPr/>
          <p:nvPr/>
        </p:nvSpPr>
        <p:spPr>
          <a:xfrm>
            <a:off x="8964562" y="4645156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C7FE1-D8CD-1944-A19D-BE1A6A7A6D01}"/>
              </a:ext>
            </a:extLst>
          </p:cNvPr>
          <p:cNvSpPr/>
          <p:nvPr/>
        </p:nvSpPr>
        <p:spPr>
          <a:xfrm>
            <a:off x="8999017" y="138447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  <a:t>Memory</a:t>
            </a:r>
            <a:endParaRPr kumimoji="0" 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98AB77-736A-B545-B7BC-D206BE645097}"/>
              </a:ext>
            </a:extLst>
          </p:cNvPr>
          <p:cNvCxnSpPr>
            <a:cxnSpLocks/>
            <a:stCxn id="17" idx="3"/>
            <a:endCxn id="17" idx="1"/>
          </p:cNvCxnSpPr>
          <p:nvPr/>
        </p:nvCxnSpPr>
        <p:spPr>
          <a:xfrm flipH="1">
            <a:off x="10933472" y="3481877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F61C22-C228-2D4B-881E-4FEF0E32058E}"/>
              </a:ext>
            </a:extLst>
          </p:cNvPr>
          <p:cNvCxnSpPr>
            <a:cxnSpLocks/>
          </p:cNvCxnSpPr>
          <p:nvPr/>
        </p:nvCxnSpPr>
        <p:spPr>
          <a:xfrm flipH="1">
            <a:off x="8964562" y="5101697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812D81-F256-2646-934D-59011F9DE11E}"/>
              </a:ext>
            </a:extLst>
          </p:cNvPr>
          <p:cNvCxnSpPr>
            <a:cxnSpLocks/>
          </p:cNvCxnSpPr>
          <p:nvPr/>
        </p:nvCxnSpPr>
        <p:spPr>
          <a:xfrm flipH="1">
            <a:off x="6892868" y="3493442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7D5BD9-3433-9347-943E-531AF74B3845}"/>
              </a:ext>
            </a:extLst>
          </p:cNvPr>
          <p:cNvCxnSpPr>
            <a:cxnSpLocks/>
          </p:cNvCxnSpPr>
          <p:nvPr/>
        </p:nvCxnSpPr>
        <p:spPr>
          <a:xfrm flipH="1">
            <a:off x="8988497" y="1808545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858BF56-6ED7-874D-9CF2-B85CFECA5E65}"/>
              </a:ext>
            </a:extLst>
          </p:cNvPr>
          <p:cNvSpPr/>
          <p:nvPr/>
        </p:nvSpPr>
        <p:spPr>
          <a:xfrm>
            <a:off x="8461373" y="3057406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2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10320622" cy="44127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What is the difference between serial and parallel computing? Why do we need parallel computing?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introduction </a:t>
            </a:r>
            <a:r>
              <a:rPr lang="en-US" sz="2000">
                <a:solidFill>
                  <a:schemeClr val="tx1"/>
                </a:solidFill>
                <a:latin typeface="Comic Sans MS" panose="030F0902030302020204" pitchFamily="66" charset="0"/>
              </a:rPr>
              <a:t>to programing  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How supercomputers apply parallel computing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Message Passing Interface to apply parallel computing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Think of some examples where you benefit/can benefit from parallelization !!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598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USE PARALLEL MACHINES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540188"/>
            <a:ext cx="10407491" cy="513986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Message Passing Interface (MPI) is a commonly used system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Data moved from one part to another using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cooperation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between CPUs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For our workshop: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Python programing language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mpi4py python module 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How to run in parallel: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serial: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onaco" pitchFamily="2" charset="77"/>
              </a:rPr>
              <a:t>python 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</a:rPr>
              <a:t>program.py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On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n=6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cores,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Monaco" pitchFamily="2" charset="77"/>
              </a:rPr>
              <a:t>mpirun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</a:rPr>
              <a:t> –n 6 python </a:t>
            </a:r>
            <a:r>
              <a:rPr lang="en-US" sz="2000" dirty="0" err="1">
                <a:solidFill>
                  <a:schemeClr val="tx1"/>
                </a:solidFill>
                <a:latin typeface="Monaco" pitchFamily="2" charset="77"/>
              </a:rPr>
              <a:t>program.py</a:t>
            </a:r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82581B-13D7-A74A-B4F4-EDB5F5F0F389}"/>
              </a:ext>
            </a:extLst>
          </p:cNvPr>
          <p:cNvCxnSpPr>
            <a:cxnSpLocks/>
          </p:cNvCxnSpPr>
          <p:nvPr/>
        </p:nvCxnSpPr>
        <p:spPr>
          <a:xfrm flipH="1" flipV="1">
            <a:off x="9571673" y="1991032"/>
            <a:ext cx="1" cy="2876202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8113FD-C583-0E4A-9C0C-5039E0224423}"/>
              </a:ext>
            </a:extLst>
          </p:cNvPr>
          <p:cNvCxnSpPr>
            <a:cxnSpLocks/>
          </p:cNvCxnSpPr>
          <p:nvPr/>
        </p:nvCxnSpPr>
        <p:spPr>
          <a:xfrm flipV="1">
            <a:off x="7334503" y="3452296"/>
            <a:ext cx="4616245" cy="58994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84FED89-41D5-7540-B7C4-023DD479247C}"/>
              </a:ext>
            </a:extLst>
          </p:cNvPr>
          <p:cNvSpPr/>
          <p:nvPr/>
        </p:nvSpPr>
        <p:spPr>
          <a:xfrm>
            <a:off x="6892868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A1EA00-88A3-524A-AD6E-7B670176CA57}"/>
              </a:ext>
            </a:extLst>
          </p:cNvPr>
          <p:cNvSpPr/>
          <p:nvPr/>
        </p:nvSpPr>
        <p:spPr>
          <a:xfrm>
            <a:off x="10933472" y="304543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        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B30D04-983F-6A45-8B37-43557081E2C3}"/>
              </a:ext>
            </a:extLst>
          </p:cNvPr>
          <p:cNvSpPr/>
          <p:nvPr/>
        </p:nvSpPr>
        <p:spPr>
          <a:xfrm>
            <a:off x="8964562" y="4645156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Memory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CE6472-2B84-D941-8A61-1F80CED1DCA1}"/>
              </a:ext>
            </a:extLst>
          </p:cNvPr>
          <p:cNvSpPr/>
          <p:nvPr/>
        </p:nvSpPr>
        <p:spPr>
          <a:xfrm>
            <a:off x="8999017" y="1384475"/>
            <a:ext cx="1166352" cy="8728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CPU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  <a:t>Memory</a:t>
            </a:r>
            <a:endParaRPr kumimoji="0" 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674BBB-A25E-7343-B8B9-AEDE5857859A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10933472" y="3481877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5EE4BF-C91E-BF42-B533-A314E9F9210D}"/>
              </a:ext>
            </a:extLst>
          </p:cNvPr>
          <p:cNvCxnSpPr>
            <a:cxnSpLocks/>
          </p:cNvCxnSpPr>
          <p:nvPr/>
        </p:nvCxnSpPr>
        <p:spPr>
          <a:xfrm flipH="1">
            <a:off x="8964562" y="5101697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9CC2AA-2C5A-5E44-849F-3205AF7A120C}"/>
              </a:ext>
            </a:extLst>
          </p:cNvPr>
          <p:cNvCxnSpPr>
            <a:cxnSpLocks/>
          </p:cNvCxnSpPr>
          <p:nvPr/>
        </p:nvCxnSpPr>
        <p:spPr>
          <a:xfrm flipH="1">
            <a:off x="6892868" y="3493442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9610D3-88B1-0747-A962-E589320C2BBE}"/>
              </a:ext>
            </a:extLst>
          </p:cNvPr>
          <p:cNvCxnSpPr>
            <a:cxnSpLocks/>
          </p:cNvCxnSpPr>
          <p:nvPr/>
        </p:nvCxnSpPr>
        <p:spPr>
          <a:xfrm flipH="1">
            <a:off x="8988497" y="1808545"/>
            <a:ext cx="116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6839EC9-01B7-AF4C-80CD-55A374DE113C}"/>
              </a:ext>
            </a:extLst>
          </p:cNvPr>
          <p:cNvSpPr/>
          <p:nvPr/>
        </p:nvSpPr>
        <p:spPr>
          <a:xfrm>
            <a:off x="7672263" y="2696517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MPI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7514D0-AD93-4A4F-82A5-7134B4366390}"/>
              </a:ext>
            </a:extLst>
          </p:cNvPr>
          <p:cNvSpPr/>
          <p:nvPr/>
        </p:nvSpPr>
        <p:spPr>
          <a:xfrm>
            <a:off x="10615885" y="2675936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MPI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AD94C5-35E3-214B-B643-6C0F9FFB98B5}"/>
              </a:ext>
            </a:extLst>
          </p:cNvPr>
          <p:cNvSpPr/>
          <p:nvPr/>
        </p:nvSpPr>
        <p:spPr>
          <a:xfrm>
            <a:off x="8461373" y="3057406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Network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B8270A-9942-D94E-8130-551F4E97BBC3}"/>
              </a:ext>
            </a:extLst>
          </p:cNvPr>
          <p:cNvSpPr/>
          <p:nvPr/>
        </p:nvSpPr>
        <p:spPr>
          <a:xfrm>
            <a:off x="10102915" y="1833852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MPI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0CDADD-B2EC-6A4E-83AA-90126E4A28E3}"/>
              </a:ext>
            </a:extLst>
          </p:cNvPr>
          <p:cNvSpPr/>
          <p:nvPr/>
        </p:nvSpPr>
        <p:spPr>
          <a:xfrm>
            <a:off x="10144330" y="4491981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MPI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9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PRINT “HELLO”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540188"/>
            <a:ext cx="10520019" cy="5218165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hello.py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dirty="0">
              <a:solidFill>
                <a:srgbClr val="BF01C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F01C0"/>
                </a:solidFill>
                <a:latin typeface="Monaco" pitchFamily="2" charset="77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mpi4py </a:t>
            </a:r>
            <a:r>
              <a:rPr lang="en-US" dirty="0">
                <a:solidFill>
                  <a:srgbClr val="BF01C0"/>
                </a:solidFill>
                <a:latin typeface="Monaco" pitchFamily="2" charset="77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MPI 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Monaco" pitchFamily="2" charset="77"/>
              </a:rPr>
            </a:b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comm = MPI.COMM_WORLD       </a:t>
            </a:r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# comm is the MPI object we will use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size =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comm.Get_size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()      </a:t>
            </a:r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# how many processes (1 on each core)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rank =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comm.Get_rank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()      </a:t>
            </a:r>
            <a:r>
              <a:rPr lang="en-US" dirty="0">
                <a:solidFill>
                  <a:schemeClr val="accent1"/>
                </a:solidFill>
                <a:latin typeface="Comic Sans MS" panose="030F0902030302020204" pitchFamily="66" charset="0"/>
              </a:rPr>
              <a:t># rank of processor (ID) 0 is head processor 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Monaco" pitchFamily="2" charset="77"/>
              </a:rPr>
            </a:br>
            <a:endParaRPr lang="en-US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dirty="0">
                <a:solidFill>
                  <a:srgbClr val="AC1E16"/>
                </a:solidFill>
                <a:latin typeface="Monaco" pitchFamily="2" charset="77"/>
              </a:rPr>
              <a:t>"Hello world from rank"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dirty="0">
                <a:solidFill>
                  <a:srgbClr val="23A3B0"/>
                </a:solidFill>
                <a:latin typeface="Monaco" pitchFamily="2" charset="77"/>
              </a:rPr>
              <a:t>str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(rank), </a:t>
            </a:r>
            <a:r>
              <a:rPr lang="en-US" dirty="0">
                <a:solidFill>
                  <a:srgbClr val="AC1E16"/>
                </a:solidFill>
                <a:latin typeface="Monaco" pitchFamily="2" charset="77"/>
              </a:rPr>
              <a:t>"of"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dirty="0">
                <a:solidFill>
                  <a:srgbClr val="23A3B0"/>
                </a:solidFill>
                <a:latin typeface="Monaco" pitchFamily="2" charset="77"/>
              </a:rPr>
              <a:t>str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(size))</a:t>
            </a:r>
            <a:endParaRPr lang="en-US" dirty="0">
              <a:solidFill>
                <a:srgbClr val="AC1E16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98F63-2C6B-5F44-850C-06794C8B9B74}"/>
              </a:ext>
            </a:extLst>
          </p:cNvPr>
          <p:cNvSpPr/>
          <p:nvPr/>
        </p:nvSpPr>
        <p:spPr>
          <a:xfrm>
            <a:off x="6985229" y="1820917"/>
            <a:ext cx="4625036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hello_world.py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3E4A5-BB93-F64E-AC4A-3A48A859844A}"/>
              </a:ext>
            </a:extLst>
          </p:cNvPr>
          <p:cNvSpPr/>
          <p:nvPr/>
        </p:nvSpPr>
        <p:spPr>
          <a:xfrm>
            <a:off x="7433388" y="2305162"/>
            <a:ext cx="4089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 world from rank 0 of 4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 world from rank 1 of 4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 world from rank 2 of 4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Hello world from rank 3 of 4</a:t>
            </a:r>
          </a:p>
        </p:txBody>
      </p:sp>
    </p:spTree>
    <p:extLst>
      <p:ext uri="{BB962C8B-B14F-4D97-AF65-F5344CB8AC3E}">
        <p14:creationId xmlns:p14="http://schemas.microsoft.com/office/powerpoint/2010/main" val="8028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69684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SEND/RECEIVE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69845"/>
            <a:ext cx="10109710" cy="5317811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Send data from one node to another. 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a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np.arange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(4)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else: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  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a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np.zeros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(4)</a:t>
            </a:r>
            <a:endParaRPr lang="en-US" sz="7200" dirty="0">
              <a:solidFill>
                <a:srgbClr val="B65D16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B65D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comm.Send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(a,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dest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=1, tag=10)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else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  <a:endParaRPr lang="en-US" sz="7200" dirty="0">
              <a:solidFill>
                <a:srgbClr val="B65D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comm.Recv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(a, source=0, tag=10)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‘After send and receive. Rank: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mpi_rank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a: {a}'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837AF-5025-6148-A8C1-68EA05A736F4}"/>
              </a:ext>
            </a:extLst>
          </p:cNvPr>
          <p:cNvSpPr/>
          <p:nvPr/>
        </p:nvSpPr>
        <p:spPr>
          <a:xfrm>
            <a:off x="6611815" y="3852829"/>
            <a:ext cx="5580185" cy="2585323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</a:rPr>
              <a:t>Before send and receive. Rank: 1, a: [0. 0. 0. 0.] </a:t>
            </a:r>
          </a:p>
          <a:p>
            <a:r>
              <a:rPr lang="en-US" dirty="0">
                <a:latin typeface="Monaco"/>
              </a:rPr>
              <a:t>Before send and receive. Rank: 2, a: [0. 0. 0. 0.] </a:t>
            </a:r>
          </a:p>
          <a:p>
            <a:r>
              <a:rPr lang="en-US" dirty="0">
                <a:latin typeface="Monaco"/>
              </a:rPr>
              <a:t>Before send and receive. Rank: 3, a: [0. 0. 0. 0.] </a:t>
            </a:r>
          </a:p>
          <a:p>
            <a:r>
              <a:rPr lang="en-US" dirty="0">
                <a:latin typeface="Monaco"/>
              </a:rPr>
              <a:t>Before send and receive. Rank: 0, a: [0. 1. 2. 3.] 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After send and receive. Rank: 0, a: [0. 1. 2. 3.] </a:t>
            </a:r>
          </a:p>
          <a:p>
            <a:r>
              <a:rPr lang="en-US" dirty="0">
                <a:latin typeface="Monaco"/>
              </a:rPr>
              <a:t>After send and receive. Rank: 1, a: [0. 1. 2. 3.] </a:t>
            </a:r>
          </a:p>
          <a:p>
            <a:r>
              <a:rPr lang="en-US" dirty="0">
                <a:latin typeface="Monaco"/>
              </a:rPr>
              <a:t>After send and receive. Rank: 2, a: [0. 0. 0. 0.] </a:t>
            </a:r>
          </a:p>
          <a:p>
            <a:r>
              <a:rPr lang="en-US" dirty="0">
                <a:latin typeface="Monaco"/>
              </a:rPr>
              <a:t>After send and receive. Rank: 3, a: [0. 0. 0. 0.]</a:t>
            </a:r>
            <a:endParaRPr lang="en-US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DB7D96-6929-D74A-ADE7-016A37E3A7C0}"/>
              </a:ext>
            </a:extLst>
          </p:cNvPr>
          <p:cNvSpPr/>
          <p:nvPr/>
        </p:nvSpPr>
        <p:spPr>
          <a:xfrm>
            <a:off x="6611815" y="3155409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send_recv.py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604F6-3EE3-3FAF-FA51-62B7249BB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740" y="1181330"/>
            <a:ext cx="4395008" cy="17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1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69684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Race Conditions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ED670E-6B4A-1B2D-4DB2-49B4052F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75" y="3100165"/>
            <a:ext cx="6199616" cy="32881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5A14CF-D01F-0A17-9553-4B152AF80479}"/>
              </a:ext>
            </a:extLst>
          </p:cNvPr>
          <p:cNvSpPr/>
          <p:nvPr/>
        </p:nvSpPr>
        <p:spPr>
          <a:xfrm>
            <a:off x="6611815" y="2776081"/>
            <a:ext cx="5580185" cy="2031325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</a:rPr>
              <a:t>Before send and receive. Rank: 0, a: [0. 1. 2. 3.] </a:t>
            </a:r>
          </a:p>
          <a:p>
            <a:r>
              <a:rPr lang="en-US" dirty="0">
                <a:latin typeface="Monaco"/>
              </a:rPr>
              <a:t>Before send and receive. Rank: 1, a: [0. 0. 0. 0.] </a:t>
            </a:r>
          </a:p>
          <a:p>
            <a:r>
              <a:rPr lang="en-US" dirty="0">
                <a:latin typeface="Monaco"/>
              </a:rPr>
              <a:t>After send and receive. Rank: 1, a: [0. 0. 0. 0.] </a:t>
            </a:r>
          </a:p>
          <a:p>
            <a:r>
              <a:rPr lang="en-US" dirty="0">
                <a:latin typeface="Monaco"/>
              </a:rPr>
              <a:t>After send and receive. Rank: 0, a: [0. 1. 2. 3.] 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After send and receive and waiting. Rank: 0, a: [0. 1. 2. 3.] After send and receive and waiting. Rank: 1, a: [0. 1. 2. 3.]</a:t>
            </a:r>
            <a:endParaRPr lang="en-US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7CA533-25BE-2891-1688-EFBEA621E476}"/>
              </a:ext>
            </a:extLst>
          </p:cNvPr>
          <p:cNvSpPr/>
          <p:nvPr/>
        </p:nvSpPr>
        <p:spPr>
          <a:xfrm>
            <a:off x="6611815" y="2078661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2 python race_condition.py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46EAD-1979-8C28-8BD8-4C3FBF8A684C}"/>
              </a:ext>
            </a:extLst>
          </p:cNvPr>
          <p:cNvSpPr txBox="1"/>
          <p:nvPr/>
        </p:nvSpPr>
        <p:spPr>
          <a:xfrm>
            <a:off x="266175" y="1729952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Need to wait for send/receive to complete. </a:t>
            </a:r>
          </a:p>
        </p:txBody>
      </p:sp>
    </p:spTree>
    <p:extLst>
      <p:ext uri="{BB962C8B-B14F-4D97-AF65-F5344CB8AC3E}">
        <p14:creationId xmlns:p14="http://schemas.microsoft.com/office/powerpoint/2010/main" val="356217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69684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BROADCAST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69845"/>
            <a:ext cx="10109710" cy="5317811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broadcast data to all cores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data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np.arange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4.0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else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  <a:endParaRPr lang="en-US" sz="7200" dirty="0">
              <a:solidFill>
                <a:srgbClr val="B65D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data =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None</a:t>
            </a: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</a:t>
            </a:r>
            <a:r>
              <a:rPr lang="en-US" sz="7200" dirty="0" err="1">
                <a:solidFill>
                  <a:schemeClr val="accent1"/>
                </a:solidFill>
                <a:latin typeface="Monaco" pitchFamily="2" charset="77"/>
              </a:rPr>
              <a:t>Bcast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(a, root=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br>
              <a:rPr lang="en-US" sz="7200" dirty="0">
                <a:solidFill>
                  <a:srgbClr val="000000"/>
                </a:solidFill>
                <a:latin typeface="Monaco" pitchFamily="2" charset="77"/>
              </a:rPr>
            </a:b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‘After broadcast. Rank: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mpi_rank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a: {a}’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837AF-5025-6148-A8C1-68EA05A736F4}"/>
              </a:ext>
            </a:extLst>
          </p:cNvPr>
          <p:cNvSpPr/>
          <p:nvPr/>
        </p:nvSpPr>
        <p:spPr>
          <a:xfrm>
            <a:off x="6611815" y="2776081"/>
            <a:ext cx="5580185" cy="2585323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</a:rPr>
              <a:t>Before broadcast. Rank: 0, a: [0. 1. 2. 3.] </a:t>
            </a:r>
          </a:p>
          <a:p>
            <a:r>
              <a:rPr lang="en-US" dirty="0">
                <a:latin typeface="Monaco"/>
              </a:rPr>
              <a:t>Before broadcast. Rank: 1, a: [0. 0. 0. 0.] </a:t>
            </a:r>
          </a:p>
          <a:p>
            <a:r>
              <a:rPr lang="en-US" dirty="0">
                <a:latin typeface="Monaco"/>
              </a:rPr>
              <a:t>Before broadcast. Rank: 2, a: [0. 0. 0. 0.] </a:t>
            </a:r>
          </a:p>
          <a:p>
            <a:r>
              <a:rPr lang="en-US" dirty="0">
                <a:latin typeface="Monaco"/>
              </a:rPr>
              <a:t>Before broadcast. Rank: 3, a: [0. 0. 0. 0.] 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After broadcast. Rank: 0, a: [0. 1. 2. 3.] </a:t>
            </a:r>
          </a:p>
          <a:p>
            <a:r>
              <a:rPr lang="en-US" dirty="0">
                <a:latin typeface="Monaco"/>
              </a:rPr>
              <a:t>After broadcast. Rank: 1, a: [0. 1. 2. 3.] </a:t>
            </a:r>
          </a:p>
          <a:p>
            <a:r>
              <a:rPr lang="en-US" dirty="0">
                <a:latin typeface="Monaco"/>
              </a:rPr>
              <a:t>After broadcast. Rank: 2, a: [0. 1. 2. 3.] </a:t>
            </a:r>
          </a:p>
          <a:p>
            <a:r>
              <a:rPr lang="en-US" dirty="0">
                <a:latin typeface="Monaco"/>
              </a:rPr>
              <a:t>After broadcast. Rank: 3, a: [0. 1. 2. 3.]</a:t>
            </a:r>
            <a:endParaRPr lang="en-US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DB7D96-6929-D74A-ADE7-016A37E3A7C0}"/>
              </a:ext>
            </a:extLst>
          </p:cNvPr>
          <p:cNvSpPr/>
          <p:nvPr/>
        </p:nvSpPr>
        <p:spPr>
          <a:xfrm>
            <a:off x="6611815" y="2078661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broadcast.py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868F9-E24E-FC96-99D5-2C8D333E7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553" y="328970"/>
            <a:ext cx="2876951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7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ZOOM POLL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5" y="1540189"/>
            <a:ext cx="11649710" cy="493927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Amber alert for thunderstorms is an example of broadcast?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True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False</a:t>
            </a:r>
          </a:p>
          <a:p>
            <a:pPr marL="457200" indent="-457200">
              <a:buAutoNum type="alphaUcParenR"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457200" indent="-457200">
              <a:buAutoNum type="alphaUcParenR"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457200" indent="-457200">
              <a:buAutoNum type="alphaUcParenR"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457200" indent="-457200">
              <a:buAutoNum type="alphaUcParenR"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457200" indent="-457200">
              <a:buAutoNum type="alphaUcParenR"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If hurricane Elsa reaches Miami, FL in the morning and New Haven in the afternoon, should we send same messages by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broadcasting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to the two states?</a:t>
            </a:r>
          </a:p>
          <a:p>
            <a:pPr marL="0" lvl="0" indent="0">
              <a:buClr>
                <a:srgbClr val="A53010"/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Comic Sans MS" panose="030F0902030302020204" pitchFamily="66" charset="0"/>
              </a:rPr>
              <a:t>We could, but separate alerts might be better -&gt; </a:t>
            </a:r>
            <a:r>
              <a:rPr lang="en-US" sz="2000" dirty="0">
                <a:solidFill>
                  <a:schemeClr val="accent1"/>
                </a:solidFill>
                <a:latin typeface="Comic Sans MS" panose="030F0902030302020204" pitchFamily="66" charset="0"/>
              </a:rPr>
              <a:t>scatter 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message to different states</a:t>
            </a:r>
            <a:endParaRPr lang="en-US" sz="2000" dirty="0">
              <a:solidFill>
                <a:prstClr val="black"/>
              </a:solidFill>
              <a:latin typeface="Comic Sans MS" panose="030F09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004812-A6B6-2648-B4D3-0D66D5731EC3}"/>
              </a:ext>
            </a:extLst>
          </p:cNvPr>
          <p:cNvGrpSpPr/>
          <p:nvPr/>
        </p:nvGrpSpPr>
        <p:grpSpPr>
          <a:xfrm>
            <a:off x="6234599" y="2281084"/>
            <a:ext cx="5778906" cy="2549267"/>
            <a:chOff x="6234599" y="2281084"/>
            <a:chExt cx="5778906" cy="25492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24008E-218D-7848-8689-6C3DAD0FC596}"/>
                </a:ext>
              </a:extLst>
            </p:cNvPr>
            <p:cNvGrpSpPr/>
            <p:nvPr/>
          </p:nvGrpSpPr>
          <p:grpSpPr>
            <a:xfrm>
              <a:off x="6234599" y="2281084"/>
              <a:ext cx="5778906" cy="2549267"/>
              <a:chOff x="6302479" y="1432797"/>
              <a:chExt cx="5778906" cy="254926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57EF3F6-2409-F545-BB23-7696B5DA7942}"/>
                  </a:ext>
                </a:extLst>
              </p:cNvPr>
              <p:cNvSpPr/>
              <p:nvPr/>
            </p:nvSpPr>
            <p:spPr>
              <a:xfrm>
                <a:off x="8214852" y="1432797"/>
                <a:ext cx="2216228" cy="9269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Weather Department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B589054-C0F8-C44D-8FB5-98A0722BA3DF}"/>
                  </a:ext>
                </a:extLst>
              </p:cNvPr>
              <p:cNvSpPr/>
              <p:nvPr/>
            </p:nvSpPr>
            <p:spPr>
              <a:xfrm>
                <a:off x="6302479" y="3347884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County1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8D1B300-3727-0149-A5A0-FF71D6D34E37}"/>
                  </a:ext>
                </a:extLst>
              </p:cNvPr>
              <p:cNvSpPr/>
              <p:nvPr/>
            </p:nvSpPr>
            <p:spPr>
              <a:xfrm>
                <a:off x="8368481" y="3305376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County2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FCC5B1B-253B-1B48-AFA2-1BCFB4AE3C50}"/>
                  </a:ext>
                </a:extLst>
              </p:cNvPr>
              <p:cNvSpPr/>
              <p:nvPr/>
            </p:nvSpPr>
            <p:spPr>
              <a:xfrm>
                <a:off x="10301748" y="3305376"/>
                <a:ext cx="1779637" cy="63418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County3</a:t>
                </a:r>
              </a:p>
            </p:txBody>
          </p:sp>
          <p:sp>
            <p:nvSpPr>
              <p:cNvPr id="9" name="Down Arrow 8">
                <a:extLst>
                  <a:ext uri="{FF2B5EF4-FFF2-40B4-BE49-F238E27FC236}">
                    <a16:creationId xmlns:a16="http://schemas.microsoft.com/office/drawing/2014/main" id="{8596D16C-01F0-4C41-AFA4-E4E0CA7086F6}"/>
                  </a:ext>
                </a:extLst>
              </p:cNvPr>
              <p:cNvSpPr/>
              <p:nvPr/>
            </p:nvSpPr>
            <p:spPr>
              <a:xfrm flipH="1">
                <a:off x="9202993" y="2359742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9D7588A-4D83-164E-9C1F-5F8B3059B3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3974" y="2696734"/>
                <a:ext cx="4616245" cy="58994"/>
              </a:xfrm>
              <a:prstGeom prst="line">
                <a:avLst/>
              </a:prstGeom>
              <a:ln w="825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Down Arrow 10">
                <a:extLst>
                  <a:ext uri="{FF2B5EF4-FFF2-40B4-BE49-F238E27FC236}">
                    <a16:creationId xmlns:a16="http://schemas.microsoft.com/office/drawing/2014/main" id="{DF994DAF-A66D-604E-852C-7DE950B5DF90}"/>
                  </a:ext>
                </a:extLst>
              </p:cNvPr>
              <p:cNvSpPr/>
              <p:nvPr/>
            </p:nvSpPr>
            <p:spPr>
              <a:xfrm flipH="1">
                <a:off x="7020232" y="2782931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Down Arrow 11">
                <a:extLst>
                  <a:ext uri="{FF2B5EF4-FFF2-40B4-BE49-F238E27FC236}">
                    <a16:creationId xmlns:a16="http://schemas.microsoft.com/office/drawing/2014/main" id="{E391B180-39E7-484D-9973-E4CE056798E8}"/>
                  </a:ext>
                </a:extLst>
              </p:cNvPr>
              <p:cNvSpPr/>
              <p:nvPr/>
            </p:nvSpPr>
            <p:spPr>
              <a:xfrm flipH="1">
                <a:off x="9206679" y="2774729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 Arrow 12">
                <a:extLst>
                  <a:ext uri="{FF2B5EF4-FFF2-40B4-BE49-F238E27FC236}">
                    <a16:creationId xmlns:a16="http://schemas.microsoft.com/office/drawing/2014/main" id="{475CAD9D-D8AA-8148-807B-182B8D9337B6}"/>
                  </a:ext>
                </a:extLst>
              </p:cNvPr>
              <p:cNvSpPr/>
              <p:nvPr/>
            </p:nvSpPr>
            <p:spPr>
              <a:xfrm flipH="1">
                <a:off x="11620903" y="2746698"/>
                <a:ext cx="147483" cy="40558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46624B-BE20-3145-A9B2-C02D2F96E3D8}"/>
                </a:ext>
              </a:extLst>
            </p:cNvPr>
            <p:cNvSpPr/>
            <p:nvPr/>
          </p:nvSpPr>
          <p:spPr>
            <a:xfrm>
              <a:off x="7994056" y="3175689"/>
              <a:ext cx="12763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mic Sans MS" panose="030F0902030302020204" pitchFamily="66" charset="0"/>
                </a:rPr>
                <a:t>Broadcast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269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28655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SCATTER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28816"/>
            <a:ext cx="10109710" cy="5317811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Scatter data to various tasks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np.arange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4.0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else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  <a:endParaRPr lang="en-US" sz="7200" dirty="0">
              <a:solidFill>
                <a:srgbClr val="B65D16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None</a:t>
            </a: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</a:t>
            </a:r>
            <a:r>
              <a:rPr lang="en-US" sz="7200" dirty="0" err="1">
                <a:solidFill>
                  <a:schemeClr val="accent1"/>
                </a:solidFill>
                <a:latin typeface="Monaco" pitchFamily="2" charset="77"/>
              </a:rPr>
              <a:t>Scatterv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scattered_data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root=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br>
              <a:rPr lang="en-US" sz="7200" dirty="0">
                <a:solidFill>
                  <a:srgbClr val="000000"/>
                </a:solidFill>
                <a:latin typeface="Monaco" pitchFamily="2" charset="77"/>
              </a:rPr>
            </a:b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‘After scatter. Rank: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mpi_rank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a: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b: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scattered_data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}'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E197B-BEDF-5F4A-B388-3147168B8120}"/>
              </a:ext>
            </a:extLst>
          </p:cNvPr>
          <p:cNvSpPr/>
          <p:nvPr/>
        </p:nvSpPr>
        <p:spPr>
          <a:xfrm>
            <a:off x="6096000" y="2764309"/>
            <a:ext cx="5673968" cy="2585323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</a:rPr>
              <a:t>Before scatter. Rank: 1, a: [0. 0. 0. 0. 0. 0. 0. 0.], b: [0. 0.] </a:t>
            </a:r>
          </a:p>
          <a:p>
            <a:r>
              <a:rPr lang="en-US" dirty="0">
                <a:latin typeface="Monaco"/>
              </a:rPr>
              <a:t>Before scatter. Rank: 2, a: [0. 0. 0. 0. 0. 0. 0. 0.], b: [0. 0.] </a:t>
            </a:r>
          </a:p>
          <a:p>
            <a:r>
              <a:rPr lang="en-US" dirty="0">
                <a:latin typeface="Monaco"/>
              </a:rPr>
              <a:t>Before scatter. Rank: 3, a: [0. 0. 0. 0. 0. 0. 0. 0.], b: [0. 0.] </a:t>
            </a:r>
          </a:p>
          <a:p>
            <a:r>
              <a:rPr lang="en-US" dirty="0">
                <a:latin typeface="Monaco"/>
              </a:rPr>
              <a:t>Before scatter. Rank: 0, a: [0. 1. 2. 3. 4. 5. 6. 7.], b: [0. 0.] 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After scatter. Rank: 1, a: [0. 0. 0. 0. 0. 0. 0. 0.], b: [2. 3.] </a:t>
            </a:r>
          </a:p>
          <a:p>
            <a:r>
              <a:rPr lang="en-US" dirty="0">
                <a:latin typeface="Monaco"/>
              </a:rPr>
              <a:t>After scatter. Rank: 3, a: [0. 0. 0. 0. 0. 0. 0. 0.], b: [6. 7.] </a:t>
            </a:r>
          </a:p>
          <a:p>
            <a:r>
              <a:rPr lang="en-US" dirty="0">
                <a:latin typeface="Monaco"/>
              </a:rPr>
              <a:t>After scatter. Rank: 0, a: [0. 1. 2. 3. 4. 5. 6. 7.], b: [0. 1.] </a:t>
            </a:r>
          </a:p>
          <a:p>
            <a:r>
              <a:rPr lang="en-US" dirty="0">
                <a:latin typeface="Monaco"/>
              </a:rPr>
              <a:t>After scatter. Rank: 2, a: [0. 0. 0. 0. 0. 0. 0. 0.], b: [4. 5.]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28B07-823F-2E46-A010-1E2E3064CA07}"/>
              </a:ext>
            </a:extLst>
          </p:cNvPr>
          <p:cNvSpPr/>
          <p:nvPr/>
        </p:nvSpPr>
        <p:spPr>
          <a:xfrm>
            <a:off x="7506421" y="2009108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</a:t>
            </a:r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scatter.py</a:t>
            </a:r>
            <a:endParaRPr lang="en-US" dirty="0">
              <a:solidFill>
                <a:srgbClr val="000000"/>
              </a:solidFill>
              <a:latin typeface="Monaco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4C55A-ADC1-C9B5-D0F6-ECE50B3D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755" y="259362"/>
            <a:ext cx="3057952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6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28655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GATHER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28816"/>
            <a:ext cx="6924685" cy="5172009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Gather data from various tasks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# Previous scattered data.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</a:t>
            </a:r>
            <a:r>
              <a:rPr lang="en-US" sz="7200" dirty="0" err="1">
                <a:solidFill>
                  <a:schemeClr val="accent1"/>
                </a:solidFill>
                <a:latin typeface="Monaco" pitchFamily="2" charset="77"/>
              </a:rPr>
              <a:t>Gatherv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gathered_data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root=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br>
              <a:rPr lang="en-US" sz="7200" dirty="0">
                <a:solidFill>
                  <a:srgbClr val="000000"/>
                </a:solidFill>
                <a:latin typeface="Monaco" pitchFamily="2" charset="77"/>
              </a:rPr>
            </a:b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‘After gather. Rank: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mpi_rank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b: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c: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gathered_data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}'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E197B-BEDF-5F4A-B388-3147168B8120}"/>
              </a:ext>
            </a:extLst>
          </p:cNvPr>
          <p:cNvSpPr/>
          <p:nvPr/>
        </p:nvSpPr>
        <p:spPr>
          <a:xfrm>
            <a:off x="6096000" y="2764309"/>
            <a:ext cx="5673968" cy="2585323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</a:rPr>
              <a:t>Before gather. Rank: 0, b: [0. 1.], c: [0. 0. 0. 0. 0. 0. 0. 0.] Before gather. Rank: 1, b: [2. 3.], c: [0. 0. 0. 0. 0. 0. 0. 0.] Before gather. Rank: 2, b: [4. 5.], c: [0. 0. 0. 0. 0. 0. 0. 0.] Before gather. Rank: 3, b: [6. 7.], c: [0. 0. 0. 0. 0. 0. 0. 0.]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After gather. Rank: 1, b: [2. 3.], c: [0. 0. 0. 0. 0. 0. 0. 0.] After gather. Rank: 2, b: [4. 5.], c: [0. 0. 0. 0. 0. 0. 0. 0.] After gather. Rank: 3, b: [6. 7.], c: [0. 0. 0. 0. 0. 0. 0. 0.] After gather. Rank: 0, b: [0. 1.], c: [0. 1. 2. 3. 4. 5. 6. 7.]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28B07-823F-2E46-A010-1E2E3064CA07}"/>
              </a:ext>
            </a:extLst>
          </p:cNvPr>
          <p:cNvSpPr/>
          <p:nvPr/>
        </p:nvSpPr>
        <p:spPr>
          <a:xfrm>
            <a:off x="7506421" y="2009108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 gather.py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52AD6E-4048-DC21-CA98-AC5E05BF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457" y="301248"/>
            <a:ext cx="3419475" cy="153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28655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28816"/>
            <a:ext cx="6924685" cy="5172009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Reduce data to root process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# Previous scattered data.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</a:t>
            </a:r>
            <a:r>
              <a:rPr lang="en-US" sz="7200" dirty="0" err="1">
                <a:solidFill>
                  <a:schemeClr val="accent1"/>
                </a:solidFill>
                <a:latin typeface="Monaco" pitchFamily="2" charset="77"/>
              </a:rPr>
              <a:t>Reduce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reduced_data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root=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br>
              <a:rPr lang="en-US" sz="7200" dirty="0">
                <a:solidFill>
                  <a:srgbClr val="000000"/>
                </a:solidFill>
                <a:latin typeface="Monaco" pitchFamily="2" charset="77"/>
              </a:rPr>
            </a:b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 rank == 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    </a:t>
            </a:r>
            <a:r>
              <a:rPr lang="en-US" sz="7200" dirty="0">
                <a:solidFill>
                  <a:srgbClr val="23A3B0"/>
                </a:solidFill>
                <a:latin typeface="Monaco" pitchFamily="2" charset="77"/>
              </a:rPr>
              <a:t>print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‘After reduce. Rank: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mpi_rank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b: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initial_data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}, c: {</a:t>
            </a:r>
            <a:r>
              <a:rPr lang="en-US" sz="7200" dirty="0" err="1">
                <a:solidFill>
                  <a:srgbClr val="AC1E16"/>
                </a:solidFill>
                <a:latin typeface="Monaco" pitchFamily="2" charset="77"/>
              </a:rPr>
              <a:t>reduce_data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}'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US" sz="7200" dirty="0">
              <a:solidFill>
                <a:srgbClr val="AC1E16"/>
              </a:solidFill>
              <a:latin typeface="Monaco" pitchFamily="2" charset="77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E197B-BEDF-5F4A-B388-3147168B8120}"/>
              </a:ext>
            </a:extLst>
          </p:cNvPr>
          <p:cNvSpPr/>
          <p:nvPr/>
        </p:nvSpPr>
        <p:spPr>
          <a:xfrm>
            <a:off x="6400800" y="2764309"/>
            <a:ext cx="5369168" cy="2031325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Monaco"/>
              </a:rPr>
              <a:t>Before reduce. Rank: 0, b: [0. 1. 0. 0. 0. 0. 0. 0.], c: [0. 0. 0. 0. 0. 0. 0. 0.] Before reduce. Rank: 2, b: [4. 5. 0. 0. 0. 0. 0. 0.], c: [0. 0. 0. 0. 0. 0. 0. 0.] Before reduce. Rank: 1, b: [2. 3. 0. 0. 0. 0. 0. 0.], c: [0. 0. 0. 0. 0. 0. 0. 0.] Before reduce. Rank: 3, b: [6. 7. 0. 0. 0. 0. 0. 0.], c: [0. 0. 0. 0. 0. 0. 0. 0.]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>
                <a:latin typeface="Monaco"/>
              </a:rPr>
              <a:t>After reduce. Rank: 1, b: [2. 3. 0. 0. 0. 0. 0. 0.], c: [0. 0. 0. 0. 0. 0. 0. 0.] </a:t>
            </a:r>
          </a:p>
          <a:p>
            <a:r>
              <a:rPr lang="en-US" sz="1400" dirty="0">
                <a:latin typeface="Monaco"/>
              </a:rPr>
              <a:t>After reduce. Rank: 3, b: [6. 7. 0. 0. 0. 0. 0. 0.], c: [0. 0. 0. 0. 0. 0. 0. 0.] </a:t>
            </a:r>
          </a:p>
          <a:p>
            <a:r>
              <a:rPr lang="en-US" sz="1400" dirty="0">
                <a:latin typeface="Monaco"/>
              </a:rPr>
              <a:t>After reduce. Rank: 0, b: [0. 1. 0. 0. 0. 0. 0. 0.], c: [12. 16. 0. 0. 0. 0. 0. 0.] After reduce. Rank: 2, b: [4. 5. 0. 0. 0. 0. 0. 0.], c: [0. 0. 0. 0. 0. 0. 0. 0.]</a:t>
            </a:r>
            <a:endParaRPr lang="en-US" sz="140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28B07-823F-2E46-A010-1E2E3064CA07}"/>
              </a:ext>
            </a:extLst>
          </p:cNvPr>
          <p:cNvSpPr/>
          <p:nvPr/>
        </p:nvSpPr>
        <p:spPr>
          <a:xfrm>
            <a:off x="7506421" y="2009108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 reduce.py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99482-C5DA-4946-BF0E-FE068B78F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25" y="428655"/>
            <a:ext cx="3848484" cy="14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0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428655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PARALLEL SUM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428816"/>
            <a:ext cx="6924685" cy="5172009"/>
          </a:xfrm>
        </p:spPr>
        <p:txBody>
          <a:bodyPr>
            <a:normAutofit fontScale="325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Scatter, reduce, and sum. </a:t>
            </a:r>
          </a:p>
          <a:p>
            <a:r>
              <a:rPr lang="en-US" sz="8000" dirty="0">
                <a:solidFill>
                  <a:schemeClr val="tx1"/>
                </a:solidFill>
                <a:latin typeface="Comic Sans MS" panose="030F0902030302020204" pitchFamily="66" charset="0"/>
              </a:rPr>
              <a:t>Code snippet:</a:t>
            </a: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B65D16"/>
                </a:solidFill>
                <a:latin typeface="Monaco" pitchFamily="2" charset="77"/>
              </a:rPr>
              <a:t># Previous scattered data.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comm.</a:t>
            </a:r>
            <a:r>
              <a:rPr lang="en-US" sz="7200" dirty="0" err="1">
                <a:solidFill>
                  <a:schemeClr val="accent1"/>
                </a:solidFill>
                <a:latin typeface="Monaco" pitchFamily="2" charset="77"/>
              </a:rPr>
              <a:t>Reduce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scattered_data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reduced_data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, root=</a:t>
            </a:r>
            <a:r>
              <a:rPr lang="en-US" sz="7200" dirty="0">
                <a:solidFill>
                  <a:srgbClr val="AC1E16"/>
                </a:solidFill>
                <a:latin typeface="Monaco" pitchFamily="2" charset="77"/>
              </a:rPr>
              <a:t>0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  <a:br>
              <a:rPr lang="en-US" sz="7200" dirty="0">
                <a:solidFill>
                  <a:srgbClr val="000000"/>
                </a:solidFill>
                <a:latin typeface="Monaco" pitchFamily="2" charset="77"/>
              </a:rPr>
            </a:b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sum = 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np.sum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sz="7200" dirty="0" err="1">
                <a:solidFill>
                  <a:srgbClr val="000000"/>
                </a:solidFill>
                <a:latin typeface="Monaco" pitchFamily="2" charset="77"/>
              </a:rPr>
              <a:t>reduced_data</a:t>
            </a:r>
            <a:r>
              <a:rPr lang="en-US" sz="7200" dirty="0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Monaco" pitchFamily="2" charset="77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E197B-BEDF-5F4A-B388-3147168B8120}"/>
              </a:ext>
            </a:extLst>
          </p:cNvPr>
          <p:cNvSpPr/>
          <p:nvPr/>
        </p:nvSpPr>
        <p:spPr>
          <a:xfrm>
            <a:off x="6400800" y="2764309"/>
            <a:ext cx="5369168" cy="1569660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1, time: 0.021273016000009193, sum: 49999995000000.0 </a:t>
            </a:r>
          </a:p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2, time: 0.01688439699999833, sum: 49999995000000.0 </a:t>
            </a:r>
          </a:p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3, time: 0.016065210000007824, sum: 49999995000000.0 </a:t>
            </a:r>
          </a:p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4, time: 0.01636834999999337, sum: 49999995000000.0 </a:t>
            </a:r>
          </a:p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5, time: 0.01778990100000044, sum: 49999995000000.0 </a:t>
            </a:r>
          </a:p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6, time: 0.01922156199999847, sum: 49999995000000.0 </a:t>
            </a:r>
          </a:p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7, time: 0.018235153999995646, sum: 49999995000000.0 </a:t>
            </a:r>
          </a:p>
          <a:p>
            <a:r>
              <a:rPr lang="en-US" sz="1200" dirty="0" err="1">
                <a:latin typeface="Monaco"/>
              </a:rPr>
              <a:t>ntask</a:t>
            </a:r>
            <a:r>
              <a:rPr lang="en-US" sz="1200" dirty="0">
                <a:latin typeface="Monaco"/>
              </a:rPr>
              <a:t>: 8, time: 0.017280360000000883, sum: 49999995000000.0</a:t>
            </a:r>
            <a:endParaRPr lang="en-US" sz="120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28B07-823F-2E46-A010-1E2E3064CA07}"/>
              </a:ext>
            </a:extLst>
          </p:cNvPr>
          <p:cNvSpPr/>
          <p:nvPr/>
        </p:nvSpPr>
        <p:spPr>
          <a:xfrm>
            <a:off x="7506421" y="2009108"/>
            <a:ext cx="4263547" cy="369332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 pitchFamily="2" charset="77"/>
              </a:rPr>
              <a:t>mpirun</a:t>
            </a:r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 –n 4 python  time_vs_tasks.py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99482-C5DA-4946-BF0E-FE068B78F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259" y="340018"/>
            <a:ext cx="3848484" cy="14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SERIAL PROGRAMING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QUIZ: Which is a programing language?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A) Rattlesnake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B) Garden snake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C) King Cobra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D) Python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Serial computing example next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  <p:pic>
        <p:nvPicPr>
          <p:cNvPr id="5" name="Picture 4" descr="A picture containing reptile, snake&#10;&#10;Description automatically generated">
            <a:extLst>
              <a:ext uri="{FF2B5EF4-FFF2-40B4-BE49-F238E27FC236}">
                <a16:creationId xmlns:a16="http://schemas.microsoft.com/office/drawing/2014/main" id="{DBCC1614-2F7C-5142-984E-7F998F44F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708" y="2424235"/>
            <a:ext cx="4818112" cy="32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6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POINTS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8"/>
            <a:ext cx="9812566" cy="4226129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python language is useful for serial and parallel computing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Supercomputers have a hybrid of shared &amp; distributed memory systems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For parallel computing, we use mpi4py module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basic communication techniques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broadcast – send the entire data to all processors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Send/receive – Send from one process to another. 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scatter – send different data to different processors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gather – gather the data from all processors and do some operation  </a:t>
            </a:r>
          </a:p>
          <a:p>
            <a:pPr marL="457200" indent="-457200">
              <a:buAutoNum type="alphaUcParenR"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Reduce – Perform a reduction operation and get the result to a since process. 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3509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10236206" cy="450665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3"/>
              </a:rPr>
              <a:t>https://hpc.llnl.gov/training/tutorials/introduction-parallel-computing-tutorial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4"/>
              </a:rPr>
              <a:t>https://towardsdatascience.com/parallel-programming-in-python-with-message-passing-interface-mpi4py-551e3f198053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</a:p>
          <a:p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hlinkClick r:id="rId5"/>
              </a:rPr>
              <a:t>https://www.kth.se/blogs/pdc/2019/08/parallel-programming-in-python-mpi4py-part-1/</a:t>
            </a:r>
            <a:endParaRPr 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4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EC10ED-B7F0-5556-D396-227A88B1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99" y="160560"/>
            <a:ext cx="11420474" cy="62569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797B8A-7BE9-BC6A-8EFA-9E2BB447E8B2}"/>
              </a:ext>
            </a:extLst>
          </p:cNvPr>
          <p:cNvSpPr/>
          <p:nvPr/>
        </p:nvSpPr>
        <p:spPr>
          <a:xfrm>
            <a:off x="5962262" y="2090057"/>
            <a:ext cx="1520889" cy="1707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8B26F7-C1CE-D34C-4E8E-CE47358F6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09" y="0"/>
            <a:ext cx="9230982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AC8EA2-7406-BC9B-F2E6-FA8C8A781435}"/>
              </a:ext>
            </a:extLst>
          </p:cNvPr>
          <p:cNvSpPr/>
          <p:nvPr/>
        </p:nvSpPr>
        <p:spPr>
          <a:xfrm>
            <a:off x="4469363" y="3237721"/>
            <a:ext cx="5523723" cy="1324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8612A5-1D4C-E860-76E7-3C9BB8632D33}"/>
              </a:ext>
            </a:extLst>
          </p:cNvPr>
          <p:cNvSpPr/>
          <p:nvPr/>
        </p:nvSpPr>
        <p:spPr>
          <a:xfrm>
            <a:off x="4469362" y="5514391"/>
            <a:ext cx="5523723" cy="466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4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654C3-36C3-01B7-BB94-251FC9B4B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945"/>
            <a:ext cx="12192000" cy="42861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DC47BD-A883-85EC-5A07-3430376A418D}"/>
              </a:ext>
            </a:extLst>
          </p:cNvPr>
          <p:cNvSpPr/>
          <p:nvPr/>
        </p:nvSpPr>
        <p:spPr>
          <a:xfrm>
            <a:off x="3088433" y="4609321"/>
            <a:ext cx="2211355" cy="634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3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F80AD4-4659-3303-7CD1-5EC3D49C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797"/>
            <a:ext cx="12192000" cy="57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4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329009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TO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329171"/>
            <a:ext cx="8915400" cy="3777622"/>
          </a:xfrm>
        </p:spPr>
        <p:txBody>
          <a:bodyPr>
            <a:noAutofit/>
          </a:bodyPr>
          <a:lstStyle/>
          <a:p>
            <a:endParaRPr lang="en-US" sz="2000" dirty="0">
              <a:solidFill>
                <a:schemeClr val="tx1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  </a:t>
            </a:r>
          </a:p>
          <a:p>
            <a:r>
              <a:rPr lang="en-US" sz="2000" dirty="0"/>
              <a:t>Run: git clone </a:t>
            </a:r>
            <a:r>
              <a:rPr lang="en-US" sz="2000" dirty="0">
                <a:hlinkClick r:id="rId3"/>
              </a:rPr>
              <a:t>https://github.com/krishnaa423/parallel_tutorial.git</a:t>
            </a:r>
            <a:endParaRPr lang="en-US" sz="2000" dirty="0"/>
          </a:p>
          <a:p>
            <a:r>
              <a:rPr lang="en-US" sz="2000" dirty="0"/>
              <a:t>cd </a:t>
            </a:r>
            <a:r>
              <a:rPr lang="en-US" sz="2000" dirty="0" err="1"/>
              <a:t>parallel_tutorial</a:t>
            </a:r>
            <a:endParaRPr lang="en-US" sz="2000" dirty="0"/>
          </a:p>
          <a:p>
            <a:r>
              <a:rPr lang="en-US" sz="2000" dirty="0"/>
              <a:t>source ./setup_script.sh</a:t>
            </a:r>
          </a:p>
          <a:p>
            <a:r>
              <a:rPr lang="en-US" sz="2000" dirty="0" err="1"/>
              <a:t>jupyter</a:t>
            </a:r>
            <a:r>
              <a:rPr lang="en-US" sz="2000" dirty="0"/>
              <a:t> lab </a:t>
            </a:r>
          </a:p>
          <a:p>
            <a:r>
              <a:rPr lang="en-US" sz="2000" dirty="0"/>
              <a:t>----</a:t>
            </a:r>
          </a:p>
          <a:p>
            <a:r>
              <a:rPr lang="en-US" sz="2000" dirty="0"/>
              <a:t>Then click </a:t>
            </a:r>
            <a:r>
              <a:rPr lang="en-US" sz="2000" i="1" dirty="0" err="1"/>
              <a:t>Tutorial.ipynb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626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A9C17B-05DB-4A7E-26D3-C79AC21A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6220B1-61C6-77F3-7136-21B4C1E5D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115CE4-B524-FB64-35C8-125C6050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8831"/>
            <a:ext cx="12192000" cy="52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174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889</TotalTime>
  <Words>3072</Words>
  <Application>Microsoft Office PowerPoint</Application>
  <PresentationFormat>Widescreen</PresentationFormat>
  <Paragraphs>433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Century Gothic</vt:lpstr>
      <vt:lpstr>Comic Sans MS</vt:lpstr>
      <vt:lpstr>Menlo</vt:lpstr>
      <vt:lpstr>Monaco</vt:lpstr>
      <vt:lpstr>Verdana</vt:lpstr>
      <vt:lpstr>Wingdings 3</vt:lpstr>
      <vt:lpstr>Wisp</vt:lpstr>
      <vt:lpstr>Introduction to  Parallel Computing</vt:lpstr>
      <vt:lpstr>LEARNING GOALS</vt:lpstr>
      <vt:lpstr>SERIAL PROGRAMING</vt:lpstr>
      <vt:lpstr>PowerPoint Presentation</vt:lpstr>
      <vt:lpstr>PowerPoint Presentation</vt:lpstr>
      <vt:lpstr>PowerPoint Presentation</vt:lpstr>
      <vt:lpstr>PowerPoint Presentation</vt:lpstr>
      <vt:lpstr>ACCESS TO TUTORIALS</vt:lpstr>
      <vt:lpstr>PowerPoint Presentation</vt:lpstr>
      <vt:lpstr>PYTHON </vt:lpstr>
      <vt:lpstr>EXAMPLE 1 (PYTHON)</vt:lpstr>
      <vt:lpstr>EXAMPLE 2 (NUMPY ADDITION)</vt:lpstr>
      <vt:lpstr>SERIAL COMPUTING</vt:lpstr>
      <vt:lpstr>DIVIDE AND CONQUER</vt:lpstr>
      <vt:lpstr>DIVIDE AND CONQUER</vt:lpstr>
      <vt:lpstr>HEAD NODE &amp; COMPUTE NODES</vt:lpstr>
      <vt:lpstr>FASTEST SUPERCOMPUTERS</vt:lpstr>
      <vt:lpstr>SHARED MEMORY SYSTEMS</vt:lpstr>
      <vt:lpstr>DISTRIBUTED MEMORY SYSTEMS</vt:lpstr>
      <vt:lpstr>HOW TO USE PARALLEL MACHINES</vt:lpstr>
      <vt:lpstr>EXAMPLE: PRINT “HELLO”</vt:lpstr>
      <vt:lpstr>SEND/RECEIVE</vt:lpstr>
      <vt:lpstr>Race Conditions</vt:lpstr>
      <vt:lpstr>BROADCAST</vt:lpstr>
      <vt:lpstr>ZOOM POLL</vt:lpstr>
      <vt:lpstr>SCATTER</vt:lpstr>
      <vt:lpstr>GATHER</vt:lpstr>
      <vt:lpstr>REDUCE</vt:lpstr>
      <vt:lpstr>PARALLEL SUM</vt:lpstr>
      <vt:lpstr>KEY POINTS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HPC</dc:title>
  <dc:subject/>
  <dc:creator>Kumar, Aakash</dc:creator>
  <cp:keywords/>
  <dc:description/>
  <cp:lastModifiedBy>srikrishnaavadivel@gmail.com</cp:lastModifiedBy>
  <cp:revision>242</cp:revision>
  <dcterms:created xsi:type="dcterms:W3CDTF">2021-07-02T04:13:01Z</dcterms:created>
  <dcterms:modified xsi:type="dcterms:W3CDTF">2024-07-05T17:59:25Z</dcterms:modified>
  <cp:category/>
</cp:coreProperties>
</file>