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0" r:id="rId4"/>
    <p:sldId id="290" r:id="rId5"/>
    <p:sldId id="303" r:id="rId6"/>
    <p:sldId id="304" r:id="rId7"/>
    <p:sldId id="291" r:id="rId8"/>
    <p:sldId id="312" r:id="rId9"/>
    <p:sldId id="292" r:id="rId10"/>
    <p:sldId id="294" r:id="rId11"/>
    <p:sldId id="293" r:id="rId12"/>
    <p:sldId id="282" r:id="rId13"/>
    <p:sldId id="297" r:id="rId14"/>
    <p:sldId id="301" r:id="rId15"/>
    <p:sldId id="302" r:id="rId16"/>
    <p:sldId id="283" r:id="rId17"/>
    <p:sldId id="300" r:id="rId18"/>
    <p:sldId id="285" r:id="rId19"/>
    <p:sldId id="287" r:id="rId20"/>
    <p:sldId id="305" r:id="rId21"/>
    <p:sldId id="306" r:id="rId22"/>
    <p:sldId id="295" r:id="rId23"/>
    <p:sldId id="299" r:id="rId24"/>
    <p:sldId id="296" r:id="rId25"/>
    <p:sldId id="309" r:id="rId26"/>
    <p:sldId id="310" r:id="rId27"/>
    <p:sldId id="311" r:id="rId28"/>
    <p:sldId id="28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0748"/>
  </p:normalViewPr>
  <p:slideViewPr>
    <p:cSldViewPr snapToGrid="0" snapToObjects="1">
      <p:cViewPr varScale="1">
        <p:scale>
          <a:sx n="71" d="100"/>
          <a:sy n="71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6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6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poll: which is a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72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4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364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689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0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46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2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881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35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863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7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01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9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0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some calculations we do can take over a moth on regular serial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ornl.gov/sites/default/files/styles/content_carousel_style/public/2018-P01537.jpg?itok=jLqfKlx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olcf.ornl.gov/frontie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training/tutorials/introduction-parallel-computing-tutoria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th.se/blogs/pdc/2019/08/parallel-programming-in-python-mpi4py-part-1/" TargetMode="External"/><Relationship Id="rId4" Type="http://schemas.openxmlformats.org/officeDocument/2006/relationships/hyperlink" Target="https://towardsdatascience.com/parallel-programming-in-python-with-message-passing-interface-mpi4py-551e3f19805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a423/parallel_tutorial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 (NUMPY ADDITION)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202267"/>
            <a:ext cx="10656354" cy="556781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Array is a list of data, represented in [], so a = [1 , 2, 3] is an array of size 3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Its elements are a[0], a[1], a[2]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module can be used to create an array -&gt;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provides functions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2000" dirty="0">
                <a:solidFill>
                  <a:srgbClr val="AC1E16"/>
                </a:solidFill>
                <a:latin typeface="Monaco" pitchFamily="2" charset="77"/>
              </a:rPr>
              <a:t>3.0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)    [0, 1.0, 2.0]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directly define the array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2.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([3, 6, 3])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3.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([5, 5, 4]) 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Now these two arrays can be summed up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print(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&gt;&gt;[8, 11, 7]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COMPUTING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27986" cy="47150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Uses one process to do all the work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Heavy computations will be slow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if we could do the work in parallel?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save time and money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work on more complex problems (climate change, energy, big data)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8F4172-4AB1-174B-99F5-9D27EDFCEB2E}"/>
              </a:ext>
            </a:extLst>
          </p:cNvPr>
          <p:cNvSpPr/>
          <p:nvPr/>
        </p:nvSpPr>
        <p:spPr>
          <a:xfrm>
            <a:off x="4680202" y="3111710"/>
            <a:ext cx="2203496" cy="8996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9594ABF-008D-9848-9131-940761DE1AD3}"/>
              </a:ext>
            </a:extLst>
          </p:cNvPr>
          <p:cNvSpPr/>
          <p:nvPr/>
        </p:nvSpPr>
        <p:spPr>
          <a:xfrm rot="16200000" flipH="1">
            <a:off x="7106349" y="3271352"/>
            <a:ext cx="198064" cy="58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B6AE1-67F9-4446-A7AA-052928F55537}"/>
              </a:ext>
            </a:extLst>
          </p:cNvPr>
          <p:cNvSpPr/>
          <p:nvPr/>
        </p:nvSpPr>
        <p:spPr>
          <a:xfrm>
            <a:off x="7527064" y="3029868"/>
            <a:ext cx="1970072" cy="9814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Do All the work!</a:t>
            </a:r>
          </a:p>
        </p:txBody>
      </p:sp>
    </p:spTree>
    <p:extLst>
      <p:ext uri="{BB962C8B-B14F-4D97-AF65-F5344CB8AC3E}">
        <p14:creationId xmlns:p14="http://schemas.microsoft.com/office/powerpoint/2010/main" val="305159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66779" cy="490720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Activity: Breakout rooms 2 students each (grab a pen and a sheet of paper)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Isn’t Parallel computing fun?</a:t>
            </a:r>
          </a:p>
          <a:p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116950-DDFF-D14C-BF26-A50C53B7056F}"/>
              </a:ext>
            </a:extLst>
          </p:cNvPr>
          <p:cNvGrpSpPr/>
          <p:nvPr/>
        </p:nvGrpSpPr>
        <p:grpSpPr>
          <a:xfrm>
            <a:off x="2803141" y="2308377"/>
            <a:ext cx="5778906" cy="2521974"/>
            <a:chOff x="6302479" y="1460090"/>
            <a:chExt cx="5778906" cy="25219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B3C887-B878-5C4E-BD70-BC295B8F30B9}"/>
                </a:ext>
              </a:extLst>
            </p:cNvPr>
            <p:cNvSpPr/>
            <p:nvPr/>
          </p:nvSpPr>
          <p:spPr>
            <a:xfrm>
              <a:off x="8214852" y="1460090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A76715-1301-7B47-8BB7-0343611FCFC5}"/>
                </a:ext>
              </a:extLst>
            </p:cNvPr>
            <p:cNvSpPr/>
            <p:nvPr/>
          </p:nvSpPr>
          <p:spPr>
            <a:xfrm>
              <a:off x="6302479" y="334788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6A407F-AA74-4C4C-92D2-A767FB100E18}"/>
                </a:ext>
              </a:extLst>
            </p:cNvPr>
            <p:cNvSpPr/>
            <p:nvPr/>
          </p:nvSpPr>
          <p:spPr>
            <a:xfrm>
              <a:off x="8368481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C43C5-76B6-FA4B-B6F3-C6DB0F109041}"/>
                </a:ext>
              </a:extLst>
            </p:cNvPr>
            <p:cNvSpPr/>
            <p:nvPr/>
          </p:nvSpPr>
          <p:spPr>
            <a:xfrm>
              <a:off x="10301748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19528FC-45C6-064A-A74D-CF679D0511D3}"/>
                </a:ext>
              </a:extLst>
            </p:cNvPr>
            <p:cNvSpPr/>
            <p:nvPr/>
          </p:nvSpPr>
          <p:spPr>
            <a:xfrm flipH="1">
              <a:off x="9202993" y="2359742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1C260D-3614-9E4E-BE0A-86B6B2143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974" y="2696734"/>
              <a:ext cx="4616245" cy="58994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BE49ADA2-2142-204C-9A2D-D69B808B70BC}"/>
                </a:ext>
              </a:extLst>
            </p:cNvPr>
            <p:cNvSpPr/>
            <p:nvPr/>
          </p:nvSpPr>
          <p:spPr>
            <a:xfrm flipH="1">
              <a:off x="7020232" y="2782931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CF11839B-CF76-7C42-A7D0-8C78B7CFA393}"/>
                </a:ext>
              </a:extLst>
            </p:cNvPr>
            <p:cNvSpPr/>
            <p:nvPr/>
          </p:nvSpPr>
          <p:spPr>
            <a:xfrm flipH="1">
              <a:off x="9206679" y="2774729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D920904-CE4F-4B4E-A9C8-A60D986365A7}"/>
                </a:ext>
              </a:extLst>
            </p:cNvPr>
            <p:cNvSpPr/>
            <p:nvPr/>
          </p:nvSpPr>
          <p:spPr>
            <a:xfrm flipH="1">
              <a:off x="11620903" y="2746698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7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 </a:t>
            </a:r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056D28-DFDC-6C4E-9804-47BC307B751B}"/>
              </a:ext>
            </a:extLst>
          </p:cNvPr>
          <p:cNvGrpSpPr/>
          <p:nvPr/>
        </p:nvGrpSpPr>
        <p:grpSpPr>
          <a:xfrm>
            <a:off x="397484" y="2317626"/>
            <a:ext cx="10961077" cy="2458930"/>
            <a:chOff x="4888523" y="1452464"/>
            <a:chExt cx="10381063" cy="2458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578C91-D15B-C149-94FE-DC444E2A4D7A}"/>
                </a:ext>
              </a:extLst>
            </p:cNvPr>
            <p:cNvSpPr/>
            <p:nvPr/>
          </p:nvSpPr>
          <p:spPr>
            <a:xfrm>
              <a:off x="8944618" y="1452464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1DC219-89BF-7C4E-B717-C43D64654C2D}"/>
                </a:ext>
              </a:extLst>
            </p:cNvPr>
            <p:cNvSpPr/>
            <p:nvPr/>
          </p:nvSpPr>
          <p:spPr>
            <a:xfrm>
              <a:off x="6351204" y="327721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12D489-55ED-F54D-9E33-0082530AF2B1}"/>
                </a:ext>
              </a:extLst>
            </p:cNvPr>
            <p:cNvSpPr/>
            <p:nvPr/>
          </p:nvSpPr>
          <p:spPr>
            <a:xfrm>
              <a:off x="8176758" y="3252295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85AE3A-7D71-1547-A5E8-1252A2D91698}"/>
                </a:ext>
              </a:extLst>
            </p:cNvPr>
            <p:cNvSpPr/>
            <p:nvPr/>
          </p:nvSpPr>
          <p:spPr>
            <a:xfrm>
              <a:off x="10094396" y="32549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Subtask4</a:t>
              </a: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1CAFD67C-E030-4B43-B7D8-AAF1EE063DBD}"/>
                </a:ext>
              </a:extLst>
            </p:cNvPr>
            <p:cNvSpPr/>
            <p:nvPr/>
          </p:nvSpPr>
          <p:spPr>
            <a:xfrm flipH="1">
              <a:off x="9877728" y="23466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C1A741-F552-374C-BFDA-80FDDD479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523" y="2682821"/>
              <a:ext cx="10381063" cy="82503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2B2DC1D1-5E80-6545-928A-92D1A7964846}"/>
                </a:ext>
              </a:extLst>
            </p:cNvPr>
            <p:cNvSpPr/>
            <p:nvPr/>
          </p:nvSpPr>
          <p:spPr>
            <a:xfrm flipH="1">
              <a:off x="7093540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3FF224A-CF6B-6D46-A551-2AA983B47168}"/>
                </a:ext>
              </a:extLst>
            </p:cNvPr>
            <p:cNvSpPr/>
            <p:nvPr/>
          </p:nvSpPr>
          <p:spPr>
            <a:xfrm flipH="1">
              <a:off x="9018908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A0C03D3A-577F-7F49-8BB0-03F32AE88E6F}"/>
                </a:ext>
              </a:extLst>
            </p:cNvPr>
            <p:cNvSpPr/>
            <p:nvPr/>
          </p:nvSpPr>
          <p:spPr>
            <a:xfrm flipH="1">
              <a:off x="10884031" y="27468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1A91916-849D-9547-A92C-25A4C54032B0}"/>
              </a:ext>
            </a:extLst>
          </p:cNvPr>
          <p:cNvSpPr/>
          <p:nvPr/>
        </p:nvSpPr>
        <p:spPr>
          <a:xfrm>
            <a:off x="95380" y="4149507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A3A3A-50BA-694F-B450-51BEF1C25BD8}"/>
              </a:ext>
            </a:extLst>
          </p:cNvPr>
          <p:cNvSpPr/>
          <p:nvPr/>
        </p:nvSpPr>
        <p:spPr>
          <a:xfrm>
            <a:off x="7863211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127F3F-835F-854C-99EF-E2942C2A289F}"/>
              </a:ext>
            </a:extLst>
          </p:cNvPr>
          <p:cNvSpPr/>
          <p:nvPr/>
        </p:nvSpPr>
        <p:spPr>
          <a:xfrm>
            <a:off x="9830627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Subtask6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42F59D38-FBF8-0641-BCD6-F36DBC66AAB4}"/>
              </a:ext>
            </a:extLst>
          </p:cNvPr>
          <p:cNvSpPr/>
          <p:nvPr/>
        </p:nvSpPr>
        <p:spPr>
          <a:xfrm flipH="1">
            <a:off x="744408" y="3648797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9F23B647-0283-B74C-BD42-81A6C40BEBD0}"/>
              </a:ext>
            </a:extLst>
          </p:cNvPr>
          <p:cNvSpPr/>
          <p:nvPr/>
        </p:nvSpPr>
        <p:spPr>
          <a:xfrm flipH="1">
            <a:off x="8667235" y="3609860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D8AADDE-2927-C64A-BFB6-1892CDA11482}"/>
              </a:ext>
            </a:extLst>
          </p:cNvPr>
          <p:cNvSpPr/>
          <p:nvPr/>
        </p:nvSpPr>
        <p:spPr>
          <a:xfrm flipH="1">
            <a:off x="10542547" y="3589234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 NODE &amp; COMPUTE NODES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User communicates to the “Head Node”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“Head Node” instructs the ”Compute Nodes”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carry out the job.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94DAC7-DA18-B24B-BB47-FC7D2A0FA1E0}"/>
              </a:ext>
            </a:extLst>
          </p:cNvPr>
          <p:cNvGrpSpPr/>
          <p:nvPr/>
        </p:nvGrpSpPr>
        <p:grpSpPr>
          <a:xfrm>
            <a:off x="95380" y="3111710"/>
            <a:ext cx="11514884" cy="2466061"/>
            <a:chOff x="95380" y="2317626"/>
            <a:chExt cx="11514884" cy="24660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056D28-DFDC-6C4E-9804-47BC307B751B}"/>
                </a:ext>
              </a:extLst>
            </p:cNvPr>
            <p:cNvGrpSpPr/>
            <p:nvPr/>
          </p:nvGrpSpPr>
          <p:grpSpPr>
            <a:xfrm>
              <a:off x="397484" y="2317626"/>
              <a:ext cx="10961077" cy="2458930"/>
              <a:chOff x="4888523" y="1452464"/>
              <a:chExt cx="10381063" cy="245893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578C91-D15B-C149-94FE-DC444E2A4D7A}"/>
                  </a:ext>
                </a:extLst>
              </p:cNvPr>
              <p:cNvSpPr/>
              <p:nvPr/>
            </p:nvSpPr>
            <p:spPr>
              <a:xfrm>
                <a:off x="8944618" y="1452464"/>
                <a:ext cx="2086896" cy="89965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Head Node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B1DC219-89BF-7C4E-B717-C43D64654C2D}"/>
                  </a:ext>
                </a:extLst>
              </p:cNvPr>
              <p:cNvSpPr/>
              <p:nvPr/>
            </p:nvSpPr>
            <p:spPr>
              <a:xfrm>
                <a:off x="6351204" y="327721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C12D489-55ED-F54D-9E33-0082530AF2B1}"/>
                  </a:ext>
                </a:extLst>
              </p:cNvPr>
              <p:cNvSpPr/>
              <p:nvPr/>
            </p:nvSpPr>
            <p:spPr>
              <a:xfrm>
                <a:off x="8176758" y="3252295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985AE3A-7D71-1547-A5E8-1252A2D91698}"/>
                  </a:ext>
                </a:extLst>
              </p:cNvPr>
              <p:cNvSpPr/>
              <p:nvPr/>
            </p:nvSpPr>
            <p:spPr>
              <a:xfrm>
                <a:off x="10094396" y="32549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node4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1CAFD67C-E030-4B43-B7D8-AAF1EE063DBD}"/>
                  </a:ext>
                </a:extLst>
              </p:cNvPr>
              <p:cNvSpPr/>
              <p:nvPr/>
            </p:nvSpPr>
            <p:spPr>
              <a:xfrm flipH="1">
                <a:off x="9877728" y="23466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EC1A741-F552-374C-BFDA-80FDDD479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8523" y="2682821"/>
                <a:ext cx="10381063" cy="82503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own Arrow 23">
                <a:extLst>
                  <a:ext uri="{FF2B5EF4-FFF2-40B4-BE49-F238E27FC236}">
                    <a16:creationId xmlns:a16="http://schemas.microsoft.com/office/drawing/2014/main" id="{2B2DC1D1-5E80-6545-928A-92D1A7964846}"/>
                  </a:ext>
                </a:extLst>
              </p:cNvPr>
              <p:cNvSpPr/>
              <p:nvPr/>
            </p:nvSpPr>
            <p:spPr>
              <a:xfrm flipH="1">
                <a:off x="7093540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5" name="Down Arrow 24">
                <a:extLst>
                  <a:ext uri="{FF2B5EF4-FFF2-40B4-BE49-F238E27FC236}">
                    <a16:creationId xmlns:a16="http://schemas.microsoft.com/office/drawing/2014/main" id="{33FF224A-CF6B-6D46-A551-2AA983B47168}"/>
                  </a:ext>
                </a:extLst>
              </p:cNvPr>
              <p:cNvSpPr/>
              <p:nvPr/>
            </p:nvSpPr>
            <p:spPr>
              <a:xfrm flipH="1">
                <a:off x="9018908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6" name="Down Arrow 25">
                <a:extLst>
                  <a:ext uri="{FF2B5EF4-FFF2-40B4-BE49-F238E27FC236}">
                    <a16:creationId xmlns:a16="http://schemas.microsoft.com/office/drawing/2014/main" id="{A0C03D3A-577F-7F49-8BB0-03F32AE88E6F}"/>
                  </a:ext>
                </a:extLst>
              </p:cNvPr>
              <p:cNvSpPr/>
              <p:nvPr/>
            </p:nvSpPr>
            <p:spPr>
              <a:xfrm flipH="1">
                <a:off x="10884031" y="27468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91916-849D-9547-A92C-25A4C54032B0}"/>
                </a:ext>
              </a:extLst>
            </p:cNvPr>
            <p:cNvSpPr/>
            <p:nvPr/>
          </p:nvSpPr>
          <p:spPr>
            <a:xfrm>
              <a:off x="95380" y="4149507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3A3A3A-50BA-694F-B450-51BEF1C25BD8}"/>
                </a:ext>
              </a:extLst>
            </p:cNvPr>
            <p:cNvSpPr/>
            <p:nvPr/>
          </p:nvSpPr>
          <p:spPr>
            <a:xfrm>
              <a:off x="7863211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127F3F-835F-854C-99EF-E2942C2A289F}"/>
                </a:ext>
              </a:extLst>
            </p:cNvPr>
            <p:cNvSpPr/>
            <p:nvPr/>
          </p:nvSpPr>
          <p:spPr>
            <a:xfrm>
              <a:off x="9830627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node6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42F59D38-FBF8-0641-BCD6-F36DBC66AAB4}"/>
                </a:ext>
              </a:extLst>
            </p:cNvPr>
            <p:cNvSpPr/>
            <p:nvPr/>
          </p:nvSpPr>
          <p:spPr>
            <a:xfrm flipH="1">
              <a:off x="744408" y="3648797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9F23B647-0283-B74C-BD42-81A6C40BEBD0}"/>
                </a:ext>
              </a:extLst>
            </p:cNvPr>
            <p:cNvSpPr/>
            <p:nvPr/>
          </p:nvSpPr>
          <p:spPr>
            <a:xfrm flipH="1">
              <a:off x="8667235" y="3609860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0D8AADDE-2927-C64A-BFB6-1892CDA11482}"/>
                </a:ext>
              </a:extLst>
            </p:cNvPr>
            <p:cNvSpPr/>
            <p:nvPr/>
          </p:nvSpPr>
          <p:spPr>
            <a:xfrm flipH="1">
              <a:off x="10542547" y="3589234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025" name="Picture 1" descr="Oak Ridge National Laboratory launches Summit supercomputer.">
            <a:extLst>
              <a:ext uri="{FF2B5EF4-FFF2-40B4-BE49-F238E27FC236}">
                <a16:creationId xmlns:a16="http://schemas.microsoft.com/office/drawing/2014/main" id="{9A315D53-4E6E-CD42-9A6C-BFF6F9AB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2" y="1470118"/>
            <a:ext cx="4290228" cy="27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1D3191-453F-2846-BE34-2CE618DE341A}"/>
              </a:ext>
            </a:extLst>
          </p:cNvPr>
          <p:cNvSpPr/>
          <p:nvPr/>
        </p:nvSpPr>
        <p:spPr>
          <a:xfrm>
            <a:off x="8822958" y="1107822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Summit – ORNL, Tennessee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FASTEST SUPERCOMPUTERS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9" y="1540188"/>
            <a:ext cx="10115542" cy="51361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www.top500.org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lists the fastest machines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Frontier at Oak Ridge national lab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Tennessee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Frontier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https://www.olcf.ornl.gov/frontier/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8BCF05-FE47-D64E-AA16-680789351214}"/>
              </a:ext>
            </a:extLst>
          </p:cNvPr>
          <p:cNvCxnSpPr>
            <a:cxnSpLocks/>
          </p:cNvCxnSpPr>
          <p:nvPr/>
        </p:nvCxnSpPr>
        <p:spPr>
          <a:xfrm>
            <a:off x="3872204" y="2287718"/>
            <a:ext cx="2657550" cy="42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3F7CBD-C40C-6B77-8CA5-C390CCF9D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150" y="1540188"/>
            <a:ext cx="5323099" cy="513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800E5-382A-B155-C7C1-173D7CC2A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115" y="2708032"/>
            <a:ext cx="4331783" cy="30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Entire memory shared between all CPUs here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individually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4 members making a dish for a party!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Thanksgiving turkey?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F1D3B-F5FF-514F-9076-40F9B1DEC15E}"/>
              </a:ext>
            </a:extLst>
          </p:cNvPr>
          <p:cNvSpPr/>
          <p:nvPr/>
        </p:nvSpPr>
        <p:spPr>
          <a:xfrm>
            <a:off x="8803602" y="2807054"/>
            <a:ext cx="1557183" cy="140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372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10202660" cy="48606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have different local memory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without any interference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Communication network required to connect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inter-process memory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 musicians (from our workshop) performing together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Most modern computing systems use a hybrid shared-distributed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memory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98AB77-736A-B545-B7BC-D206BE645097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F61C22-C228-2D4B-881E-4FEF0E32058E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12D81-F256-2646-934D-59011F9DE11E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7D5BD9-3433-9347-943E-531AF74B3845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58BF56-6ED7-874D-9CF2-B85CFECA5E6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PARALLEL MACHINES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07491" cy="51398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(MPI) is a commonly used system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Data moved from one part to another using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cooperation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between CPUs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our workshop: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programing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mpi4py python module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to run in parallel: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On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n=6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cores,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mpirun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 –n 6 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82581B-13D7-A74A-B4F4-EDB5F5F0F389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8113FD-C583-0E4A-9C0C-5039E0224423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4FED89-41D5-7540-B7C4-023DD479247C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1EA00-88A3-524A-AD6E-7B670176CA57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30D04-983F-6A45-8B37-43557081E2C3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E6472-2B84-D941-8A61-1F80CED1DCA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674BBB-A25E-7343-B8B9-AEDE5857859A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5EE4BF-C91E-BF42-B533-A314E9F9210D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9CC2AA-2C5A-5E44-849F-3205AF7A120C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9610D3-88B1-0747-A962-E589320C2BBE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39EC9-01B7-AF4C-80CD-55A374DE113C}"/>
              </a:ext>
            </a:extLst>
          </p:cNvPr>
          <p:cNvSpPr/>
          <p:nvPr/>
        </p:nvSpPr>
        <p:spPr>
          <a:xfrm>
            <a:off x="7672263" y="269651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514D0-AD93-4A4F-82A5-7134B4366390}"/>
              </a:ext>
            </a:extLst>
          </p:cNvPr>
          <p:cNvSpPr/>
          <p:nvPr/>
        </p:nvSpPr>
        <p:spPr>
          <a:xfrm>
            <a:off x="10615885" y="26759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AD94C5-35E3-214B-B643-6C0F9FFB98B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270A-9942-D94E-8130-551F4E97BBC3}"/>
              </a:ext>
            </a:extLst>
          </p:cNvPr>
          <p:cNvSpPr/>
          <p:nvPr/>
        </p:nvSpPr>
        <p:spPr>
          <a:xfrm>
            <a:off x="10102915" y="183385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CDADD-B2EC-6A4E-83AA-90126E4A28E3}"/>
              </a:ext>
            </a:extLst>
          </p:cNvPr>
          <p:cNvSpPr/>
          <p:nvPr/>
        </p:nvSpPr>
        <p:spPr>
          <a:xfrm>
            <a:off x="10144330" y="4491981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PRINT “HELLO”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520019" cy="5218165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hello.py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dirty="0">
              <a:solidFill>
                <a:srgbClr val="BF01C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mpi4py </a:t>
            </a: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comm = MPI.COMM_WORLD 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comm is the MPI object we will use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size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comm.Get_size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how many processes (1 on each core)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rank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comm.Get_rank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rank of processor (ID) 0 is head processor 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"Hello world from rank"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(rank),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"of"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(size))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98F63-2C6B-5F44-850C-06794C8B9B74}"/>
              </a:ext>
            </a:extLst>
          </p:cNvPr>
          <p:cNvSpPr/>
          <p:nvPr/>
        </p:nvSpPr>
        <p:spPr>
          <a:xfrm>
            <a:off x="6985229" y="1820917"/>
            <a:ext cx="4625036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hello_world.py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3E4A5-BB93-F64E-AC4A-3A48A859844A}"/>
              </a:ext>
            </a:extLst>
          </p:cNvPr>
          <p:cNvSpPr/>
          <p:nvPr/>
        </p:nvSpPr>
        <p:spPr>
          <a:xfrm>
            <a:off x="7433388" y="2305162"/>
            <a:ext cx="4089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0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1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2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3 of 4</a:t>
            </a:r>
          </a:p>
        </p:txBody>
      </p:sp>
    </p:spTree>
    <p:extLst>
      <p:ext uri="{BB962C8B-B14F-4D97-AF65-F5344CB8AC3E}">
        <p14:creationId xmlns:p14="http://schemas.microsoft.com/office/powerpoint/2010/main" val="802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320622" cy="4412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the difference between serial and parallel computing? Why do we need parallel computing?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introduction </a:t>
            </a:r>
            <a:r>
              <a:rPr lang="en-US" sz="2000">
                <a:solidFill>
                  <a:schemeClr val="tx1"/>
                </a:solidFill>
                <a:latin typeface="Comic Sans MS" panose="030F0902030302020204" pitchFamily="66" charset="0"/>
              </a:rPr>
              <a:t>to programing  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supercomputers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to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some examples where you benefit/can benefit from parallelization !!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SEND/RECEIVE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Send data from one node to another.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(4)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 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np.zeros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(4)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comm.Send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dest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=1, tag=10)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comm.Recv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source=0, tag=10)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send and receive.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{a}'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3852829"/>
            <a:ext cx="5580185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send and receive. Rank: 1, a: [0. 0. 0. 0.] </a:t>
            </a:r>
          </a:p>
          <a:p>
            <a:r>
              <a:rPr lang="en-US" dirty="0">
                <a:latin typeface="Monaco"/>
              </a:rPr>
              <a:t>Before send and receive. Rank: 2, a: [0. 0. 0. 0.] </a:t>
            </a:r>
          </a:p>
          <a:p>
            <a:r>
              <a:rPr lang="en-US" dirty="0">
                <a:latin typeface="Monaco"/>
              </a:rPr>
              <a:t>Before send and receive. Rank: 3, a: [0. 0. 0. 0.] </a:t>
            </a:r>
          </a:p>
          <a:p>
            <a:r>
              <a:rPr lang="en-US" dirty="0">
                <a:latin typeface="Monaco"/>
              </a:rPr>
              <a:t>Before send and receive. Rank: 0, a: [0. 1. 2. 3.]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send and receive. Rank: 0, a: [0. 1. 2. 3.] </a:t>
            </a:r>
          </a:p>
          <a:p>
            <a:r>
              <a:rPr lang="en-US" dirty="0">
                <a:latin typeface="Monaco"/>
              </a:rPr>
              <a:t>After send and receive. Rank: 1, a: [0. 1. 2. 3.] </a:t>
            </a:r>
          </a:p>
          <a:p>
            <a:r>
              <a:rPr lang="en-US" dirty="0">
                <a:latin typeface="Monaco"/>
              </a:rPr>
              <a:t>After send and receive. Rank: 2, a: [0. 0. 0. 0.] </a:t>
            </a:r>
          </a:p>
          <a:p>
            <a:r>
              <a:rPr lang="en-US" dirty="0">
                <a:latin typeface="Monaco"/>
              </a:rPr>
              <a:t>After send and receive. Rank: 3, a: [0. 0. 0. 0.]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3155409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send_recv.py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604F6-3EE3-3FAF-FA51-62B7249B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40" y="1181330"/>
            <a:ext cx="4395008" cy="1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Race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D670E-6B4A-1B2D-4DB2-49B4052F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5" y="3100165"/>
            <a:ext cx="6199616" cy="32881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5A14CF-D01F-0A17-9553-4B152AF80479}"/>
              </a:ext>
            </a:extLst>
          </p:cNvPr>
          <p:cNvSpPr/>
          <p:nvPr/>
        </p:nvSpPr>
        <p:spPr>
          <a:xfrm>
            <a:off x="6611815" y="2776081"/>
            <a:ext cx="5580185" cy="2031325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send and receive. Rank: 0, a: [0. 1. 2. 3.] </a:t>
            </a:r>
          </a:p>
          <a:p>
            <a:r>
              <a:rPr lang="en-US" dirty="0">
                <a:latin typeface="Monaco"/>
              </a:rPr>
              <a:t>Before send and receive. Rank: 1, a: [0. 0. 0. 0.] </a:t>
            </a:r>
          </a:p>
          <a:p>
            <a:r>
              <a:rPr lang="en-US" dirty="0">
                <a:latin typeface="Monaco"/>
              </a:rPr>
              <a:t>After send and receive. Rank: 1, a: [0. 0. 0. 0.] </a:t>
            </a:r>
          </a:p>
          <a:p>
            <a:r>
              <a:rPr lang="en-US" dirty="0">
                <a:latin typeface="Monaco"/>
              </a:rPr>
              <a:t>After send and receive. Rank: 0, a: [0. 1. 2. 3.]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send and receive and waiting. Rank: 0, a: [0. 1. 2. 3.] After send and receive and waiting. Rank: 1, a: [0. 1. 2. 3.]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CA533-25BE-2891-1688-EFBEA621E476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2 python race_condition.py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46EAD-1979-8C28-8BD8-4C3FBF8A684C}"/>
              </a:ext>
            </a:extLst>
          </p:cNvPr>
          <p:cNvSpPr txBox="1"/>
          <p:nvPr/>
        </p:nvSpPr>
        <p:spPr>
          <a:xfrm>
            <a:off x="266175" y="17299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Need to wait for send/receive to complete. </a:t>
            </a:r>
          </a:p>
        </p:txBody>
      </p:sp>
    </p:spTree>
    <p:extLst>
      <p:ext uri="{BB962C8B-B14F-4D97-AF65-F5344CB8AC3E}">
        <p14:creationId xmlns:p14="http://schemas.microsoft.com/office/powerpoint/2010/main" val="35621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BROADCAST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data to all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Bcast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broadcast.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{a}’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2776081"/>
            <a:ext cx="5580185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broadcast. Rank: 0, a: [0. 1. 2. 3.] </a:t>
            </a:r>
          </a:p>
          <a:p>
            <a:r>
              <a:rPr lang="en-US" dirty="0">
                <a:latin typeface="Monaco"/>
              </a:rPr>
              <a:t>Before broadcast. Rank: 1, a: [0. 0. 0. 0.] </a:t>
            </a:r>
          </a:p>
          <a:p>
            <a:r>
              <a:rPr lang="en-US" dirty="0">
                <a:latin typeface="Monaco"/>
              </a:rPr>
              <a:t>Before broadcast. Rank: 2, a: [0. 0. 0. 0.] </a:t>
            </a:r>
          </a:p>
          <a:p>
            <a:r>
              <a:rPr lang="en-US" dirty="0">
                <a:latin typeface="Monaco"/>
              </a:rPr>
              <a:t>Before broadcast. Rank: 3, a: [0. 0. 0. 0.]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broadcast. Rank: 0, a: [0. 1. 2. 3.] </a:t>
            </a:r>
          </a:p>
          <a:p>
            <a:r>
              <a:rPr lang="en-US" dirty="0">
                <a:latin typeface="Monaco"/>
              </a:rPr>
              <a:t>After broadcast. Rank: 1, a: [0. 1. 2. 3.] </a:t>
            </a:r>
          </a:p>
          <a:p>
            <a:r>
              <a:rPr lang="en-US" dirty="0">
                <a:latin typeface="Monaco"/>
              </a:rPr>
              <a:t>After broadcast. Rank: 2, a: [0. 1. 2. 3.] </a:t>
            </a:r>
          </a:p>
          <a:p>
            <a:r>
              <a:rPr lang="en-US" dirty="0">
                <a:latin typeface="Monaco"/>
              </a:rPr>
              <a:t>After broadcast. Rank: 3, a: [0. 1. 2. 3.]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broadcast.py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868F9-E24E-FC96-99D5-2C8D333E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53" y="328970"/>
            <a:ext cx="287695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ZOOM POLL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540189"/>
            <a:ext cx="11649710" cy="49392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Amber alert for thunderstorms is an example of broadcast?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True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False</a:t>
            </a: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hurricane Elsa reaches Miami, FL in the morning and New Haven in the afternoon, should we send same messages by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broadcasting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the two states?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mic Sans MS" panose="030F0902030302020204" pitchFamily="66" charset="0"/>
              </a:rPr>
              <a:t>We could, but separate alerts might be better -&gt;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scatter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to different states</a:t>
            </a:r>
            <a:endParaRPr lang="en-US" sz="2000" dirty="0">
              <a:solidFill>
                <a:prstClr val="black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04812-A6B6-2648-B4D3-0D66D5731EC3}"/>
              </a:ext>
            </a:extLst>
          </p:cNvPr>
          <p:cNvGrpSpPr/>
          <p:nvPr/>
        </p:nvGrpSpPr>
        <p:grpSpPr>
          <a:xfrm>
            <a:off x="6234599" y="2281084"/>
            <a:ext cx="5778906" cy="2549267"/>
            <a:chOff x="6234599" y="2281084"/>
            <a:chExt cx="5778906" cy="2549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24008E-218D-7848-8689-6C3DAD0FC596}"/>
                </a:ext>
              </a:extLst>
            </p:cNvPr>
            <p:cNvGrpSpPr/>
            <p:nvPr/>
          </p:nvGrpSpPr>
          <p:grpSpPr>
            <a:xfrm>
              <a:off x="6234599" y="2281084"/>
              <a:ext cx="5778906" cy="2549267"/>
              <a:chOff x="6302479" y="1432797"/>
              <a:chExt cx="5778906" cy="254926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57EF3F6-2409-F545-BB23-7696B5DA7942}"/>
                  </a:ext>
                </a:extLst>
              </p:cNvPr>
              <p:cNvSpPr/>
              <p:nvPr/>
            </p:nvSpPr>
            <p:spPr>
              <a:xfrm>
                <a:off x="8214852" y="1432797"/>
                <a:ext cx="2216228" cy="926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Weather Department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B589054-C0F8-C44D-8FB5-98A0722BA3DF}"/>
                  </a:ext>
                </a:extLst>
              </p:cNvPr>
              <p:cNvSpPr/>
              <p:nvPr/>
            </p:nvSpPr>
            <p:spPr>
              <a:xfrm>
                <a:off x="6302479" y="334788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D1B300-3727-0149-A5A0-FF71D6D34E37}"/>
                  </a:ext>
                </a:extLst>
              </p:cNvPr>
              <p:cNvSpPr/>
              <p:nvPr/>
            </p:nvSpPr>
            <p:spPr>
              <a:xfrm>
                <a:off x="8368481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CC5B1B-253B-1B48-AFA2-1BCFB4AE3C50}"/>
                  </a:ext>
                </a:extLst>
              </p:cNvPr>
              <p:cNvSpPr/>
              <p:nvPr/>
            </p:nvSpPr>
            <p:spPr>
              <a:xfrm>
                <a:off x="10301748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County3</a:t>
                </a:r>
              </a:p>
            </p:txBody>
          </p:sp>
          <p:sp>
            <p:nvSpPr>
              <p:cNvPr id="9" name="Down Arrow 8">
                <a:extLst>
                  <a:ext uri="{FF2B5EF4-FFF2-40B4-BE49-F238E27FC236}">
                    <a16:creationId xmlns:a16="http://schemas.microsoft.com/office/drawing/2014/main" id="{8596D16C-01F0-4C41-AFA4-E4E0CA7086F6}"/>
                  </a:ext>
                </a:extLst>
              </p:cNvPr>
              <p:cNvSpPr/>
              <p:nvPr/>
            </p:nvSpPr>
            <p:spPr>
              <a:xfrm flipH="1">
                <a:off x="9202993" y="2359742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9D7588A-4D83-164E-9C1F-5F8B3059B3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3974" y="2696734"/>
                <a:ext cx="4616245" cy="58994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Down Arrow 10">
                <a:extLst>
                  <a:ext uri="{FF2B5EF4-FFF2-40B4-BE49-F238E27FC236}">
                    <a16:creationId xmlns:a16="http://schemas.microsoft.com/office/drawing/2014/main" id="{DF994DAF-A66D-604E-852C-7DE950B5DF90}"/>
                  </a:ext>
                </a:extLst>
              </p:cNvPr>
              <p:cNvSpPr/>
              <p:nvPr/>
            </p:nvSpPr>
            <p:spPr>
              <a:xfrm flipH="1">
                <a:off x="7020232" y="2782931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wn Arrow 11">
                <a:extLst>
                  <a:ext uri="{FF2B5EF4-FFF2-40B4-BE49-F238E27FC236}">
                    <a16:creationId xmlns:a16="http://schemas.microsoft.com/office/drawing/2014/main" id="{E391B180-39E7-484D-9973-E4CE056798E8}"/>
                  </a:ext>
                </a:extLst>
              </p:cNvPr>
              <p:cNvSpPr/>
              <p:nvPr/>
            </p:nvSpPr>
            <p:spPr>
              <a:xfrm flipH="1">
                <a:off x="9206679" y="2774729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475CAD9D-D8AA-8148-807B-182B8D9337B6}"/>
                  </a:ext>
                </a:extLst>
              </p:cNvPr>
              <p:cNvSpPr/>
              <p:nvPr/>
            </p:nvSpPr>
            <p:spPr>
              <a:xfrm flipH="1">
                <a:off x="11620903" y="2746698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6624B-BE20-3145-A9B2-C02D2F96E3D8}"/>
                </a:ext>
              </a:extLst>
            </p:cNvPr>
            <p:cNvSpPr/>
            <p:nvPr/>
          </p:nvSpPr>
          <p:spPr>
            <a:xfrm>
              <a:off x="7994056" y="3175689"/>
              <a:ext cx="1276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Broadcast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6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data to various tasks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Scatterv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scatter.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096000" y="2764309"/>
            <a:ext cx="5673968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scatter. Rank: 1, a: [0. 0. 0. 0. 0. 0. 0. 0.], b: [0. 0.] </a:t>
            </a:r>
          </a:p>
          <a:p>
            <a:r>
              <a:rPr lang="en-US" dirty="0">
                <a:latin typeface="Monaco"/>
              </a:rPr>
              <a:t>Before scatter. Rank: 2, a: [0. 0. 0. 0. 0. 0. 0. 0.], b: [0. 0.] </a:t>
            </a:r>
          </a:p>
          <a:p>
            <a:r>
              <a:rPr lang="en-US" dirty="0">
                <a:latin typeface="Monaco"/>
              </a:rPr>
              <a:t>Before scatter. Rank: 3, a: [0. 0. 0. 0. 0. 0. 0. 0.], b: [0. 0.] </a:t>
            </a:r>
          </a:p>
          <a:p>
            <a:r>
              <a:rPr lang="en-US" dirty="0">
                <a:latin typeface="Monaco"/>
              </a:rPr>
              <a:t>Before scatter. Rank: 0, a: [0. 1. 2. 3. 4. 5. 6. 7.], b: [0. 0.]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scatter. Rank: 1, a: [0. 0. 0. 0. 0. 0. 0. 0.], b: [2. 3.] </a:t>
            </a:r>
          </a:p>
          <a:p>
            <a:r>
              <a:rPr lang="en-US" dirty="0">
                <a:latin typeface="Monaco"/>
              </a:rPr>
              <a:t>After scatter. Rank: 3, a: [0. 0. 0. 0. 0. 0. 0. 0.], b: [6. 7.] </a:t>
            </a:r>
          </a:p>
          <a:p>
            <a:r>
              <a:rPr lang="en-US" dirty="0">
                <a:latin typeface="Monaco"/>
              </a:rPr>
              <a:t>After scatter. Rank: 0, a: [0. 1. 2. 3. 4. 5. 6. 7.], b: [0. 1.] </a:t>
            </a:r>
          </a:p>
          <a:p>
            <a:r>
              <a:rPr lang="en-US" dirty="0">
                <a:latin typeface="Monaco"/>
              </a:rPr>
              <a:t>After scatter. Rank: 2, a: [0. 0. 0. 0. 0. 0. 0. 0.], b: [4. 5.]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scatter.py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C55A-ADC1-C9B5-D0F6-ECE50B3D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755" y="259362"/>
            <a:ext cx="305795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GATHER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data from various tasks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Gatherv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gathered_data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gather.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c: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gathered_data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096000" y="2764309"/>
            <a:ext cx="5673968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gather. Rank: 0, b: [0. 1.], c: [0. 0. 0. 0. 0. 0. 0. 0.] Before gather. Rank: 1, b: [2. 3.], c: [0. 0. 0. 0. 0. 0. 0. 0.] Before gather. Rank: 2, b: [4. 5.], c: [0. 0. 0. 0. 0. 0. 0. 0.] Before gather. Rank: 3, b: [6. 7.], c: [0. 0. 0. 0. 0. 0. 0. 0.]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gather. Rank: 1, b: [2. 3.], c: [0. 0. 0. 0. 0. 0. 0. 0.] After gather. Rank: 2, b: [4. 5.], c: [0. 0. 0. 0. 0. 0. 0. 0.] After gather. Rank: 3, b: [6. 7.], c: [0. 0. 0. 0. 0. 0. 0. 0.] After gather. Rank: 0, b: [0. 1.], c: [0. 1. 2. 3. 4. 5. 6. 7.]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gather.py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2AD6E-4048-DC21-CA98-AC5E05BF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457" y="301248"/>
            <a:ext cx="3419475" cy="15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data to root process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reduce.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c: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reduce_data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400800" y="2764309"/>
            <a:ext cx="5369168" cy="2031325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</a:rPr>
              <a:t>Before reduce. Rank: 0, b: [0. 1. 0. 0. 0. 0. 0. 0.], c: [0. 0. 0. 0. 0. 0. 0. 0.] Before reduce. Rank: 2, b: [4. 5. 0. 0. 0. 0. 0. 0.], c: [0. 0. 0. 0. 0. 0. 0. 0.] Before reduce. Rank: 1, b: [2. 3. 0. 0. 0. 0. 0. 0.], c: [0. 0. 0. 0. 0. 0. 0. 0.] Before reduce. Rank: 3, b: [6. 7. 0. 0. 0. 0. 0. 0.], c: [0. 0. 0. 0. 0. 0. 0. 0.]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latin typeface="Monaco"/>
              </a:rPr>
              <a:t>After reduce. Rank: 1, b: [2. 3. 0. 0. 0. 0. 0. 0.], c: [0. 0. 0. 0. 0. 0. 0. 0.] </a:t>
            </a:r>
          </a:p>
          <a:p>
            <a:r>
              <a:rPr lang="en-US" sz="1400" dirty="0">
                <a:latin typeface="Monaco"/>
              </a:rPr>
              <a:t>After reduce. Rank: 3, b: [6. 7. 0. 0. 0. 0. 0. 0.], c: [0. 0. 0. 0. 0. 0. 0. 0.] </a:t>
            </a:r>
          </a:p>
          <a:p>
            <a:r>
              <a:rPr lang="en-US" sz="1400" dirty="0">
                <a:latin typeface="Monaco"/>
              </a:rPr>
              <a:t>After reduce. Rank: 0, b: [0. 1. 0. 0. 0. 0. 0. 0.], c: [12. 16. 0. 0. 0. 0. 0. 0.] After reduce. Rank: 2, b: [4. 5. 0. 0. 0. 0. 0. 0.], c: [0. 0. 0. 0. 0. 0. 0. 0.]</a:t>
            </a:r>
            <a:endParaRPr lang="en-US" sz="140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reduce.py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482-C5DA-4946-BF0E-FE068B78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428655"/>
            <a:ext cx="3848484" cy="1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SUM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Scatter, reduce, and sum.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sum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400800" y="2764309"/>
            <a:ext cx="5369168" cy="156966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1, time: 0.021273016000009193,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2, time: 0.01688439699999833,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3, time: 0.016065210000007824,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4, time: 0.01636834999999337,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5, time: 0.01778990100000044,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6, time: 0.01922156199999847,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7, time: 0.018235153999995646,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8, time: 0.017280360000000883, sum: 49999995000000.0</a:t>
            </a:r>
            <a:endParaRPr lang="en-US" sz="120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time_vs_tasks.py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482-C5DA-4946-BF0E-FE068B78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59" y="340018"/>
            <a:ext cx="3848484" cy="1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9812566" cy="422612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language is useful for serial and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Supercomputers have a hybrid of shared &amp; distributed memory systems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parallel computing, we use mpi4py module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basic communication techniques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– send the entire data to all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Send/receive – Send from one process to another. 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– send different data to different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– gather the data from all processors and do some operation  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– Perform a reduction operation and get the result to a since process.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50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36206" cy="4506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https://hpc.llnl.gov/training/tutorials/introduction-parallel-computing-tutorial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https://towardsdatascience.com/parallel-programming-in-python-with-message-passing-interface-mpi4py-551e3f198053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5"/>
              </a:rPr>
              <a:t>https://www.kth.se/blogs/pdc/2019/08/parallel-programming-in-python-mpi4py-part-1/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PROGRAMING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QUIZ: Which is a programing language?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A) Rattlesnake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B) Garden 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C) King Cobra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D) Python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 computing example next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5" name="Picture 4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DBCC1614-2F7C-5142-984E-7F998F44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08" y="2424235"/>
            <a:ext cx="4818112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EC10ED-B7F0-5556-D396-227A88B1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30868"/>
            <a:ext cx="11420474" cy="62569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1BF7E37-F505-3AB8-3F16-DB57AF5F8D15}"/>
              </a:ext>
            </a:extLst>
          </p:cNvPr>
          <p:cNvSpPr/>
          <p:nvPr/>
        </p:nvSpPr>
        <p:spPr>
          <a:xfrm>
            <a:off x="2586074" y="3749919"/>
            <a:ext cx="1719225" cy="172695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B8100-DCEE-74E2-3D4C-449234A5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11848166" cy="52187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9F2F61-C626-D25E-2CC9-AE6FCFCF87E7}"/>
              </a:ext>
            </a:extLst>
          </p:cNvPr>
          <p:cNvSpPr/>
          <p:nvPr/>
        </p:nvSpPr>
        <p:spPr>
          <a:xfrm flipH="1">
            <a:off x="4514850" y="4381500"/>
            <a:ext cx="2524125" cy="11144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5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A9F2F61-C626-D25E-2CC9-AE6FCFCF87E7}"/>
              </a:ext>
            </a:extLst>
          </p:cNvPr>
          <p:cNvSpPr/>
          <p:nvPr/>
        </p:nvSpPr>
        <p:spPr>
          <a:xfrm flipH="1">
            <a:off x="4514850" y="4381500"/>
            <a:ext cx="2524125" cy="11144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1CCAA-3825-5789-39B7-698C72F0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62"/>
            <a:ext cx="12192000" cy="65360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A37F63-E95C-8DD1-E0D8-BBE02F0EA819}"/>
              </a:ext>
            </a:extLst>
          </p:cNvPr>
          <p:cNvSpPr/>
          <p:nvPr/>
        </p:nvSpPr>
        <p:spPr>
          <a:xfrm flipH="1">
            <a:off x="1323974" y="1504950"/>
            <a:ext cx="1590674" cy="15716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1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TO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r>
              <a:rPr lang="en-US" sz="2000" dirty="0"/>
              <a:t>Run: git clone </a:t>
            </a:r>
            <a:r>
              <a:rPr lang="en-US" sz="2000" dirty="0">
                <a:hlinkClick r:id="rId3"/>
              </a:rPr>
              <a:t>https://github.com/krishnaa423/parallel_tutorial.git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26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09676A-0CB4-7446-B75C-6D709974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r="17116" b="24703"/>
          <a:stretch/>
        </p:blipFill>
        <p:spPr>
          <a:xfrm>
            <a:off x="5345638" y="1043352"/>
            <a:ext cx="6846362" cy="371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Scripting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Object-oriented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Easy to read, friendly design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a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b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 = a + 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5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can also write the above code in a file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then run it as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71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382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1 (PYTHON)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463987"/>
            <a:ext cx="9564587" cy="52298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Write the code in a file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sum.py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b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3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 = a + b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(c)</a:t>
            </a:r>
            <a:endParaRPr lang="en-US" dirty="0">
              <a:solidFill>
                <a:srgbClr val="23A3B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"The sum is"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c)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is a useful module in Python for numbers </a:t>
            </a: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65D16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5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880</TotalTime>
  <Words>3049</Words>
  <Application>Microsoft Office PowerPoint</Application>
  <PresentationFormat>Widescreen</PresentationFormat>
  <Paragraphs>426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Century Gothic</vt:lpstr>
      <vt:lpstr>Comic Sans MS</vt:lpstr>
      <vt:lpstr>Menlo</vt:lpstr>
      <vt:lpstr>Monaco</vt:lpstr>
      <vt:lpstr>Verdana</vt:lpstr>
      <vt:lpstr>Wingdings 3</vt:lpstr>
      <vt:lpstr>Wisp</vt:lpstr>
      <vt:lpstr>Introduction to  Parallel Computing</vt:lpstr>
      <vt:lpstr>LEARNING GOALS</vt:lpstr>
      <vt:lpstr>SERIAL PROGRAMING</vt:lpstr>
      <vt:lpstr>PowerPoint Presentation</vt:lpstr>
      <vt:lpstr>PowerPoint Presentation</vt:lpstr>
      <vt:lpstr>PowerPoint Presentation</vt:lpstr>
      <vt:lpstr>ACCESS TO TUTORIALS</vt:lpstr>
      <vt:lpstr>PYTHON </vt:lpstr>
      <vt:lpstr>EXAMPLE 1 (PYTHON)</vt:lpstr>
      <vt:lpstr>EXAMPLE 2 (NUMPY ADDITION)</vt:lpstr>
      <vt:lpstr>SERIAL COMPUTING</vt:lpstr>
      <vt:lpstr>DIVIDE AND CONQUER</vt:lpstr>
      <vt:lpstr>DIVIDE AND CONQUER</vt:lpstr>
      <vt:lpstr>HEAD NODE &amp; COMPUTE NODES</vt:lpstr>
      <vt:lpstr>FASTEST SUPERCOMPUTERS</vt:lpstr>
      <vt:lpstr>SHARED MEMORY SYSTEMS</vt:lpstr>
      <vt:lpstr>DISTRIBUTED MEMORY SYSTEMS</vt:lpstr>
      <vt:lpstr>HOW TO USE PARALLEL MACHINES</vt:lpstr>
      <vt:lpstr>EXAMPLE: PRINT “HELLO”</vt:lpstr>
      <vt:lpstr>SEND/RECEIVE</vt:lpstr>
      <vt:lpstr>Race Conditions</vt:lpstr>
      <vt:lpstr>BROADCAST</vt:lpstr>
      <vt:lpstr>ZOOM POLL</vt:lpstr>
      <vt:lpstr>SCATTER</vt:lpstr>
      <vt:lpstr>GATHER</vt:lpstr>
      <vt:lpstr>REDUCE</vt:lpstr>
      <vt:lpstr>PARALLEL SUM</vt:lpstr>
      <vt:lpstr>KEY POINTS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subject/>
  <dc:creator>Kumar, Aakash</dc:creator>
  <cp:keywords/>
  <dc:description/>
  <cp:lastModifiedBy>Srikrishnaa Vadivel</cp:lastModifiedBy>
  <cp:revision>236</cp:revision>
  <dcterms:created xsi:type="dcterms:W3CDTF">2021-07-02T04:13:01Z</dcterms:created>
  <dcterms:modified xsi:type="dcterms:W3CDTF">2024-07-02T14:07:39Z</dcterms:modified>
  <cp:category/>
</cp:coreProperties>
</file>