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88" r:id="rId3"/>
    <p:sldId id="289" r:id="rId4"/>
    <p:sldId id="290" r:id="rId5"/>
    <p:sldId id="284" r:id="rId6"/>
    <p:sldId id="285" r:id="rId7"/>
    <p:sldId id="291" r:id="rId8"/>
    <p:sldId id="292" r:id="rId9"/>
    <p:sldId id="297" r:id="rId10"/>
    <p:sldId id="287" r:id="rId11"/>
    <p:sldId id="296" r:id="rId12"/>
    <p:sldId id="295" r:id="rId13"/>
    <p:sldId id="294" r:id="rId14"/>
    <p:sldId id="286" r:id="rId15"/>
    <p:sldId id="29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B70"/>
    <a:srgbClr val="75BEE9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7"/>
    <p:restoredTop sz="86395"/>
  </p:normalViewPr>
  <p:slideViewPr>
    <p:cSldViewPr snapToGrid="0" snapToObjects="1">
      <p:cViewPr varScale="1">
        <p:scale>
          <a:sx n="50" d="100"/>
          <a:sy n="50" d="100"/>
        </p:scale>
        <p:origin x="72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4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6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8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1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verify.com/verilog/verilog-codes/asynchronous-fif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rdwaregeeksblog.files.wordpress.com/2016/12/fifodepthcalculationmadeeasy2.pdf" TargetMode="External"/><Relationship Id="rId5" Type="http://schemas.openxmlformats.org/officeDocument/2006/relationships/hyperlink" Target="http://www.sunburst-design.com/papers/CummingsSNUG2002SJ_FIFO1.pdf" TargetMode="External"/><Relationship Id="rId4" Type="http://schemas.openxmlformats.org/officeDocument/2006/relationships/hyperlink" Target="https://verificationguide.com/uvm/uvm-testbench-architectur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4E4F29-2A7A-9C48-BC5F-62A4155B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093187"/>
            <a:ext cx="24384000" cy="164028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6" name="Picture 15" descr="Portland State University Logo">
            <a:extLst>
              <a:ext uri="{FF2B5EF4-FFF2-40B4-BE49-F238E27FC236}">
                <a16:creationId xmlns:a16="http://schemas.microsoft.com/office/drawing/2014/main" id="{7117532D-B14E-5048-AD02-BF6DF8368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20" y="12447595"/>
            <a:ext cx="4617694" cy="912137"/>
          </a:xfrm>
          <a:prstGeom prst="rect">
            <a:avLst/>
          </a:prstGeom>
        </p:spPr>
      </p:pic>
      <p:sp>
        <p:nvSpPr>
          <p:cNvPr id="19" name="This is body copy">
            <a:extLst>
              <a:ext uri="{FF2B5EF4-FFF2-40B4-BE49-F238E27FC236}">
                <a16:creationId xmlns:a16="http://schemas.microsoft.com/office/drawing/2014/main" id="{971E9E17-26CA-144B-8C4D-BFB327A04510}"/>
              </a:ext>
            </a:extLst>
          </p:cNvPr>
          <p:cNvSpPr txBox="1"/>
          <p:nvPr/>
        </p:nvSpPr>
        <p:spPr>
          <a:xfrm>
            <a:off x="8024733" y="11185968"/>
            <a:ext cx="833453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Acumin Pro Semibold"/>
              </a:rPr>
              <a:t>June 11, 2024</a:t>
            </a:r>
            <a:endParaRPr sz="2800" dirty="0">
              <a:solidFill>
                <a:schemeClr val="tx1"/>
              </a:solidFill>
              <a:latin typeface="Acumin Pro Semibold"/>
            </a:endParaRPr>
          </a:p>
        </p:txBody>
      </p:sp>
      <p:sp>
        <p:nvSpPr>
          <p:cNvPr id="18" name="Presentation Name">
            <a:extLst>
              <a:ext uri="{FF2B5EF4-FFF2-40B4-BE49-F238E27FC236}">
                <a16:creationId xmlns:a16="http://schemas.microsoft.com/office/drawing/2014/main" id="{B1CFBADC-081A-2244-AABE-A4A171998CD1}"/>
              </a:ext>
            </a:extLst>
          </p:cNvPr>
          <p:cNvSpPr txBox="1">
            <a:spLocks/>
          </p:cNvSpPr>
          <p:nvPr/>
        </p:nvSpPr>
        <p:spPr>
          <a:xfrm>
            <a:off x="5810771" y="5126125"/>
            <a:ext cx="12762459" cy="220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0" tIns="0" rIns="0" bIns="0" anchor="t" anchorCtr="0">
            <a:noAutofit/>
          </a:bodyPr>
          <a:lstStyle>
            <a:lvl1pPr marL="0" marR="0" indent="0" algn="ctr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trangerTimes-Regular"/>
                <a:ea typeface="StrangerTimes-Regular"/>
                <a:cs typeface="StrangerTimes-Regular"/>
                <a:sym typeface="StrangerTimes-Regular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endParaRPr lang="en-US" sz="15500" b="1" i="1" dirty="0">
              <a:solidFill>
                <a:schemeClr val="accent2"/>
              </a:solidFill>
              <a:latin typeface="Acumin Pro ExtraCondensed Black" panose="020B0608020202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3E11-71E2-446C-ADBF-758E6F7DF578}"/>
              </a:ext>
            </a:extLst>
          </p:cNvPr>
          <p:cNvSpPr txBox="1"/>
          <p:nvPr/>
        </p:nvSpPr>
        <p:spPr>
          <a:xfrm>
            <a:off x="5574423" y="935620"/>
            <a:ext cx="13235151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96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DESIGN AND VERIFICATION OF ASYNCHRONOUS FIFO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99266-9373-4A52-AC59-1E1CF07ECD4E}"/>
              </a:ext>
            </a:extLst>
          </p:cNvPr>
          <p:cNvSpPr txBox="1"/>
          <p:nvPr/>
        </p:nvSpPr>
        <p:spPr>
          <a:xfrm>
            <a:off x="15702455" y="6995691"/>
            <a:ext cx="7630511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SESSION 2 - TEAM 5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Achyuth Krishna Chepuri (achyuthc@pdx.edu)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Amrutha </a:t>
            </a:r>
            <a:r>
              <a:rPr lang="en-US" sz="2400" i="1" dirty="0" err="1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Regalla</a:t>
            </a: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 (regalla@pdx.edu)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Sai Sri Harsha Atmakuri  (atmakuri@pdx.edu)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Sathwik Reddy Madireddy (sathwik@pdx.edu)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5EC97-A614-405C-B8E9-22B8B01EED0A}"/>
              </a:ext>
            </a:extLst>
          </p:cNvPr>
          <p:cNvSpPr txBox="1"/>
          <p:nvPr/>
        </p:nvSpPr>
        <p:spPr>
          <a:xfrm>
            <a:off x="-342900" y="497472"/>
            <a:ext cx="10515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accent3"/>
                </a:solidFill>
                <a:latin typeface="Acumin Pro" panose="020B0504020202020204" pitchFamily="34" charset="77"/>
              </a:rPr>
              <a:t>UVM 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C2946-C28F-4938-BBE1-ED0F5236E790}"/>
              </a:ext>
            </a:extLst>
          </p:cNvPr>
          <p:cNvSpPr txBox="1"/>
          <p:nvPr/>
        </p:nvSpPr>
        <p:spPr>
          <a:xfrm>
            <a:off x="1295400" y="1387553"/>
            <a:ext cx="17526000" cy="11705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dirty="0"/>
              <a:t>Testbench architecture used will include:</a:t>
            </a:r>
          </a:p>
          <a:p>
            <a:pPr marR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dirty="0"/>
              <a:t>   </a:t>
            </a:r>
            <a:r>
              <a:rPr lang="en-US" sz="3200" dirty="0">
                <a:solidFill>
                  <a:schemeClr val="accent3"/>
                </a:solidFill>
                <a:latin typeface="Acumin Pro" panose="020B0504020202020204" pitchFamily="34" charset="77"/>
              </a:rPr>
              <a:t>• Testbench Top </a:t>
            </a:r>
          </a:p>
          <a:p>
            <a:pPr lvl="2" indent="0" algn="just"/>
            <a:r>
              <a:rPr lang="en-US" sz="2800" dirty="0"/>
              <a:t>     o Highest level of the testbench Hierarchy </a:t>
            </a:r>
          </a:p>
          <a:p>
            <a:pPr lvl="2" indent="0" algn="just"/>
            <a:r>
              <a:rPr lang="en-US" sz="2800" dirty="0"/>
              <a:t>         o Contains Environment instantiation and configuration </a:t>
            </a:r>
          </a:p>
          <a:p>
            <a:pPr lvl="2" indent="0" algn="just"/>
            <a:r>
              <a:rPr lang="en-US" sz="2800" dirty="0"/>
              <a:t>         o instantiates the DUT and the test sequence</a:t>
            </a:r>
          </a:p>
          <a:p>
            <a:pPr lvl="2" indent="0" algn="just"/>
            <a:r>
              <a:rPr lang="en-US" sz="2800" dirty="0"/>
              <a:t>    </a:t>
            </a:r>
            <a:r>
              <a:rPr lang="en-US" sz="3200" dirty="0">
                <a:solidFill>
                  <a:schemeClr val="accent3"/>
                </a:solidFill>
                <a:latin typeface="Acumin Pro" panose="020B0504020202020204" pitchFamily="34" charset="77"/>
              </a:rPr>
              <a:t>• Environment </a:t>
            </a:r>
          </a:p>
          <a:p>
            <a:pPr lvl="2" indent="0" algn="just"/>
            <a:r>
              <a:rPr lang="en-US" sz="2800" dirty="0"/>
              <a:t>	o Contains the agents and components for driving stimulus and checking DUT responses</a:t>
            </a:r>
          </a:p>
          <a:p>
            <a:pPr lvl="2" indent="0" algn="just"/>
            <a:r>
              <a:rPr lang="en-US" sz="2800" dirty="0"/>
              <a:t>        o Instantiates the agents </a:t>
            </a:r>
          </a:p>
          <a:p>
            <a:pPr lvl="2" indent="0" algn="just"/>
            <a:r>
              <a:rPr lang="en-US" sz="2800" dirty="0"/>
              <a:t>    </a:t>
            </a:r>
            <a:r>
              <a:rPr lang="en-US" sz="3200" dirty="0">
                <a:solidFill>
                  <a:schemeClr val="accent3"/>
                </a:solidFill>
                <a:latin typeface="Acumin Pro" panose="020B0504020202020204" pitchFamily="34" charset="77"/>
              </a:rPr>
              <a:t>• Agents (write and read) </a:t>
            </a:r>
          </a:p>
          <a:p>
            <a:pPr lvl="2" indent="0" algn="just"/>
            <a:r>
              <a:rPr lang="en-US" sz="2800" dirty="0"/>
              <a:t>        o Responsible for interfacing with DUT interface </a:t>
            </a:r>
          </a:p>
          <a:p>
            <a:pPr lvl="2" indent="0" algn="just"/>
            <a:r>
              <a:rPr lang="en-US" sz="2800" dirty="0"/>
              <a:t>        o Contains components to drive stimulus and collect responses</a:t>
            </a:r>
          </a:p>
          <a:p>
            <a:pPr lvl="2" indent="0" algn="just"/>
            <a:r>
              <a:rPr lang="en-US" sz="2800" dirty="0"/>
              <a:t> 		▪ Agent Sequencer</a:t>
            </a:r>
          </a:p>
          <a:p>
            <a:pPr lvl="2" indent="0" algn="just"/>
            <a:r>
              <a:rPr lang="en-US" sz="2800" dirty="0"/>
              <a:t>			 • Generates sequence of transactions</a:t>
            </a:r>
          </a:p>
          <a:p>
            <a:pPr lvl="2" indent="0" algn="just"/>
            <a:r>
              <a:rPr lang="en-US" sz="2800" dirty="0"/>
              <a:t>		▪ Agent Driver </a:t>
            </a:r>
          </a:p>
          <a:p>
            <a:pPr lvl="2" indent="0" algn="just"/>
            <a:r>
              <a:rPr lang="en-US" sz="2800" dirty="0"/>
              <a:t>			 • Drives the stimulus to the DUT </a:t>
            </a:r>
          </a:p>
          <a:p>
            <a:pPr lvl="2" indent="0" algn="just"/>
            <a:r>
              <a:rPr lang="en-US" sz="2800" dirty="0"/>
              <a:t> 	 	▪ Agent Monitor </a:t>
            </a:r>
          </a:p>
          <a:p>
            <a:pPr lvl="2" indent="0" algn="just"/>
            <a:r>
              <a:rPr lang="en-US" sz="2800" dirty="0"/>
              <a:t>			 • Monitors signals on the interface of the DUT </a:t>
            </a:r>
          </a:p>
          <a:p>
            <a:pPr lvl="2" indent="0" algn="just"/>
            <a:r>
              <a:rPr lang="en-US" sz="2800" dirty="0"/>
              <a:t>			 • Collects data for analysis and scoreboard </a:t>
            </a:r>
          </a:p>
          <a:p>
            <a:pPr lvl="2" indent="0" algn="just"/>
            <a:r>
              <a:rPr lang="en-US" sz="3200" dirty="0">
                <a:solidFill>
                  <a:schemeClr val="accent3"/>
                </a:solidFill>
                <a:latin typeface="Acumin Pro" panose="020B0504020202020204" pitchFamily="34" charset="77"/>
              </a:rPr>
              <a:t>   • Scoreboard </a:t>
            </a:r>
          </a:p>
          <a:p>
            <a:pPr lvl="2" indent="0" algn="just"/>
            <a:r>
              <a:rPr lang="en-US" sz="2800" dirty="0"/>
              <a:t>       o Compares expected results with actual results from DUT </a:t>
            </a:r>
          </a:p>
          <a:p>
            <a:pPr lvl="2" indent="0" algn="just"/>
            <a:r>
              <a:rPr lang="en-US" sz="2800" dirty="0"/>
              <a:t>       o Raises error flags on data mismatch </a:t>
            </a:r>
          </a:p>
          <a:p>
            <a:pPr lvl="2" indent="0" algn="just"/>
            <a:r>
              <a:rPr lang="en-US" sz="2800" dirty="0"/>
              <a:t>   </a:t>
            </a:r>
            <a:r>
              <a:rPr lang="en-US" sz="3200" dirty="0">
                <a:solidFill>
                  <a:schemeClr val="accent3"/>
                </a:solidFill>
                <a:latin typeface="Acumin Pro" panose="020B0504020202020204" pitchFamily="34" charset="77"/>
              </a:rPr>
              <a:t>• Sequences </a:t>
            </a:r>
          </a:p>
          <a:p>
            <a:pPr lvl="2" indent="0" algn="just"/>
            <a:r>
              <a:rPr lang="en-US" sz="2800" dirty="0"/>
              <a:t>       o Contains sequence of transactions that represent specific test scenarios </a:t>
            </a:r>
          </a:p>
          <a:p>
            <a:pPr lvl="2" indent="0" algn="just"/>
            <a:r>
              <a:rPr lang="en-US" sz="2800" dirty="0"/>
              <a:t>       o Sequence Item represents a single traction (Data packet) </a:t>
            </a:r>
          </a:p>
          <a:p>
            <a:pPr lvl="2" indent="0" algn="just"/>
            <a:r>
              <a:rPr lang="en-US" sz="2800" dirty="0"/>
              <a:t>		▪ Contains information for driving and checking</a:t>
            </a:r>
          </a:p>
          <a:p>
            <a:pPr lvl="2" indent="0" algn="just"/>
            <a:r>
              <a:rPr lang="en-US" sz="2800" dirty="0"/>
              <a:t>		▪ Each test contains separate sequence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15730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4250-7164-41A6-86E9-4F2831EE03DC}"/>
              </a:ext>
            </a:extLst>
          </p:cNvPr>
          <p:cNvSpPr txBox="1"/>
          <p:nvPr/>
        </p:nvSpPr>
        <p:spPr>
          <a:xfrm>
            <a:off x="1257300" y="861556"/>
            <a:ext cx="88773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>
                <a:solidFill>
                  <a:schemeClr val="accent3"/>
                </a:solidFill>
                <a:latin typeface="Acumin Pro" panose="020B0504020202020204" pitchFamily="34" charset="77"/>
              </a:rPr>
              <a:t>SIMULATION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CF69F-32FE-47F4-AF59-FA7AABE8CD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7300" y="2550795"/>
            <a:ext cx="12668250" cy="4488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093E2-1EC0-41CB-BD61-F8083A410954}"/>
              </a:ext>
            </a:extLst>
          </p:cNvPr>
          <p:cNvSpPr txBox="1"/>
          <p:nvPr/>
        </p:nvSpPr>
        <p:spPr>
          <a:xfrm>
            <a:off x="190500" y="7039133"/>
            <a:ext cx="474345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accent3"/>
                </a:solidFill>
                <a:latin typeface="Acumin Pro" panose="020B0504020202020204" pitchFamily="34" charset="77"/>
              </a:rPr>
              <a:t>Error Injection: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E7448-CBCB-4F6F-9F65-5B720AD3427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57300" y="7969130"/>
            <a:ext cx="13077825" cy="4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41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28565-7457-40B5-89F5-E6FF54BDBF0B}"/>
              </a:ext>
            </a:extLst>
          </p:cNvPr>
          <p:cNvSpPr txBox="1"/>
          <p:nvPr/>
        </p:nvSpPr>
        <p:spPr>
          <a:xfrm>
            <a:off x="1257300" y="861556"/>
            <a:ext cx="88773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>
                <a:solidFill>
                  <a:schemeClr val="accent3"/>
                </a:solidFill>
                <a:latin typeface="Acumin Pro" panose="020B0504020202020204" pitchFamily="34" charset="77"/>
              </a:rPr>
              <a:t>CHALLENGES FACED: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26958-70A9-4B06-A134-E6725D60E07F}"/>
              </a:ext>
            </a:extLst>
          </p:cNvPr>
          <p:cNvSpPr txBox="1"/>
          <p:nvPr/>
        </p:nvSpPr>
        <p:spPr>
          <a:xfrm>
            <a:off x="742950" y="2701546"/>
            <a:ext cx="22002750" cy="84741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i="1" dirty="0"/>
              <a:t>E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xtensively examined the entire testbench, found the incorrect connection between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classes, and fixed the problem by setting up the correct connection between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components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Due to additional delays in a few testbench components, the wrong values for the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read address increment were found. These were fixed by cutting the delay and verifying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the correct flow. Fixed testbench and design connectivity problems to achieve both full and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empty situations. This was done by carefully checking the interface connection, noticing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differences in received values in the transcript, and then fixing the problem by deleting ‘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clocking sections.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Determined which prior values were updated in the monitor for each of the two read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operations that were carried out, and fixed the problem by supplying the identical delays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monitor and driver.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Race issues between read and write pointers were caused by distinct values propagating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</a:t>
            </a:r>
            <a:r>
              <a:rPr kumimoji="0" lang="en-US" altLang="en-US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data_in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data_out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was found and fixed by carefully examining and changing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code in both the design and testbench.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Found and fixed the erroneous reset value that was assigned to the top testbench of the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i="1" dirty="0"/>
              <a:t> 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UVM testbench verification hierarchy.	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360120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FA08D-F563-47CC-AAF9-FF1C79381700}"/>
              </a:ext>
            </a:extLst>
          </p:cNvPr>
          <p:cNvSpPr txBox="1"/>
          <p:nvPr/>
        </p:nvSpPr>
        <p:spPr>
          <a:xfrm>
            <a:off x="0" y="952441"/>
            <a:ext cx="71437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>
                <a:solidFill>
                  <a:schemeClr val="accent3"/>
                </a:solidFill>
                <a:latin typeface="Acumin Pro" panose="020B0504020202020204" pitchFamily="34" charset="77"/>
                <a:sym typeface="Spectral-Bold"/>
              </a:rPr>
              <a:t>REFERENCES</a:t>
            </a: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  <a:sym typeface="Spectral-Bold"/>
              </a:rPr>
              <a:t>:</a:t>
            </a:r>
            <a:endParaRPr lang="en-US" sz="6000" dirty="0">
              <a:solidFill>
                <a:schemeClr val="accent3"/>
              </a:solidFill>
              <a:latin typeface="Acumin Pro" panose="020B0504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7A77B-7D98-4C15-8080-FBB0F21AF01F}"/>
              </a:ext>
            </a:extLst>
          </p:cNvPr>
          <p:cNvSpPr txBox="1"/>
          <p:nvPr/>
        </p:nvSpPr>
        <p:spPr>
          <a:xfrm>
            <a:off x="1066800" y="2651720"/>
            <a:ext cx="21107400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1" u="sng" dirty="0">
                <a:cs typeface="Times New Roman" panose="02020603050405020304" pitchFamily="18" charset="0"/>
              </a:rPr>
              <a:t>Venkatesh Patil-“ECE-593-Lecture Slides”.</a:t>
            </a:r>
            <a:endParaRPr lang="en-US" sz="4000" b="1" i="1" u="sng" dirty="0"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1" u="sng" dirty="0"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https://verificationguide.com/uvm/uvm-testbench-architecture/</a:t>
            </a:r>
            <a:r>
              <a:rPr lang="en-US" sz="4000" b="1" i="1" u="sng" dirty="0"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1" u="sng" dirty="0">
                <a:cs typeface="Times New Roman" panose="02020603050405020304" pitchFamily="18" charset="0"/>
              </a:rPr>
              <a:t>https://www.chipverify.com/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4000" b="1" i="1" u="sng" dirty="0"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https://vlsiverify.com/verilog/verilog-codes/asynchronous-fifo/</a:t>
            </a:r>
            <a:r>
              <a:rPr lang="en-US" sz="4000" b="1" i="1" u="sng" dirty="0"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1" u="sng" dirty="0">
                <a:cs typeface="Times New Roman" panose="02020603050405020304" pitchFamily="18" charset="0"/>
              </a:rPr>
              <a:t>Clifford E. Cummings, Sunburst Design, “Simulation and Synthesis Techniques for Asynchronous FIFO Design” </a:t>
            </a:r>
            <a:r>
              <a:rPr lang="en-US" sz="4000" b="1" i="1" u="sng" dirty="0"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http://www.sunburst-design.com/papers/CummingsSNUG2002SJ_FIFO1.pdf</a:t>
            </a:r>
            <a:r>
              <a:rPr lang="en-US" sz="4000" b="1" i="1" u="sng" dirty="0"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1" u="sng" dirty="0"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https://hardwaregeeksblog.files.wordpress.com/2016/12/fifodepthcalculationmadeeasy2.pdf</a:t>
            </a:r>
            <a:r>
              <a:rPr lang="en-US" sz="4000" b="1" i="1" u="sng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000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0" y="2316793"/>
            <a:ext cx="10247586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GIT 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FF301-6124-41E0-9313-1AD19E0D69A5}"/>
              </a:ext>
            </a:extLst>
          </p:cNvPr>
          <p:cNvSpPr txBox="1"/>
          <p:nvPr/>
        </p:nvSpPr>
        <p:spPr>
          <a:xfrm>
            <a:off x="400050" y="5924411"/>
            <a:ext cx="2177415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</a:rPr>
              <a:t>https://github.com/krishnaachyuth/AsynchronousFIFO</a:t>
            </a:r>
          </a:p>
        </p:txBody>
      </p:sp>
    </p:spTree>
    <p:extLst>
      <p:ext uri="{BB962C8B-B14F-4D97-AF65-F5344CB8AC3E}">
        <p14:creationId xmlns:p14="http://schemas.microsoft.com/office/powerpoint/2010/main" val="18734171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5523186" y="5387176"/>
            <a:ext cx="13337628" cy="147732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9600" dirty="0">
                <a:solidFill>
                  <a:schemeClr val="accent3"/>
                </a:solidFill>
                <a:latin typeface="Acumin Pro" panose="020B05040202020202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37954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3253606" y="268077"/>
            <a:ext cx="16215494" cy="135421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4800" dirty="0">
                <a:solidFill>
                  <a:schemeClr val="accent3"/>
                </a:solidFill>
                <a:latin typeface="Acumin Pro" panose="020B0504020202020204" pitchFamily="34" charset="77"/>
              </a:rPr>
              <a:t> </a:t>
            </a:r>
            <a:r>
              <a:rPr lang="en-US" sz="8800" dirty="0">
                <a:solidFill>
                  <a:schemeClr val="accent3"/>
                </a:solidFill>
                <a:latin typeface="Acumin Pro" panose="020B0504020202020204" pitchFamily="34" charset="77"/>
              </a:rPr>
              <a:t>TEAM INTRODUCTIONS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F76B3-63BB-4EE2-BFAD-4EC962E85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03" y="1622294"/>
            <a:ext cx="5232183" cy="4450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80C02-2E21-4DB9-85E8-F3A13EBFD061}"/>
              </a:ext>
            </a:extLst>
          </p:cNvPr>
          <p:cNvSpPr txBox="1"/>
          <p:nvPr/>
        </p:nvSpPr>
        <p:spPr>
          <a:xfrm>
            <a:off x="1073944" y="6073138"/>
            <a:ext cx="6096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Achyuth Krishna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F8FD0C64-C72D-4A0D-B88A-EDD05BB78C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AD1D9E-20DF-4B4A-8F46-625E7F6EBB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012" y="1854706"/>
            <a:ext cx="6743699" cy="9515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E4D3AD-FCF0-44B4-821F-2F784C44C771}"/>
              </a:ext>
            </a:extLst>
          </p:cNvPr>
          <p:cNvSpPr txBox="1"/>
          <p:nvPr/>
        </p:nvSpPr>
        <p:spPr>
          <a:xfrm>
            <a:off x="17568861" y="11391502"/>
            <a:ext cx="6096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Amrutha </a:t>
            </a:r>
            <a:r>
              <a:rPr lang="en-US" sz="2400" i="1" dirty="0" err="1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Regalla</a:t>
            </a:r>
            <a:endParaRPr lang="en-US" sz="2400" i="1" dirty="0">
              <a:solidFill>
                <a:schemeClr val="accent2"/>
              </a:solidFill>
              <a:latin typeface="Acumin Pro ExtraCondensed Black" panose="020B0608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BC426-5762-4C4F-BFB4-D3EA5FEEBA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01821" y="2376681"/>
            <a:ext cx="6774944" cy="5730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1CD134-3DBE-4323-BAB5-52240A6AE8FC}"/>
              </a:ext>
            </a:extLst>
          </p:cNvPr>
          <p:cNvSpPr txBox="1"/>
          <p:nvPr/>
        </p:nvSpPr>
        <p:spPr>
          <a:xfrm>
            <a:off x="10035191" y="8629650"/>
            <a:ext cx="6096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Sathwik Reddy Madireddy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A9007-C593-4764-8B0D-B011AEE8DDE7}"/>
              </a:ext>
            </a:extLst>
          </p:cNvPr>
          <p:cNvSpPr txBox="1"/>
          <p:nvPr/>
        </p:nvSpPr>
        <p:spPr>
          <a:xfrm>
            <a:off x="3700461" y="13163549"/>
            <a:ext cx="6096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Sai Sri Harsha Atmakuri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BC176-3F4E-4C7D-B181-76E18FD936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3" b="20694"/>
          <a:stretch/>
        </p:blipFill>
        <p:spPr>
          <a:xfrm>
            <a:off x="4337988" y="6705600"/>
            <a:ext cx="4954304" cy="64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2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719956" y="1795580"/>
            <a:ext cx="9464568" cy="101566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4800" dirty="0">
                <a:solidFill>
                  <a:schemeClr val="accent3"/>
                </a:solidFill>
                <a:latin typeface="Acumin Pro" panose="020B0504020202020204" pitchFamily="34" charset="77"/>
              </a:rPr>
              <a:t> </a:t>
            </a:r>
            <a:r>
              <a:rPr lang="en-US" sz="6600" dirty="0">
                <a:solidFill>
                  <a:schemeClr val="accent3"/>
                </a:solidFill>
                <a:latin typeface="Acumin Pro" panose="020B0504020202020204" pitchFamily="34" charset="77"/>
              </a:rPr>
              <a:t>PROJECT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09F7B-98DB-45AB-BFC5-4AB12B9D2B01}"/>
              </a:ext>
            </a:extLst>
          </p:cNvPr>
          <p:cNvSpPr txBox="1"/>
          <p:nvPr/>
        </p:nvSpPr>
        <p:spPr>
          <a:xfrm>
            <a:off x="1440574" y="4511751"/>
            <a:ext cx="18657176" cy="425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5400" dirty="0"/>
              <a:t> Why Asynchronous FIFO?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What is CDC(Clock Domain Crossing)?</a:t>
            </a:r>
            <a:endParaRPr lang="en-US" sz="5400" dirty="0"/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Metastabilit</a:t>
            </a:r>
            <a:r>
              <a:rPr lang="en-US" sz="5400" dirty="0"/>
              <a:t>y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Synchronizers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5400" dirty="0"/>
              <a:t> UVM Verification environment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94322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719956" y="1795580"/>
            <a:ext cx="9464568" cy="73866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4800" dirty="0">
                <a:solidFill>
                  <a:schemeClr val="accent3"/>
                </a:solidFill>
                <a:latin typeface="Acumin Pro" panose="020B0504020202020204" pitchFamily="34" charset="77"/>
              </a:rPr>
              <a:t> CDC SYNCHRONISERS</a:t>
            </a:r>
            <a:endParaRPr lang="en-US" sz="2200" dirty="0">
              <a:solidFill>
                <a:schemeClr val="accent3"/>
              </a:solidFill>
              <a:latin typeface="Acumin Pro" panose="020B05040202020202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6A156-1841-4A01-94EC-0F9A4A06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2687971"/>
            <a:ext cx="17811750" cy="88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533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225314" y="908645"/>
            <a:ext cx="14290786" cy="184665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ASYNCHRONOUS FIFO – DESIGN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6CCD6-C3B4-49D2-BA4D-82E5B3CD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857499"/>
            <a:ext cx="15678150" cy="93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858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-604346" y="823535"/>
            <a:ext cx="9180788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EECED-2763-4E1B-AD80-DBB9EC501CB3}"/>
              </a:ext>
            </a:extLst>
          </p:cNvPr>
          <p:cNvSpPr txBox="1"/>
          <p:nvPr/>
        </p:nvSpPr>
        <p:spPr>
          <a:xfrm>
            <a:off x="1523999" y="774352"/>
            <a:ext cx="11506201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accent3"/>
                </a:solidFill>
                <a:latin typeface="Acumin Pro" panose="020B0504020202020204" pitchFamily="34" charset="77"/>
              </a:rPr>
              <a:t>Design Implementation: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92C92-E5CA-4DE4-91A6-45328EBDB881}"/>
              </a:ext>
            </a:extLst>
          </p:cNvPr>
          <p:cNvSpPr txBox="1"/>
          <p:nvPr/>
        </p:nvSpPr>
        <p:spPr>
          <a:xfrm>
            <a:off x="1061216" y="2744053"/>
            <a:ext cx="18903183" cy="8227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/>
              <a:t>Use of Gray code Counters</a:t>
            </a:r>
          </a:p>
          <a:p>
            <a:pPr marL="457200" marR="0" indent="-4572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 extra bit for implementing full and empty signals</a:t>
            </a:r>
          </a:p>
          <a:p>
            <a:pPr marL="457200" marR="0" indent="-4572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/>
              <a:t>Implementation of half full and half empty signals</a:t>
            </a:r>
          </a:p>
          <a:p>
            <a:pPr marL="457200" marR="0" indent="-4572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/>
              <a:t>Write pointer and read pointer cross the domains through a synchronizer</a:t>
            </a:r>
          </a:p>
          <a:p>
            <a:pPr marL="457200" marR="0" indent="-4572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/>
              <a:t>Write pointer and read pointer point to memory location where the writing of data and reading of data can happen respectively</a:t>
            </a:r>
          </a:p>
          <a:p>
            <a:pPr marL="457200" marR="0" indent="-4572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FIFO is full when both write pointer and </a:t>
            </a:r>
            <a:r>
              <a:rPr lang="en-US" sz="4800" dirty="0"/>
              <a:t>read </a:t>
            </a: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pointer are equal and when the write pointer has wrapped around and caught up to read pointer</a:t>
            </a:r>
          </a:p>
          <a:p>
            <a:pPr marL="457200" marR="0" indent="-4572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/>
              <a:t>FIFO is empty when read and write pointers are both equal 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81713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-604346" y="823535"/>
            <a:ext cx="9180788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D41C0-D206-4530-BA1D-8D0FBF7048AB}"/>
              </a:ext>
            </a:extLst>
          </p:cNvPr>
          <p:cNvSpPr txBox="1"/>
          <p:nvPr/>
        </p:nvSpPr>
        <p:spPr>
          <a:xfrm>
            <a:off x="291004" y="1519654"/>
            <a:ext cx="876300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SV TEST BENCH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E14F-744A-48A3-A559-C822B0C5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3241694"/>
            <a:ext cx="15392400" cy="80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521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-604346" y="823535"/>
            <a:ext cx="9180788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28CF5-893D-4D18-B163-131BAFFBBADE}"/>
              </a:ext>
            </a:extLst>
          </p:cNvPr>
          <p:cNvSpPr txBox="1"/>
          <p:nvPr/>
        </p:nvSpPr>
        <p:spPr>
          <a:xfrm>
            <a:off x="228600" y="726072"/>
            <a:ext cx="10515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accent3"/>
                </a:solidFill>
                <a:latin typeface="Acumin Pro" panose="020B0504020202020204" pitchFamily="34" charset="77"/>
              </a:rPr>
              <a:t>UVM 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85B01-0DD2-4930-A363-A5F71498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9" y="1941790"/>
            <a:ext cx="9467851" cy="5558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5FAAC-BA94-4E59-97C1-C838AF8AD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649" y="6896807"/>
            <a:ext cx="9537687" cy="55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591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AE5C3-494F-4808-B611-D33C484676B9}"/>
              </a:ext>
            </a:extLst>
          </p:cNvPr>
          <p:cNvSpPr txBox="1"/>
          <p:nvPr/>
        </p:nvSpPr>
        <p:spPr>
          <a:xfrm>
            <a:off x="438150" y="485567"/>
            <a:ext cx="782955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600" dirty="0">
                <a:solidFill>
                  <a:schemeClr val="accent3"/>
                </a:solidFill>
                <a:latin typeface="Acumin Pro" panose="020B0504020202020204" pitchFamily="34" charset="77"/>
              </a:rPr>
              <a:t>UVM COMPONENTS: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F4C2C-B695-435D-A8D6-A8C4B2673FBE}"/>
              </a:ext>
            </a:extLst>
          </p:cNvPr>
          <p:cNvSpPr txBox="1"/>
          <p:nvPr/>
        </p:nvSpPr>
        <p:spPr>
          <a:xfrm>
            <a:off x="1143000" y="2672887"/>
            <a:ext cx="22383750" cy="9551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>
                <a:solidFill>
                  <a:schemeClr val="accent3"/>
                </a:solidFill>
                <a:latin typeface="Acumin Pro" panose="020B0504020202020204" pitchFamily="34" charset="77"/>
              </a:rPr>
              <a:t>Sequence item:</a:t>
            </a:r>
            <a:r>
              <a:rPr lang="en-US" sz="5400" dirty="0"/>
              <a:t> </a:t>
            </a:r>
            <a:r>
              <a:rPr lang="en-US" sz="4000" dirty="0"/>
              <a:t>Randomization of all inputs occur in sequence and sent to driver through sequence.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>
                <a:solidFill>
                  <a:schemeClr val="accent3"/>
                </a:solidFill>
                <a:latin typeface="Acumin Pro" panose="020B0504020202020204" pitchFamily="34" charset="77"/>
              </a:rPr>
              <a:t>Sequencer:</a:t>
            </a:r>
            <a:r>
              <a:rPr lang="en-US" sz="6600" dirty="0">
                <a:solidFill>
                  <a:schemeClr val="accent3"/>
                </a:solidFill>
                <a:latin typeface="Acumin Pro" panose="020B0504020202020204" pitchFamily="34" charset="77"/>
              </a:rPr>
              <a:t> </a:t>
            </a:r>
            <a:r>
              <a:rPr lang="en-US" sz="4400" dirty="0"/>
              <a:t>Sequencer manages the generation and sequencing of stimulus . Build and connect phases are used in the sequencer to connect to driver and pass items from the sequencer to driver.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>
                <a:solidFill>
                  <a:schemeClr val="accent3"/>
                </a:solidFill>
                <a:latin typeface="Acumin Pro" panose="020B0504020202020204" pitchFamily="34" charset="77"/>
              </a:rPr>
              <a:t>Driver :</a:t>
            </a:r>
            <a:r>
              <a:rPr lang="en-US" sz="6600" dirty="0">
                <a:solidFill>
                  <a:schemeClr val="accent3"/>
                </a:solidFill>
                <a:latin typeface="Acumin Pro" panose="020B0504020202020204" pitchFamily="34" charset="77"/>
              </a:rPr>
              <a:t>  </a:t>
            </a:r>
            <a:r>
              <a:rPr lang="en-US" sz="4800" dirty="0"/>
              <a:t>Driver is responsible for converting transaction level stimuli into signals and driving the actual interface. 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>
                <a:solidFill>
                  <a:schemeClr val="accent3"/>
                </a:solidFill>
                <a:latin typeface="Acumin Pro" panose="020B0504020202020204" pitchFamily="34" charset="77"/>
              </a:rPr>
              <a:t>Monitor: </a:t>
            </a:r>
            <a:r>
              <a:rPr lang="en-US" sz="4800" dirty="0"/>
              <a:t>Monitor continuously gathers data from DUT and sends it to score boar. Monitor is connected to the driver in build phase using `</a:t>
            </a:r>
            <a:r>
              <a:rPr lang="en-US" sz="4800" dirty="0" err="1"/>
              <a:t>uvm_config_db</a:t>
            </a:r>
            <a:r>
              <a:rPr lang="en-US" sz="4800" dirty="0"/>
              <a:t> to ensure proper connection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>
                <a:solidFill>
                  <a:schemeClr val="accent3"/>
                </a:solidFill>
                <a:latin typeface="Acumin Pro" panose="020B0504020202020204" pitchFamily="34" charset="77"/>
              </a:rPr>
              <a:t>Agent: </a:t>
            </a:r>
            <a:r>
              <a:rPr lang="en-US" sz="4800" dirty="0"/>
              <a:t>Agent consists of driver, monitor and sequencer. 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dirty="0">
                <a:solidFill>
                  <a:schemeClr val="accent3"/>
                </a:solidFill>
                <a:latin typeface="Acumin Pro" panose="020B0504020202020204" pitchFamily="34" charset="77"/>
              </a:rPr>
              <a:t>Scoreboard:</a:t>
            </a:r>
            <a:r>
              <a:rPr lang="en-US" sz="4800" dirty="0"/>
              <a:t> Validates the generated data.</a:t>
            </a:r>
          </a:p>
        </p:txBody>
      </p:sp>
    </p:spTree>
    <p:extLst>
      <p:ext uri="{BB962C8B-B14F-4D97-AF65-F5344CB8AC3E}">
        <p14:creationId xmlns:p14="http://schemas.microsoft.com/office/powerpoint/2010/main" val="24338319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Custom 1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6D8D24"/>
      </a:accent1>
      <a:accent2>
        <a:srgbClr val="C6D300"/>
      </a:accent2>
      <a:accent3>
        <a:srgbClr val="203920"/>
      </a:accent3>
      <a:accent4>
        <a:srgbClr val="008AC1"/>
      </a:accent4>
      <a:accent5>
        <a:srgbClr val="E54827"/>
      </a:accent5>
      <a:accent6>
        <a:srgbClr val="8A8A66"/>
      </a:accent6>
      <a:hlink>
        <a:srgbClr val="A4DEF8"/>
      </a:hlink>
      <a:folHlink>
        <a:srgbClr val="F68A1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12287</TotalTime>
  <Words>863</Words>
  <Application>Microsoft Office PowerPoint</Application>
  <PresentationFormat>Custom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Acumin Pro</vt:lpstr>
      <vt:lpstr>Acumin Pro ExtraCondensed Black</vt:lpstr>
      <vt:lpstr>Acumin Pro Semibold</vt:lpstr>
      <vt:lpstr>Arial</vt:lpstr>
      <vt:lpstr>Helvetica Neue</vt:lpstr>
      <vt:lpstr>Helvetica Neue Light</vt:lpstr>
      <vt:lpstr>Helvetica Neue Medium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Headline</dc:title>
  <dc:creator>Achyuth Krishna Chepuri</dc:creator>
  <cp:lastModifiedBy>Achyuth Krishna Chepuri</cp:lastModifiedBy>
  <cp:revision>80</cp:revision>
  <cp:lastPrinted>2019-10-31T22:17:55Z</cp:lastPrinted>
  <dcterms:modified xsi:type="dcterms:W3CDTF">2024-06-12T06:38:19Z</dcterms:modified>
</cp:coreProperties>
</file>