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77" r:id="rId2"/>
    <p:sldId id="257" r:id="rId3"/>
    <p:sldId id="259" r:id="rId4"/>
    <p:sldId id="258" r:id="rId5"/>
    <p:sldId id="260" r:id="rId6"/>
    <p:sldId id="261" r:id="rId7"/>
    <p:sldId id="262" r:id="rId8"/>
    <p:sldId id="264" r:id="rId9"/>
    <p:sldId id="263" r:id="rId10"/>
    <p:sldId id="270" r:id="rId11"/>
    <p:sldId id="271" r:id="rId12"/>
    <p:sldId id="27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5766" autoAdjust="0"/>
  </p:normalViewPr>
  <p:slideViewPr>
    <p:cSldViewPr snapToGrid="0">
      <p:cViewPr varScale="1">
        <p:scale>
          <a:sx n="96" d="100"/>
          <a:sy n="96" d="100"/>
        </p:scale>
        <p:origin x="1156"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F72891-5502-4690-BA2E-D595A29169F8}" type="datetimeFigureOut">
              <a:rPr lang="en-US" smtClean="0"/>
              <a:t>4/29/2025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4C5370-43F1-400B-87D4-F67EFFD3A437}" type="slidenum">
              <a:rPr lang="en-US" smtClean="0"/>
              <a:t>‹#›</a:t>
            </a:fld>
            <a:endParaRPr lang="en-US"/>
          </a:p>
        </p:txBody>
      </p:sp>
    </p:spTree>
    <p:extLst>
      <p:ext uri="{BB962C8B-B14F-4D97-AF65-F5344CB8AC3E}">
        <p14:creationId xmlns:p14="http://schemas.microsoft.com/office/powerpoint/2010/main" val="12187493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Prasanna</a:t>
            </a:r>
            <a:br>
              <a:rPr lang="en-US" dirty="0"/>
            </a:br>
            <a:r>
              <a:rPr lang="en-US" dirty="0"/>
              <a:t>Hello executives.</a:t>
            </a:r>
          </a:p>
          <a:p>
            <a:r>
              <a:rPr lang="en-US" dirty="0"/>
              <a:t>We are Group 9, and today we’re excited to present our BIS 698 Information Systems Project the </a:t>
            </a:r>
            <a:r>
              <a:rPr lang="en-US" b="1" dirty="0"/>
              <a:t>CMU Rental Hub</a:t>
            </a:r>
            <a:r>
              <a:rPr lang="en-US" dirty="0"/>
              <a:t>.</a:t>
            </a:r>
          </a:p>
          <a:p>
            <a:endParaRPr lang="en-US" dirty="0"/>
          </a:p>
        </p:txBody>
      </p:sp>
      <p:sp>
        <p:nvSpPr>
          <p:cNvPr id="4" name="Slide Number Placeholder 3"/>
          <p:cNvSpPr>
            <a:spLocks noGrp="1"/>
          </p:cNvSpPr>
          <p:nvPr>
            <p:ph type="sldNum" sz="quarter" idx="5"/>
          </p:nvPr>
        </p:nvSpPr>
        <p:spPr/>
        <p:txBody>
          <a:bodyPr/>
          <a:lstStyle/>
          <a:p>
            <a:fld id="{C74C5370-43F1-400B-87D4-F67EFFD3A437}" type="slidenum">
              <a:rPr lang="en-US" smtClean="0"/>
              <a:t>1</a:t>
            </a:fld>
            <a:endParaRPr lang="en-US"/>
          </a:p>
        </p:txBody>
      </p:sp>
    </p:spTree>
    <p:extLst>
      <p:ext uri="{BB962C8B-B14F-4D97-AF65-F5344CB8AC3E}">
        <p14:creationId xmlns:p14="http://schemas.microsoft.com/office/powerpoint/2010/main" val="19181230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Prasanna</a:t>
            </a:r>
            <a:br>
              <a:rPr lang="en-US" dirty="0"/>
            </a:br>
            <a:r>
              <a:rPr lang="en-US" dirty="0"/>
              <a:t>This presentation covers the project background, problem statement, ERD, DFDs (Context, Level 0 &amp; 1), and a system overview including key features and interfaces. Let's begin with the background.</a:t>
            </a:r>
          </a:p>
        </p:txBody>
      </p:sp>
      <p:sp>
        <p:nvSpPr>
          <p:cNvPr id="4" name="Slide Number Placeholder 3"/>
          <p:cNvSpPr>
            <a:spLocks noGrp="1"/>
          </p:cNvSpPr>
          <p:nvPr>
            <p:ph type="sldNum" sz="quarter" idx="5"/>
          </p:nvPr>
        </p:nvSpPr>
        <p:spPr/>
        <p:txBody>
          <a:bodyPr/>
          <a:lstStyle/>
          <a:p>
            <a:fld id="{C74C5370-43F1-400B-87D4-F67EFFD3A437}" type="slidenum">
              <a:rPr lang="en-US" smtClean="0"/>
              <a:t>2</a:t>
            </a:fld>
            <a:endParaRPr lang="en-US"/>
          </a:p>
        </p:txBody>
      </p:sp>
    </p:spTree>
    <p:extLst>
      <p:ext uri="{BB962C8B-B14F-4D97-AF65-F5344CB8AC3E}">
        <p14:creationId xmlns:p14="http://schemas.microsoft.com/office/powerpoint/2010/main" val="2722817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Prahalad</a:t>
            </a:r>
            <a:br>
              <a:rPr lang="en-US" dirty="0"/>
            </a:br>
            <a:r>
              <a:rPr lang="en-US" dirty="0"/>
              <a:t>The CMU Rental Hub was created to help students, especially new ones, rent items they need temporarily. Things like appliances, monitors, and furniture are made easily available. Instead of buying everything, students can borrow items and save money. At the same time, the university can make good use of resources that would otherwise sit unused. This way, both students and the campus benefit.</a:t>
            </a:r>
          </a:p>
        </p:txBody>
      </p:sp>
      <p:sp>
        <p:nvSpPr>
          <p:cNvPr id="4" name="Slide Number Placeholder 3"/>
          <p:cNvSpPr>
            <a:spLocks noGrp="1"/>
          </p:cNvSpPr>
          <p:nvPr>
            <p:ph type="sldNum" sz="quarter" idx="5"/>
          </p:nvPr>
        </p:nvSpPr>
        <p:spPr/>
        <p:txBody>
          <a:bodyPr/>
          <a:lstStyle/>
          <a:p>
            <a:fld id="{C74C5370-43F1-400B-87D4-F67EFFD3A437}" type="slidenum">
              <a:rPr lang="en-US" smtClean="0"/>
              <a:t>3</a:t>
            </a:fld>
            <a:endParaRPr lang="en-US"/>
          </a:p>
        </p:txBody>
      </p:sp>
    </p:spTree>
    <p:extLst>
      <p:ext uri="{BB962C8B-B14F-4D97-AF65-F5344CB8AC3E}">
        <p14:creationId xmlns:p14="http://schemas.microsoft.com/office/powerpoint/2010/main" val="29343507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Prahalad</a:t>
            </a:r>
            <a:br>
              <a:rPr lang="en-US" dirty="0"/>
            </a:br>
            <a:r>
              <a:rPr lang="en-US" dirty="0"/>
              <a:t>As students, we realized we are here only for about one and a half to two years. Buying brand new items like furniture, monitors, or appliances just for short-term use felt like a big waste of money. Plus, there was no easy rental option available. That’s why we thought of creating this web application. It would allow students to rent things for a small amount, save money, and make use of university resources that would otherwise stay unused.</a:t>
            </a:r>
          </a:p>
        </p:txBody>
      </p:sp>
      <p:sp>
        <p:nvSpPr>
          <p:cNvPr id="4" name="Slide Number Placeholder 3"/>
          <p:cNvSpPr>
            <a:spLocks noGrp="1"/>
          </p:cNvSpPr>
          <p:nvPr>
            <p:ph type="sldNum" sz="quarter" idx="5"/>
          </p:nvPr>
        </p:nvSpPr>
        <p:spPr/>
        <p:txBody>
          <a:bodyPr/>
          <a:lstStyle/>
          <a:p>
            <a:fld id="{C74C5370-43F1-400B-87D4-F67EFFD3A437}" type="slidenum">
              <a:rPr lang="en-US" smtClean="0"/>
              <a:t>4</a:t>
            </a:fld>
            <a:endParaRPr lang="en-US"/>
          </a:p>
        </p:txBody>
      </p:sp>
    </p:spTree>
    <p:extLst>
      <p:ext uri="{BB962C8B-B14F-4D97-AF65-F5344CB8AC3E}">
        <p14:creationId xmlns:p14="http://schemas.microsoft.com/office/powerpoint/2010/main" val="246664432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Nikhil</a:t>
            </a:r>
            <a:br>
              <a:rPr lang="en-US" dirty="0"/>
            </a:br>
            <a:r>
              <a:rPr lang="en-US" dirty="0"/>
              <a:t>This is our Entity-Relationship Diagram. It shows how all the tables in our database are connected. At the core, we have the User table which splits into Student and Admin. Items are linked to both admin and category, and every booking is tied to a student and a payment. We also track what items were booked, when they were picked up, and when they are returned. It looks complex but helps us keep everything organized and reliable.</a:t>
            </a:r>
          </a:p>
        </p:txBody>
      </p:sp>
      <p:sp>
        <p:nvSpPr>
          <p:cNvPr id="4" name="Slide Number Placeholder 3"/>
          <p:cNvSpPr>
            <a:spLocks noGrp="1"/>
          </p:cNvSpPr>
          <p:nvPr>
            <p:ph type="sldNum" sz="quarter" idx="5"/>
          </p:nvPr>
        </p:nvSpPr>
        <p:spPr/>
        <p:txBody>
          <a:bodyPr/>
          <a:lstStyle/>
          <a:p>
            <a:fld id="{C74C5370-43F1-400B-87D4-F67EFFD3A437}" type="slidenum">
              <a:rPr lang="en-US" smtClean="0"/>
              <a:t>5</a:t>
            </a:fld>
            <a:endParaRPr lang="en-US"/>
          </a:p>
        </p:txBody>
      </p:sp>
    </p:spTree>
    <p:extLst>
      <p:ext uri="{BB962C8B-B14F-4D97-AF65-F5344CB8AC3E}">
        <p14:creationId xmlns:p14="http://schemas.microsoft.com/office/powerpoint/2010/main" val="1845914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Krishna Mohan</a:t>
            </a:r>
            <a:br>
              <a:rPr lang="en-US" dirty="0"/>
            </a:br>
            <a:r>
              <a:rPr lang="en-US" dirty="0"/>
              <a:t>This is our context-level Data Flow Diagram. It shows how the CMU Rental Hub system connects with both admins and students. Admins manage inventory, approve rentals, and track payments, while students can search for available items, book them, and view their rental history. The arrows show how information flows back and forth, making the system easy to use and keeping all actions transparent for both sides.</a:t>
            </a:r>
          </a:p>
        </p:txBody>
      </p:sp>
      <p:sp>
        <p:nvSpPr>
          <p:cNvPr id="4" name="Slide Number Placeholder 3"/>
          <p:cNvSpPr>
            <a:spLocks noGrp="1"/>
          </p:cNvSpPr>
          <p:nvPr>
            <p:ph type="sldNum" sz="quarter" idx="5"/>
          </p:nvPr>
        </p:nvSpPr>
        <p:spPr/>
        <p:txBody>
          <a:bodyPr/>
          <a:lstStyle/>
          <a:p>
            <a:fld id="{C74C5370-43F1-400B-87D4-F67EFFD3A437}" type="slidenum">
              <a:rPr lang="en-US" smtClean="0"/>
              <a:t>6</a:t>
            </a:fld>
            <a:endParaRPr lang="en-US"/>
          </a:p>
        </p:txBody>
      </p:sp>
    </p:spTree>
    <p:extLst>
      <p:ext uri="{BB962C8B-B14F-4D97-AF65-F5344CB8AC3E}">
        <p14:creationId xmlns:p14="http://schemas.microsoft.com/office/powerpoint/2010/main" val="42461647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u="sng" dirty="0">
                <a:highlight>
                  <a:srgbClr val="FFFF00"/>
                </a:highlight>
              </a:rPr>
              <a:t>Bindu</a:t>
            </a:r>
            <a:br>
              <a:rPr lang="en-US" dirty="0"/>
            </a:br>
            <a:r>
              <a:rPr lang="en-US" dirty="0"/>
              <a:t>This is the Level 0 Data Flow Diagram of the CMU Rental Hub system, which outlines the six main processes that handle user roles, item management, bookings, payments, pickups/returns, and report generation. Admins manage inventory, approve users, and generate rental/payment reports, while students can register, view items, place bookings, and make payments. Each process interacts with specific data stores like Users, Items, Categories, Bookings, Payments, and Pickups to ensure smooth data flow and efficient rental management.</a:t>
            </a:r>
          </a:p>
        </p:txBody>
      </p:sp>
      <p:sp>
        <p:nvSpPr>
          <p:cNvPr id="4" name="Slide Number Placeholder 3"/>
          <p:cNvSpPr>
            <a:spLocks noGrp="1"/>
          </p:cNvSpPr>
          <p:nvPr>
            <p:ph type="sldNum" sz="quarter" idx="5"/>
          </p:nvPr>
        </p:nvSpPr>
        <p:spPr/>
        <p:txBody>
          <a:bodyPr/>
          <a:lstStyle/>
          <a:p>
            <a:fld id="{C74C5370-43F1-400B-87D4-F67EFFD3A437}" type="slidenum">
              <a:rPr lang="en-US" smtClean="0"/>
              <a:t>7</a:t>
            </a:fld>
            <a:endParaRPr lang="en-US"/>
          </a:p>
        </p:txBody>
      </p:sp>
    </p:spTree>
    <p:extLst>
      <p:ext uri="{BB962C8B-B14F-4D97-AF65-F5344CB8AC3E}">
        <p14:creationId xmlns:p14="http://schemas.microsoft.com/office/powerpoint/2010/main" val="5269524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277369-64B1-C979-BDA5-E43D825C06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033F96-E31B-7A82-6176-938A3133A4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055493D-8576-CAC2-D988-1F7E3DEED049}"/>
              </a:ext>
            </a:extLst>
          </p:cNvPr>
          <p:cNvSpPr>
            <a:spLocks noGrp="1"/>
          </p:cNvSpPr>
          <p:nvPr>
            <p:ph type="dt" sz="half" idx="10"/>
          </p:nvPr>
        </p:nvSpPr>
        <p:spPr/>
        <p:txBody>
          <a:bodyPr/>
          <a:lstStyle/>
          <a:p>
            <a:fld id="{EAC2526A-5574-4687-B0D0-F1D1F82E599F}" type="datetimeFigureOut">
              <a:rPr lang="en-US" smtClean="0"/>
              <a:t>4/29/2025</a:t>
            </a:fld>
            <a:endParaRPr lang="en-US"/>
          </a:p>
        </p:txBody>
      </p:sp>
      <p:sp>
        <p:nvSpPr>
          <p:cNvPr id="5" name="Footer Placeholder 4">
            <a:extLst>
              <a:ext uri="{FF2B5EF4-FFF2-40B4-BE49-F238E27FC236}">
                <a16:creationId xmlns:a16="http://schemas.microsoft.com/office/drawing/2014/main" id="{8E42019F-393D-BD48-154A-5B68B32D5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55DF74-5B24-1C3A-0542-083CD16F585F}"/>
              </a:ext>
            </a:extLst>
          </p:cNvPr>
          <p:cNvSpPr>
            <a:spLocks noGrp="1"/>
          </p:cNvSpPr>
          <p:nvPr>
            <p:ph type="sldNum" sz="quarter" idx="12"/>
          </p:nvPr>
        </p:nvSpPr>
        <p:spPr/>
        <p:txBody>
          <a:bodyPr/>
          <a:lstStyle/>
          <a:p>
            <a:fld id="{F9317213-7F93-411D-880F-7CF83C8D90BB}" type="slidenum">
              <a:rPr lang="en-US" smtClean="0"/>
              <a:t>‹#›</a:t>
            </a:fld>
            <a:endParaRPr lang="en-US"/>
          </a:p>
        </p:txBody>
      </p:sp>
    </p:spTree>
    <p:extLst>
      <p:ext uri="{BB962C8B-B14F-4D97-AF65-F5344CB8AC3E}">
        <p14:creationId xmlns:p14="http://schemas.microsoft.com/office/powerpoint/2010/main" val="37377696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E0CC0C-DB10-5266-84BB-07A62F3CE1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069E7B6-AE03-4226-578B-B5E66535612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8C6E96-BF78-A9C9-2CCC-EB39D6609963}"/>
              </a:ext>
            </a:extLst>
          </p:cNvPr>
          <p:cNvSpPr>
            <a:spLocks noGrp="1"/>
          </p:cNvSpPr>
          <p:nvPr>
            <p:ph type="dt" sz="half" idx="10"/>
          </p:nvPr>
        </p:nvSpPr>
        <p:spPr/>
        <p:txBody>
          <a:bodyPr/>
          <a:lstStyle/>
          <a:p>
            <a:fld id="{EAC2526A-5574-4687-B0D0-F1D1F82E599F}" type="datetimeFigureOut">
              <a:rPr lang="en-US" smtClean="0"/>
              <a:t>4/29/2025</a:t>
            </a:fld>
            <a:endParaRPr lang="en-US"/>
          </a:p>
        </p:txBody>
      </p:sp>
      <p:sp>
        <p:nvSpPr>
          <p:cNvPr id="5" name="Footer Placeholder 4">
            <a:extLst>
              <a:ext uri="{FF2B5EF4-FFF2-40B4-BE49-F238E27FC236}">
                <a16:creationId xmlns:a16="http://schemas.microsoft.com/office/drawing/2014/main" id="{1C2987D1-BF51-3D10-261F-01455F522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5A0EA1-A1C5-E8EC-88EE-A3AFDFB182DD}"/>
              </a:ext>
            </a:extLst>
          </p:cNvPr>
          <p:cNvSpPr>
            <a:spLocks noGrp="1"/>
          </p:cNvSpPr>
          <p:nvPr>
            <p:ph type="sldNum" sz="quarter" idx="12"/>
          </p:nvPr>
        </p:nvSpPr>
        <p:spPr/>
        <p:txBody>
          <a:bodyPr/>
          <a:lstStyle/>
          <a:p>
            <a:fld id="{F9317213-7F93-411D-880F-7CF83C8D90BB}" type="slidenum">
              <a:rPr lang="en-US" smtClean="0"/>
              <a:t>‹#›</a:t>
            </a:fld>
            <a:endParaRPr lang="en-US"/>
          </a:p>
        </p:txBody>
      </p:sp>
    </p:spTree>
    <p:extLst>
      <p:ext uri="{BB962C8B-B14F-4D97-AF65-F5344CB8AC3E}">
        <p14:creationId xmlns:p14="http://schemas.microsoft.com/office/powerpoint/2010/main" val="34653749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752148-6F8C-9DF8-17B2-34396621F7F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B3B0B2A-F836-A3BD-E004-736D46EAE7F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8F1108-54B1-F3EC-9F13-18D60962A724}"/>
              </a:ext>
            </a:extLst>
          </p:cNvPr>
          <p:cNvSpPr>
            <a:spLocks noGrp="1"/>
          </p:cNvSpPr>
          <p:nvPr>
            <p:ph type="dt" sz="half" idx="10"/>
          </p:nvPr>
        </p:nvSpPr>
        <p:spPr/>
        <p:txBody>
          <a:bodyPr/>
          <a:lstStyle/>
          <a:p>
            <a:fld id="{EAC2526A-5574-4687-B0D0-F1D1F82E599F}" type="datetimeFigureOut">
              <a:rPr lang="en-US" smtClean="0"/>
              <a:t>4/29/2025</a:t>
            </a:fld>
            <a:endParaRPr lang="en-US"/>
          </a:p>
        </p:txBody>
      </p:sp>
      <p:sp>
        <p:nvSpPr>
          <p:cNvPr id="5" name="Footer Placeholder 4">
            <a:extLst>
              <a:ext uri="{FF2B5EF4-FFF2-40B4-BE49-F238E27FC236}">
                <a16:creationId xmlns:a16="http://schemas.microsoft.com/office/drawing/2014/main" id="{A4194AF8-0ECA-DC14-44F6-CA8DD09A54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AEDE9EB-9B55-0198-01F2-05B22B297B3C}"/>
              </a:ext>
            </a:extLst>
          </p:cNvPr>
          <p:cNvSpPr>
            <a:spLocks noGrp="1"/>
          </p:cNvSpPr>
          <p:nvPr>
            <p:ph type="sldNum" sz="quarter" idx="12"/>
          </p:nvPr>
        </p:nvSpPr>
        <p:spPr/>
        <p:txBody>
          <a:bodyPr/>
          <a:lstStyle/>
          <a:p>
            <a:fld id="{F9317213-7F93-411D-880F-7CF83C8D90BB}" type="slidenum">
              <a:rPr lang="en-US" smtClean="0"/>
              <a:t>‹#›</a:t>
            </a:fld>
            <a:endParaRPr lang="en-US"/>
          </a:p>
        </p:txBody>
      </p:sp>
    </p:spTree>
    <p:extLst>
      <p:ext uri="{BB962C8B-B14F-4D97-AF65-F5344CB8AC3E}">
        <p14:creationId xmlns:p14="http://schemas.microsoft.com/office/powerpoint/2010/main" val="3029123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7EBA9-C335-98A9-F2D9-C263D45BAB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BEFA36-4908-8A1D-E378-8C3CCA189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FB26AB-B515-B0A4-817D-EE91727916C5}"/>
              </a:ext>
            </a:extLst>
          </p:cNvPr>
          <p:cNvSpPr>
            <a:spLocks noGrp="1"/>
          </p:cNvSpPr>
          <p:nvPr>
            <p:ph type="dt" sz="half" idx="10"/>
          </p:nvPr>
        </p:nvSpPr>
        <p:spPr/>
        <p:txBody>
          <a:bodyPr/>
          <a:lstStyle/>
          <a:p>
            <a:fld id="{EAC2526A-5574-4687-B0D0-F1D1F82E599F}" type="datetimeFigureOut">
              <a:rPr lang="en-US" smtClean="0"/>
              <a:t>4/29/2025</a:t>
            </a:fld>
            <a:endParaRPr lang="en-US"/>
          </a:p>
        </p:txBody>
      </p:sp>
      <p:sp>
        <p:nvSpPr>
          <p:cNvPr id="5" name="Footer Placeholder 4">
            <a:extLst>
              <a:ext uri="{FF2B5EF4-FFF2-40B4-BE49-F238E27FC236}">
                <a16:creationId xmlns:a16="http://schemas.microsoft.com/office/drawing/2014/main" id="{7BE3A90F-C48B-758E-34BD-16B1C17415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470CE48-4617-C2D5-7354-2D39A0C8DE92}"/>
              </a:ext>
            </a:extLst>
          </p:cNvPr>
          <p:cNvSpPr>
            <a:spLocks noGrp="1"/>
          </p:cNvSpPr>
          <p:nvPr>
            <p:ph type="sldNum" sz="quarter" idx="12"/>
          </p:nvPr>
        </p:nvSpPr>
        <p:spPr/>
        <p:txBody>
          <a:bodyPr/>
          <a:lstStyle/>
          <a:p>
            <a:fld id="{F9317213-7F93-411D-880F-7CF83C8D90BB}" type="slidenum">
              <a:rPr lang="en-US" smtClean="0"/>
              <a:t>‹#›</a:t>
            </a:fld>
            <a:endParaRPr lang="en-US"/>
          </a:p>
        </p:txBody>
      </p:sp>
    </p:spTree>
    <p:extLst>
      <p:ext uri="{BB962C8B-B14F-4D97-AF65-F5344CB8AC3E}">
        <p14:creationId xmlns:p14="http://schemas.microsoft.com/office/powerpoint/2010/main" val="4055548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25A998-2C81-8CDF-99ED-84A49C63F2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7AB6313-4A80-EEA8-9B6D-81C1DA396BE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63C191B-FD14-8412-AAAC-5E3ABC206212}"/>
              </a:ext>
            </a:extLst>
          </p:cNvPr>
          <p:cNvSpPr>
            <a:spLocks noGrp="1"/>
          </p:cNvSpPr>
          <p:nvPr>
            <p:ph type="dt" sz="half" idx="10"/>
          </p:nvPr>
        </p:nvSpPr>
        <p:spPr/>
        <p:txBody>
          <a:bodyPr/>
          <a:lstStyle/>
          <a:p>
            <a:fld id="{EAC2526A-5574-4687-B0D0-F1D1F82E599F}" type="datetimeFigureOut">
              <a:rPr lang="en-US" smtClean="0"/>
              <a:t>4/29/2025</a:t>
            </a:fld>
            <a:endParaRPr lang="en-US"/>
          </a:p>
        </p:txBody>
      </p:sp>
      <p:sp>
        <p:nvSpPr>
          <p:cNvPr id="5" name="Footer Placeholder 4">
            <a:extLst>
              <a:ext uri="{FF2B5EF4-FFF2-40B4-BE49-F238E27FC236}">
                <a16:creationId xmlns:a16="http://schemas.microsoft.com/office/drawing/2014/main" id="{80EF5558-F264-B8E7-5ABC-F11C6EBAEE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1614E4D-08AA-959F-682C-6F3739061C3D}"/>
              </a:ext>
            </a:extLst>
          </p:cNvPr>
          <p:cNvSpPr>
            <a:spLocks noGrp="1"/>
          </p:cNvSpPr>
          <p:nvPr>
            <p:ph type="sldNum" sz="quarter" idx="12"/>
          </p:nvPr>
        </p:nvSpPr>
        <p:spPr/>
        <p:txBody>
          <a:bodyPr/>
          <a:lstStyle/>
          <a:p>
            <a:fld id="{F9317213-7F93-411D-880F-7CF83C8D90BB}" type="slidenum">
              <a:rPr lang="en-US" smtClean="0"/>
              <a:t>‹#›</a:t>
            </a:fld>
            <a:endParaRPr lang="en-US"/>
          </a:p>
        </p:txBody>
      </p:sp>
    </p:spTree>
    <p:extLst>
      <p:ext uri="{BB962C8B-B14F-4D97-AF65-F5344CB8AC3E}">
        <p14:creationId xmlns:p14="http://schemas.microsoft.com/office/powerpoint/2010/main" val="37624854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693741-AC2B-F14C-EC16-98DB0658688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201411A-CF2C-7537-C111-AEE33520D92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1431178-1250-1B4F-47E6-C09F957C04A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A5BE396-4FF7-5FDB-C0DA-153C057A98A4}"/>
              </a:ext>
            </a:extLst>
          </p:cNvPr>
          <p:cNvSpPr>
            <a:spLocks noGrp="1"/>
          </p:cNvSpPr>
          <p:nvPr>
            <p:ph type="dt" sz="half" idx="10"/>
          </p:nvPr>
        </p:nvSpPr>
        <p:spPr/>
        <p:txBody>
          <a:bodyPr/>
          <a:lstStyle/>
          <a:p>
            <a:fld id="{EAC2526A-5574-4687-B0D0-F1D1F82E599F}" type="datetimeFigureOut">
              <a:rPr lang="en-US" smtClean="0"/>
              <a:t>4/29/2025</a:t>
            </a:fld>
            <a:endParaRPr lang="en-US"/>
          </a:p>
        </p:txBody>
      </p:sp>
      <p:sp>
        <p:nvSpPr>
          <p:cNvPr id="6" name="Footer Placeholder 5">
            <a:extLst>
              <a:ext uri="{FF2B5EF4-FFF2-40B4-BE49-F238E27FC236}">
                <a16:creationId xmlns:a16="http://schemas.microsoft.com/office/drawing/2014/main" id="{C3AA8480-465D-A569-8B4F-411D6EA5CE1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445E24F-0063-7EE1-FAAB-772CCA0CD019}"/>
              </a:ext>
            </a:extLst>
          </p:cNvPr>
          <p:cNvSpPr>
            <a:spLocks noGrp="1"/>
          </p:cNvSpPr>
          <p:nvPr>
            <p:ph type="sldNum" sz="quarter" idx="12"/>
          </p:nvPr>
        </p:nvSpPr>
        <p:spPr/>
        <p:txBody>
          <a:bodyPr/>
          <a:lstStyle/>
          <a:p>
            <a:fld id="{F9317213-7F93-411D-880F-7CF83C8D90BB}" type="slidenum">
              <a:rPr lang="en-US" smtClean="0"/>
              <a:t>‹#›</a:t>
            </a:fld>
            <a:endParaRPr lang="en-US"/>
          </a:p>
        </p:txBody>
      </p:sp>
    </p:spTree>
    <p:extLst>
      <p:ext uri="{BB962C8B-B14F-4D97-AF65-F5344CB8AC3E}">
        <p14:creationId xmlns:p14="http://schemas.microsoft.com/office/powerpoint/2010/main" val="27858694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3CF21-34D7-3425-B01C-660E07728CB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70C5501-938C-7DA2-F08A-174C8F376DF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5ABC17-B246-683F-3548-90DE988CC2E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C25E1D-EF13-11DB-EA7B-2F1722C25F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EF1A16-4318-E01A-5913-8CFF4FC5726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A79B63-B9D8-DBB3-788D-8A24E886AD03}"/>
              </a:ext>
            </a:extLst>
          </p:cNvPr>
          <p:cNvSpPr>
            <a:spLocks noGrp="1"/>
          </p:cNvSpPr>
          <p:nvPr>
            <p:ph type="dt" sz="half" idx="10"/>
          </p:nvPr>
        </p:nvSpPr>
        <p:spPr/>
        <p:txBody>
          <a:bodyPr/>
          <a:lstStyle/>
          <a:p>
            <a:fld id="{EAC2526A-5574-4687-B0D0-F1D1F82E599F}" type="datetimeFigureOut">
              <a:rPr lang="en-US" smtClean="0"/>
              <a:t>4/29/2025</a:t>
            </a:fld>
            <a:endParaRPr lang="en-US"/>
          </a:p>
        </p:txBody>
      </p:sp>
      <p:sp>
        <p:nvSpPr>
          <p:cNvPr id="8" name="Footer Placeholder 7">
            <a:extLst>
              <a:ext uri="{FF2B5EF4-FFF2-40B4-BE49-F238E27FC236}">
                <a16:creationId xmlns:a16="http://schemas.microsoft.com/office/drawing/2014/main" id="{CB476E06-B62F-3E21-DB8B-8EB100C79CD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BBB29CE-8D78-CCE7-0DB7-D9DB8F82B974}"/>
              </a:ext>
            </a:extLst>
          </p:cNvPr>
          <p:cNvSpPr>
            <a:spLocks noGrp="1"/>
          </p:cNvSpPr>
          <p:nvPr>
            <p:ph type="sldNum" sz="quarter" idx="12"/>
          </p:nvPr>
        </p:nvSpPr>
        <p:spPr/>
        <p:txBody>
          <a:bodyPr/>
          <a:lstStyle/>
          <a:p>
            <a:fld id="{F9317213-7F93-411D-880F-7CF83C8D90BB}" type="slidenum">
              <a:rPr lang="en-US" smtClean="0"/>
              <a:t>‹#›</a:t>
            </a:fld>
            <a:endParaRPr lang="en-US"/>
          </a:p>
        </p:txBody>
      </p:sp>
    </p:spTree>
    <p:extLst>
      <p:ext uri="{BB962C8B-B14F-4D97-AF65-F5344CB8AC3E}">
        <p14:creationId xmlns:p14="http://schemas.microsoft.com/office/powerpoint/2010/main" val="1588629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6FEA8-5FD0-8CEB-B8AE-DF76523E2B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6DD2BF-4E54-C9F7-D2A6-D0CE3E5B2B83}"/>
              </a:ext>
            </a:extLst>
          </p:cNvPr>
          <p:cNvSpPr>
            <a:spLocks noGrp="1"/>
          </p:cNvSpPr>
          <p:nvPr>
            <p:ph type="dt" sz="half" idx="10"/>
          </p:nvPr>
        </p:nvSpPr>
        <p:spPr/>
        <p:txBody>
          <a:bodyPr/>
          <a:lstStyle/>
          <a:p>
            <a:fld id="{EAC2526A-5574-4687-B0D0-F1D1F82E599F}" type="datetimeFigureOut">
              <a:rPr lang="en-US" smtClean="0"/>
              <a:t>4/29/2025</a:t>
            </a:fld>
            <a:endParaRPr lang="en-US"/>
          </a:p>
        </p:txBody>
      </p:sp>
      <p:sp>
        <p:nvSpPr>
          <p:cNvPr id="4" name="Footer Placeholder 3">
            <a:extLst>
              <a:ext uri="{FF2B5EF4-FFF2-40B4-BE49-F238E27FC236}">
                <a16:creationId xmlns:a16="http://schemas.microsoft.com/office/drawing/2014/main" id="{D48D01B0-0048-E6A7-EED5-1BAC954806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70527C-6DB5-33C2-162D-B81EC7F59A93}"/>
              </a:ext>
            </a:extLst>
          </p:cNvPr>
          <p:cNvSpPr>
            <a:spLocks noGrp="1"/>
          </p:cNvSpPr>
          <p:nvPr>
            <p:ph type="sldNum" sz="quarter" idx="12"/>
          </p:nvPr>
        </p:nvSpPr>
        <p:spPr/>
        <p:txBody>
          <a:bodyPr/>
          <a:lstStyle/>
          <a:p>
            <a:fld id="{F9317213-7F93-411D-880F-7CF83C8D90BB}" type="slidenum">
              <a:rPr lang="en-US" smtClean="0"/>
              <a:t>‹#›</a:t>
            </a:fld>
            <a:endParaRPr lang="en-US"/>
          </a:p>
        </p:txBody>
      </p:sp>
    </p:spTree>
    <p:extLst>
      <p:ext uri="{BB962C8B-B14F-4D97-AF65-F5344CB8AC3E}">
        <p14:creationId xmlns:p14="http://schemas.microsoft.com/office/powerpoint/2010/main" val="30655392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068D3-9573-CFD9-AABC-DDD2C64435CF}"/>
              </a:ext>
            </a:extLst>
          </p:cNvPr>
          <p:cNvSpPr>
            <a:spLocks noGrp="1"/>
          </p:cNvSpPr>
          <p:nvPr>
            <p:ph type="dt" sz="half" idx="10"/>
          </p:nvPr>
        </p:nvSpPr>
        <p:spPr/>
        <p:txBody>
          <a:bodyPr/>
          <a:lstStyle/>
          <a:p>
            <a:fld id="{EAC2526A-5574-4687-B0D0-F1D1F82E599F}" type="datetimeFigureOut">
              <a:rPr lang="en-US" smtClean="0"/>
              <a:t>4/29/2025</a:t>
            </a:fld>
            <a:endParaRPr lang="en-US"/>
          </a:p>
        </p:txBody>
      </p:sp>
      <p:sp>
        <p:nvSpPr>
          <p:cNvPr id="3" name="Footer Placeholder 2">
            <a:extLst>
              <a:ext uri="{FF2B5EF4-FFF2-40B4-BE49-F238E27FC236}">
                <a16:creationId xmlns:a16="http://schemas.microsoft.com/office/drawing/2014/main" id="{133BA777-AB58-1CEA-664E-2A28E0E5340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05AA548-F273-E8C1-A02D-F644D7117F0B}"/>
              </a:ext>
            </a:extLst>
          </p:cNvPr>
          <p:cNvSpPr>
            <a:spLocks noGrp="1"/>
          </p:cNvSpPr>
          <p:nvPr>
            <p:ph type="sldNum" sz="quarter" idx="12"/>
          </p:nvPr>
        </p:nvSpPr>
        <p:spPr/>
        <p:txBody>
          <a:bodyPr/>
          <a:lstStyle/>
          <a:p>
            <a:fld id="{F9317213-7F93-411D-880F-7CF83C8D90BB}" type="slidenum">
              <a:rPr lang="en-US" smtClean="0"/>
              <a:t>‹#›</a:t>
            </a:fld>
            <a:endParaRPr lang="en-US"/>
          </a:p>
        </p:txBody>
      </p:sp>
    </p:spTree>
    <p:extLst>
      <p:ext uri="{BB962C8B-B14F-4D97-AF65-F5344CB8AC3E}">
        <p14:creationId xmlns:p14="http://schemas.microsoft.com/office/powerpoint/2010/main" val="6954006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E158F6-47A3-168D-ADEC-BDD71171C8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74D7999-55B8-0446-3822-7005F4AD5B0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0D28D50-E25C-1DC8-8FA3-5C73D1ED91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EBD901F-6CBA-FB50-3442-DDA336E568BC}"/>
              </a:ext>
            </a:extLst>
          </p:cNvPr>
          <p:cNvSpPr>
            <a:spLocks noGrp="1"/>
          </p:cNvSpPr>
          <p:nvPr>
            <p:ph type="dt" sz="half" idx="10"/>
          </p:nvPr>
        </p:nvSpPr>
        <p:spPr/>
        <p:txBody>
          <a:bodyPr/>
          <a:lstStyle/>
          <a:p>
            <a:fld id="{EAC2526A-5574-4687-B0D0-F1D1F82E599F}" type="datetimeFigureOut">
              <a:rPr lang="en-US" smtClean="0"/>
              <a:t>4/29/2025</a:t>
            </a:fld>
            <a:endParaRPr lang="en-US"/>
          </a:p>
        </p:txBody>
      </p:sp>
      <p:sp>
        <p:nvSpPr>
          <p:cNvPr id="6" name="Footer Placeholder 5">
            <a:extLst>
              <a:ext uri="{FF2B5EF4-FFF2-40B4-BE49-F238E27FC236}">
                <a16:creationId xmlns:a16="http://schemas.microsoft.com/office/drawing/2014/main" id="{47342776-F932-5634-8192-36F6975F1F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BD95F4-22B4-AA88-6F74-F8B07FA476AC}"/>
              </a:ext>
            </a:extLst>
          </p:cNvPr>
          <p:cNvSpPr>
            <a:spLocks noGrp="1"/>
          </p:cNvSpPr>
          <p:nvPr>
            <p:ph type="sldNum" sz="quarter" idx="12"/>
          </p:nvPr>
        </p:nvSpPr>
        <p:spPr/>
        <p:txBody>
          <a:bodyPr/>
          <a:lstStyle/>
          <a:p>
            <a:fld id="{F9317213-7F93-411D-880F-7CF83C8D90BB}" type="slidenum">
              <a:rPr lang="en-US" smtClean="0"/>
              <a:t>‹#›</a:t>
            </a:fld>
            <a:endParaRPr lang="en-US"/>
          </a:p>
        </p:txBody>
      </p:sp>
    </p:spTree>
    <p:extLst>
      <p:ext uri="{BB962C8B-B14F-4D97-AF65-F5344CB8AC3E}">
        <p14:creationId xmlns:p14="http://schemas.microsoft.com/office/powerpoint/2010/main" val="25456191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DE1E-4CB6-17D9-FBE5-FC28CF457F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7B67F20-17BC-42B8-7246-3BBC630C4A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73D17E-06EF-CB54-490E-052402D814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5DF4BEE-830F-37C7-7644-3CF8172A36E3}"/>
              </a:ext>
            </a:extLst>
          </p:cNvPr>
          <p:cNvSpPr>
            <a:spLocks noGrp="1"/>
          </p:cNvSpPr>
          <p:nvPr>
            <p:ph type="dt" sz="half" idx="10"/>
          </p:nvPr>
        </p:nvSpPr>
        <p:spPr/>
        <p:txBody>
          <a:bodyPr/>
          <a:lstStyle/>
          <a:p>
            <a:fld id="{EAC2526A-5574-4687-B0D0-F1D1F82E599F}" type="datetimeFigureOut">
              <a:rPr lang="en-US" smtClean="0"/>
              <a:t>4/29/2025</a:t>
            </a:fld>
            <a:endParaRPr lang="en-US"/>
          </a:p>
        </p:txBody>
      </p:sp>
      <p:sp>
        <p:nvSpPr>
          <p:cNvPr id="6" name="Footer Placeholder 5">
            <a:extLst>
              <a:ext uri="{FF2B5EF4-FFF2-40B4-BE49-F238E27FC236}">
                <a16:creationId xmlns:a16="http://schemas.microsoft.com/office/drawing/2014/main" id="{120307C1-533F-B589-C0F5-54F322C810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4C04B0-F975-660A-89A0-7B158ED824CE}"/>
              </a:ext>
            </a:extLst>
          </p:cNvPr>
          <p:cNvSpPr>
            <a:spLocks noGrp="1"/>
          </p:cNvSpPr>
          <p:nvPr>
            <p:ph type="sldNum" sz="quarter" idx="12"/>
          </p:nvPr>
        </p:nvSpPr>
        <p:spPr/>
        <p:txBody>
          <a:bodyPr/>
          <a:lstStyle/>
          <a:p>
            <a:fld id="{F9317213-7F93-411D-880F-7CF83C8D90BB}" type="slidenum">
              <a:rPr lang="en-US" smtClean="0"/>
              <a:t>‹#›</a:t>
            </a:fld>
            <a:endParaRPr lang="en-US"/>
          </a:p>
        </p:txBody>
      </p:sp>
    </p:spTree>
    <p:extLst>
      <p:ext uri="{BB962C8B-B14F-4D97-AF65-F5344CB8AC3E}">
        <p14:creationId xmlns:p14="http://schemas.microsoft.com/office/powerpoint/2010/main" val="914424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56749-62E2-25B6-9162-003D0BB96B3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314CFB-89B3-3901-9E80-128EA89812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62A818-0036-14B2-F868-92941403DFF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AC2526A-5574-4687-B0D0-F1D1F82E599F}" type="datetimeFigureOut">
              <a:rPr lang="en-US" smtClean="0"/>
              <a:t>4/29/2025</a:t>
            </a:fld>
            <a:endParaRPr lang="en-US"/>
          </a:p>
        </p:txBody>
      </p:sp>
      <p:sp>
        <p:nvSpPr>
          <p:cNvPr id="5" name="Footer Placeholder 4">
            <a:extLst>
              <a:ext uri="{FF2B5EF4-FFF2-40B4-BE49-F238E27FC236}">
                <a16:creationId xmlns:a16="http://schemas.microsoft.com/office/drawing/2014/main" id="{D99A41A3-CA51-EACA-971E-C62B6B2E584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7CFB1F5-617F-CA07-1815-BD111CB28FA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F9317213-7F93-411D-880F-7CF83C8D90BB}" type="slidenum">
              <a:rPr lang="en-US" smtClean="0"/>
              <a:t>‹#›</a:t>
            </a:fld>
            <a:endParaRPr lang="en-US"/>
          </a:p>
        </p:txBody>
      </p:sp>
    </p:spTree>
    <p:extLst>
      <p:ext uri="{BB962C8B-B14F-4D97-AF65-F5344CB8AC3E}">
        <p14:creationId xmlns:p14="http://schemas.microsoft.com/office/powerpoint/2010/main" val="24364983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B5B0058-AF13-4859-B429-4EDDE2A26F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0" name="Rectangle 9">
            <a:extLst>
              <a:ext uri="{FF2B5EF4-FFF2-40B4-BE49-F238E27FC236}">
                <a16:creationId xmlns:a16="http://schemas.microsoft.com/office/drawing/2014/main" id="{81BD432D-FAB3-4B5D-BF27-4DA7C75B32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E6D6B450-4278-45B8-88C7-C061710E3C7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1883640"/>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4234A4C-A256-4139-A5F4-27078F0D679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2399233" y="5066757"/>
            <a:ext cx="6935760"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4" name="Title 1">
            <a:extLst>
              <a:ext uri="{FF2B5EF4-FFF2-40B4-BE49-F238E27FC236}">
                <a16:creationId xmlns:a16="http://schemas.microsoft.com/office/drawing/2014/main" id="{62E7278D-9B0A-0DF6-E515-B1199B37A037}"/>
              </a:ext>
            </a:extLst>
          </p:cNvPr>
          <p:cNvSpPr>
            <a:spLocks noGrp="1"/>
          </p:cNvSpPr>
          <p:nvPr>
            <p:ph type="title"/>
          </p:nvPr>
        </p:nvSpPr>
        <p:spPr>
          <a:xfrm>
            <a:off x="2398713" y="2073275"/>
            <a:ext cx="6935787" cy="2054777"/>
          </a:xfrm>
        </p:spPr>
        <p:txBody>
          <a:bodyPr>
            <a:normAutofit/>
          </a:bodyPr>
          <a:lstStyle/>
          <a:p>
            <a:r>
              <a:rPr lang="en-US" dirty="0">
                <a:solidFill>
                  <a:schemeClr val="bg1"/>
                </a:solidFill>
              </a:rPr>
              <a:t>CMU Rental Hub</a:t>
            </a:r>
            <a:br>
              <a:rPr lang="en-US" dirty="0">
                <a:solidFill>
                  <a:schemeClr val="bg1"/>
                </a:solidFill>
              </a:rPr>
            </a:br>
            <a:r>
              <a:rPr lang="en-US" dirty="0">
                <a:solidFill>
                  <a:schemeClr val="bg1"/>
                </a:solidFill>
              </a:rPr>
              <a:t>BIS 698 Information Systems Project</a:t>
            </a:r>
          </a:p>
        </p:txBody>
      </p:sp>
      <p:sp>
        <p:nvSpPr>
          <p:cNvPr id="5" name="Rectangle 1">
            <a:extLst>
              <a:ext uri="{FF2B5EF4-FFF2-40B4-BE49-F238E27FC236}">
                <a16:creationId xmlns:a16="http://schemas.microsoft.com/office/drawing/2014/main" id="{3A46A9D1-8BAD-3167-5EBC-E73F940AF375}"/>
              </a:ext>
            </a:extLst>
          </p:cNvPr>
          <p:cNvSpPr txBox="1">
            <a:spLocks noChangeArrowheads="1"/>
          </p:cNvSpPr>
          <p:nvPr/>
        </p:nvSpPr>
        <p:spPr bwMode="auto">
          <a:xfrm>
            <a:off x="8381999" y="4939398"/>
            <a:ext cx="4251636"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sp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eaLnBrk="0" fontAlgn="base" hangingPunct="0">
              <a:lnSpc>
                <a:spcPct val="100000"/>
              </a:lnSpc>
              <a:spcBef>
                <a:spcPct val="0"/>
              </a:spcBef>
              <a:spcAft>
                <a:spcPct val="0"/>
              </a:spcAft>
              <a:buFontTx/>
              <a:buNone/>
            </a:pPr>
            <a:r>
              <a:rPr lang="en-US" altLang="en-US" sz="1800" dirty="0">
                <a:solidFill>
                  <a:schemeClr val="bg1"/>
                </a:solidFill>
                <a:latin typeface="Arial" panose="020B0604020202020204" pitchFamily="34" charset="0"/>
              </a:rPr>
              <a:t>By Group 9</a:t>
            </a:r>
          </a:p>
          <a:p>
            <a:pPr eaLnBrk="0" fontAlgn="base" hangingPunct="0">
              <a:lnSpc>
                <a:spcPct val="100000"/>
              </a:lnSpc>
              <a:spcBef>
                <a:spcPct val="0"/>
              </a:spcBef>
              <a:spcAft>
                <a:spcPct val="0"/>
              </a:spcAft>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Krishna Mohan Reddy Ailuri</a:t>
            </a:r>
          </a:p>
          <a:p>
            <a:pPr eaLnBrk="0" fontAlgn="base" hangingPunct="0">
              <a:lnSpc>
                <a:spcPct val="100000"/>
              </a:lnSpc>
              <a:spcBef>
                <a:spcPct val="0"/>
              </a:spcBef>
              <a:spcAft>
                <a:spcPct val="0"/>
              </a:spcAft>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Himabindu Mandem</a:t>
            </a:r>
          </a:p>
          <a:p>
            <a:pPr eaLnBrk="0" fontAlgn="base" hangingPunct="0">
              <a:lnSpc>
                <a:spcPct val="100000"/>
              </a:lnSpc>
              <a:spcBef>
                <a:spcPct val="0"/>
              </a:spcBef>
              <a:spcAft>
                <a:spcPct val="0"/>
              </a:spcAft>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Sai Prasanna Goduguluri</a:t>
            </a:r>
          </a:p>
          <a:p>
            <a:pPr eaLnBrk="0" fontAlgn="base" hangingPunct="0">
              <a:lnSpc>
                <a:spcPct val="100000"/>
              </a:lnSpc>
              <a:spcBef>
                <a:spcPct val="0"/>
              </a:spcBef>
              <a:spcAft>
                <a:spcPct val="0"/>
              </a:spcAft>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Sainikhil Reddy Pannala </a:t>
            </a:r>
          </a:p>
          <a:p>
            <a:pPr eaLnBrk="0" fontAlgn="base" hangingPunct="0">
              <a:lnSpc>
                <a:spcPct val="100000"/>
              </a:lnSpc>
              <a:spcBef>
                <a:spcPct val="0"/>
              </a:spcBef>
              <a:spcAft>
                <a:spcPct val="0"/>
              </a:spcAft>
            </a:pPr>
            <a:r>
              <a:rPr lang="en-US" altLang="en-US" sz="1800" dirty="0">
                <a:solidFill>
                  <a:schemeClr val="bg1"/>
                </a:solidFill>
                <a:latin typeface="Tahoma" panose="020B0604030504040204" pitchFamily="34" charset="0"/>
                <a:ea typeface="Tahoma" panose="020B0604030504040204" pitchFamily="34" charset="0"/>
                <a:cs typeface="Tahoma" panose="020B0604030504040204" pitchFamily="34" charset="0"/>
              </a:rPr>
              <a:t>Prahlada Reddy Kasani</a:t>
            </a:r>
          </a:p>
        </p:txBody>
      </p:sp>
    </p:spTree>
    <p:extLst>
      <p:ext uri="{BB962C8B-B14F-4D97-AF65-F5344CB8AC3E}">
        <p14:creationId xmlns:p14="http://schemas.microsoft.com/office/powerpoint/2010/main" val="2772816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7462F97-4566-1672-526A-F0D48E946D85}"/>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Student Dashboard</a:t>
            </a:r>
          </a:p>
        </p:txBody>
      </p:sp>
      <p:pic>
        <p:nvPicPr>
          <p:cNvPr id="5" name="Content Placeholder 4" descr="A screenshot of a graph&#10;&#10;AI-generated content may be incorrect.">
            <a:extLst>
              <a:ext uri="{FF2B5EF4-FFF2-40B4-BE49-F238E27FC236}">
                <a16:creationId xmlns:a16="http://schemas.microsoft.com/office/drawing/2014/main" id="{85AFAF76-661E-EDFF-0D0B-7E788D004E70}"/>
              </a:ext>
            </a:extLst>
          </p:cNvPr>
          <p:cNvPicPr>
            <a:picLocks noGrp="1" noChangeAspect="1"/>
          </p:cNvPicPr>
          <p:nvPr>
            <p:ph idx="1"/>
          </p:nvPr>
        </p:nvPicPr>
        <p:blipFill>
          <a:blip r:embed="rId2"/>
          <a:stretch>
            <a:fillRect/>
          </a:stretch>
        </p:blipFill>
        <p:spPr>
          <a:xfrm>
            <a:off x="365760" y="1675227"/>
            <a:ext cx="11105230" cy="4394199"/>
          </a:xfrm>
          <a:prstGeom prst="rect">
            <a:avLst/>
          </a:prstGeom>
        </p:spPr>
      </p:pic>
    </p:spTree>
    <p:extLst>
      <p:ext uri="{BB962C8B-B14F-4D97-AF65-F5344CB8AC3E}">
        <p14:creationId xmlns:p14="http://schemas.microsoft.com/office/powerpoint/2010/main" val="1303307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611D41-908B-730F-09ED-0B0F31B93BC2}"/>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Admin Dashboard</a:t>
            </a:r>
          </a:p>
        </p:txBody>
      </p:sp>
      <p:pic>
        <p:nvPicPr>
          <p:cNvPr id="4" name="Content Placeholder 3" descr="A screenshot of a graph&#10;&#10;AI-generated content may be incorrect.">
            <a:extLst>
              <a:ext uri="{FF2B5EF4-FFF2-40B4-BE49-F238E27FC236}">
                <a16:creationId xmlns:a16="http://schemas.microsoft.com/office/drawing/2014/main" id="{86AB09B7-C240-C68F-A14A-42EB1FB2641A}"/>
              </a:ext>
            </a:extLst>
          </p:cNvPr>
          <p:cNvPicPr>
            <a:picLocks noGrp="1" noChangeAspect="1"/>
          </p:cNvPicPr>
          <p:nvPr>
            <p:ph idx="1"/>
          </p:nvPr>
        </p:nvPicPr>
        <p:blipFill>
          <a:blip r:embed="rId2"/>
          <a:stretch>
            <a:fillRect/>
          </a:stretch>
        </p:blipFill>
        <p:spPr>
          <a:xfrm>
            <a:off x="636927" y="1675227"/>
            <a:ext cx="11004331" cy="4394199"/>
          </a:xfrm>
          <a:prstGeom prst="rect">
            <a:avLst/>
          </a:prstGeom>
        </p:spPr>
      </p:pic>
    </p:spTree>
    <p:extLst>
      <p:ext uri="{BB962C8B-B14F-4D97-AF65-F5344CB8AC3E}">
        <p14:creationId xmlns:p14="http://schemas.microsoft.com/office/powerpoint/2010/main" val="15080486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9" name="Rectangle 307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descr="Business Thank-You Letter Examples">
            <a:extLst>
              <a:ext uri="{FF2B5EF4-FFF2-40B4-BE49-F238E27FC236}">
                <a16:creationId xmlns:a16="http://schemas.microsoft.com/office/drawing/2014/main" id="{6CC0E9B1-F007-1BE4-5B9F-4545B0BFD8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15746"/>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7268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BB81D55-2CD9-0FA7-8C38-E3EA55CC9476}"/>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Agenda</a:t>
            </a: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907084A0-973F-008C-ED80-9BB3998A78F3}"/>
              </a:ext>
            </a:extLst>
          </p:cNvPr>
          <p:cNvSpPr>
            <a:spLocks noGrp="1"/>
          </p:cNvSpPr>
          <p:nvPr>
            <p:ph idx="1"/>
          </p:nvPr>
        </p:nvSpPr>
        <p:spPr>
          <a:xfrm>
            <a:off x="1392667" y="2398957"/>
            <a:ext cx="9406666" cy="3526144"/>
          </a:xfrm>
        </p:spPr>
        <p:txBody>
          <a:bodyPr>
            <a:normAutofit/>
          </a:bodyPr>
          <a:lstStyle/>
          <a:p>
            <a:r>
              <a:rPr lang="en-US" sz="2000">
                <a:solidFill>
                  <a:schemeClr val="bg1"/>
                </a:solidFill>
              </a:rPr>
              <a:t>Background </a:t>
            </a:r>
          </a:p>
          <a:p>
            <a:r>
              <a:rPr lang="en-US" sz="2000">
                <a:solidFill>
                  <a:schemeClr val="bg1"/>
                </a:solidFill>
              </a:rPr>
              <a:t>Problem / Opportunity</a:t>
            </a:r>
          </a:p>
          <a:p>
            <a:r>
              <a:rPr lang="en-US" sz="2000">
                <a:solidFill>
                  <a:schemeClr val="bg1"/>
                </a:solidFill>
              </a:rPr>
              <a:t>ERD</a:t>
            </a:r>
          </a:p>
          <a:p>
            <a:r>
              <a:rPr lang="en-US" sz="2000">
                <a:solidFill>
                  <a:schemeClr val="bg1"/>
                </a:solidFill>
              </a:rPr>
              <a:t>Context Level DFD</a:t>
            </a:r>
          </a:p>
          <a:p>
            <a:r>
              <a:rPr lang="en-US" sz="2000">
                <a:solidFill>
                  <a:schemeClr val="bg1"/>
                </a:solidFill>
              </a:rPr>
              <a:t>Level 0 and Level 1 DFD</a:t>
            </a:r>
          </a:p>
          <a:p>
            <a:r>
              <a:rPr lang="en-US" sz="2000">
                <a:solidFill>
                  <a:schemeClr val="bg1"/>
                </a:solidFill>
              </a:rPr>
              <a:t>System Overview</a:t>
            </a:r>
          </a:p>
        </p:txBody>
      </p:sp>
      <p:sp>
        <p:nvSpPr>
          <p:cNvPr id="21" name="Rectangle 2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92410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5DB9C2FC-55F2-53B0-37BD-3752D2BA89C7}"/>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Background</a:t>
            </a:r>
          </a:p>
        </p:txBody>
      </p:sp>
      <p:cxnSp>
        <p:nvCxnSpPr>
          <p:cNvPr id="19" name="Straight Connector 18">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D246C33-8B24-94F0-3468-2FF409EB9F80}"/>
              </a:ext>
            </a:extLst>
          </p:cNvPr>
          <p:cNvSpPr>
            <a:spLocks noGrp="1"/>
          </p:cNvSpPr>
          <p:nvPr>
            <p:ph idx="1"/>
          </p:nvPr>
        </p:nvSpPr>
        <p:spPr>
          <a:xfrm>
            <a:off x="1392667" y="2398957"/>
            <a:ext cx="9406666" cy="3526144"/>
          </a:xfrm>
        </p:spPr>
        <p:txBody>
          <a:bodyPr>
            <a:normAutofit/>
          </a:bodyPr>
          <a:lstStyle/>
          <a:p>
            <a:r>
              <a:rPr lang="en-US" sz="2000">
                <a:solidFill>
                  <a:schemeClr val="bg1"/>
                </a:solidFill>
              </a:rPr>
              <a:t>CMU Rental Hub supports students with temporary item rentals.</a:t>
            </a:r>
          </a:p>
          <a:p>
            <a:r>
              <a:rPr lang="en-US" sz="2000">
                <a:solidFill>
                  <a:schemeClr val="bg1"/>
                </a:solidFill>
              </a:rPr>
              <a:t>Students can borrow appliances, monitors, furniture, and more.</a:t>
            </a:r>
          </a:p>
          <a:p>
            <a:r>
              <a:rPr lang="en-US" sz="2000">
                <a:solidFill>
                  <a:schemeClr val="bg1"/>
                </a:solidFill>
              </a:rPr>
              <a:t>Helps new students settle without buying expensive items.</a:t>
            </a:r>
          </a:p>
          <a:p>
            <a:r>
              <a:rPr lang="en-US" sz="2000">
                <a:solidFill>
                  <a:schemeClr val="bg1"/>
                </a:solidFill>
              </a:rPr>
              <a:t>Reuses unused university resources efficiently.</a:t>
            </a:r>
          </a:p>
          <a:p>
            <a:r>
              <a:rPr lang="en-US" sz="2000">
                <a:solidFill>
                  <a:schemeClr val="bg1"/>
                </a:solidFill>
              </a:rPr>
              <a:t>Saves students money and minimizes waste.</a:t>
            </a:r>
          </a:p>
        </p:txBody>
      </p:sp>
      <p:sp>
        <p:nvSpPr>
          <p:cNvPr id="21" name="Rectangle 20">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513418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7AE9375-4664-4DB2-922D-2782A6E439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95000"/>
              <a:lumOff val="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2" name="Title 1">
            <a:extLst>
              <a:ext uri="{FF2B5EF4-FFF2-40B4-BE49-F238E27FC236}">
                <a16:creationId xmlns:a16="http://schemas.microsoft.com/office/drawing/2014/main" id="{17AC631C-1B28-D5B2-F5AB-510B54E0384B}"/>
              </a:ext>
            </a:extLst>
          </p:cNvPr>
          <p:cNvSpPr>
            <a:spLocks noGrp="1"/>
          </p:cNvSpPr>
          <p:nvPr>
            <p:ph type="title"/>
          </p:nvPr>
        </p:nvSpPr>
        <p:spPr>
          <a:xfrm>
            <a:off x="838200" y="669925"/>
            <a:ext cx="4508946" cy="1325563"/>
          </a:xfrm>
        </p:spPr>
        <p:txBody>
          <a:bodyPr anchor="b">
            <a:normAutofit/>
          </a:bodyPr>
          <a:lstStyle/>
          <a:p>
            <a:pPr algn="r"/>
            <a:r>
              <a:rPr lang="en-US">
                <a:solidFill>
                  <a:schemeClr val="bg1"/>
                </a:solidFill>
              </a:rPr>
              <a:t>Problem / Opportunity</a:t>
            </a:r>
          </a:p>
        </p:txBody>
      </p:sp>
      <p:cxnSp>
        <p:nvCxnSpPr>
          <p:cNvPr id="10" name="Straight Connector 9">
            <a:extLst>
              <a:ext uri="{FF2B5EF4-FFF2-40B4-BE49-F238E27FC236}">
                <a16:creationId xmlns:a16="http://schemas.microsoft.com/office/drawing/2014/main" id="{EE504C98-6397-41C1-A8D8-2D9C4ED307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126210" y="2026340"/>
            <a:ext cx="5220936"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0451E144-6005-48D2-8162-4C977FCE142E}"/>
              </a:ext>
            </a:extLst>
          </p:cNvPr>
          <p:cNvSpPr>
            <a:spLocks noGrp="1"/>
          </p:cNvSpPr>
          <p:nvPr>
            <p:ph idx="1"/>
          </p:nvPr>
        </p:nvSpPr>
        <p:spPr>
          <a:xfrm>
            <a:off x="1392667" y="2398957"/>
            <a:ext cx="9406666" cy="3526144"/>
          </a:xfrm>
        </p:spPr>
        <p:txBody>
          <a:bodyPr>
            <a:normAutofit/>
          </a:bodyPr>
          <a:lstStyle/>
          <a:p>
            <a:pPr>
              <a:buFont typeface="Arial" panose="020B0604020202020204" pitchFamily="34" charset="0"/>
              <a:buChar char="•"/>
            </a:pPr>
            <a:r>
              <a:rPr lang="en-US" sz="2000">
                <a:solidFill>
                  <a:schemeClr val="bg1"/>
                </a:solidFill>
              </a:rPr>
              <a:t>Students stay temporarily for 1.5–2 years.</a:t>
            </a:r>
          </a:p>
          <a:p>
            <a:pPr>
              <a:buFont typeface="Arial" panose="020B0604020202020204" pitchFamily="34" charset="0"/>
              <a:buChar char="•"/>
            </a:pPr>
            <a:r>
              <a:rPr lang="en-US" sz="2000">
                <a:solidFill>
                  <a:schemeClr val="bg1"/>
                </a:solidFill>
              </a:rPr>
              <a:t>Buying new items for short-term use is costly.</a:t>
            </a:r>
          </a:p>
          <a:p>
            <a:pPr>
              <a:buFont typeface="Arial" panose="020B0604020202020204" pitchFamily="34" charset="0"/>
              <a:buChar char="•"/>
            </a:pPr>
            <a:r>
              <a:rPr lang="en-US" sz="2000">
                <a:solidFill>
                  <a:schemeClr val="bg1"/>
                </a:solidFill>
              </a:rPr>
              <a:t>No simple rental option available for needed items.</a:t>
            </a:r>
          </a:p>
          <a:p>
            <a:pPr>
              <a:buFont typeface="Arial" panose="020B0604020202020204" pitchFamily="34" charset="0"/>
              <a:buChar char="•"/>
            </a:pPr>
            <a:r>
              <a:rPr lang="en-US" sz="2000">
                <a:solidFill>
                  <a:schemeClr val="bg1"/>
                </a:solidFill>
              </a:rPr>
              <a:t>Renting saves money and is more practical for students.</a:t>
            </a:r>
          </a:p>
          <a:p>
            <a:pPr>
              <a:buFont typeface="Arial" panose="020B0604020202020204" pitchFamily="34" charset="0"/>
              <a:buChar char="•"/>
            </a:pPr>
            <a:r>
              <a:rPr lang="en-US" sz="2000">
                <a:solidFill>
                  <a:schemeClr val="bg1"/>
                </a:solidFill>
              </a:rPr>
              <a:t>Opportunity to reuse university-owned resources smartly.</a:t>
            </a:r>
          </a:p>
          <a:p>
            <a:pPr>
              <a:buFont typeface="Arial" panose="020B0604020202020204" pitchFamily="34" charset="0"/>
              <a:buChar char="•"/>
            </a:pPr>
            <a:r>
              <a:rPr lang="en-US" sz="2000">
                <a:solidFill>
                  <a:schemeClr val="bg1"/>
                </a:solidFill>
              </a:rPr>
              <a:t>Our solution: Build a rental web app to help more students.</a:t>
            </a:r>
          </a:p>
          <a:p>
            <a:pPr marL="0" indent="0">
              <a:buNone/>
            </a:pPr>
            <a:endParaRPr lang="en-US" sz="2000">
              <a:solidFill>
                <a:schemeClr val="bg1"/>
              </a:solidFill>
            </a:endParaRPr>
          </a:p>
        </p:txBody>
      </p:sp>
      <p:sp>
        <p:nvSpPr>
          <p:cNvPr id="12" name="Rectangle 11">
            <a:extLst>
              <a:ext uri="{FF2B5EF4-FFF2-40B4-BE49-F238E27FC236}">
                <a16:creationId xmlns:a16="http://schemas.microsoft.com/office/drawing/2014/main" id="{9DD005C1-8C51-42D6-9BEE-B9B8384974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6206" y="115193"/>
            <a:ext cx="11939588" cy="6627614"/>
          </a:xfrm>
          <a:prstGeom prst="rect">
            <a:avLst/>
          </a:prstGeom>
          <a:noFill/>
          <a:ln w="127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57767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2C3215E-61AB-2BF9-AD80-8AD4CAE74817}"/>
              </a:ext>
            </a:extLst>
          </p:cNvPr>
          <p:cNvSpPr>
            <a:spLocks noGrp="1"/>
          </p:cNvSpPr>
          <p:nvPr>
            <p:ph type="title"/>
          </p:nvPr>
        </p:nvSpPr>
        <p:spPr>
          <a:xfrm>
            <a:off x="490537" y="555332"/>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ERD</a:t>
            </a:r>
          </a:p>
        </p:txBody>
      </p:sp>
      <p:pic>
        <p:nvPicPr>
          <p:cNvPr id="5" name="Content Placeholder 4">
            <a:extLst>
              <a:ext uri="{FF2B5EF4-FFF2-40B4-BE49-F238E27FC236}">
                <a16:creationId xmlns:a16="http://schemas.microsoft.com/office/drawing/2014/main" id="{76886D59-DEE2-3AC3-CDF1-199485AEEBD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5771" y="1675227"/>
            <a:ext cx="11589395" cy="5052144"/>
          </a:xfrm>
          <a:prstGeom prst="rect">
            <a:avLst/>
          </a:prstGeom>
        </p:spPr>
      </p:pic>
    </p:spTree>
    <p:extLst>
      <p:ext uri="{BB962C8B-B14F-4D97-AF65-F5344CB8AC3E}">
        <p14:creationId xmlns:p14="http://schemas.microsoft.com/office/powerpoint/2010/main" val="6788086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E262F6F-826D-6911-80B0-48485751E8DF}"/>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DFD – Context Level</a:t>
            </a:r>
          </a:p>
        </p:txBody>
      </p:sp>
      <p:pic>
        <p:nvPicPr>
          <p:cNvPr id="8" name="Content Placeholder 7">
            <a:extLst>
              <a:ext uri="{FF2B5EF4-FFF2-40B4-BE49-F238E27FC236}">
                <a16:creationId xmlns:a16="http://schemas.microsoft.com/office/drawing/2014/main" id="{0CEA97D9-A0D2-19BA-9CE3-336E42DAD3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43467" y="2988911"/>
            <a:ext cx="10905066" cy="1766830"/>
          </a:xfrm>
          <a:prstGeom prst="rect">
            <a:avLst/>
          </a:prstGeom>
        </p:spPr>
      </p:pic>
    </p:spTree>
    <p:extLst>
      <p:ext uri="{BB962C8B-B14F-4D97-AF65-F5344CB8AC3E}">
        <p14:creationId xmlns:p14="http://schemas.microsoft.com/office/powerpoint/2010/main" val="19529135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D640C73-937F-8DF9-2B0F-57FDE2E33328}"/>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DFD – Level Zero</a:t>
            </a:r>
          </a:p>
        </p:txBody>
      </p:sp>
      <p:pic>
        <p:nvPicPr>
          <p:cNvPr id="4" name="Content Placeholder 3" descr="A diagram of a computer&#10;&#10;AI-generated content may be incorrect.">
            <a:extLst>
              <a:ext uri="{FF2B5EF4-FFF2-40B4-BE49-F238E27FC236}">
                <a16:creationId xmlns:a16="http://schemas.microsoft.com/office/drawing/2014/main" id="{EDD946A6-6B64-CD67-5AEC-905D49A3D102}"/>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217714" y="1675227"/>
            <a:ext cx="11785600" cy="5182773"/>
          </a:xfrm>
          <a:prstGeom prst="rect">
            <a:avLst/>
          </a:prstGeom>
        </p:spPr>
      </p:pic>
    </p:spTree>
    <p:extLst>
      <p:ext uri="{BB962C8B-B14F-4D97-AF65-F5344CB8AC3E}">
        <p14:creationId xmlns:p14="http://schemas.microsoft.com/office/powerpoint/2010/main" val="13933203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4AC5506-6312-4701-8D3C-40187889A9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51752"/>
            <a:ext cx="12192000" cy="736551"/>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4B88637-B40C-1330-88CF-972188BD00CD}"/>
              </a:ext>
            </a:extLst>
          </p:cNvPr>
          <p:cNvSpPr>
            <a:spLocks noGrp="1"/>
          </p:cNvSpPr>
          <p:nvPr>
            <p:ph type="title"/>
          </p:nvPr>
        </p:nvSpPr>
        <p:spPr>
          <a:xfrm>
            <a:off x="556532" y="643467"/>
            <a:ext cx="11210925" cy="744836"/>
          </a:xfrm>
        </p:spPr>
        <p:txBody>
          <a:bodyPr vert="horz" lIns="91440" tIns="45720" rIns="91440" bIns="45720" rtlCol="0" anchor="ctr">
            <a:normAutofit/>
          </a:bodyPr>
          <a:lstStyle/>
          <a:p>
            <a:pPr algn="ctr"/>
            <a:r>
              <a:rPr lang="en-US" sz="3200" kern="1200">
                <a:solidFill>
                  <a:schemeClr val="bg1"/>
                </a:solidFill>
                <a:latin typeface="+mj-lt"/>
                <a:ea typeface="+mj-ea"/>
                <a:cs typeface="+mj-cs"/>
              </a:rPr>
              <a:t>Welcome Screen</a:t>
            </a:r>
          </a:p>
        </p:txBody>
      </p:sp>
      <p:pic>
        <p:nvPicPr>
          <p:cNvPr id="4" name="Content Placeholder 3" descr="A screenshot of a website&#10;&#10;AI-generated content may be incorrect.">
            <a:extLst>
              <a:ext uri="{FF2B5EF4-FFF2-40B4-BE49-F238E27FC236}">
                <a16:creationId xmlns:a16="http://schemas.microsoft.com/office/drawing/2014/main" id="{43FB7976-A5ED-D6E5-2C23-197D0975AF58}"/>
              </a:ext>
            </a:extLst>
          </p:cNvPr>
          <p:cNvPicPr>
            <a:picLocks noGrp="1" noChangeAspect="1"/>
          </p:cNvPicPr>
          <p:nvPr>
            <p:ph idx="1"/>
          </p:nvPr>
        </p:nvPicPr>
        <p:blipFill>
          <a:blip r:embed="rId2"/>
          <a:stretch>
            <a:fillRect/>
          </a:stretch>
        </p:blipFill>
        <p:spPr>
          <a:xfrm>
            <a:off x="258555" y="1675227"/>
            <a:ext cx="11571890" cy="4394199"/>
          </a:xfrm>
          <a:prstGeom prst="rect">
            <a:avLst/>
          </a:prstGeom>
        </p:spPr>
      </p:pic>
    </p:spTree>
    <p:extLst>
      <p:ext uri="{BB962C8B-B14F-4D97-AF65-F5344CB8AC3E}">
        <p14:creationId xmlns:p14="http://schemas.microsoft.com/office/powerpoint/2010/main" val="2117342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A0118C5-4F8D-4CF4-BADD-53FEACC6C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0984B45-04F6-E2DE-31D9-423CD9F94C37}"/>
              </a:ext>
            </a:extLst>
          </p:cNvPr>
          <p:cNvSpPr>
            <a:spLocks noGrp="1"/>
          </p:cNvSpPr>
          <p:nvPr>
            <p:ph type="title"/>
          </p:nvPr>
        </p:nvSpPr>
        <p:spPr>
          <a:xfrm>
            <a:off x="938907" y="282800"/>
            <a:ext cx="5217172" cy="1288673"/>
          </a:xfrm>
        </p:spPr>
        <p:txBody>
          <a:bodyPr anchor="b">
            <a:normAutofit/>
          </a:bodyPr>
          <a:lstStyle/>
          <a:p>
            <a:r>
              <a:rPr lang="en-US">
                <a:solidFill>
                  <a:schemeClr val="bg1"/>
                </a:solidFill>
              </a:rPr>
              <a:t>Sign up / Login</a:t>
            </a:r>
          </a:p>
        </p:txBody>
      </p:sp>
      <p:grpSp>
        <p:nvGrpSpPr>
          <p:cNvPr id="14" name="Graphic 4">
            <a:extLst>
              <a:ext uri="{FF2B5EF4-FFF2-40B4-BE49-F238E27FC236}">
                <a16:creationId xmlns:a16="http://schemas.microsoft.com/office/drawing/2014/main" id="{D92F9A1A-77F4-4E16-958B-64BB489FFEB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022349" y="739986"/>
            <a:ext cx="975169" cy="975171"/>
            <a:chOff x="5829300" y="3162300"/>
            <a:chExt cx="532256" cy="532257"/>
          </a:xfrm>
          <a:solidFill>
            <a:schemeClr val="bg1"/>
          </a:solidFill>
        </p:grpSpPr>
        <p:sp>
          <p:nvSpPr>
            <p:cNvPr id="15" name="Freeform: Shape 14">
              <a:extLst>
                <a:ext uri="{FF2B5EF4-FFF2-40B4-BE49-F238E27FC236}">
                  <a16:creationId xmlns:a16="http://schemas.microsoft.com/office/drawing/2014/main" id="{819A42ED-6B91-49E6-9BDB-6339893E901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9208" y="3192208"/>
              <a:ext cx="112966" cy="112966"/>
            </a:xfrm>
            <a:custGeom>
              <a:avLst/>
              <a:gdLst>
                <a:gd name="connsiteX0" fmla="*/ 112967 w 112966"/>
                <a:gd name="connsiteY0" fmla="*/ 0 h 112966"/>
                <a:gd name="connsiteX1" fmla="*/ 0 w 112966"/>
                <a:gd name="connsiteY1" fmla="*/ 112967 h 112966"/>
                <a:gd name="connsiteX2" fmla="*/ 112967 w 112966"/>
                <a:gd name="connsiteY2" fmla="*/ 0 h 112966"/>
              </a:gdLst>
              <a:ahLst/>
              <a:cxnLst>
                <a:cxn ang="0">
                  <a:pos x="connsiteX0" y="connsiteY0"/>
                </a:cxn>
                <a:cxn ang="0">
                  <a:pos x="connsiteX1" y="connsiteY1"/>
                </a:cxn>
                <a:cxn ang="0">
                  <a:pos x="connsiteX2" y="connsiteY2"/>
                </a:cxn>
              </a:cxnLst>
              <a:rect l="l" t="t" r="r" b="b"/>
              <a:pathLst>
                <a:path w="112966" h="112966">
                  <a:moveTo>
                    <a:pt x="112967" y="0"/>
                  </a:moveTo>
                  <a:lnTo>
                    <a:pt x="0" y="112967"/>
                  </a:lnTo>
                  <a:cubicBezTo>
                    <a:pt x="25356" y="64747"/>
                    <a:pt x="64747" y="25356"/>
                    <a:pt x="112967" y="0"/>
                  </a:cubicBezTo>
                  <a:close/>
                </a:path>
              </a:pathLst>
            </a:custGeom>
            <a:grpFill/>
            <a:ln w="9525"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3B732C3B-202D-4B4E-9C2B-283338B2AD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1205" y="3164205"/>
              <a:ext cx="230314" cy="230314"/>
            </a:xfrm>
            <a:custGeom>
              <a:avLst/>
              <a:gdLst>
                <a:gd name="connsiteX0" fmla="*/ 230314 w 230314"/>
                <a:gd name="connsiteY0" fmla="*/ 0 h 230314"/>
                <a:gd name="connsiteX1" fmla="*/ 0 w 230314"/>
                <a:gd name="connsiteY1" fmla="*/ 230314 h 230314"/>
                <a:gd name="connsiteX2" fmla="*/ 3524 w 230314"/>
                <a:gd name="connsiteY2" fmla="*/ 209550 h 230314"/>
                <a:gd name="connsiteX3" fmla="*/ 209550 w 230314"/>
                <a:gd name="connsiteY3" fmla="*/ 3524 h 230314"/>
                <a:gd name="connsiteX4" fmla="*/ 230314 w 230314"/>
                <a:gd name="connsiteY4" fmla="*/ 0 h 2303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30314" h="230314">
                  <a:moveTo>
                    <a:pt x="230314" y="0"/>
                  </a:moveTo>
                  <a:lnTo>
                    <a:pt x="0" y="230314"/>
                  </a:lnTo>
                  <a:cubicBezTo>
                    <a:pt x="953" y="223361"/>
                    <a:pt x="2095" y="216408"/>
                    <a:pt x="3524" y="209550"/>
                  </a:cubicBezTo>
                  <a:lnTo>
                    <a:pt x="209550" y="3524"/>
                  </a:lnTo>
                  <a:cubicBezTo>
                    <a:pt x="216408" y="2095"/>
                    <a:pt x="223361" y="953"/>
                    <a:pt x="230314" y="0"/>
                  </a:cubicBezTo>
                  <a:close/>
                </a:path>
              </a:pathLst>
            </a:custGeom>
            <a:grp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E38433EC-2142-4B86-B9BA-25AFE26299E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29300" y="3162300"/>
              <a:ext cx="294131" cy="294131"/>
            </a:xfrm>
            <a:custGeom>
              <a:avLst/>
              <a:gdLst>
                <a:gd name="connsiteX0" fmla="*/ 294132 w 294131"/>
                <a:gd name="connsiteY0" fmla="*/ 1238 h 294131"/>
                <a:gd name="connsiteX1" fmla="*/ 1238 w 294131"/>
                <a:gd name="connsiteY1" fmla="*/ 294132 h 294131"/>
                <a:gd name="connsiteX2" fmla="*/ 0 w 294131"/>
                <a:gd name="connsiteY2" fmla="*/ 278225 h 294131"/>
                <a:gd name="connsiteX3" fmla="*/ 278225 w 294131"/>
                <a:gd name="connsiteY3" fmla="*/ 0 h 294131"/>
                <a:gd name="connsiteX4" fmla="*/ 294132 w 294131"/>
                <a:gd name="connsiteY4" fmla="*/ 1238 h 29413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94131" h="294131">
                  <a:moveTo>
                    <a:pt x="294132" y="1238"/>
                  </a:moveTo>
                  <a:lnTo>
                    <a:pt x="1238" y="294132"/>
                  </a:lnTo>
                  <a:cubicBezTo>
                    <a:pt x="667" y="288893"/>
                    <a:pt x="0" y="283559"/>
                    <a:pt x="0" y="278225"/>
                  </a:cubicBezTo>
                  <a:lnTo>
                    <a:pt x="278225" y="0"/>
                  </a:lnTo>
                  <a:cubicBezTo>
                    <a:pt x="283559" y="0"/>
                    <a:pt x="288893" y="667"/>
                    <a:pt x="294132" y="1238"/>
                  </a:cubicBezTo>
                  <a:close/>
                </a:path>
              </a:pathLst>
            </a:custGeom>
            <a:grp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F3A02D8-E8AA-47DC-B215-ED01D604ECB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37205" y="3170110"/>
              <a:ext cx="337184" cy="337280"/>
            </a:xfrm>
            <a:custGeom>
              <a:avLst/>
              <a:gdLst>
                <a:gd name="connsiteX0" fmla="*/ 337185 w 337184"/>
                <a:gd name="connsiteY0" fmla="*/ 3905 h 337280"/>
                <a:gd name="connsiteX1" fmla="*/ 3810 w 337184"/>
                <a:gd name="connsiteY1" fmla="*/ 337280 h 337280"/>
                <a:gd name="connsiteX2" fmla="*/ 0 w 337184"/>
                <a:gd name="connsiteY2" fmla="*/ 323850 h 337280"/>
                <a:gd name="connsiteX3" fmla="*/ 323850 w 337184"/>
                <a:gd name="connsiteY3" fmla="*/ 0 h 337280"/>
                <a:gd name="connsiteX4" fmla="*/ 337185 w 337184"/>
                <a:gd name="connsiteY4" fmla="*/ 3905 h 3372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37184" h="337280">
                  <a:moveTo>
                    <a:pt x="337185" y="3905"/>
                  </a:moveTo>
                  <a:lnTo>
                    <a:pt x="3810" y="337280"/>
                  </a:lnTo>
                  <a:cubicBezTo>
                    <a:pt x="2381" y="332899"/>
                    <a:pt x="1143" y="328422"/>
                    <a:pt x="0" y="323850"/>
                  </a:cubicBezTo>
                  <a:lnTo>
                    <a:pt x="323850" y="0"/>
                  </a:lnTo>
                  <a:cubicBezTo>
                    <a:pt x="328327" y="1715"/>
                    <a:pt x="332804" y="2477"/>
                    <a:pt x="337185" y="3905"/>
                  </a:cubicBezTo>
                  <a:close/>
                </a:path>
              </a:pathLst>
            </a:custGeom>
            <a:grp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B1A156CC-0ACD-4554-947F-A9FD30B6AB5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53207" y="3186207"/>
              <a:ext cx="364617" cy="364617"/>
            </a:xfrm>
            <a:custGeom>
              <a:avLst/>
              <a:gdLst>
                <a:gd name="connsiteX0" fmla="*/ 364617 w 364617"/>
                <a:gd name="connsiteY0" fmla="*/ 5620 h 364617"/>
                <a:gd name="connsiteX1" fmla="*/ 5620 w 364617"/>
                <a:gd name="connsiteY1" fmla="*/ 364617 h 364617"/>
                <a:gd name="connsiteX2" fmla="*/ 0 w 364617"/>
                <a:gd name="connsiteY2" fmla="*/ 353187 h 364617"/>
                <a:gd name="connsiteX3" fmla="*/ 353187 w 364617"/>
                <a:gd name="connsiteY3" fmla="*/ 0 h 364617"/>
                <a:gd name="connsiteX4" fmla="*/ 364617 w 364617"/>
                <a:gd name="connsiteY4" fmla="*/ 5620 h 3646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4617" h="364617">
                  <a:moveTo>
                    <a:pt x="364617" y="5620"/>
                  </a:moveTo>
                  <a:lnTo>
                    <a:pt x="5620" y="364617"/>
                  </a:lnTo>
                  <a:cubicBezTo>
                    <a:pt x="3620" y="360902"/>
                    <a:pt x="1715" y="357092"/>
                    <a:pt x="0" y="353187"/>
                  </a:cubicBezTo>
                  <a:lnTo>
                    <a:pt x="353187" y="0"/>
                  </a:lnTo>
                  <a:cubicBezTo>
                    <a:pt x="357092" y="1715"/>
                    <a:pt x="360902" y="3715"/>
                    <a:pt x="364617" y="5620"/>
                  </a:cubicBezTo>
                  <a:close/>
                </a:path>
              </a:pathLst>
            </a:custGeom>
            <a:grpFill/>
            <a:ln w="9525"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BBACA1F0-7581-48CC-BB3D-29D84E66B1A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875305" y="3208305"/>
              <a:ext cx="380238" cy="380238"/>
            </a:xfrm>
            <a:custGeom>
              <a:avLst/>
              <a:gdLst>
                <a:gd name="connsiteX0" fmla="*/ 380238 w 380238"/>
                <a:gd name="connsiteY0" fmla="*/ 7239 h 380238"/>
                <a:gd name="connsiteX1" fmla="*/ 7239 w 380238"/>
                <a:gd name="connsiteY1" fmla="*/ 380238 h 380238"/>
                <a:gd name="connsiteX2" fmla="*/ 0 w 380238"/>
                <a:gd name="connsiteY2" fmla="*/ 370713 h 380238"/>
                <a:gd name="connsiteX3" fmla="*/ 370237 w 380238"/>
                <a:gd name="connsiteY3" fmla="*/ 0 h 380238"/>
                <a:gd name="connsiteX4" fmla="*/ 380238 w 380238"/>
                <a:gd name="connsiteY4" fmla="*/ 7239 h 3802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0238" h="380238">
                  <a:moveTo>
                    <a:pt x="380238" y="7239"/>
                  </a:moveTo>
                  <a:lnTo>
                    <a:pt x="7239" y="380238"/>
                  </a:lnTo>
                  <a:cubicBezTo>
                    <a:pt x="4763" y="377000"/>
                    <a:pt x="2381" y="373571"/>
                    <a:pt x="0" y="370713"/>
                  </a:cubicBezTo>
                  <a:lnTo>
                    <a:pt x="370237" y="0"/>
                  </a:lnTo>
                  <a:cubicBezTo>
                    <a:pt x="373571" y="2381"/>
                    <a:pt x="377000" y="4763"/>
                    <a:pt x="380238" y="7239"/>
                  </a:cubicBezTo>
                  <a:close/>
                </a:path>
              </a:pathLst>
            </a:custGeom>
            <a:grpFill/>
            <a:ln w="9525"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48C34CDB-6796-4AA3-9001-DA5B717D7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02832" y="3235832"/>
              <a:ext cx="385191" cy="385191"/>
            </a:xfrm>
            <a:custGeom>
              <a:avLst/>
              <a:gdLst>
                <a:gd name="connsiteX0" fmla="*/ 380905 w 385191"/>
                <a:gd name="connsiteY0" fmla="*/ 4286 h 385191"/>
                <a:gd name="connsiteX1" fmla="*/ 385191 w 385191"/>
                <a:gd name="connsiteY1" fmla="*/ 8573 h 385191"/>
                <a:gd name="connsiteX2" fmla="*/ 8573 w 385191"/>
                <a:gd name="connsiteY2" fmla="*/ 385191 h 385191"/>
                <a:gd name="connsiteX3" fmla="*/ 4286 w 385191"/>
                <a:gd name="connsiteY3" fmla="*/ 380905 h 385191"/>
                <a:gd name="connsiteX4" fmla="*/ 0 w 385191"/>
                <a:gd name="connsiteY4" fmla="*/ 376523 h 385191"/>
                <a:gd name="connsiteX5" fmla="*/ 376523 w 385191"/>
                <a:gd name="connsiteY5" fmla="*/ 0 h 385191"/>
                <a:gd name="connsiteX6" fmla="*/ 380905 w 385191"/>
                <a:gd name="connsiteY6" fmla="*/ 4286 h 385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85191" h="385191">
                  <a:moveTo>
                    <a:pt x="380905" y="4286"/>
                  </a:moveTo>
                  <a:lnTo>
                    <a:pt x="385191" y="8573"/>
                  </a:lnTo>
                  <a:lnTo>
                    <a:pt x="8573" y="385191"/>
                  </a:lnTo>
                  <a:lnTo>
                    <a:pt x="4286" y="380905"/>
                  </a:lnTo>
                  <a:cubicBezTo>
                    <a:pt x="2762" y="379476"/>
                    <a:pt x="1334" y="377952"/>
                    <a:pt x="0" y="376523"/>
                  </a:cubicBezTo>
                  <a:lnTo>
                    <a:pt x="376523" y="0"/>
                  </a:lnTo>
                  <a:cubicBezTo>
                    <a:pt x="377952" y="1334"/>
                    <a:pt x="379476" y="2667"/>
                    <a:pt x="380905" y="4286"/>
                  </a:cubicBezTo>
                  <a:close/>
                </a:path>
              </a:pathLst>
            </a:custGeom>
            <a:grpFill/>
            <a:ln w="9525"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9D783F9-0F69-4135-9961-9BAB1C1A68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35789" y="3268313"/>
              <a:ext cx="379761" cy="380237"/>
            </a:xfrm>
            <a:custGeom>
              <a:avLst/>
              <a:gdLst>
                <a:gd name="connsiteX0" fmla="*/ 372428 w 379761"/>
                <a:gd name="connsiteY0" fmla="*/ 0 h 380237"/>
                <a:gd name="connsiteX1" fmla="*/ 379762 w 379761"/>
                <a:gd name="connsiteY1" fmla="*/ 9525 h 380237"/>
                <a:gd name="connsiteX2" fmla="*/ 9525 w 379761"/>
                <a:gd name="connsiteY2" fmla="*/ 380238 h 380237"/>
                <a:gd name="connsiteX3" fmla="*/ 0 w 379761"/>
                <a:gd name="connsiteY3" fmla="*/ 372904 h 380237"/>
              </a:gdLst>
              <a:ahLst/>
              <a:cxnLst>
                <a:cxn ang="0">
                  <a:pos x="connsiteX0" y="connsiteY0"/>
                </a:cxn>
                <a:cxn ang="0">
                  <a:pos x="connsiteX1" y="connsiteY1"/>
                </a:cxn>
                <a:cxn ang="0">
                  <a:pos x="connsiteX2" y="connsiteY2"/>
                </a:cxn>
                <a:cxn ang="0">
                  <a:pos x="connsiteX3" y="connsiteY3"/>
                </a:cxn>
              </a:cxnLst>
              <a:rect l="l" t="t" r="r" b="b"/>
              <a:pathLst>
                <a:path w="379761" h="380237">
                  <a:moveTo>
                    <a:pt x="372428" y="0"/>
                  </a:moveTo>
                  <a:cubicBezTo>
                    <a:pt x="374999" y="3239"/>
                    <a:pt x="377381" y="6572"/>
                    <a:pt x="379762" y="9525"/>
                  </a:cubicBezTo>
                  <a:lnTo>
                    <a:pt x="9525" y="380238"/>
                  </a:lnTo>
                  <a:cubicBezTo>
                    <a:pt x="6096" y="377857"/>
                    <a:pt x="2762" y="375476"/>
                    <a:pt x="0" y="372904"/>
                  </a:cubicBezTo>
                  <a:close/>
                </a:path>
              </a:pathLst>
            </a:custGeom>
            <a:grpFill/>
            <a:ln w="9525"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4FFBBC22-B7E4-49E9-9BD1-36B5F62991C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972841" y="3305841"/>
              <a:ext cx="364807" cy="364807"/>
            </a:xfrm>
            <a:custGeom>
              <a:avLst/>
              <a:gdLst>
                <a:gd name="connsiteX0" fmla="*/ 359188 w 364807"/>
                <a:gd name="connsiteY0" fmla="*/ 0 h 364807"/>
                <a:gd name="connsiteX1" fmla="*/ 364808 w 364807"/>
                <a:gd name="connsiteY1" fmla="*/ 11621 h 364807"/>
                <a:gd name="connsiteX2" fmla="*/ 11621 w 364807"/>
                <a:gd name="connsiteY2" fmla="*/ 364808 h 364807"/>
                <a:gd name="connsiteX3" fmla="*/ 0 w 364807"/>
                <a:gd name="connsiteY3" fmla="*/ 359188 h 364807"/>
              </a:gdLst>
              <a:ahLst/>
              <a:cxnLst>
                <a:cxn ang="0">
                  <a:pos x="connsiteX0" y="connsiteY0"/>
                </a:cxn>
                <a:cxn ang="0">
                  <a:pos x="connsiteX1" y="connsiteY1"/>
                </a:cxn>
                <a:cxn ang="0">
                  <a:pos x="connsiteX2" y="connsiteY2"/>
                </a:cxn>
                <a:cxn ang="0">
                  <a:pos x="connsiteX3" y="connsiteY3"/>
                </a:cxn>
              </a:cxnLst>
              <a:rect l="l" t="t" r="r" b="b"/>
              <a:pathLst>
                <a:path w="364807" h="364807">
                  <a:moveTo>
                    <a:pt x="359188" y="0"/>
                  </a:moveTo>
                  <a:cubicBezTo>
                    <a:pt x="361188" y="3905"/>
                    <a:pt x="362998" y="7715"/>
                    <a:pt x="364808" y="11621"/>
                  </a:cubicBezTo>
                  <a:lnTo>
                    <a:pt x="11621" y="364808"/>
                  </a:lnTo>
                  <a:cubicBezTo>
                    <a:pt x="7715" y="362998"/>
                    <a:pt x="3905" y="361188"/>
                    <a:pt x="0" y="359188"/>
                  </a:cubicBezTo>
                  <a:close/>
                </a:path>
              </a:pathLst>
            </a:custGeom>
            <a:grpFill/>
            <a:ln w="9525"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1E179D1A-1F7F-41FF-A993-7DB78E9EB3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16370" y="3349466"/>
              <a:ext cx="337280" cy="337280"/>
            </a:xfrm>
            <a:custGeom>
              <a:avLst/>
              <a:gdLst>
                <a:gd name="connsiteX0" fmla="*/ 333470 w 337280"/>
                <a:gd name="connsiteY0" fmla="*/ 0 h 337280"/>
                <a:gd name="connsiteX1" fmla="*/ 337280 w 337280"/>
                <a:gd name="connsiteY1" fmla="*/ 13430 h 337280"/>
                <a:gd name="connsiteX2" fmla="*/ 13430 w 337280"/>
                <a:gd name="connsiteY2" fmla="*/ 337280 h 337280"/>
                <a:gd name="connsiteX3" fmla="*/ 0 w 337280"/>
                <a:gd name="connsiteY3" fmla="*/ 333470 h 337280"/>
              </a:gdLst>
              <a:ahLst/>
              <a:cxnLst>
                <a:cxn ang="0">
                  <a:pos x="connsiteX0" y="connsiteY0"/>
                </a:cxn>
                <a:cxn ang="0">
                  <a:pos x="connsiteX1" y="connsiteY1"/>
                </a:cxn>
                <a:cxn ang="0">
                  <a:pos x="connsiteX2" y="connsiteY2"/>
                </a:cxn>
                <a:cxn ang="0">
                  <a:pos x="connsiteX3" y="connsiteY3"/>
                </a:cxn>
              </a:cxnLst>
              <a:rect l="l" t="t" r="r" b="b"/>
              <a:pathLst>
                <a:path w="337280" h="337280">
                  <a:moveTo>
                    <a:pt x="333470" y="0"/>
                  </a:moveTo>
                  <a:cubicBezTo>
                    <a:pt x="334899" y="4382"/>
                    <a:pt x="336137" y="8858"/>
                    <a:pt x="337280" y="13430"/>
                  </a:cubicBezTo>
                  <a:lnTo>
                    <a:pt x="13430" y="337280"/>
                  </a:lnTo>
                  <a:cubicBezTo>
                    <a:pt x="8858" y="336137"/>
                    <a:pt x="4382" y="334899"/>
                    <a:pt x="0" y="333470"/>
                  </a:cubicBezTo>
                  <a:close/>
                </a:path>
              </a:pathLst>
            </a:custGeom>
            <a:grpFill/>
            <a:ln w="9525"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8565B3A8-B9D8-4EA9-B3DA-DDB2A574BBD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067329" y="3400425"/>
              <a:ext cx="294227" cy="294132"/>
            </a:xfrm>
            <a:custGeom>
              <a:avLst/>
              <a:gdLst>
                <a:gd name="connsiteX0" fmla="*/ 292989 w 294227"/>
                <a:gd name="connsiteY0" fmla="*/ 0 h 294132"/>
                <a:gd name="connsiteX1" fmla="*/ 294227 w 294227"/>
                <a:gd name="connsiteY1" fmla="*/ 15907 h 294132"/>
                <a:gd name="connsiteX2" fmla="*/ 15907 w 294227"/>
                <a:gd name="connsiteY2" fmla="*/ 294132 h 294132"/>
                <a:gd name="connsiteX3" fmla="*/ 0 w 294227"/>
                <a:gd name="connsiteY3" fmla="*/ 292894 h 294132"/>
              </a:gdLst>
              <a:ahLst/>
              <a:cxnLst>
                <a:cxn ang="0">
                  <a:pos x="connsiteX0" y="connsiteY0"/>
                </a:cxn>
                <a:cxn ang="0">
                  <a:pos x="connsiteX1" y="connsiteY1"/>
                </a:cxn>
                <a:cxn ang="0">
                  <a:pos x="connsiteX2" y="connsiteY2"/>
                </a:cxn>
                <a:cxn ang="0">
                  <a:pos x="connsiteX3" y="connsiteY3"/>
                </a:cxn>
              </a:cxnLst>
              <a:rect l="l" t="t" r="r" b="b"/>
              <a:pathLst>
                <a:path w="294227" h="294132">
                  <a:moveTo>
                    <a:pt x="292989" y="0"/>
                  </a:moveTo>
                  <a:cubicBezTo>
                    <a:pt x="293561" y="5334"/>
                    <a:pt x="293942" y="10668"/>
                    <a:pt x="294227" y="15907"/>
                  </a:cubicBezTo>
                  <a:lnTo>
                    <a:pt x="15907" y="294132"/>
                  </a:lnTo>
                  <a:cubicBezTo>
                    <a:pt x="10668" y="294132"/>
                    <a:pt x="5334" y="293465"/>
                    <a:pt x="0" y="292894"/>
                  </a:cubicBezTo>
                  <a:close/>
                </a:path>
              </a:pathLst>
            </a:custGeom>
            <a:grpFill/>
            <a:ln w="9525"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8891E65D-798E-4741-A582-606A91528EA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129337" y="3462337"/>
              <a:ext cx="230314" cy="230314"/>
            </a:xfrm>
            <a:custGeom>
              <a:avLst/>
              <a:gdLst>
                <a:gd name="connsiteX0" fmla="*/ 230315 w 230314"/>
                <a:gd name="connsiteY0" fmla="*/ 0 h 230314"/>
                <a:gd name="connsiteX1" fmla="*/ 226886 w 230314"/>
                <a:gd name="connsiteY1" fmla="*/ 20574 h 230314"/>
                <a:gd name="connsiteX2" fmla="*/ 20669 w 230314"/>
                <a:gd name="connsiteY2" fmla="*/ 226790 h 230314"/>
                <a:gd name="connsiteX3" fmla="*/ 0 w 230314"/>
                <a:gd name="connsiteY3" fmla="*/ 230315 h 230314"/>
              </a:gdLst>
              <a:ahLst/>
              <a:cxnLst>
                <a:cxn ang="0">
                  <a:pos x="connsiteX0" y="connsiteY0"/>
                </a:cxn>
                <a:cxn ang="0">
                  <a:pos x="connsiteX1" y="connsiteY1"/>
                </a:cxn>
                <a:cxn ang="0">
                  <a:pos x="connsiteX2" y="connsiteY2"/>
                </a:cxn>
                <a:cxn ang="0">
                  <a:pos x="connsiteX3" y="connsiteY3"/>
                </a:cxn>
              </a:cxnLst>
              <a:rect l="l" t="t" r="r" b="b"/>
              <a:pathLst>
                <a:path w="230314" h="230314">
                  <a:moveTo>
                    <a:pt x="230315" y="0"/>
                  </a:moveTo>
                  <a:cubicBezTo>
                    <a:pt x="229457" y="6953"/>
                    <a:pt x="228314" y="13716"/>
                    <a:pt x="226886" y="20574"/>
                  </a:cubicBezTo>
                  <a:lnTo>
                    <a:pt x="20669" y="226790"/>
                  </a:lnTo>
                  <a:cubicBezTo>
                    <a:pt x="13811" y="228314"/>
                    <a:pt x="6953" y="229457"/>
                    <a:pt x="0" y="230315"/>
                  </a:cubicBezTo>
                  <a:close/>
                </a:path>
              </a:pathLst>
            </a:custGeom>
            <a:grpFill/>
            <a:ln w="9525"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A8BAB8E0-D711-471F-8EB7-6F8C42092B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218682" y="3551682"/>
              <a:ext cx="112871" cy="112871"/>
            </a:xfrm>
            <a:custGeom>
              <a:avLst/>
              <a:gdLst>
                <a:gd name="connsiteX0" fmla="*/ 112871 w 112871"/>
                <a:gd name="connsiteY0" fmla="*/ 0 h 112871"/>
                <a:gd name="connsiteX1" fmla="*/ 0 w 112871"/>
                <a:gd name="connsiteY1" fmla="*/ 112871 h 112871"/>
              </a:gdLst>
              <a:ahLst/>
              <a:cxnLst>
                <a:cxn ang="0">
                  <a:pos x="connsiteX0" y="connsiteY0"/>
                </a:cxn>
                <a:cxn ang="0">
                  <a:pos x="connsiteX1" y="connsiteY1"/>
                </a:cxn>
              </a:cxnLst>
              <a:rect l="l" t="t" r="r" b="b"/>
              <a:pathLst>
                <a:path w="112871" h="112871">
                  <a:moveTo>
                    <a:pt x="112871" y="0"/>
                  </a:moveTo>
                  <a:cubicBezTo>
                    <a:pt x="87618" y="48239"/>
                    <a:pt x="48239" y="87618"/>
                    <a:pt x="0" y="112871"/>
                  </a:cubicBezTo>
                  <a:close/>
                </a:path>
              </a:pathLst>
            </a:custGeom>
            <a:grpFill/>
            <a:ln w="9525" cap="flat">
              <a:noFill/>
              <a:prstDash val="solid"/>
              <a:miter/>
            </a:ln>
          </p:spPr>
          <p:txBody>
            <a:bodyPr rtlCol="0" anchor="ctr"/>
            <a:lstStyle/>
            <a:p>
              <a:endParaRPr lang="en-US" dirty="0"/>
            </a:p>
          </p:txBody>
        </p:sp>
      </p:grpSp>
      <p:pic>
        <p:nvPicPr>
          <p:cNvPr id="4" name="Content Placeholder 3" descr="A screenshot of a computer screen&#10;&#10;AI-generated content may be incorrect.">
            <a:extLst>
              <a:ext uri="{FF2B5EF4-FFF2-40B4-BE49-F238E27FC236}">
                <a16:creationId xmlns:a16="http://schemas.microsoft.com/office/drawing/2014/main" id="{A3C4610E-5699-12BF-01C5-7F29C4B0CFCB}"/>
              </a:ext>
            </a:extLst>
          </p:cNvPr>
          <p:cNvPicPr>
            <a:picLocks noChangeAspect="1"/>
          </p:cNvPicPr>
          <p:nvPr/>
        </p:nvPicPr>
        <p:blipFill>
          <a:blip r:embed="rId2"/>
          <a:stretch>
            <a:fillRect/>
          </a:stretch>
        </p:blipFill>
        <p:spPr>
          <a:xfrm>
            <a:off x="892803" y="1854273"/>
            <a:ext cx="4530535" cy="4615895"/>
          </a:xfrm>
          <a:prstGeom prst="rect">
            <a:avLst/>
          </a:prstGeom>
        </p:spPr>
      </p:pic>
      <p:pic>
        <p:nvPicPr>
          <p:cNvPr id="5" name="Picture 4" descr="A screenshot of a login screen&#10;&#10;AI-generated content may be incorrect.">
            <a:extLst>
              <a:ext uri="{FF2B5EF4-FFF2-40B4-BE49-F238E27FC236}">
                <a16:creationId xmlns:a16="http://schemas.microsoft.com/office/drawing/2014/main" id="{7CFC96DA-9FED-9A3C-D3E9-DEC219C8DC3B}"/>
              </a:ext>
            </a:extLst>
          </p:cNvPr>
          <p:cNvPicPr>
            <a:picLocks noChangeAspect="1"/>
          </p:cNvPicPr>
          <p:nvPr/>
        </p:nvPicPr>
        <p:blipFill>
          <a:blip r:embed="rId3"/>
          <a:stretch>
            <a:fillRect/>
          </a:stretch>
        </p:blipFill>
        <p:spPr>
          <a:xfrm>
            <a:off x="7141433" y="2345198"/>
            <a:ext cx="4157764" cy="2931037"/>
          </a:xfrm>
          <a:prstGeom prst="rect">
            <a:avLst/>
          </a:prstGeom>
        </p:spPr>
      </p:pic>
      <p:sp>
        <p:nvSpPr>
          <p:cNvPr id="29" name="Oval 28">
            <a:extLst>
              <a:ext uri="{FF2B5EF4-FFF2-40B4-BE49-F238E27FC236}">
                <a16:creationId xmlns:a16="http://schemas.microsoft.com/office/drawing/2014/main" id="{C4C270DE-0BEB-4372-B440-7EADA6FAFA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rgbClr val="FFFFFF"/>
          </a:solidFill>
          <a:ln w="28575">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1" name="Oval 30">
            <a:extLst>
              <a:ext uri="{FF2B5EF4-FFF2-40B4-BE49-F238E27FC236}">
                <a16:creationId xmlns:a16="http://schemas.microsoft.com/office/drawing/2014/main" id="{757ACA0C-8702-4043-8D4D-582EAEDF1C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3877" y="4618784"/>
            <a:ext cx="365021" cy="365021"/>
          </a:xfrm>
          <a:prstGeom prst="ellipse">
            <a:avLst/>
          </a:prstGeom>
          <a:solidFill>
            <a:schemeClr val="accent2">
              <a:alpha val="30000"/>
            </a:schemeClr>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Tree>
    <p:extLst>
      <p:ext uri="{BB962C8B-B14F-4D97-AF65-F5344CB8AC3E}">
        <p14:creationId xmlns:p14="http://schemas.microsoft.com/office/powerpoint/2010/main" val="7604654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259</TotalTime>
  <Words>677</Words>
  <Application>Microsoft Office PowerPoint</Application>
  <PresentationFormat>Widescreen</PresentationFormat>
  <Paragraphs>49</Paragraphs>
  <Slides>12</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Tahoma</vt:lpstr>
      <vt:lpstr>Office Theme</vt:lpstr>
      <vt:lpstr>CMU Rental Hub BIS 698 Information Systems Project</vt:lpstr>
      <vt:lpstr>Agenda</vt:lpstr>
      <vt:lpstr>Background</vt:lpstr>
      <vt:lpstr>Problem / Opportunity</vt:lpstr>
      <vt:lpstr>ERD</vt:lpstr>
      <vt:lpstr>DFD – Context Level</vt:lpstr>
      <vt:lpstr>DFD – Level Zero</vt:lpstr>
      <vt:lpstr>Welcome Screen</vt:lpstr>
      <vt:lpstr>Sign up / Login</vt:lpstr>
      <vt:lpstr>Student Dashboard</vt:lpstr>
      <vt:lpstr>Admin Dashboard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Himabindu Mandem</dc:creator>
  <cp:lastModifiedBy>Himabindu Mandem</cp:lastModifiedBy>
  <cp:revision>8</cp:revision>
  <dcterms:created xsi:type="dcterms:W3CDTF">2025-04-29T03:08:45Z</dcterms:created>
  <dcterms:modified xsi:type="dcterms:W3CDTF">2025-04-29T18:05:16Z</dcterms:modified>
</cp:coreProperties>
</file>