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68" r:id="rId9"/>
    <p:sldId id="261" r:id="rId10"/>
    <p:sldId id="263" r:id="rId11"/>
    <p:sldId id="269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343DF9-D7EC-43FE-8604-DA334F0A199E}">
  <a:tblStyle styleId="{58343DF9-D7EC-43FE-8604-DA334F0A19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2" autoAdjust="0"/>
  </p:normalViewPr>
  <p:slideViewPr>
    <p:cSldViewPr snapToGrid="0">
      <p:cViewPr varScale="1">
        <p:scale>
          <a:sx n="116" d="100"/>
          <a:sy n="116" d="100"/>
        </p:scale>
        <p:origin x="75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view this slide deck in Presenter View.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e79c72d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e79c72d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0e79c72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0e79c72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e2e7b024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e2e7b024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e2e7b02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e2e7b02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an insurance provider, it is the role of Blue Cross Blue Shield to empower their patients through health, which should include preventative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Economic value: as an insurance company, Blue Cross Blue Shield pays less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Societal value: less individuals suffering and can allocate their energy/resources elsewhere rather than dealing with their symptoms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Empowerment is key to compliance: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Empowerment to make strategic diet and habit decisions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e2e7b02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e2e7b02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e2e7b024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e2e7b024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e2e7b024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e2e7b024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e2e7b024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e2e7b024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19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e2e7b02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e2e7b02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e2e7b02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e2e7b02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reamstime.com/stock-photo-smart-city-internet-things-wireless-communication-network-abstract-image-visual-image9331526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reamstime.com/eating-leisure-concept-group-people-having-dinner-holding-hands-together-over-table-food-people-holding-hands-image10839382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rishnaanand.github.io/MedHacks2018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rs.usda.gov/data-products/food-access-research-atlas/go-to-the-atlas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Combating Food Deserts by Combating Chronic Disease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80775" y="2850250"/>
            <a:ext cx="7255200" cy="1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Adelyn Yau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Krishna Anand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Landon A. Hackley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Jihao Luo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Eloisa Lopez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915875" y="2850250"/>
            <a:ext cx="30789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MedHacks 2018: Snow Days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9th September 2018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86450" y="13080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Competitors’ Profit/Revenue                 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2"/>
          </p:nvPr>
        </p:nvSpPr>
        <p:spPr>
          <a:xfrm>
            <a:off x="4149850" y="1802525"/>
            <a:ext cx="4541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 revenue in online food delivery $20,186M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annual growth rate of 9.7% in the next 4 years</a:t>
            </a:r>
            <a:endParaRPr/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286450" y="1911975"/>
          <a:ext cx="3774300" cy="2527500"/>
        </p:xfrm>
        <a:graphic>
          <a:graphicData uri="http://schemas.openxmlformats.org/drawingml/2006/table">
            <a:tbl>
              <a:tblPr>
                <a:noFill/>
                <a:tableStyleId>{58343DF9-D7EC-43FE-8604-DA334F0A199E}</a:tableStyleId>
              </a:tblPr>
              <a:tblGrid>
                <a:gridCol w="11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Company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2016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2015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2014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Blue Apron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$795.4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$340.8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$77.8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Hello Fresh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$659.6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352.9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$80.5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Plated.com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$150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$100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$20 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8" name="Google Shape;178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75" y="2296725"/>
            <a:ext cx="4316451" cy="2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50008"/>
            <a:ext cx="9144000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727650" y="2143050"/>
            <a:ext cx="76887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Clr>
                <a:srgbClr val="000000"/>
              </a:buClr>
              <a:buSzPts val="1600"/>
            </a:pPr>
            <a:r>
              <a:rPr lang="en-US" sz="1600" dirty="0">
                <a:solidFill>
                  <a:srgbClr val="000000"/>
                </a:solidFill>
              </a:rPr>
              <a:t>Expand nationwide using national Blue Cross Blue Shield food desert data</a:t>
            </a:r>
          </a:p>
          <a:p>
            <a:pPr marL="127000" indent="0">
              <a:buClr>
                <a:srgbClr val="000000"/>
              </a:buClr>
              <a:buSzPts val="1600"/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Provide </a:t>
            </a:r>
            <a:r>
              <a:rPr lang="en-US" sz="1600" dirty="0">
                <a:solidFill>
                  <a:srgbClr val="000000"/>
                </a:solidFill>
              </a:rPr>
              <a:t>healthcare </a:t>
            </a:r>
            <a:r>
              <a:rPr lang="en" sz="1600" dirty="0">
                <a:solidFill>
                  <a:srgbClr val="000000"/>
                </a:solidFill>
              </a:rPr>
              <a:t>measurement service in food trucks, gathering information on people who are mostly unreachable by traditional healthcare</a:t>
            </a: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health information from the mobile food banks has high density and continuity - very valuable for chronic disease research institutes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464875" y="4792950"/>
            <a:ext cx="57408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Pongparnit, Busakorn. Smart city and internet of things, wireless communication network. Dreamstime. </a:t>
            </a:r>
            <a:r>
              <a:rPr lang="en" sz="600" u="sng">
                <a:solidFill>
                  <a:srgbClr val="1155CC"/>
                </a:solidFill>
                <a:hlinkClick r:id="rId4"/>
              </a:rPr>
              <a:t>https://www.dreamstime.com/stock-photo-smart-city-internet-things-wireless-communication-network-abstract-image-visual-image93315266</a:t>
            </a:r>
            <a:r>
              <a:rPr lang="en" sz="600"/>
              <a:t> 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&amp; Their Causes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66000" y="1966750"/>
            <a:ext cx="39060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Individuals with Diet-Related Chronic Diseases struggle to maintain healthy nutrition</a:t>
            </a:r>
            <a:endParaRPr sz="1800">
              <a:solidFill>
                <a:srgbClr val="000000"/>
              </a:solidFill>
            </a:endParaRPr>
          </a:p>
          <a:p>
            <a:pPr marL="9144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2"/>
          </p:nvPr>
        </p:nvSpPr>
        <p:spPr>
          <a:xfrm>
            <a:off x="4628225" y="1966750"/>
            <a:ext cx="3906000" cy="10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Food Deserts formed because of lack of access to healthy food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0" y="1905175"/>
            <a:ext cx="557950" cy="4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0" y="1905171"/>
            <a:ext cx="473865" cy="4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0138" y="3144425"/>
            <a:ext cx="3619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7775" y="4120750"/>
            <a:ext cx="2667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650" y="4144575"/>
            <a:ext cx="3714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688" y="3194425"/>
            <a:ext cx="3333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29450" y="3069000"/>
            <a:ext cx="34176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knowledge in diet/cooking options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latin typeface="Lato"/>
              <a:ea typeface="Lato"/>
              <a:cs typeface="Lato"/>
              <a:sym typeface="Lato"/>
            </a:endParaRPr>
          </a:p>
          <a:p>
            <a:pPr marL="457200" lvl="0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Difficult &amp; tedious to obtain ingredients for medically-tailored meals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628225" y="3038250"/>
            <a:ext cx="36213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transportation to grocery stores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latin typeface="Lato"/>
              <a:ea typeface="Lato"/>
              <a:cs typeface="Lato"/>
              <a:sym typeface="Lato"/>
            </a:endParaRPr>
          </a:p>
          <a:p>
            <a:pPr marL="457200" lvl="0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healthy produce options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Limited to fast foods/unhealthy snack foods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Magnitude of the Food Scarcity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192175" y="1853850"/>
            <a:ext cx="5673550" cy="1208800"/>
            <a:chOff x="192175" y="1853850"/>
            <a:chExt cx="5673550" cy="1208800"/>
          </a:xfrm>
        </p:grpSpPr>
        <p:pic>
          <p:nvPicPr>
            <p:cNvPr id="110" name="Google Shape;11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2175" y="1853850"/>
              <a:ext cx="5673550" cy="107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5"/>
            <p:cNvSpPr txBox="1"/>
            <p:nvPr/>
          </p:nvSpPr>
          <p:spPr>
            <a:xfrm>
              <a:off x="2385125" y="2667850"/>
              <a:ext cx="34806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Seligman HK, Bindman AB, Vittinghoff E, Kanaya AM, Kushel MB. Food insecurity is associated with diabetes mellitus: results from the National Health Examination and Nutrition Examination Survey (NHANES) 1999-2002. </a:t>
              </a:r>
              <a:r>
                <a:rPr lang="en" sz="600" i="1"/>
                <a:t>Journal of General Internal Medicine</a:t>
              </a:r>
              <a:r>
                <a:rPr lang="en" sz="600"/>
                <a:t>. 2007;22(7):1018-1023.						</a:t>
              </a:r>
              <a:endParaRPr sz="600"/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					 </a:t>
              </a:r>
              <a:endParaRPr sz="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235200" y="2383575"/>
              <a:ext cx="27792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082400" y="2526325"/>
              <a:ext cx="37833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92175" y="2714425"/>
              <a:ext cx="3708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690800" y="2882100"/>
            <a:ext cx="3374050" cy="1508400"/>
            <a:chOff x="5769950" y="2666575"/>
            <a:chExt cx="3374050" cy="1508400"/>
          </a:xfrm>
        </p:grpSpPr>
        <p:pic>
          <p:nvPicPr>
            <p:cNvPr id="116" name="Google Shape;11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99400" y="3914875"/>
              <a:ext cx="2360375" cy="26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69950" y="2666575"/>
              <a:ext cx="3374050" cy="12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5"/>
            <p:cNvSpPr/>
            <p:nvPr/>
          </p:nvSpPr>
          <p:spPr>
            <a:xfrm>
              <a:off x="7469175" y="3130275"/>
              <a:ext cx="15765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089200" y="3273025"/>
              <a:ext cx="23853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0" y="4174975"/>
            <a:ext cx="5897750" cy="945850"/>
            <a:chOff x="0" y="4174975"/>
            <a:chExt cx="5897750" cy="945850"/>
          </a:xfrm>
        </p:grpSpPr>
        <p:pic>
          <p:nvPicPr>
            <p:cNvPr id="121" name="Google Shape;121;p15"/>
            <p:cNvPicPr preferRelativeResize="0"/>
            <p:nvPr/>
          </p:nvPicPr>
          <p:blipFill rotWithShape="1">
            <a:blip r:embed="rId6">
              <a:alphaModFix/>
            </a:blip>
            <a:srcRect l="1293"/>
            <a:stretch/>
          </p:blipFill>
          <p:spPr>
            <a:xfrm>
              <a:off x="0" y="4174975"/>
              <a:ext cx="5897750" cy="619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34875" y="4794125"/>
              <a:ext cx="4062875" cy="32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/>
            <p:nvPr/>
          </p:nvSpPr>
          <p:spPr>
            <a:xfrm>
              <a:off x="327725" y="4390500"/>
              <a:ext cx="39570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455284" y="2571750"/>
            <a:ext cx="6097800" cy="1379875"/>
            <a:chOff x="1523109" y="2634050"/>
            <a:chExt cx="6097800" cy="1379875"/>
          </a:xfrm>
        </p:grpSpPr>
        <p:pic>
          <p:nvPicPr>
            <p:cNvPr id="125" name="Google Shape;125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23109" y="2634050"/>
              <a:ext cx="6097800" cy="137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5"/>
            <p:cNvSpPr/>
            <p:nvPr/>
          </p:nvSpPr>
          <p:spPr>
            <a:xfrm>
              <a:off x="2398300" y="3411025"/>
              <a:ext cx="24852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883500" y="3599125"/>
              <a:ext cx="678300" cy="188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283848"/>
            <a:ext cx="9144000" cy="609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Improve nutritional health of individuals with chronic metabolic diseases and individuals who live in food deserts, both to mitigate and prevent disease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Increase accessibility of healthy food options to identified nutrition deserts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Create inclusive communities for peoples with different chronic diseases affecting their diet to learn, grow, and hold each other accountable for their nutritional health choices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295900" y="4672575"/>
            <a:ext cx="38481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Syda Productions. People holding hands together over table with food. Dreamstime. 2006. </a:t>
            </a:r>
            <a:r>
              <a:rPr lang="en" sz="600" u="sng">
                <a:solidFill>
                  <a:srgbClr val="1155CC"/>
                </a:solidFill>
                <a:hlinkClick r:id="rId4"/>
              </a:rPr>
              <a:t>https://www.dreamstime.com/eating-leisure-concept-group-people-having-dinner-holding-hands-together-over-table-food-people-holding-hands-image108393822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&amp; Their Solutions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560875" y="2429400"/>
            <a:ext cx="3872700" cy="22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 simplistic website full of easy-to-follow cooking videos tailored specifically for individuals with diet-related chronic diseases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Diabetes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Hypertension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Etc.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One-click add-to-cart option for ordering the ingredients right to your door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An online community to encourage accountability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5115675" y="2421125"/>
            <a:ext cx="3774300" cy="2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Food trucks designed to pick up near-expired foods from grocers and food banks, screen for viability, and deliver goods to identified food deserts</a:t>
            </a:r>
            <a:endParaRPr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Creates food accessibility to food-scarce areas</a:t>
            </a:r>
            <a:endParaRPr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Provides food at little-to-no cost for low socioeconomic populations</a:t>
            </a:r>
            <a:endParaRPr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Foods distributed in boxes organized to maximize nutrition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Reduces food waste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60875" y="1947257"/>
            <a:ext cx="41112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Rachel Ray Meets Targeted Healthcare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667375" y="1947250"/>
            <a:ext cx="28917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Food Banks Go Mobile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831625" y="2428175"/>
            <a:ext cx="32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7"/>
          <p:cNvCxnSpPr/>
          <p:nvPr/>
        </p:nvCxnSpPr>
        <p:spPr>
          <a:xfrm rot="10800000" flipH="1">
            <a:off x="5972900" y="2421125"/>
            <a:ext cx="17961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063" y="4579025"/>
            <a:ext cx="2381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428" y="4212296"/>
            <a:ext cx="3048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9700" y="3152725"/>
            <a:ext cx="4381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8865" y="2995562"/>
            <a:ext cx="3714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8000" y="4653387"/>
            <a:ext cx="400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50" y="1919500"/>
            <a:ext cx="557950" cy="4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5685" y="1913021"/>
            <a:ext cx="473865" cy="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26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for Delivering Medically-Tailored Meals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82375" y="1802550"/>
            <a:ext cx="4998000" cy="31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Provide a platform centralizing medically-tailored recipe videos, giving users the option to purchase the correlating meal kit for home-delivery. 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this addresses barriers to healthful foods:</a:t>
            </a:r>
            <a:endParaRPr sz="160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Price</a:t>
            </a:r>
            <a:r>
              <a:rPr lang="en">
                <a:solidFill>
                  <a:srgbClr val="000000"/>
                </a:solidFill>
              </a:rPr>
              <a:t>: sourcing produce from local farmers’ markets allows subsidies for those with food stamps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Accessibility:</a:t>
            </a:r>
            <a:r>
              <a:rPr lang="en">
                <a:solidFill>
                  <a:srgbClr val="000000"/>
                </a:solidFill>
              </a:rPr>
              <a:t> delivery service mitigates lack of transportation to grocery stores/farmers’ markets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Self-efficacy: </a:t>
            </a:r>
            <a:r>
              <a:rPr lang="en">
                <a:solidFill>
                  <a:srgbClr val="000000"/>
                </a:solidFill>
              </a:rPr>
              <a:t>culturally-considerate, medically-tailored cooking tutorial videos in multiple languages empower patients from diverse backgrounds with healthful options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374" y="1853850"/>
            <a:ext cx="3271752" cy="31288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/>
          <p:nvPr/>
        </p:nvCxnSpPr>
        <p:spPr>
          <a:xfrm rot="10800000" flipH="1">
            <a:off x="592775" y="2760925"/>
            <a:ext cx="41895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&amp; Their Solutions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560875" y="2429400"/>
            <a:ext cx="3872700" cy="22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 simplistic website full of easy-to-follow cooking videos tailored specifically for individuals with diet-related chronic diseases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Diabetes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Hypertension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Etc.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One-click add-to-cart option for ordering the ingredients right to your door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An online community to encourage accountability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5115675" y="2421125"/>
            <a:ext cx="3774300" cy="2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Food trucks designed to pick up near-expired foods from grocers and food banks, screen for viability, and deliver goods to identified food deserts</a:t>
            </a:r>
            <a:endParaRPr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Creates food accessibility to food-scarce areas</a:t>
            </a:r>
            <a:endParaRPr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Provides food at little-to-no cost for low socioeconomic populations</a:t>
            </a:r>
            <a:endParaRPr>
              <a:solidFill>
                <a:srgbClr val="000000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Foods distributed in boxes organized to maximize nutrition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Reduces food waste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60875" y="1947257"/>
            <a:ext cx="41112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Rachel Ray Meets Targeted Healthcare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667375" y="1947250"/>
            <a:ext cx="28917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Food Banks Go Mobile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831625" y="2428175"/>
            <a:ext cx="32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7"/>
          <p:cNvCxnSpPr/>
          <p:nvPr/>
        </p:nvCxnSpPr>
        <p:spPr>
          <a:xfrm rot="10800000" flipH="1">
            <a:off x="5972900" y="2421125"/>
            <a:ext cx="17961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063" y="4579025"/>
            <a:ext cx="2381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428" y="4212296"/>
            <a:ext cx="3048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9700" y="3152725"/>
            <a:ext cx="4381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8865" y="2995562"/>
            <a:ext cx="3714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8000" y="4653387"/>
            <a:ext cx="400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50" y="1919500"/>
            <a:ext cx="557950" cy="4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5685" y="1913021"/>
            <a:ext cx="473865" cy="4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5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726200" y="1318650"/>
            <a:ext cx="814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for Implementing Mobile Food Banks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482375" y="1802525"/>
            <a:ext cx="4823400" cy="3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 excess funds from the medically-tailored meals program to collect and distribute unadulterated produce to residents living in nutritional deserts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we create accessibility in areas of scarcity:</a:t>
            </a:r>
            <a:endParaRPr sz="160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Local: </a:t>
            </a:r>
            <a:r>
              <a:rPr lang="en">
                <a:solidFill>
                  <a:srgbClr val="000000"/>
                </a:solidFill>
              </a:rPr>
              <a:t>Partner with local food banks to distribute their products in nearby nutrition desert regions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Efficient: </a:t>
            </a:r>
            <a:r>
              <a:rPr lang="en">
                <a:solidFill>
                  <a:srgbClr val="000000"/>
                </a:solidFill>
              </a:rPr>
              <a:t>Optimize distribution routes using USDA food desert map data to reduce travel costs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Effective: </a:t>
            </a:r>
            <a:r>
              <a:rPr lang="en">
                <a:solidFill>
                  <a:srgbClr val="000000"/>
                </a:solidFill>
              </a:rPr>
              <a:t>Bring produce to local neighborhoods in need by grocery truck for food insecure residents to pick-up for free following the same SOPs as the food banks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 rot="10800000" flipH="1">
            <a:off x="592775" y="2760925"/>
            <a:ext cx="41895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210;p24">
            <a:extLst>
              <a:ext uri="{FF2B5EF4-FFF2-40B4-BE49-F238E27FC236}">
                <a16:creationId xmlns:a16="http://schemas.microsoft.com/office/drawing/2014/main" id="{4109FDB0-C0B3-472B-96B1-8C73CFE1B8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63" y="1802524"/>
            <a:ext cx="3789113" cy="3113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24">
            <a:extLst>
              <a:ext uri="{FF2B5EF4-FFF2-40B4-BE49-F238E27FC236}">
                <a16:creationId xmlns:a16="http://schemas.microsoft.com/office/drawing/2014/main" id="{D17E9B93-D3EE-49A7-8277-71AFB9AB7541}"/>
              </a:ext>
            </a:extLst>
          </p:cNvPr>
          <p:cNvSpPr txBox="1"/>
          <p:nvPr/>
        </p:nvSpPr>
        <p:spPr>
          <a:xfrm>
            <a:off x="3931650" y="4726275"/>
            <a:ext cx="49866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Ver Ploeg, M. , Breneman, V. United States Department of Agriculture Economic Research Service. </a:t>
            </a:r>
            <a:endParaRPr sz="6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 to the Atlas. (2017). Retrieved from </a:t>
            </a:r>
            <a:r>
              <a:rPr lang="en" sz="600" u="sng">
                <a:solidFill>
                  <a:srgbClr val="1155CC"/>
                </a:solidFill>
                <a:hlinkClick r:id="rId4"/>
              </a:rPr>
              <a:t>https://www.ers.usda.gov/data-products/food-access-research-atlas/go-to-the-atlas.aspx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Delivery Fueling Food Delivery: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000"/>
              <a:t>Our Business Model</a:t>
            </a:r>
            <a:endParaRPr sz="200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1436800" y="3161425"/>
            <a:ext cx="2309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Net Funds Generated Through  Our Online, Medically-Tailored Meals Program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351150" y="2458850"/>
            <a:ext cx="2441700" cy="610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00" y="3069050"/>
            <a:ext cx="557950" cy="4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5403250" y="2976650"/>
            <a:ext cx="22629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Cost of Providing Free Food Delivery Service to Nutrition Deserts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10800000">
            <a:off x="3351150" y="4097263"/>
            <a:ext cx="2441700" cy="610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35" y="3069046"/>
            <a:ext cx="473865" cy="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906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Arial</vt:lpstr>
      <vt:lpstr>Lato</vt:lpstr>
      <vt:lpstr>Streamline</vt:lpstr>
      <vt:lpstr>Combating Food Deserts by Combating Chronic Disease</vt:lpstr>
      <vt:lpstr>The Issues &amp; Their Causes </vt:lpstr>
      <vt:lpstr>The Magnitude of the Food Scarcity</vt:lpstr>
      <vt:lpstr>Our Mission</vt:lpstr>
      <vt:lpstr>The Issues &amp; Their Solutions</vt:lpstr>
      <vt:lpstr>Method for Delivering Medically-Tailored Meals</vt:lpstr>
      <vt:lpstr>The Issues &amp; Their Solutions</vt:lpstr>
      <vt:lpstr>Method for Implementing Mobile Food Banks</vt:lpstr>
      <vt:lpstr>Food Delivery Fueling Food Delivery:   Our Business Model</vt:lpstr>
      <vt:lpstr>Competitors’ Profit/Revenue                 </vt:lpstr>
      <vt:lpstr>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Food Deserts by Combating Chronic Disease</dc:title>
  <dc:creator>Landon Hackley</dc:creator>
  <cp:lastModifiedBy>Krishna Anand</cp:lastModifiedBy>
  <cp:revision>8</cp:revision>
  <dcterms:modified xsi:type="dcterms:W3CDTF">2018-09-09T18:47:34Z</dcterms:modified>
</cp:coreProperties>
</file>