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44173174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44173174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441731742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44173174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44173174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44173174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44173174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44173174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44173174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44173174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44173174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44173174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44173174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44173174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4417317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4417317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Affects CNS, patients are typically </a:t>
            </a:r>
            <a:r>
              <a:rPr lang="en"/>
              <a:t>monitored</a:t>
            </a:r>
            <a:r>
              <a:rPr lang="en"/>
              <a:t> by MRI, magnetic resonance imaging</a:t>
            </a:r>
            <a:endParaRPr/>
          </a:p>
          <a:p>
            <a:pPr indent="0" lvl="0" marL="0" rtl="0" algn="l">
              <a:spcBef>
                <a:spcPts val="0"/>
              </a:spcBef>
              <a:spcAft>
                <a:spcPts val="0"/>
              </a:spcAft>
              <a:buNone/>
            </a:pPr>
            <a:r>
              <a:rPr lang="en"/>
              <a:t>Poor prognosis, survival rate is less than 2 years. Doctors generally use </a:t>
            </a:r>
            <a:r>
              <a:rPr lang="en"/>
              <a:t>size</a:t>
            </a:r>
            <a:r>
              <a:rPr lang="en"/>
              <a:t> of tumor as a parameter to see </a:t>
            </a:r>
            <a:r>
              <a:rPr lang="en"/>
              <a:t>whether</a:t>
            </a:r>
            <a:r>
              <a:rPr lang="en"/>
              <a:t> the  tumor is </a:t>
            </a:r>
            <a:r>
              <a:rPr lang="en"/>
              <a:t>growing</a:t>
            </a:r>
            <a:r>
              <a:rPr lang="en"/>
              <a:t> or responding to treatment</a:t>
            </a:r>
            <a:endParaRPr/>
          </a:p>
          <a:p>
            <a:pPr indent="0" lvl="0" marL="0" rtl="0" algn="l">
              <a:spcBef>
                <a:spcPts val="0"/>
              </a:spcBef>
              <a:spcAft>
                <a:spcPts val="0"/>
              </a:spcAft>
              <a:buNone/>
            </a:pPr>
            <a:r>
              <a:rPr lang="en"/>
              <a:t>“IMAGE VOLUME”</a:t>
            </a:r>
            <a:endParaRPr/>
          </a:p>
          <a:p>
            <a:pPr indent="0" lvl="0" marL="0" rtl="0" algn="l">
              <a:spcBef>
                <a:spcPts val="0"/>
              </a:spcBef>
              <a:spcAft>
                <a:spcPts val="0"/>
              </a:spcAft>
              <a:buNone/>
            </a:pPr>
            <a:r>
              <a:rPr lang="en"/>
              <a:t>In MRI, Multiple image volumes are acquired called sequence</a:t>
            </a:r>
            <a:endParaRPr/>
          </a:p>
          <a:p>
            <a:pPr indent="0" lvl="0" marL="0" rtl="0" algn="l">
              <a:spcBef>
                <a:spcPts val="0"/>
              </a:spcBef>
              <a:spcAft>
                <a:spcPts val="0"/>
              </a:spcAft>
              <a:buNone/>
            </a:pPr>
            <a:r>
              <a:rPr lang="en"/>
              <a:t>Each sequence is obtained by certain technique by </a:t>
            </a:r>
            <a:r>
              <a:rPr lang="en"/>
              <a:t>exciting magnetic</a:t>
            </a:r>
            <a:r>
              <a:rPr lang="en"/>
              <a:t> spins in human body, each of them gives raise to </a:t>
            </a:r>
            <a:r>
              <a:rPr lang="en"/>
              <a:t>separate</a:t>
            </a:r>
            <a:r>
              <a:rPr lang="en"/>
              <a:t> grey-scale contrast</a:t>
            </a:r>
            <a:endParaRPr/>
          </a:p>
          <a:p>
            <a:pPr indent="0" lvl="0" marL="0" rtl="0" algn="l">
              <a:spcBef>
                <a:spcPts val="0"/>
              </a:spcBef>
              <a:spcAft>
                <a:spcPts val="0"/>
              </a:spcAft>
              <a:buNone/>
            </a:pPr>
            <a:r>
              <a:rPr lang="en"/>
              <a:t>Generally each sequence is of size 256x256x100 where 100 is no.of </a:t>
            </a:r>
            <a:r>
              <a:rPr lang="en"/>
              <a:t>slices</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441731742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44173174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744173174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74417317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centric: varies from hospital yo hospital and scanner to scaner so this data generalises well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441731742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4417317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441731742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44173174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417317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4417317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process of temporarily reshaping a 3D image volume to a 2D matrix for scaling and then reshaping it back to its original 3D shape is a technique used to ensure that the scaling operation is applied consistently across the entire image volum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44173174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44173174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007/978-3-030-70296-0_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446225" y="7536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Brain Tumor Segmentation</a:t>
            </a:r>
            <a:endParaRPr/>
          </a:p>
        </p:txBody>
      </p:sp>
      <p:sp>
        <p:nvSpPr>
          <p:cNvPr id="68" name="Google Shape;68;p13"/>
          <p:cNvSpPr txBox="1"/>
          <p:nvPr>
            <p:ph idx="1" type="subTitle"/>
          </p:nvPr>
        </p:nvSpPr>
        <p:spPr>
          <a:xfrm>
            <a:off x="503225" y="1743994"/>
            <a:ext cx="8222100" cy="30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August 16, 2023</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600"/>
              <a:t>By:</a:t>
            </a:r>
            <a:endParaRPr sz="1600"/>
          </a:p>
          <a:p>
            <a:pPr indent="0" lvl="0" marL="0" rtl="0" algn="l">
              <a:lnSpc>
                <a:spcPct val="115000"/>
              </a:lnSpc>
              <a:spcBef>
                <a:spcPts val="0"/>
              </a:spcBef>
              <a:spcAft>
                <a:spcPts val="0"/>
              </a:spcAft>
              <a:buNone/>
            </a:pPr>
            <a:r>
              <a:rPr lang="en" sz="1600"/>
              <a:t>Maramreddy Krishna Ananda Reddy - cse200001042</a:t>
            </a:r>
            <a:endParaRPr sz="1600"/>
          </a:p>
          <a:p>
            <a:pPr indent="0" lvl="0" marL="0" rtl="0" algn="l">
              <a:lnSpc>
                <a:spcPct val="115000"/>
              </a:lnSpc>
              <a:spcBef>
                <a:spcPts val="0"/>
              </a:spcBef>
              <a:spcAft>
                <a:spcPts val="0"/>
              </a:spcAft>
              <a:buNone/>
            </a:pPr>
            <a:r>
              <a:rPr lang="en" sz="1600"/>
              <a:t>Mudavath Bhanu Prakash - cse200001048</a:t>
            </a:r>
            <a:br>
              <a:rPr lang="en" sz="1600"/>
            </a:br>
            <a:endParaRPr sz="1600"/>
          </a:p>
          <a:p>
            <a:pPr indent="0" lvl="0" marL="0" rtl="0" algn="l">
              <a:lnSpc>
                <a:spcPct val="115000"/>
              </a:lnSpc>
              <a:spcBef>
                <a:spcPts val="0"/>
              </a:spcBef>
              <a:spcAft>
                <a:spcPts val="0"/>
              </a:spcAft>
              <a:buNone/>
            </a:pPr>
            <a:r>
              <a:rPr lang="en" sz="1600"/>
              <a:t>BTP Superviser: Dr. Surya Prakash</a:t>
            </a:r>
            <a:endParaRPr sz="1600"/>
          </a:p>
        </p:txBody>
      </p:sp>
      <p:pic>
        <p:nvPicPr>
          <p:cNvPr id="69" name="Google Shape;69;p13"/>
          <p:cNvPicPr preferRelativeResize="0"/>
          <p:nvPr/>
        </p:nvPicPr>
        <p:blipFill>
          <a:blip r:embed="rId3">
            <a:alphaModFix/>
          </a:blip>
          <a:stretch>
            <a:fillRect/>
          </a:stretch>
        </p:blipFill>
        <p:spPr>
          <a:xfrm>
            <a:off x="6160325" y="2123100"/>
            <a:ext cx="1876300" cy="187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28" name="Google Shape;128;p22"/>
          <p:cNvSpPr txBox="1"/>
          <p:nvPr>
            <p:ph idx="4294967295" type="body"/>
          </p:nvPr>
        </p:nvSpPr>
        <p:spPr>
          <a:xfrm>
            <a:off x="471900" y="943200"/>
            <a:ext cx="8222100" cy="36861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2"/>
              </a:buClr>
              <a:buSzPts val="1500"/>
              <a:buChar char="●"/>
            </a:pPr>
            <a:r>
              <a:rPr lang="en" sz="1500">
                <a:solidFill>
                  <a:schemeClr val="dk2"/>
                </a:solidFill>
              </a:rPr>
              <a:t>One-Hot Encoding: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sz="1400">
                <a:solidFill>
                  <a:schemeClr val="dk2"/>
                </a:solidFill>
              </a:rPr>
              <a:t>Convert the modified mask into one-hot encoded format, creating a categorical representation. </a:t>
            </a:r>
            <a:endParaRPr sz="1400">
              <a:solidFill>
                <a:schemeClr val="dk2"/>
              </a:solidFill>
            </a:endParaRPr>
          </a:p>
          <a:p>
            <a:pPr indent="-317500" lvl="1" marL="914400" rtl="0" algn="l">
              <a:lnSpc>
                <a:spcPct val="100000"/>
              </a:lnSpc>
              <a:spcBef>
                <a:spcPts val="0"/>
              </a:spcBef>
              <a:spcAft>
                <a:spcPts val="0"/>
              </a:spcAft>
              <a:buClr>
                <a:schemeClr val="dk2"/>
              </a:buClr>
              <a:buSzPts val="1400"/>
              <a:buChar char="○"/>
            </a:pPr>
            <a:r>
              <a:rPr lang="en" sz="1400">
                <a:solidFill>
                  <a:schemeClr val="dk2"/>
                </a:solidFill>
              </a:rPr>
              <a:t>This step is essential for segmentation tasks with multiple classes. </a:t>
            </a:r>
            <a:endParaRPr sz="14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Saving Processed Data In Numpys: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sz="1400">
                <a:solidFill>
                  <a:schemeClr val="dk2"/>
                </a:solidFill>
              </a:rPr>
              <a:t>If the image contains a sufficient amount of relevant information, save the preprocessed combined image and mask data. </a:t>
            </a:r>
            <a:endParaRPr sz="1400">
              <a:solidFill>
                <a:schemeClr val="dk2"/>
              </a:solidFill>
            </a:endParaRPr>
          </a:p>
          <a:p>
            <a:pPr indent="-317500" lvl="1" marL="914400" rtl="0" algn="l">
              <a:lnSpc>
                <a:spcPct val="100000"/>
              </a:lnSpc>
              <a:spcBef>
                <a:spcPts val="0"/>
              </a:spcBef>
              <a:spcAft>
                <a:spcPts val="0"/>
              </a:spcAft>
              <a:buClr>
                <a:schemeClr val="dk2"/>
              </a:buClr>
              <a:buSzPts val="1400"/>
              <a:buChar char="○"/>
            </a:pPr>
            <a:r>
              <a:rPr lang="en" sz="1400">
                <a:solidFill>
                  <a:schemeClr val="dk2"/>
                </a:solidFill>
              </a:rPr>
              <a:t>Use unique filenames to differentiate between processed images and masks. </a:t>
            </a:r>
            <a:endParaRPr sz="1400">
              <a:solidFill>
                <a:schemeClr val="dk2"/>
              </a:solidFill>
            </a:endParaRPr>
          </a:p>
          <a:p>
            <a:pPr indent="0" lvl="0" marL="0" rtl="0" algn="l">
              <a:lnSpc>
                <a:spcPct val="100000"/>
              </a:lnSpc>
              <a:spcBef>
                <a:spcPts val="1200"/>
              </a:spcBef>
              <a:spcAft>
                <a:spcPts val="0"/>
              </a:spcAft>
              <a:buNone/>
            </a:pPr>
            <a:r>
              <a:rPr lang="en" sz="1500">
                <a:solidFill>
                  <a:schemeClr val="dk2"/>
                </a:solidFill>
              </a:rPr>
              <a:t>Summary</a:t>
            </a:r>
            <a:r>
              <a:rPr lang="en" sz="1400">
                <a:solidFill>
                  <a:schemeClr val="dk2"/>
                </a:solidFill>
              </a:rPr>
              <a:t>: Iterate through all images in the dataset, applying these preprocessing steps. By combining modalities and adjusting masks, the data becomes ready for training machine learning models. </a:t>
            </a:r>
            <a:endParaRPr sz="1400">
              <a:solidFill>
                <a:schemeClr val="dk2"/>
              </a:solidFill>
            </a:endParaRPr>
          </a:p>
          <a:p>
            <a:pPr indent="0" lvl="0" marL="0" rtl="0" algn="l">
              <a:lnSpc>
                <a:spcPct val="100000"/>
              </a:lnSpc>
              <a:spcBef>
                <a:spcPts val="1200"/>
              </a:spcBef>
              <a:spcAft>
                <a:spcPts val="1200"/>
              </a:spcAft>
              <a:buNone/>
            </a:pPr>
            <a:r>
              <a:rPr lang="en" sz="1500">
                <a:solidFill>
                  <a:schemeClr val="dk2"/>
                </a:solidFill>
              </a:rPr>
              <a:t>Quality Control: </a:t>
            </a:r>
            <a:r>
              <a:rPr lang="en" sz="1400">
                <a:solidFill>
                  <a:schemeClr val="dk2"/>
                </a:solidFill>
              </a:rPr>
              <a:t>Carefully assessing and preprocessing data ensures that only relevant and usable data are fed into machine learning algorithms. Monitoring useful volume percentages helps ensure the effectiveness of the preprocessing pipeline.</a:t>
            </a:r>
            <a:endParaRPr sz="1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620508" y="2612724"/>
            <a:ext cx="1492800" cy="7074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23"/>
          <p:cNvSpPr txBox="1"/>
          <p:nvPr>
            <p:ph idx="4294967295" type="body"/>
          </p:nvPr>
        </p:nvSpPr>
        <p:spPr>
          <a:xfrm>
            <a:off x="620500" y="2743240"/>
            <a:ext cx="1160400" cy="446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200">
                <a:solidFill>
                  <a:schemeClr val="lt1"/>
                </a:solidFill>
              </a:rPr>
              <a:t>Data loading</a:t>
            </a:r>
            <a:endParaRPr sz="1200">
              <a:solidFill>
                <a:schemeClr val="lt1"/>
              </a:solidFill>
            </a:endParaRPr>
          </a:p>
        </p:txBody>
      </p:sp>
      <p:grpSp>
        <p:nvGrpSpPr>
          <p:cNvPr id="135" name="Google Shape;135;p23"/>
          <p:cNvGrpSpPr/>
          <p:nvPr/>
        </p:nvGrpSpPr>
        <p:grpSpPr>
          <a:xfrm>
            <a:off x="1121412" y="2054114"/>
            <a:ext cx="158583" cy="563320"/>
            <a:chOff x="777447" y="1610215"/>
            <a:chExt cx="198900" cy="593656"/>
          </a:xfrm>
        </p:grpSpPr>
        <p:cxnSp>
          <p:nvCxnSpPr>
            <p:cNvPr id="136" name="Google Shape;136;p23"/>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23"/>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3"/>
          <p:cNvSpPr txBox="1"/>
          <p:nvPr>
            <p:ph idx="4294967295" type="body"/>
          </p:nvPr>
        </p:nvSpPr>
        <p:spPr>
          <a:xfrm>
            <a:off x="263800" y="1442825"/>
            <a:ext cx="1873800" cy="5634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1200">
                <a:solidFill>
                  <a:srgbClr val="0F0F0F"/>
                </a:solidFill>
              </a:rPr>
              <a:t>Fetch data using Nibabel(loading .nii files)</a:t>
            </a:r>
            <a:endParaRPr sz="1200">
              <a:solidFill>
                <a:srgbClr val="0F0F0F"/>
              </a:solidFill>
            </a:endParaRPr>
          </a:p>
        </p:txBody>
      </p:sp>
      <p:sp>
        <p:nvSpPr>
          <p:cNvPr id="139" name="Google Shape;139;p23"/>
          <p:cNvSpPr/>
          <p:nvPr/>
        </p:nvSpPr>
        <p:spPr>
          <a:xfrm>
            <a:off x="1797403" y="2612724"/>
            <a:ext cx="1635300" cy="707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23"/>
          <p:cNvSpPr txBox="1"/>
          <p:nvPr>
            <p:ph idx="4294967295" type="body"/>
          </p:nvPr>
        </p:nvSpPr>
        <p:spPr>
          <a:xfrm>
            <a:off x="2137600" y="2743238"/>
            <a:ext cx="1160400" cy="44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5"/>
              <a:buNone/>
            </a:pPr>
            <a:r>
              <a:rPr lang="en" sz="1200">
                <a:solidFill>
                  <a:schemeClr val="lt1"/>
                </a:solidFill>
              </a:rPr>
              <a:t>N</a:t>
            </a:r>
            <a:r>
              <a:rPr lang="en" sz="1200">
                <a:solidFill>
                  <a:schemeClr val="lt1"/>
                </a:solidFill>
              </a:rPr>
              <a:t>ormalization</a:t>
            </a:r>
            <a:endParaRPr sz="1200">
              <a:solidFill>
                <a:schemeClr val="lt1"/>
              </a:solidFill>
            </a:endParaRPr>
          </a:p>
        </p:txBody>
      </p:sp>
      <p:grpSp>
        <p:nvGrpSpPr>
          <p:cNvPr id="141" name="Google Shape;141;p23"/>
          <p:cNvGrpSpPr/>
          <p:nvPr/>
        </p:nvGrpSpPr>
        <p:grpSpPr>
          <a:xfrm>
            <a:off x="2303792" y="3314958"/>
            <a:ext cx="158583" cy="563320"/>
            <a:chOff x="2223534" y="2938958"/>
            <a:chExt cx="198900" cy="593656"/>
          </a:xfrm>
        </p:grpSpPr>
        <p:cxnSp>
          <p:nvCxnSpPr>
            <p:cNvPr id="142" name="Google Shape;142;p2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23"/>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23"/>
          <p:cNvSpPr txBox="1"/>
          <p:nvPr>
            <p:ph idx="4294967295" type="body"/>
          </p:nvPr>
        </p:nvSpPr>
        <p:spPr>
          <a:xfrm>
            <a:off x="1261700" y="3863625"/>
            <a:ext cx="2242800" cy="906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1200">
                <a:solidFill>
                  <a:srgbClr val="0F0F0F"/>
                </a:solidFill>
              </a:rPr>
              <a:t>Normalizing the intensity values in the range[0,1].</a:t>
            </a:r>
            <a:endParaRPr sz="1200">
              <a:solidFill>
                <a:srgbClr val="0F0F0F"/>
              </a:solidFill>
            </a:endParaRPr>
          </a:p>
        </p:txBody>
      </p:sp>
      <p:sp>
        <p:nvSpPr>
          <p:cNvPr id="145" name="Google Shape;145;p23"/>
          <p:cNvSpPr/>
          <p:nvPr/>
        </p:nvSpPr>
        <p:spPr>
          <a:xfrm>
            <a:off x="3116853" y="2612724"/>
            <a:ext cx="1635300" cy="707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6" name="Google Shape;146;p23"/>
          <p:cNvSpPr txBox="1"/>
          <p:nvPr>
            <p:ph idx="4294967295" type="body"/>
          </p:nvPr>
        </p:nvSpPr>
        <p:spPr>
          <a:xfrm>
            <a:off x="3473177" y="2743240"/>
            <a:ext cx="1048800" cy="446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200">
                <a:solidFill>
                  <a:schemeClr val="lt1"/>
                </a:solidFill>
              </a:rPr>
              <a:t>Combining Modalities</a:t>
            </a:r>
            <a:endParaRPr sz="1200">
              <a:solidFill>
                <a:schemeClr val="lt1"/>
              </a:solidFill>
            </a:endParaRPr>
          </a:p>
        </p:txBody>
      </p:sp>
      <p:grpSp>
        <p:nvGrpSpPr>
          <p:cNvPr id="147" name="Google Shape;147;p23"/>
          <p:cNvGrpSpPr/>
          <p:nvPr/>
        </p:nvGrpSpPr>
        <p:grpSpPr>
          <a:xfrm>
            <a:off x="3608111" y="2054114"/>
            <a:ext cx="158583" cy="563320"/>
            <a:chOff x="3918084" y="1610215"/>
            <a:chExt cx="198900" cy="593656"/>
          </a:xfrm>
        </p:grpSpPr>
        <p:cxnSp>
          <p:nvCxnSpPr>
            <p:cNvPr id="148" name="Google Shape;148;p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9" name="Google Shape;149;p23"/>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3"/>
          <p:cNvSpPr txBox="1"/>
          <p:nvPr>
            <p:ph idx="4294967295" type="body"/>
          </p:nvPr>
        </p:nvSpPr>
        <p:spPr>
          <a:xfrm>
            <a:off x="2480050" y="1271375"/>
            <a:ext cx="2414700" cy="992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770"/>
              <a:buNone/>
            </a:pPr>
            <a:r>
              <a:rPr lang="en" sz="1220">
                <a:solidFill>
                  <a:srgbClr val="0F0F0F"/>
                </a:solidFill>
              </a:rPr>
              <a:t>Stack the 3D images along 4th dimension.(FLAIR,T1ce,T2)stacked format</a:t>
            </a:r>
            <a:endParaRPr sz="1220">
              <a:solidFill>
                <a:srgbClr val="0F0F0F"/>
              </a:solidFill>
            </a:endParaRPr>
          </a:p>
        </p:txBody>
      </p:sp>
      <p:sp>
        <p:nvSpPr>
          <p:cNvPr id="151" name="Google Shape;151;p23"/>
          <p:cNvSpPr/>
          <p:nvPr/>
        </p:nvSpPr>
        <p:spPr>
          <a:xfrm>
            <a:off x="4436304" y="2612724"/>
            <a:ext cx="1635300" cy="707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2" name="Google Shape;152;p23"/>
          <p:cNvSpPr txBox="1"/>
          <p:nvPr>
            <p:ph idx="4294967295" type="body"/>
          </p:nvPr>
        </p:nvSpPr>
        <p:spPr>
          <a:xfrm>
            <a:off x="4792313" y="2743240"/>
            <a:ext cx="1048800" cy="446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Volume Cropping</a:t>
            </a:r>
            <a:endParaRPr sz="1200">
              <a:solidFill>
                <a:schemeClr val="lt1"/>
              </a:solidFill>
            </a:endParaRPr>
          </a:p>
        </p:txBody>
      </p:sp>
      <p:grpSp>
        <p:nvGrpSpPr>
          <p:cNvPr id="153" name="Google Shape;153;p23"/>
          <p:cNvGrpSpPr/>
          <p:nvPr/>
        </p:nvGrpSpPr>
        <p:grpSpPr>
          <a:xfrm>
            <a:off x="5174651" y="3314958"/>
            <a:ext cx="158583" cy="563320"/>
            <a:chOff x="5958946" y="2938958"/>
            <a:chExt cx="198900" cy="593656"/>
          </a:xfrm>
        </p:grpSpPr>
        <p:cxnSp>
          <p:nvCxnSpPr>
            <p:cNvPr id="154" name="Google Shape;154;p2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5" name="Google Shape;155;p23"/>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3"/>
          <p:cNvSpPr txBox="1"/>
          <p:nvPr>
            <p:ph idx="4294967295" type="body"/>
          </p:nvPr>
        </p:nvSpPr>
        <p:spPr>
          <a:xfrm>
            <a:off x="4132540" y="3863625"/>
            <a:ext cx="2242800" cy="906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1200">
                <a:solidFill>
                  <a:srgbClr val="0F0F0F"/>
                </a:solidFill>
              </a:rPr>
              <a:t>Cropping image to consider only on region of interest.</a:t>
            </a:r>
            <a:endParaRPr sz="1200">
              <a:solidFill>
                <a:srgbClr val="0F0F0F"/>
              </a:solidFill>
            </a:endParaRPr>
          </a:p>
        </p:txBody>
      </p:sp>
      <p:sp>
        <p:nvSpPr>
          <p:cNvPr id="157" name="Google Shape;157;p23"/>
          <p:cNvSpPr/>
          <p:nvPr/>
        </p:nvSpPr>
        <p:spPr>
          <a:xfrm>
            <a:off x="5755754" y="2612724"/>
            <a:ext cx="1635300" cy="707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8" name="Google Shape;158;p23"/>
          <p:cNvSpPr txBox="1"/>
          <p:nvPr>
            <p:ph idx="4294967295" type="body"/>
          </p:nvPr>
        </p:nvSpPr>
        <p:spPr>
          <a:xfrm>
            <a:off x="6027887" y="2727963"/>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200">
                <a:solidFill>
                  <a:schemeClr val="lt1"/>
                </a:solidFill>
              </a:rPr>
              <a:t>Data validation</a:t>
            </a:r>
            <a:endParaRPr sz="1200">
              <a:solidFill>
                <a:schemeClr val="lt1"/>
              </a:solidFill>
            </a:endParaRPr>
          </a:p>
        </p:txBody>
      </p:sp>
      <p:sp>
        <p:nvSpPr>
          <p:cNvPr id="159" name="Google Shape;159;p23"/>
          <p:cNvSpPr txBox="1"/>
          <p:nvPr>
            <p:ph idx="4294967295" type="body"/>
          </p:nvPr>
        </p:nvSpPr>
        <p:spPr>
          <a:xfrm>
            <a:off x="6637391" y="3863625"/>
            <a:ext cx="2242800" cy="9063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en" sz="1200">
                <a:solidFill>
                  <a:srgbClr val="0F0F0F"/>
                </a:solidFill>
              </a:rPr>
              <a:t>Storing the preprocessed data in numpy  files.</a:t>
            </a:r>
            <a:endParaRPr sz="1200">
              <a:solidFill>
                <a:srgbClr val="0F0F0F"/>
              </a:solidFill>
            </a:endParaRPr>
          </a:p>
        </p:txBody>
      </p:sp>
      <p:sp>
        <p:nvSpPr>
          <p:cNvPr id="160" name="Google Shape;160;p23"/>
          <p:cNvSpPr/>
          <p:nvPr/>
        </p:nvSpPr>
        <p:spPr>
          <a:xfrm>
            <a:off x="7075204" y="2609487"/>
            <a:ext cx="1635300" cy="7074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161" name="Google Shape;161;p23"/>
          <p:cNvGrpSpPr/>
          <p:nvPr/>
        </p:nvGrpSpPr>
        <p:grpSpPr>
          <a:xfrm>
            <a:off x="6346261" y="2069214"/>
            <a:ext cx="158583" cy="563320"/>
            <a:chOff x="3918084" y="1610215"/>
            <a:chExt cx="198900" cy="593656"/>
          </a:xfrm>
        </p:grpSpPr>
        <p:cxnSp>
          <p:nvCxnSpPr>
            <p:cNvPr id="162" name="Google Shape;162;p2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3" name="Google Shape;163;p23"/>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idx="4294967295" type="body"/>
          </p:nvPr>
        </p:nvSpPr>
        <p:spPr>
          <a:xfrm>
            <a:off x="5304152" y="1271375"/>
            <a:ext cx="2242800" cy="90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SzPts val="935"/>
              <a:buNone/>
            </a:pPr>
            <a:r>
              <a:rPr lang="en" sz="1200">
                <a:solidFill>
                  <a:srgbClr val="0F0F0F"/>
                </a:solidFill>
              </a:rPr>
              <a:t>Removing the useless image based on threshold of useful volume.</a:t>
            </a:r>
            <a:endParaRPr sz="1200">
              <a:solidFill>
                <a:srgbClr val="0F0F0F"/>
              </a:solidFill>
            </a:endParaRPr>
          </a:p>
        </p:txBody>
      </p:sp>
      <p:grpSp>
        <p:nvGrpSpPr>
          <p:cNvPr id="165" name="Google Shape;165;p23"/>
          <p:cNvGrpSpPr/>
          <p:nvPr/>
        </p:nvGrpSpPr>
        <p:grpSpPr>
          <a:xfrm>
            <a:off x="7679488" y="3314958"/>
            <a:ext cx="158583" cy="563320"/>
            <a:chOff x="5958946" y="2938958"/>
            <a:chExt cx="198900" cy="593656"/>
          </a:xfrm>
        </p:grpSpPr>
        <p:cxnSp>
          <p:nvCxnSpPr>
            <p:cNvPr id="166" name="Google Shape;166;p23"/>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3"/>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3"/>
          <p:cNvSpPr txBox="1"/>
          <p:nvPr>
            <p:ph idx="4294967295" type="body"/>
          </p:nvPr>
        </p:nvSpPr>
        <p:spPr>
          <a:xfrm>
            <a:off x="7430637" y="2731238"/>
            <a:ext cx="1315500" cy="470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88"/>
              <a:buNone/>
            </a:pPr>
            <a:r>
              <a:rPr lang="en" sz="1225">
                <a:solidFill>
                  <a:schemeClr val="lt1"/>
                </a:solidFill>
              </a:rPr>
              <a:t>Storing in Numpys</a:t>
            </a:r>
            <a:endParaRPr sz="1225">
              <a:solidFill>
                <a:schemeClr val="lt1"/>
              </a:solidFill>
            </a:endParaRPr>
          </a:p>
        </p:txBody>
      </p:sp>
      <p:sp>
        <p:nvSpPr>
          <p:cNvPr id="169" name="Google Shape;169;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Smart View of Image Pre-Processing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3D U-Net Architecture</a:t>
            </a:r>
            <a:endParaRPr/>
          </a:p>
        </p:txBody>
      </p:sp>
      <p:sp>
        <p:nvSpPr>
          <p:cNvPr id="175" name="Google Shape;175;p24"/>
          <p:cNvSpPr txBox="1"/>
          <p:nvPr>
            <p:ph idx="4294967295" type="body"/>
          </p:nvPr>
        </p:nvSpPr>
        <p:spPr>
          <a:xfrm>
            <a:off x="471900" y="943200"/>
            <a:ext cx="8222100" cy="3955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dk2"/>
                </a:solidFill>
              </a:rPr>
              <a:t>Overview</a:t>
            </a:r>
            <a:r>
              <a:rPr lang="en" sz="1500">
                <a:solidFill>
                  <a:schemeClr val="dk2"/>
                </a:solidFill>
              </a:rPr>
              <a:t>: </a:t>
            </a:r>
            <a:endParaRPr sz="1500">
              <a:solidFill>
                <a:schemeClr val="dk2"/>
              </a:solidFill>
            </a:endParaRPr>
          </a:p>
          <a:p>
            <a:pPr indent="-323850" lvl="0" marL="457200" rtl="0" algn="l">
              <a:lnSpc>
                <a:spcPct val="100000"/>
              </a:lnSpc>
              <a:spcBef>
                <a:spcPts val="1200"/>
              </a:spcBef>
              <a:spcAft>
                <a:spcPts val="0"/>
              </a:spcAft>
              <a:buClr>
                <a:schemeClr val="dk2"/>
              </a:buClr>
              <a:buSzPts val="1500"/>
              <a:buChar char="●"/>
            </a:pPr>
            <a:r>
              <a:rPr lang="en" sz="1500">
                <a:solidFill>
                  <a:schemeClr val="dk2"/>
                </a:solidFill>
              </a:rPr>
              <a:t>The 3D U-Net is an extension of the U-Net architecture designed for 3D medical image segmentation tasks.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It's particularly well-suited for segmenting volumetric medical images such as CT scans and MRI volumes. </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The architecture is named after its "U" shape due to its contracting and expansive paths.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3D-Unet Architecture can be breakdown in multiple Sub parts:</a:t>
            </a:r>
            <a:endParaRPr sz="1500">
              <a:solidFill>
                <a:schemeClr val="dk2"/>
              </a:solidFill>
            </a:endParaRPr>
          </a:p>
          <a:p>
            <a:pPr indent="-323850" lvl="1" marL="914400" rtl="0" algn="l">
              <a:lnSpc>
                <a:spcPct val="100000"/>
              </a:lnSpc>
              <a:spcBef>
                <a:spcPts val="0"/>
              </a:spcBef>
              <a:spcAft>
                <a:spcPts val="0"/>
              </a:spcAft>
              <a:buClr>
                <a:schemeClr val="dk2"/>
              </a:buClr>
              <a:buSzPts val="1500"/>
              <a:buChar char="○"/>
            </a:pPr>
            <a:r>
              <a:rPr lang="en" sz="1500">
                <a:solidFill>
                  <a:schemeClr val="dk2"/>
                </a:solidFill>
              </a:rPr>
              <a:t>Contracting Path</a:t>
            </a:r>
            <a:endParaRPr sz="1500">
              <a:solidFill>
                <a:schemeClr val="dk2"/>
              </a:solidFill>
            </a:endParaRPr>
          </a:p>
          <a:p>
            <a:pPr indent="-323850" lvl="1" marL="914400" rtl="0" algn="l">
              <a:lnSpc>
                <a:spcPct val="100000"/>
              </a:lnSpc>
              <a:spcBef>
                <a:spcPts val="0"/>
              </a:spcBef>
              <a:spcAft>
                <a:spcPts val="0"/>
              </a:spcAft>
              <a:buClr>
                <a:schemeClr val="dk2"/>
              </a:buClr>
              <a:buSzPts val="1500"/>
              <a:buChar char="○"/>
            </a:pPr>
            <a:r>
              <a:rPr lang="en" sz="1500">
                <a:solidFill>
                  <a:schemeClr val="dk2"/>
                </a:solidFill>
              </a:rPr>
              <a:t>Bottleneck Layer </a:t>
            </a:r>
            <a:endParaRPr sz="1500">
              <a:solidFill>
                <a:schemeClr val="dk2"/>
              </a:solidFill>
            </a:endParaRPr>
          </a:p>
          <a:p>
            <a:pPr indent="-323850" lvl="1" marL="914400" rtl="0" algn="l">
              <a:lnSpc>
                <a:spcPct val="100000"/>
              </a:lnSpc>
              <a:spcBef>
                <a:spcPts val="0"/>
              </a:spcBef>
              <a:spcAft>
                <a:spcPts val="0"/>
              </a:spcAft>
              <a:buClr>
                <a:schemeClr val="dk2"/>
              </a:buClr>
              <a:buSzPts val="1500"/>
              <a:buChar char="○"/>
            </a:pPr>
            <a:r>
              <a:rPr lang="en" sz="1500">
                <a:solidFill>
                  <a:schemeClr val="dk2"/>
                </a:solidFill>
              </a:rPr>
              <a:t>Expansive Path</a:t>
            </a:r>
            <a:endParaRPr sz="1500">
              <a:solidFill>
                <a:schemeClr val="dk2"/>
              </a:solidFill>
            </a:endParaRPr>
          </a:p>
          <a:p>
            <a:pPr indent="-323850" lvl="1" marL="914400" rtl="0" algn="l">
              <a:lnSpc>
                <a:spcPct val="100000"/>
              </a:lnSpc>
              <a:spcBef>
                <a:spcPts val="0"/>
              </a:spcBef>
              <a:spcAft>
                <a:spcPts val="0"/>
              </a:spcAft>
              <a:buClr>
                <a:schemeClr val="dk2"/>
              </a:buClr>
              <a:buSzPts val="1500"/>
              <a:buChar char="○"/>
            </a:pPr>
            <a:r>
              <a:rPr lang="en" sz="1500">
                <a:solidFill>
                  <a:schemeClr val="dk2"/>
                </a:solidFill>
              </a:rPr>
              <a:t>Skip Connections</a:t>
            </a:r>
            <a:endParaRPr sz="1500">
              <a:solidFill>
                <a:schemeClr val="dk2"/>
              </a:solidFill>
            </a:endParaRPr>
          </a:p>
          <a:p>
            <a:pPr indent="-323850" lvl="1" marL="914400" rtl="0" algn="l">
              <a:lnSpc>
                <a:spcPct val="100000"/>
              </a:lnSpc>
              <a:spcBef>
                <a:spcPts val="0"/>
              </a:spcBef>
              <a:spcAft>
                <a:spcPts val="0"/>
              </a:spcAft>
              <a:buClr>
                <a:schemeClr val="dk2"/>
              </a:buClr>
              <a:buSzPts val="1500"/>
              <a:buChar char="○"/>
            </a:pPr>
            <a:r>
              <a:rPr lang="en" sz="1500">
                <a:solidFill>
                  <a:schemeClr val="dk2"/>
                </a:solidFill>
              </a:rPr>
              <a:t>Output Layer</a:t>
            </a:r>
            <a:endParaRPr sz="15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3D Unet Model Architecture:</a:t>
            </a:r>
            <a:endParaRPr/>
          </a:p>
        </p:txBody>
      </p:sp>
      <p:pic>
        <p:nvPicPr>
          <p:cNvPr id="181" name="Google Shape;181;p25"/>
          <p:cNvPicPr preferRelativeResize="0"/>
          <p:nvPr/>
        </p:nvPicPr>
        <p:blipFill>
          <a:blip r:embed="rId3">
            <a:alphaModFix/>
          </a:blip>
          <a:stretch>
            <a:fillRect/>
          </a:stretch>
        </p:blipFill>
        <p:spPr>
          <a:xfrm>
            <a:off x="1392325" y="771425"/>
            <a:ext cx="6359344" cy="421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Dice Loss </a:t>
            </a:r>
            <a:endParaRPr/>
          </a:p>
        </p:txBody>
      </p:sp>
      <p:sp>
        <p:nvSpPr>
          <p:cNvPr id="187" name="Google Shape;187;p26"/>
          <p:cNvSpPr txBox="1"/>
          <p:nvPr>
            <p:ph idx="4294967295" type="body"/>
          </p:nvPr>
        </p:nvSpPr>
        <p:spPr>
          <a:xfrm>
            <a:off x="471900" y="943200"/>
            <a:ext cx="8222100" cy="3955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solidFill>
                  <a:schemeClr val="dk2"/>
                </a:solidFill>
              </a:rPr>
              <a:t>Dice loss, also known as the Sørensen-Dice coefficient, measures the similarity between the predicted segmentation masks and the ground truth masks. It is particularly useful for imbalanced datasets where the class of interest (e.g., tumor regions) might be small compared to the background class.</a:t>
            </a:r>
            <a:endParaRPr sz="1500">
              <a:solidFill>
                <a:schemeClr val="dk2"/>
              </a:solidFill>
            </a:endParaRPr>
          </a:p>
          <a:p>
            <a:pPr indent="0" lvl="0" marL="0" rtl="0" algn="l">
              <a:lnSpc>
                <a:spcPct val="100000"/>
              </a:lnSpc>
              <a:spcBef>
                <a:spcPts val="1200"/>
              </a:spcBef>
              <a:spcAft>
                <a:spcPts val="0"/>
              </a:spcAft>
              <a:buNone/>
            </a:pPr>
            <a:r>
              <a:rPr lang="en" sz="1500">
                <a:solidFill>
                  <a:schemeClr val="dk2"/>
                </a:solidFill>
              </a:rPr>
              <a:t>Dice Coefficient: The Dice coefficient for a single class is computed as:</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1200"/>
              </a:spcAft>
              <a:buNone/>
            </a:pPr>
            <a:r>
              <a:rPr lang="en" sz="1500">
                <a:solidFill>
                  <a:schemeClr val="dk2"/>
                </a:solidFill>
              </a:rPr>
              <a:t>where the sums run over the N voxels, of the predicted binary segmentation volume pi ∈ P and the ground truth binary volume gi ∈ G.</a:t>
            </a:r>
            <a:endParaRPr sz="1500">
              <a:solidFill>
                <a:schemeClr val="dk2"/>
              </a:solidFill>
            </a:endParaRPr>
          </a:p>
        </p:txBody>
      </p:sp>
      <p:pic>
        <p:nvPicPr>
          <p:cNvPr id="188" name="Google Shape;188;p26"/>
          <p:cNvPicPr preferRelativeResize="0"/>
          <p:nvPr/>
        </p:nvPicPr>
        <p:blipFill>
          <a:blip r:embed="rId3">
            <a:alphaModFix/>
          </a:blip>
          <a:stretch>
            <a:fillRect/>
          </a:stretch>
        </p:blipFill>
        <p:spPr>
          <a:xfrm>
            <a:off x="2226300" y="2394075"/>
            <a:ext cx="4713276" cy="157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Dice Loss </a:t>
            </a:r>
            <a:endParaRPr/>
          </a:p>
        </p:txBody>
      </p:sp>
      <p:sp>
        <p:nvSpPr>
          <p:cNvPr id="194" name="Google Shape;194;p27"/>
          <p:cNvSpPr txBox="1"/>
          <p:nvPr>
            <p:ph idx="4294967295" type="body"/>
          </p:nvPr>
        </p:nvSpPr>
        <p:spPr>
          <a:xfrm>
            <a:off x="471900" y="943200"/>
            <a:ext cx="8222100" cy="3955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chemeClr val="dk2"/>
                </a:solidFill>
              </a:rPr>
              <a:t>Dice loss: The Dice loss is derived from the Dice coefficient and is used as a loss function to train the model. The goal is to maximize the Dice coefficient, which means minimizing the Dice loss. </a:t>
            </a:r>
            <a:endParaRPr sz="1500">
              <a:solidFill>
                <a:schemeClr val="dk2"/>
              </a:solidFill>
            </a:endParaRPr>
          </a:p>
          <a:p>
            <a:pPr indent="0" lvl="0" marL="0" rtl="0" algn="l">
              <a:lnSpc>
                <a:spcPct val="100000"/>
              </a:lnSpc>
              <a:spcBef>
                <a:spcPts val="1200"/>
              </a:spcBef>
              <a:spcAft>
                <a:spcPts val="0"/>
              </a:spcAft>
              <a:buNone/>
            </a:pPr>
            <a:r>
              <a:rPr lang="en" sz="1500">
                <a:solidFill>
                  <a:schemeClr val="dk2"/>
                </a:solidFill>
              </a:rPr>
              <a:t>The Dice loss for multiple classes (e.g., background, edema, non-enhancing tumor, enhancing tumor) is computed as the inverse of the average Dice coefficient for all classes</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t/>
            </a:r>
            <a:endParaRPr sz="1500">
              <a:solidFill>
                <a:schemeClr val="dk2"/>
              </a:solidFill>
            </a:endParaRPr>
          </a:p>
          <a:p>
            <a:pPr indent="0" lvl="0" marL="0" rtl="0" algn="l">
              <a:lnSpc>
                <a:spcPct val="100000"/>
              </a:lnSpc>
              <a:spcBef>
                <a:spcPts val="1200"/>
              </a:spcBef>
              <a:spcAft>
                <a:spcPts val="0"/>
              </a:spcAft>
              <a:buNone/>
            </a:pPr>
            <a:r>
              <a:rPr lang="en" sz="1500">
                <a:solidFill>
                  <a:schemeClr val="dk2"/>
                </a:solidFill>
              </a:rPr>
              <a:t>where N is the number of classes and Dice i ​is the Dice coefficient for class i.</a:t>
            </a:r>
            <a:endParaRPr sz="1500">
              <a:solidFill>
                <a:schemeClr val="dk2"/>
              </a:solidFill>
            </a:endParaRPr>
          </a:p>
          <a:p>
            <a:pPr indent="0" lvl="0" marL="0" rtl="0" algn="l">
              <a:lnSpc>
                <a:spcPct val="100000"/>
              </a:lnSpc>
              <a:spcBef>
                <a:spcPts val="1200"/>
              </a:spcBef>
              <a:spcAft>
                <a:spcPts val="1200"/>
              </a:spcAft>
              <a:buNone/>
            </a:pPr>
            <a:r>
              <a:t/>
            </a:r>
            <a:endParaRPr sz="1500">
              <a:solidFill>
                <a:schemeClr val="dk2"/>
              </a:solidFill>
            </a:endParaRPr>
          </a:p>
        </p:txBody>
      </p:sp>
      <p:pic>
        <p:nvPicPr>
          <p:cNvPr id="195" name="Google Shape;195;p27"/>
          <p:cNvPicPr preferRelativeResize="0"/>
          <p:nvPr/>
        </p:nvPicPr>
        <p:blipFill>
          <a:blip r:embed="rId3">
            <a:alphaModFix/>
          </a:blip>
          <a:stretch>
            <a:fillRect/>
          </a:stretch>
        </p:blipFill>
        <p:spPr>
          <a:xfrm>
            <a:off x="1530033" y="2571746"/>
            <a:ext cx="6378039" cy="10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01" name="Google Shape;201;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Clr>
                <a:srgbClr val="0F0F0F"/>
              </a:buClr>
              <a:buSzPts val="1300"/>
              <a:buChar char="●"/>
            </a:pPr>
            <a:r>
              <a:rPr lang="en" sz="1300">
                <a:solidFill>
                  <a:srgbClr val="0F0F0F"/>
                </a:solidFill>
              </a:rPr>
              <a:t>Havaei M, Davy A, Warde-Farley D, Biard A, Courville A, Bengio Y, Pal C, Jodoin PM, Larochelle H. Brain tumor segmentation with Deep Neural Networks. Med Image Anal. 2017 Jan;35:18-31. doi: 10.1016/j.media.2016.05.004. Epub 2016 May 19. PMID: 27310171.</a:t>
            </a:r>
            <a:endParaRPr sz="1300">
              <a:solidFill>
                <a:srgbClr val="0F0F0F"/>
              </a:solidFill>
            </a:endParaRPr>
          </a:p>
          <a:p>
            <a:pPr indent="-311150" lvl="0" marL="457200" rtl="0" algn="l">
              <a:lnSpc>
                <a:spcPct val="105000"/>
              </a:lnSpc>
              <a:spcBef>
                <a:spcPts val="0"/>
              </a:spcBef>
              <a:spcAft>
                <a:spcPts val="0"/>
              </a:spcAft>
              <a:buClr>
                <a:srgbClr val="0F0F0F"/>
              </a:buClr>
              <a:buSzPts val="1300"/>
              <a:buChar char="●"/>
            </a:pPr>
            <a:r>
              <a:rPr lang="en" sz="1300">
                <a:solidFill>
                  <a:srgbClr val="0F0F0F"/>
                </a:solidFill>
              </a:rPr>
              <a:t>Na, X., Ma, L., Milanova, M., Yang, M.Q. (2021). Brain Tumor Segmentation Using Deep Neural Networks and Survival Prediction. In: Arabnia, H.R., Ferens, K., de la Fuente, D., Kozerenko, E.B., Olivas Varela, J.A., Tinetti, F.G. (eds) Advances in Artificial Intelligence and Applied Cognitive Computing. Transactions on Computational Science and Computational Intelligence. Springer, Cham. </a:t>
            </a:r>
            <a:r>
              <a:rPr lang="en" sz="1300" u="sng">
                <a:solidFill>
                  <a:schemeClr val="hlink"/>
                </a:solidFill>
                <a:hlinkClick r:id="rId3"/>
              </a:rPr>
              <a:t>https://doi.org/10.1007/978-3-030-70296-0_7</a:t>
            </a:r>
            <a:endParaRPr sz="1300">
              <a:solidFill>
                <a:srgbClr val="0F0F0F"/>
              </a:solidFill>
            </a:endParaRPr>
          </a:p>
          <a:p>
            <a:pPr indent="-311150" lvl="0" marL="457200" rtl="0" algn="l">
              <a:lnSpc>
                <a:spcPct val="105000"/>
              </a:lnSpc>
              <a:spcBef>
                <a:spcPts val="0"/>
              </a:spcBef>
              <a:spcAft>
                <a:spcPts val="0"/>
              </a:spcAft>
              <a:buClr>
                <a:srgbClr val="0F0F0F"/>
              </a:buClr>
              <a:buSzPts val="1300"/>
              <a:buChar char="●"/>
            </a:pPr>
            <a:r>
              <a:rPr lang="en" sz="1300">
                <a:solidFill>
                  <a:srgbClr val="0F0F0F"/>
                </a:solidFill>
              </a:rPr>
              <a:t>V-Net: Fully Convolutional Neural Networks for Volumetric Medical Image Segmentation Fausto Milletari, Nassir Navab, Seyed-Ahmad Ahmadi </a:t>
            </a:r>
            <a:endParaRPr sz="1300">
              <a:solidFill>
                <a:srgbClr val="0F0F0F"/>
              </a:solidFill>
            </a:endParaRPr>
          </a:p>
          <a:p>
            <a:pPr indent="-311150" lvl="0" marL="457200" rtl="0" algn="l">
              <a:lnSpc>
                <a:spcPct val="105000"/>
              </a:lnSpc>
              <a:spcBef>
                <a:spcPts val="0"/>
              </a:spcBef>
              <a:spcAft>
                <a:spcPts val="0"/>
              </a:spcAft>
              <a:buClr>
                <a:srgbClr val="0F0F0F"/>
              </a:buClr>
              <a:buSzPts val="1300"/>
              <a:buChar char="●"/>
            </a:pPr>
            <a:r>
              <a:rPr lang="en" sz="1300">
                <a:solidFill>
                  <a:srgbClr val="0F0F0F"/>
                </a:solidFill>
              </a:rPr>
              <a:t>Segmentation of Brain Tumor Tissues with Convolutional Neural Networks Darko Zikic1 , Yani Ioannou,  Matthew Brown, and Antonio Criminisi</a:t>
            </a:r>
            <a:endParaRPr sz="1300">
              <a:solidFill>
                <a:srgbClr val="0F0F0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285703" y="2008900"/>
            <a:ext cx="2808000" cy="953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900"/>
              <a:t>Contents</a:t>
            </a:r>
            <a:endParaRPr sz="2900"/>
          </a:p>
        </p:txBody>
      </p:sp>
      <p:sp>
        <p:nvSpPr>
          <p:cNvPr id="75" name="Google Shape;75;p14"/>
          <p:cNvSpPr txBox="1"/>
          <p:nvPr>
            <p:ph idx="1" type="body"/>
          </p:nvPr>
        </p:nvSpPr>
        <p:spPr>
          <a:xfrm>
            <a:off x="3810125" y="482350"/>
            <a:ext cx="5067300" cy="44166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F0F0F"/>
              </a:buClr>
              <a:buSzPts val="1800"/>
              <a:buChar char="❏"/>
            </a:pPr>
            <a:r>
              <a:rPr lang="en" sz="1800">
                <a:solidFill>
                  <a:srgbClr val="0F0F0F"/>
                </a:solidFill>
              </a:rPr>
              <a:t>Abstract</a:t>
            </a:r>
            <a:endParaRPr sz="1800">
              <a:solidFill>
                <a:srgbClr val="0F0F0F"/>
              </a:solidFill>
            </a:endParaRPr>
          </a:p>
          <a:p>
            <a:pPr indent="-342900" lvl="0" marL="457200" rtl="0" algn="l">
              <a:lnSpc>
                <a:spcPct val="115000"/>
              </a:lnSpc>
              <a:spcBef>
                <a:spcPts val="0"/>
              </a:spcBef>
              <a:spcAft>
                <a:spcPts val="0"/>
              </a:spcAft>
              <a:buClr>
                <a:srgbClr val="0F0F0F"/>
              </a:buClr>
              <a:buSzPts val="1800"/>
              <a:buChar char="❏"/>
            </a:pPr>
            <a:r>
              <a:rPr lang="en" sz="1800">
                <a:solidFill>
                  <a:srgbClr val="0F0F0F"/>
                </a:solidFill>
              </a:rPr>
              <a:t>Introduction</a:t>
            </a:r>
            <a:endParaRPr sz="1800">
              <a:solidFill>
                <a:srgbClr val="0F0F0F"/>
              </a:solidFill>
            </a:endParaRPr>
          </a:p>
          <a:p>
            <a:pPr indent="-342900" lvl="0" marL="457200" rtl="0" algn="l">
              <a:lnSpc>
                <a:spcPct val="115000"/>
              </a:lnSpc>
              <a:spcBef>
                <a:spcPts val="0"/>
              </a:spcBef>
              <a:spcAft>
                <a:spcPts val="0"/>
              </a:spcAft>
              <a:buClr>
                <a:srgbClr val="0F0F0F"/>
              </a:buClr>
              <a:buSzPts val="1800"/>
              <a:buChar char="❏"/>
            </a:pPr>
            <a:r>
              <a:rPr lang="en" sz="1800">
                <a:solidFill>
                  <a:srgbClr val="0F0F0F"/>
                </a:solidFill>
              </a:rPr>
              <a:t>Dataset</a:t>
            </a:r>
            <a:endParaRPr sz="1800">
              <a:solidFill>
                <a:srgbClr val="0F0F0F"/>
              </a:solidFill>
            </a:endParaRPr>
          </a:p>
          <a:p>
            <a:pPr indent="-342900" lvl="1" marL="914400" rtl="0" algn="l">
              <a:lnSpc>
                <a:spcPct val="115000"/>
              </a:lnSpc>
              <a:spcBef>
                <a:spcPts val="0"/>
              </a:spcBef>
              <a:spcAft>
                <a:spcPts val="0"/>
              </a:spcAft>
              <a:buClr>
                <a:srgbClr val="0F0F0F"/>
              </a:buClr>
              <a:buSzPts val="1800"/>
              <a:buChar char="❏"/>
            </a:pPr>
            <a:r>
              <a:rPr lang="en" sz="1800">
                <a:solidFill>
                  <a:srgbClr val="0F0F0F"/>
                </a:solidFill>
              </a:rPr>
              <a:t>Brats2020</a:t>
            </a:r>
            <a:endParaRPr sz="1800">
              <a:solidFill>
                <a:srgbClr val="0F0F0F"/>
              </a:solidFill>
            </a:endParaRPr>
          </a:p>
          <a:p>
            <a:pPr indent="-342900" lvl="1" marL="914400" rtl="0" algn="l">
              <a:lnSpc>
                <a:spcPct val="115000"/>
              </a:lnSpc>
              <a:spcBef>
                <a:spcPts val="0"/>
              </a:spcBef>
              <a:spcAft>
                <a:spcPts val="0"/>
              </a:spcAft>
              <a:buClr>
                <a:srgbClr val="0F0F0F"/>
              </a:buClr>
              <a:buSzPts val="1800"/>
              <a:buChar char="❏"/>
            </a:pPr>
            <a:r>
              <a:rPr lang="en" sz="1800">
                <a:solidFill>
                  <a:srgbClr val="0F0F0F"/>
                </a:solidFill>
              </a:rPr>
              <a:t>Different Modalities</a:t>
            </a:r>
            <a:endParaRPr sz="1800">
              <a:solidFill>
                <a:srgbClr val="0F0F0F"/>
              </a:solidFill>
            </a:endParaRPr>
          </a:p>
          <a:p>
            <a:pPr indent="-342900" lvl="1" marL="914400" rtl="0" algn="l">
              <a:lnSpc>
                <a:spcPct val="115000"/>
              </a:lnSpc>
              <a:spcBef>
                <a:spcPts val="0"/>
              </a:spcBef>
              <a:spcAft>
                <a:spcPts val="0"/>
              </a:spcAft>
              <a:buClr>
                <a:srgbClr val="0F0F0F"/>
              </a:buClr>
              <a:buSzPts val="1800"/>
              <a:buChar char="❏"/>
            </a:pPr>
            <a:r>
              <a:rPr lang="en" sz="1800">
                <a:solidFill>
                  <a:srgbClr val="0F0F0F"/>
                </a:solidFill>
              </a:rPr>
              <a:t>3D Image Pre-Processing</a:t>
            </a:r>
            <a:endParaRPr sz="1800">
              <a:solidFill>
                <a:srgbClr val="0F0F0F"/>
              </a:solidFill>
            </a:endParaRPr>
          </a:p>
          <a:p>
            <a:pPr indent="-342900" lvl="0" marL="457200" rtl="0" algn="l">
              <a:lnSpc>
                <a:spcPct val="115000"/>
              </a:lnSpc>
              <a:spcBef>
                <a:spcPts val="0"/>
              </a:spcBef>
              <a:spcAft>
                <a:spcPts val="0"/>
              </a:spcAft>
              <a:buClr>
                <a:srgbClr val="0F0F0F"/>
              </a:buClr>
              <a:buSzPts val="1800"/>
              <a:buChar char="❏"/>
            </a:pPr>
            <a:r>
              <a:rPr lang="en" sz="1800">
                <a:solidFill>
                  <a:srgbClr val="0F0F0F"/>
                </a:solidFill>
              </a:rPr>
              <a:t>Model</a:t>
            </a:r>
            <a:endParaRPr sz="1800">
              <a:solidFill>
                <a:srgbClr val="0F0F0F"/>
              </a:solidFill>
            </a:endParaRPr>
          </a:p>
          <a:p>
            <a:pPr indent="-342900" lvl="1" marL="914400" rtl="0" algn="l">
              <a:lnSpc>
                <a:spcPct val="115000"/>
              </a:lnSpc>
              <a:spcBef>
                <a:spcPts val="0"/>
              </a:spcBef>
              <a:spcAft>
                <a:spcPts val="0"/>
              </a:spcAft>
              <a:buClr>
                <a:srgbClr val="0F0F0F"/>
              </a:buClr>
              <a:buSzPts val="1800"/>
              <a:buChar char="❏"/>
            </a:pPr>
            <a:r>
              <a:rPr lang="en" sz="1800">
                <a:solidFill>
                  <a:srgbClr val="0F0F0F"/>
                </a:solidFill>
              </a:rPr>
              <a:t>U-Net</a:t>
            </a:r>
            <a:endParaRPr sz="1800">
              <a:solidFill>
                <a:srgbClr val="0F0F0F"/>
              </a:solidFill>
            </a:endParaRPr>
          </a:p>
          <a:p>
            <a:pPr indent="-342900" lvl="1" marL="914400" rtl="0" algn="l">
              <a:spcBef>
                <a:spcPts val="0"/>
              </a:spcBef>
              <a:spcAft>
                <a:spcPts val="0"/>
              </a:spcAft>
              <a:buClr>
                <a:srgbClr val="0F0F0F"/>
              </a:buClr>
              <a:buSzPts val="1800"/>
              <a:buChar char="❏"/>
            </a:pPr>
            <a:r>
              <a:rPr lang="en" sz="1800">
                <a:solidFill>
                  <a:srgbClr val="0F0F0F"/>
                </a:solidFill>
              </a:rPr>
              <a:t>3D U-Net</a:t>
            </a:r>
            <a:endParaRPr sz="1800">
              <a:solidFill>
                <a:srgbClr val="0F0F0F"/>
              </a:solidFill>
            </a:endParaRPr>
          </a:p>
          <a:p>
            <a:pPr indent="-342900" lvl="1" marL="914400" rtl="0" algn="l">
              <a:lnSpc>
                <a:spcPct val="115000"/>
              </a:lnSpc>
              <a:spcBef>
                <a:spcPts val="0"/>
              </a:spcBef>
              <a:spcAft>
                <a:spcPts val="0"/>
              </a:spcAft>
              <a:buClr>
                <a:srgbClr val="0F0F0F"/>
              </a:buClr>
              <a:buSzPts val="1800"/>
              <a:buChar char="❏"/>
            </a:pPr>
            <a:r>
              <a:rPr lang="en" sz="1800">
                <a:solidFill>
                  <a:srgbClr val="0F0F0F"/>
                </a:solidFill>
              </a:rPr>
              <a:t>V-Net</a:t>
            </a:r>
            <a:endParaRPr sz="1800">
              <a:solidFill>
                <a:srgbClr val="0F0F0F"/>
              </a:solidFill>
            </a:endParaRPr>
          </a:p>
          <a:p>
            <a:pPr indent="-342900" lvl="2" marL="1371600" rtl="0" algn="l">
              <a:spcBef>
                <a:spcPts val="0"/>
              </a:spcBef>
              <a:spcAft>
                <a:spcPts val="0"/>
              </a:spcAft>
              <a:buClr>
                <a:srgbClr val="0F0F0F"/>
              </a:buClr>
              <a:buSzPts val="1800"/>
              <a:buChar char="❏"/>
            </a:pPr>
            <a:r>
              <a:rPr lang="en" sz="1800">
                <a:solidFill>
                  <a:srgbClr val="0F0F0F"/>
                </a:solidFill>
              </a:rPr>
              <a:t>Dice </a:t>
            </a:r>
            <a:r>
              <a:rPr lang="en" sz="1800">
                <a:solidFill>
                  <a:srgbClr val="0F0F0F"/>
                </a:solidFill>
              </a:rPr>
              <a:t>Loss function</a:t>
            </a:r>
            <a:endParaRPr sz="1800">
              <a:solidFill>
                <a:srgbClr val="0F0F0F"/>
              </a:solidFill>
            </a:endParaRPr>
          </a:p>
          <a:p>
            <a:pPr indent="-336550" lvl="0" marL="457200" rtl="0" algn="l">
              <a:spcBef>
                <a:spcPts val="0"/>
              </a:spcBef>
              <a:spcAft>
                <a:spcPts val="0"/>
              </a:spcAft>
              <a:buClr>
                <a:srgbClr val="0F0F0F"/>
              </a:buClr>
              <a:buSzPts val="1700"/>
              <a:buChar char="❏"/>
            </a:pPr>
            <a:r>
              <a:rPr lang="en" sz="1800">
                <a:solidFill>
                  <a:srgbClr val="0F0F0F"/>
                </a:solidFill>
              </a:rPr>
              <a:t>References   </a:t>
            </a:r>
            <a:r>
              <a:rPr lang="en" sz="1700">
                <a:solidFill>
                  <a:srgbClr val="0F0F0F"/>
                </a:solidFill>
              </a:rPr>
              <a:t>       </a:t>
            </a:r>
            <a:endParaRPr sz="2300">
              <a:solidFill>
                <a:srgbClr val="0F0F0F"/>
              </a:solidFill>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Gliomas are tumor that affect the Central Nervous System.</a:t>
            </a:r>
            <a:endParaRPr sz="1600">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Prognosis of subjects with Gliomas are low (&lt; 15 months).</a:t>
            </a:r>
            <a:endParaRPr sz="1600">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MR is preferred technique due to non-ionising, non-invasive and good spatial and temporal resolution</a:t>
            </a:r>
            <a:endParaRPr sz="1600">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Manual segmentation - time consuming and introduces inter rater variabilitv.</a:t>
            </a:r>
            <a:endParaRPr sz="1600">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Various MR sequence, provide complimentary information about the lesion in the volume.</a:t>
            </a:r>
            <a:endParaRPr sz="1600">
              <a:solidFill>
                <a:srgbClr val="000000"/>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FLAIR, T2, T1 post contrast sequence are often used MR sequence.</a:t>
            </a:r>
            <a:endParaRPr sz="16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pic>
        <p:nvPicPr>
          <p:cNvPr id="82" name="Google Shape;82;p15"/>
          <p:cNvPicPr preferRelativeResize="0"/>
          <p:nvPr/>
        </p:nvPicPr>
        <p:blipFill>
          <a:blip r:embed="rId3">
            <a:alphaModFix/>
          </a:blip>
          <a:stretch>
            <a:fillRect/>
          </a:stretch>
        </p:blipFill>
        <p:spPr>
          <a:xfrm>
            <a:off x="7207725" y="199025"/>
            <a:ext cx="1307400" cy="130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Constituents of Gliomas</a:t>
            </a:r>
            <a:endParaRPr b="1"/>
          </a:p>
        </p:txBody>
      </p:sp>
      <p:sp>
        <p:nvSpPr>
          <p:cNvPr id="88" name="Google Shape;88;p16"/>
          <p:cNvSpPr txBox="1"/>
          <p:nvPr>
            <p:ph idx="4294967295" type="body"/>
          </p:nvPr>
        </p:nvSpPr>
        <p:spPr>
          <a:xfrm>
            <a:off x="468000" y="1023150"/>
            <a:ext cx="8456700" cy="3885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700">
                <a:solidFill>
                  <a:srgbClr val="0F0F0F"/>
                </a:solidFill>
                <a:latin typeface="Times New Roman"/>
                <a:ea typeface="Times New Roman"/>
                <a:cs typeface="Times New Roman"/>
                <a:sym typeface="Times New Roman"/>
              </a:rPr>
              <a:t>Constituents of gliomas are :</a:t>
            </a:r>
            <a:endParaRPr sz="1700">
              <a:solidFill>
                <a:srgbClr val="0F0F0F"/>
              </a:solidFill>
              <a:latin typeface="Times New Roman"/>
              <a:ea typeface="Times New Roman"/>
              <a:cs typeface="Times New Roman"/>
              <a:sym typeface="Times New Roman"/>
            </a:endParaRPr>
          </a:p>
          <a:p>
            <a:pPr indent="-330200" lvl="0" marL="457200" rtl="0" algn="l">
              <a:lnSpc>
                <a:spcPct val="100000"/>
              </a:lnSpc>
              <a:spcBef>
                <a:spcPts val="1200"/>
              </a:spcBef>
              <a:spcAft>
                <a:spcPts val="0"/>
              </a:spcAft>
              <a:buClr>
                <a:srgbClr val="0F0F0F"/>
              </a:buClr>
              <a:buSzPts val="1600"/>
              <a:buFont typeface="Times New Roman"/>
              <a:buAutoNum type="arabicPeriod"/>
            </a:pPr>
            <a:r>
              <a:rPr b="1" lang="en" sz="1600">
                <a:solidFill>
                  <a:srgbClr val="0F0F0F"/>
                </a:solidFill>
                <a:latin typeface="Times New Roman"/>
                <a:ea typeface="Times New Roman"/>
                <a:cs typeface="Times New Roman"/>
                <a:sym typeface="Times New Roman"/>
              </a:rPr>
              <a:t>Edema</a:t>
            </a:r>
            <a:r>
              <a:rPr lang="en" sz="1600">
                <a:solidFill>
                  <a:srgbClr val="0F0F0F"/>
                </a:solidFill>
                <a:latin typeface="Times New Roman"/>
                <a:ea typeface="Times New Roman"/>
                <a:cs typeface="Times New Roman"/>
                <a:sym typeface="Times New Roman"/>
              </a:rPr>
              <a:t>: Collection of fluid or water. Best seen in FLAIR and T2 weighted sequence. Fingerlike projection.</a:t>
            </a:r>
            <a:endParaRPr sz="1600">
              <a:solidFill>
                <a:srgbClr val="0F0F0F"/>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F0F0F"/>
              </a:buClr>
              <a:buSzPts val="1600"/>
              <a:buFont typeface="Times New Roman"/>
              <a:buAutoNum type="arabicPeriod"/>
            </a:pPr>
            <a:r>
              <a:rPr b="1" lang="en" sz="1600">
                <a:solidFill>
                  <a:srgbClr val="0F0F0F"/>
                </a:solidFill>
                <a:latin typeface="Times New Roman"/>
                <a:ea typeface="Times New Roman"/>
                <a:cs typeface="Times New Roman"/>
                <a:sym typeface="Times New Roman"/>
              </a:rPr>
              <a:t>Necrosis</a:t>
            </a:r>
            <a:r>
              <a:rPr lang="en" sz="1600">
                <a:solidFill>
                  <a:srgbClr val="0F0F0F"/>
                </a:solidFill>
                <a:latin typeface="Times New Roman"/>
                <a:ea typeface="Times New Roman"/>
                <a:cs typeface="Times New Roman"/>
                <a:sym typeface="Times New Roman"/>
              </a:rPr>
              <a:t>: Accumulation of dead cells. Best seen in T1 post contrast sequence.</a:t>
            </a:r>
            <a:endParaRPr sz="1600">
              <a:solidFill>
                <a:srgbClr val="0F0F0F"/>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F0F0F"/>
              </a:buClr>
              <a:buSzPts val="1600"/>
              <a:buFont typeface="Times New Roman"/>
              <a:buAutoNum type="arabicPeriod"/>
            </a:pPr>
            <a:r>
              <a:rPr b="1" lang="en" sz="1600">
                <a:solidFill>
                  <a:srgbClr val="0F0F0F"/>
                </a:solidFill>
                <a:latin typeface="Times New Roman"/>
                <a:ea typeface="Times New Roman"/>
                <a:cs typeface="Times New Roman"/>
                <a:sym typeface="Times New Roman"/>
              </a:rPr>
              <a:t>Enhancing Tumor</a:t>
            </a:r>
            <a:r>
              <a:rPr lang="en" sz="1600">
                <a:solidFill>
                  <a:srgbClr val="0F0F0F"/>
                </a:solidFill>
                <a:latin typeface="Times New Roman"/>
                <a:ea typeface="Times New Roman"/>
                <a:cs typeface="Times New Roman"/>
                <a:sym typeface="Times New Roman"/>
              </a:rPr>
              <a:t>: </a:t>
            </a:r>
            <a:r>
              <a:rPr lang="en" sz="1600">
                <a:solidFill>
                  <a:srgbClr val="0F0F0F"/>
                </a:solidFill>
                <a:latin typeface="Times New Roman"/>
                <a:ea typeface="Times New Roman"/>
                <a:cs typeface="Times New Roman"/>
                <a:sym typeface="Times New Roman"/>
              </a:rPr>
              <a:t>Indicate breakdown of blood brain barrier. Seen in T1c post contrast sequence.</a:t>
            </a:r>
            <a:endParaRPr sz="1600">
              <a:solidFill>
                <a:srgbClr val="0F0F0F"/>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F0F0F"/>
              </a:buClr>
              <a:buSzPts val="1600"/>
              <a:buFont typeface="Times New Roman"/>
              <a:buAutoNum type="arabicPeriod"/>
            </a:pPr>
            <a:r>
              <a:rPr b="1" lang="en" sz="1600">
                <a:solidFill>
                  <a:srgbClr val="0F0F0F"/>
                </a:solidFill>
                <a:latin typeface="Times New Roman"/>
                <a:ea typeface="Times New Roman"/>
                <a:cs typeface="Times New Roman"/>
                <a:sym typeface="Times New Roman"/>
              </a:rPr>
              <a:t>Non Enhancing</a:t>
            </a:r>
            <a:r>
              <a:rPr lang="en" sz="1600">
                <a:solidFill>
                  <a:srgbClr val="0F0F0F"/>
                </a:solidFill>
                <a:latin typeface="Times New Roman"/>
                <a:ea typeface="Times New Roman"/>
                <a:cs typeface="Times New Roman"/>
                <a:sym typeface="Times New Roman"/>
              </a:rPr>
              <a:t>: Regions in region that are neither edema, necrosis or enhancing tumor.</a:t>
            </a:r>
            <a:endParaRPr sz="1600">
              <a:solidFill>
                <a:srgbClr val="0F0F0F"/>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600">
              <a:solidFill>
                <a:srgbClr val="0F0F0F"/>
              </a:solidFill>
              <a:latin typeface="Times New Roman"/>
              <a:ea typeface="Times New Roman"/>
              <a:cs typeface="Times New Roman"/>
              <a:sym typeface="Times New Roman"/>
            </a:endParaRPr>
          </a:p>
        </p:txBody>
      </p:sp>
      <p:pic>
        <p:nvPicPr>
          <p:cNvPr id="89" name="Google Shape;89;p16"/>
          <p:cNvPicPr preferRelativeResize="0"/>
          <p:nvPr/>
        </p:nvPicPr>
        <p:blipFill>
          <a:blip r:embed="rId3">
            <a:alphaModFix/>
          </a:blip>
          <a:stretch>
            <a:fillRect/>
          </a:stretch>
        </p:blipFill>
        <p:spPr>
          <a:xfrm>
            <a:off x="1100700" y="3067725"/>
            <a:ext cx="6942602" cy="184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BraTS 2020 Dataset</a:t>
            </a:r>
            <a:endParaRPr b="1"/>
          </a:p>
        </p:txBody>
      </p:sp>
      <p:sp>
        <p:nvSpPr>
          <p:cNvPr id="95" name="Google Shape;95;p17"/>
          <p:cNvSpPr txBox="1"/>
          <p:nvPr>
            <p:ph idx="4294967295" type="body"/>
          </p:nvPr>
        </p:nvSpPr>
        <p:spPr>
          <a:xfrm>
            <a:off x="524700" y="1485475"/>
            <a:ext cx="4047300" cy="3429000"/>
          </a:xfrm>
          <a:prstGeom prst="rect">
            <a:avLst/>
          </a:prstGeom>
        </p:spPr>
        <p:txBody>
          <a:bodyPr anchorCtr="0" anchor="t" bIns="91425" lIns="91425" spcFirstLastPara="1" rIns="91425" wrap="square" tIns="91425">
            <a:normAutofit lnSpcReduction="20000"/>
          </a:bodyPr>
          <a:lstStyle/>
          <a:p>
            <a:pPr indent="-330200" lvl="0" marL="4572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Multi-centric, Publicly available </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Composed of data from both low (n=75) and high grade glioma (n=210). </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Each patient volume comprises of </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Fluid Attenuated Inversion Recovery (FLAIR) </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T1 weighted sequences </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T2 weighted sequence </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T1 post contrast sequence </a:t>
            </a:r>
            <a:endParaRPr sz="1600">
              <a:solidFill>
                <a:srgbClr val="000000"/>
              </a:solidFill>
              <a:latin typeface="Times New Roman"/>
              <a:ea typeface="Times New Roman"/>
              <a:cs typeface="Times New Roman"/>
              <a:sym typeface="Times New Roman"/>
            </a:endParaRPr>
          </a:p>
          <a:p>
            <a:pPr indent="-330200" lvl="1" marL="9144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Pixel Level segmentation mask </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Each MR sequence is skull stripped, registered and resampled to have isotropic resolution (1 mm</a:t>
            </a:r>
            <a:r>
              <a:rPr lang="en" sz="1600">
                <a:solidFill>
                  <a:srgbClr val="000000"/>
                </a:solidFill>
                <a:latin typeface="Times New Roman"/>
                <a:ea typeface="Times New Roman"/>
                <a:cs typeface="Times New Roman"/>
                <a:sym typeface="Times New Roman"/>
              </a:rPr>
              <a:t>°</a:t>
            </a:r>
            <a:r>
              <a:rPr lang="en" sz="1600">
                <a:solidFill>
                  <a:srgbClr val="000000"/>
                </a:solidFill>
                <a:latin typeface="Times New Roman"/>
                <a:ea typeface="Times New Roman"/>
                <a:cs typeface="Times New Roman"/>
                <a:sym typeface="Times New Roman"/>
              </a:rPr>
              <a:t>). Dimension of dataset is 240 x 240 ×155. ( Sagittal, Coronal , Axial)</a:t>
            </a:r>
            <a:endParaRPr sz="1600">
              <a:solidFill>
                <a:srgbClr val="000000"/>
              </a:solidFill>
              <a:latin typeface="Times New Roman"/>
              <a:ea typeface="Times New Roman"/>
              <a:cs typeface="Times New Roman"/>
              <a:sym typeface="Times New Roman"/>
            </a:endParaRPr>
          </a:p>
        </p:txBody>
      </p:sp>
      <p:pic>
        <p:nvPicPr>
          <p:cNvPr id="96" name="Google Shape;96;p17"/>
          <p:cNvPicPr preferRelativeResize="0"/>
          <p:nvPr/>
        </p:nvPicPr>
        <p:blipFill>
          <a:blip r:embed="rId3">
            <a:alphaModFix/>
          </a:blip>
          <a:stretch>
            <a:fillRect/>
          </a:stretch>
        </p:blipFill>
        <p:spPr>
          <a:xfrm>
            <a:off x="4572000" y="1796500"/>
            <a:ext cx="4268726" cy="1970950"/>
          </a:xfrm>
          <a:prstGeom prst="rect">
            <a:avLst/>
          </a:prstGeom>
          <a:noFill/>
          <a:ln>
            <a:noFill/>
          </a:ln>
        </p:spPr>
      </p:pic>
      <p:sp>
        <p:nvSpPr>
          <p:cNvPr id="97" name="Google Shape;97;p17"/>
          <p:cNvSpPr txBox="1"/>
          <p:nvPr/>
        </p:nvSpPr>
        <p:spPr>
          <a:xfrm>
            <a:off x="597900" y="738163"/>
            <a:ext cx="76833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700">
                <a:latin typeface="Times New Roman"/>
                <a:ea typeface="Times New Roman"/>
                <a:cs typeface="Times New Roman"/>
                <a:sym typeface="Times New Roman"/>
              </a:rPr>
              <a:t>BraTS dataset link : </a:t>
            </a:r>
            <a:r>
              <a:rPr lang="en" sz="1700">
                <a:latin typeface="Times New Roman"/>
                <a:ea typeface="Times New Roman"/>
                <a:cs typeface="Times New Roman"/>
                <a:sym typeface="Times New Roman"/>
              </a:rPr>
              <a:t>https://www.kaggle.com/datasets/awsaf49/brats20-dataset-training-validation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Different Modalities</a:t>
            </a:r>
            <a:endParaRPr b="1"/>
          </a:p>
        </p:txBody>
      </p:sp>
      <p:sp>
        <p:nvSpPr>
          <p:cNvPr id="103" name="Google Shape;103;p18"/>
          <p:cNvSpPr txBox="1"/>
          <p:nvPr>
            <p:ph idx="4294967295" type="body"/>
          </p:nvPr>
        </p:nvSpPr>
        <p:spPr>
          <a:xfrm>
            <a:off x="468000" y="1023150"/>
            <a:ext cx="8208000" cy="399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rgbClr val="000000"/>
                </a:solidFill>
                <a:latin typeface="Times New Roman"/>
                <a:ea typeface="Times New Roman"/>
                <a:cs typeface="Times New Roman"/>
                <a:sym typeface="Times New Roman"/>
              </a:rPr>
              <a:t>Different modalities in BraTS 2020 dataset and their significance</a:t>
            </a:r>
            <a:endParaRPr b="1" sz="1600">
              <a:solidFill>
                <a:srgbClr val="000000"/>
              </a:solidFill>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FLAIR (Fluid Attenuated Inversion Recovery): FLAIR images are excellent at highlighting areas of edema, inflammation, and necrosis around tumors. They help in identifying regions of brain tissue affected by tumor growth.</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T1 (T1-weighted): T1 images provide high-resolution anatomical details and help in visualizing the structure of brain tissues. They are useful for identifying the tumor's location and size.</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T1ce (Contrast-enhanced T1-weighted): T1ce images highlight regions of active tumor growth and angiogenesis. They provide insights into the most aggressive parts of the tumor.</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T2 (T2-weighted): T2 images are sensitive to edema, cysts, and tumor-invaded regions. They help in identifying the extent of peritumoral edema and the tumor's boundaries.</a:t>
            </a:r>
            <a:endParaRPr sz="15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500">
                <a:solidFill>
                  <a:srgbClr val="000000"/>
                </a:solidFill>
                <a:latin typeface="Times New Roman"/>
                <a:ea typeface="Times New Roman"/>
                <a:cs typeface="Times New Roman"/>
                <a:sym typeface="Times New Roman"/>
              </a:rPr>
              <a:t>Each modality emphasizes different tissue properties, resulting in varying contrasts between different types of tissues and abnormalities. The combination of modalities helps define tumor boundaries more accurately, leading to better segmentation and treatment planning.</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Challenges in segmenting Brain tumor Dataset</a:t>
            </a:r>
            <a:endParaRPr b="1"/>
          </a:p>
        </p:txBody>
      </p:sp>
      <p:sp>
        <p:nvSpPr>
          <p:cNvPr id="109" name="Google Shape;109;p19"/>
          <p:cNvSpPr txBox="1"/>
          <p:nvPr>
            <p:ph idx="4294967295" type="body"/>
          </p:nvPr>
        </p:nvSpPr>
        <p:spPr>
          <a:xfrm>
            <a:off x="449300" y="901575"/>
            <a:ext cx="4819800" cy="4156500"/>
          </a:xfrm>
          <a:prstGeom prst="rect">
            <a:avLst/>
          </a:prstGeom>
        </p:spPr>
        <p:txBody>
          <a:bodyPr anchorCtr="0" anchor="t" bIns="91425" lIns="91425" spcFirstLastPara="1" rIns="91425" wrap="square" tIns="91425">
            <a:noAutofit/>
          </a:bodyPr>
          <a:lstStyle/>
          <a:p>
            <a:pPr indent="-310515" lvl="0" marL="457200" rtl="0" algn="l">
              <a:lnSpc>
                <a:spcPct val="13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Some tumors such as meningiomas can be easily segmented, others like gliomas and glioblastomas are much more difficult to localize. These tumors (together with their surrounding edema) are often diffused, poorly contrasted, and extend tentacle-like structures that make them difficult to segment.</a:t>
            </a:r>
            <a:endParaRPr sz="1290">
              <a:solidFill>
                <a:srgbClr val="000000"/>
              </a:solidFill>
              <a:latin typeface="Times New Roman"/>
              <a:ea typeface="Times New Roman"/>
              <a:cs typeface="Times New Roman"/>
              <a:sym typeface="Times New Roman"/>
            </a:endParaRPr>
          </a:p>
          <a:p>
            <a:pPr indent="-310515" lvl="0" marL="457200" rtl="0" algn="l">
              <a:lnSpc>
                <a:spcPct val="13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Another fundamental difficulty with segmenting brain tumors is that they can appear anywhere in the brain, in almost any shape and size.</a:t>
            </a:r>
            <a:endParaRPr sz="1290">
              <a:solidFill>
                <a:srgbClr val="000000"/>
              </a:solidFill>
              <a:latin typeface="Times New Roman"/>
              <a:ea typeface="Times New Roman"/>
              <a:cs typeface="Times New Roman"/>
              <a:sym typeface="Times New Roman"/>
            </a:endParaRPr>
          </a:p>
          <a:p>
            <a:pPr indent="-310515" lvl="0" marL="457200" rtl="0" algn="l">
              <a:lnSpc>
                <a:spcPct val="130000"/>
              </a:lnSpc>
              <a:spcBef>
                <a:spcPts val="0"/>
              </a:spcBef>
              <a:spcAft>
                <a:spcPts val="0"/>
              </a:spcAft>
              <a:buClr>
                <a:srgbClr val="000000"/>
              </a:buClr>
              <a:buSzPts val="1290"/>
              <a:buFont typeface="Times New Roman"/>
              <a:buChar char="●"/>
            </a:pPr>
            <a:r>
              <a:rPr lang="en" sz="1290">
                <a:solidFill>
                  <a:srgbClr val="000000"/>
                </a:solidFill>
                <a:latin typeface="Times New Roman"/>
                <a:ea typeface="Times New Roman"/>
                <a:cs typeface="Times New Roman"/>
                <a:sym typeface="Times New Roman"/>
              </a:rPr>
              <a:t>Furthermore, unlike images derived from X-ray computed tomography (CT) scans, the scale of voxel values in MR images is not standardized. Depending on the type of MR machine used and the acquisition protocol, the same tumorous cells may end up having drastically different grayscale values when pictured in different hospitals</a:t>
            </a:r>
            <a:endParaRPr sz="1290">
              <a:solidFill>
                <a:srgbClr val="000000"/>
              </a:solidFill>
              <a:latin typeface="Times New Roman"/>
              <a:ea typeface="Times New Roman"/>
              <a:cs typeface="Times New Roman"/>
              <a:sym typeface="Times New Roman"/>
            </a:endParaRPr>
          </a:p>
        </p:txBody>
      </p:sp>
      <p:pic>
        <p:nvPicPr>
          <p:cNvPr id="110" name="Google Shape;110;p19"/>
          <p:cNvPicPr preferRelativeResize="0"/>
          <p:nvPr/>
        </p:nvPicPr>
        <p:blipFill>
          <a:blip r:embed="rId3">
            <a:alphaModFix/>
          </a:blip>
          <a:stretch>
            <a:fillRect/>
          </a:stretch>
        </p:blipFill>
        <p:spPr>
          <a:xfrm>
            <a:off x="5418725" y="1521300"/>
            <a:ext cx="3404549" cy="210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16" name="Google Shape;116;p20"/>
          <p:cNvSpPr txBox="1"/>
          <p:nvPr>
            <p:ph idx="1" type="body"/>
          </p:nvPr>
        </p:nvSpPr>
        <p:spPr>
          <a:xfrm>
            <a:off x="471900" y="1919075"/>
            <a:ext cx="8222100" cy="2970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500">
                <a:solidFill>
                  <a:schemeClr val="dk2"/>
                </a:solidFill>
              </a:rPr>
              <a:t>This preprocessing pipeline prepares the medical image data for training machine learning models, enabling accurate and robust brain tumor segmentation. </a:t>
            </a:r>
            <a:endParaRPr sz="1500">
              <a:solidFill>
                <a:schemeClr val="dk2"/>
              </a:solidFill>
            </a:endParaRPr>
          </a:p>
          <a:p>
            <a:pPr indent="0" lvl="0" marL="0" rtl="0" algn="l">
              <a:lnSpc>
                <a:spcPct val="100000"/>
              </a:lnSpc>
              <a:spcBef>
                <a:spcPts val="1200"/>
              </a:spcBef>
              <a:spcAft>
                <a:spcPts val="0"/>
              </a:spcAft>
              <a:buNone/>
            </a:pPr>
            <a:r>
              <a:rPr lang="en" sz="1500">
                <a:solidFill>
                  <a:schemeClr val="dk2"/>
                </a:solidFill>
              </a:rPr>
              <a:t>The main steps involved in this are:</a:t>
            </a:r>
            <a:endParaRPr sz="1500">
              <a:solidFill>
                <a:schemeClr val="dk2"/>
              </a:solidFill>
            </a:endParaRPr>
          </a:p>
          <a:p>
            <a:pPr indent="-323850" lvl="0" marL="457200" rtl="0" algn="l">
              <a:lnSpc>
                <a:spcPct val="100000"/>
              </a:lnSpc>
              <a:spcBef>
                <a:spcPts val="1200"/>
              </a:spcBef>
              <a:spcAft>
                <a:spcPts val="0"/>
              </a:spcAft>
              <a:buClr>
                <a:schemeClr val="dk2"/>
              </a:buClr>
              <a:buSzPts val="1500"/>
              <a:buChar char="●"/>
            </a:pPr>
            <a:r>
              <a:rPr lang="en" sz="1500">
                <a:solidFill>
                  <a:schemeClr val="dk2"/>
                </a:solidFill>
              </a:rPr>
              <a:t>Loading Images and Masks: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Iterate through the list of image filenames (e.g., T2-weighted, T1ce, FLAIR).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Load each image using the Nibabel library to obtain the raw image data.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Perform the same step for the corresponding mask.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Initially the dataset contains different modularity images with .nii extension</a:t>
            </a:r>
            <a:endParaRPr>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Data Scaling: </a:t>
            </a:r>
            <a:r>
              <a:rPr lang="en">
                <a:solidFill>
                  <a:schemeClr val="dk2"/>
                </a:solidFill>
              </a:rPr>
              <a:t>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Reshape the 3D image volume to a 2D matrix to apply scaling.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Apply the scaler to normalize the intensity values in the range [0, 1].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Reshape the normalized data back to the original 3D shape.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22" name="Google Shape;122;p21"/>
          <p:cNvSpPr txBox="1"/>
          <p:nvPr>
            <p:ph idx="4294967295" type="body"/>
          </p:nvPr>
        </p:nvSpPr>
        <p:spPr>
          <a:xfrm>
            <a:off x="471900" y="943200"/>
            <a:ext cx="8222100" cy="40026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2"/>
              </a:buClr>
              <a:buSzPts val="1500"/>
              <a:buChar char="●"/>
            </a:pPr>
            <a:r>
              <a:rPr lang="en" sz="1500">
                <a:solidFill>
                  <a:schemeClr val="dk2"/>
                </a:solidFill>
              </a:rPr>
              <a:t>Combining Modalities: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Stack the preprocessed images (FLAIR, T1ce, T2) along the fourth dimension to create a combined image volume.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This produces a 4D tensor with modalities as channels. </a:t>
            </a:r>
            <a:endParaRPr>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Mask Adjustment: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Load the mask data and convert it to unsigned 8-bit integers (uint8).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Modify the mask to reassign value 4 to 3, aligning classes for consistency. </a:t>
            </a:r>
            <a:endParaRPr>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Volume Cropping: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Crop both the combined image volume and the mask to focus on the region of interest.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This cropping step helps reduce unnecessary background data.</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Initially 240x240x155 -&gt; to 128x128x128   </a:t>
            </a:r>
            <a:endParaRPr>
              <a:solidFill>
                <a:schemeClr val="dk2"/>
              </a:solidFill>
            </a:endParaRPr>
          </a:p>
          <a:p>
            <a:pPr indent="-323850" lvl="0" marL="457200" rtl="0" algn="l">
              <a:lnSpc>
                <a:spcPct val="100000"/>
              </a:lnSpc>
              <a:spcBef>
                <a:spcPts val="0"/>
              </a:spcBef>
              <a:spcAft>
                <a:spcPts val="0"/>
              </a:spcAft>
              <a:buClr>
                <a:schemeClr val="dk2"/>
              </a:buClr>
              <a:buSzPts val="1500"/>
              <a:buChar char="●"/>
            </a:pPr>
            <a:r>
              <a:rPr lang="en" sz="1500">
                <a:solidFill>
                  <a:schemeClr val="dk2"/>
                </a:solidFill>
              </a:rPr>
              <a:t>Data Validation: </a:t>
            </a:r>
            <a:endParaRPr sz="1500">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Calculate the percentage of useful volume that contains non-zero labels in the mask. </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If the useful volume percentage exceeds a threshold (e.g., 1%), proceed with saving the data.</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If the percentage is too low, consider the image as "useless." </a:t>
            </a:r>
            <a:endParaRPr sz="1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