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4" r:id="rId3"/>
    <p:sldId id="262" r:id="rId4"/>
    <p:sldId id="274" r:id="rId5"/>
    <p:sldId id="267" r:id="rId6"/>
    <p:sldId id="268" r:id="rId7"/>
    <p:sldId id="269" r:id="rId8"/>
    <p:sldId id="272" r:id="rId9"/>
    <p:sldId id="271" r:id="rId10"/>
    <p:sldId id="270" r:id="rId1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1" autoAdjust="0"/>
    <p:restoredTop sz="94660"/>
  </p:normalViewPr>
  <p:slideViewPr>
    <p:cSldViewPr snapToGrid="0">
      <p:cViewPr varScale="1">
        <p:scale>
          <a:sx n="78" d="100"/>
          <a:sy n="78" d="100"/>
        </p:scale>
        <p:origin x="9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AB08A7-B1BD-4C0A-805B-A9840E6CBA19}"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9AC752C0-80D5-467F-BF01-54440A71DAB1}">
      <dgm:prSet/>
      <dgm:spPr/>
      <dgm:t>
        <a:bodyPr/>
        <a:lstStyle/>
        <a:p>
          <a:r>
            <a:rPr lang="en-US"/>
            <a:t>Krishna Annugula </a:t>
          </a:r>
        </a:p>
      </dgm:t>
    </dgm:pt>
    <dgm:pt modelId="{D5558742-3379-45D8-935D-F9D31E9A2D79}" type="parTrans" cxnId="{5D76D2BB-2F44-4B18-95CE-7163075CF013}">
      <dgm:prSet/>
      <dgm:spPr/>
      <dgm:t>
        <a:bodyPr/>
        <a:lstStyle/>
        <a:p>
          <a:endParaRPr lang="en-US"/>
        </a:p>
      </dgm:t>
    </dgm:pt>
    <dgm:pt modelId="{F47B3EEC-4497-4F17-BC4C-CF74BFF0AC04}" type="sibTrans" cxnId="{5D76D2BB-2F44-4B18-95CE-7163075CF013}">
      <dgm:prSet/>
      <dgm:spPr/>
      <dgm:t>
        <a:bodyPr/>
        <a:lstStyle/>
        <a:p>
          <a:endParaRPr lang="en-US"/>
        </a:p>
      </dgm:t>
    </dgm:pt>
    <dgm:pt modelId="{B242687D-9409-41B1-BDC1-C3641024984A}">
      <dgm:prSet/>
      <dgm:spPr/>
      <dgm:t>
        <a:bodyPr/>
        <a:lstStyle/>
        <a:p>
          <a:r>
            <a:rPr lang="fi-FI"/>
            <a:t>Cyber Security IT00DV52-3001</a:t>
          </a:r>
          <a:endParaRPr lang="en-US"/>
        </a:p>
      </dgm:t>
    </dgm:pt>
    <dgm:pt modelId="{FC01353E-1161-4C42-B996-7E13F19BD69B}" type="parTrans" cxnId="{0B945F9C-F180-4460-9EFF-86B6935F2E71}">
      <dgm:prSet/>
      <dgm:spPr/>
      <dgm:t>
        <a:bodyPr/>
        <a:lstStyle/>
        <a:p>
          <a:endParaRPr lang="en-US"/>
        </a:p>
      </dgm:t>
    </dgm:pt>
    <dgm:pt modelId="{0E99FD44-3CD1-4FF5-9E20-DB9F0D93BB25}" type="sibTrans" cxnId="{0B945F9C-F180-4460-9EFF-86B6935F2E71}">
      <dgm:prSet/>
      <dgm:spPr/>
      <dgm:t>
        <a:bodyPr/>
        <a:lstStyle/>
        <a:p>
          <a:endParaRPr lang="en-US"/>
        </a:p>
      </dgm:t>
    </dgm:pt>
    <dgm:pt modelId="{401892AF-43F6-415E-AEF5-44A1F052A936}">
      <dgm:prSet/>
      <dgm:spPr/>
      <dgm:t>
        <a:bodyPr/>
        <a:lstStyle/>
        <a:p>
          <a:r>
            <a:rPr lang="en-US" dirty="0"/>
            <a:t>Data Protection, Laws and Cybersecurity </a:t>
          </a:r>
        </a:p>
      </dgm:t>
    </dgm:pt>
    <dgm:pt modelId="{58B0204D-04EC-4721-A002-833F5F897D66}" type="parTrans" cxnId="{E9909763-C74F-4273-B240-8BE0B5C48011}">
      <dgm:prSet/>
      <dgm:spPr/>
      <dgm:t>
        <a:bodyPr/>
        <a:lstStyle/>
        <a:p>
          <a:endParaRPr lang="en-US"/>
        </a:p>
      </dgm:t>
    </dgm:pt>
    <dgm:pt modelId="{8B214CDD-B14C-4051-8732-EFB6CFEF05A3}" type="sibTrans" cxnId="{E9909763-C74F-4273-B240-8BE0B5C48011}">
      <dgm:prSet/>
      <dgm:spPr/>
      <dgm:t>
        <a:bodyPr/>
        <a:lstStyle/>
        <a:p>
          <a:endParaRPr lang="en-US"/>
        </a:p>
      </dgm:t>
    </dgm:pt>
    <dgm:pt modelId="{31C31E01-F890-45AC-B57C-22E49CA58908}">
      <dgm:prSet/>
      <dgm:spPr/>
      <dgm:t>
        <a:bodyPr/>
        <a:lstStyle/>
        <a:p>
          <a:r>
            <a:rPr lang="en-US" dirty="0"/>
            <a:t>8 Dec 2020</a:t>
          </a:r>
        </a:p>
      </dgm:t>
    </dgm:pt>
    <dgm:pt modelId="{3D7E411D-4223-4942-A48B-9F014A6FF18A}" type="parTrans" cxnId="{F7217B00-016C-4FD1-BACE-AF43760D069E}">
      <dgm:prSet/>
      <dgm:spPr/>
      <dgm:t>
        <a:bodyPr/>
        <a:lstStyle/>
        <a:p>
          <a:endParaRPr lang="en-GB"/>
        </a:p>
      </dgm:t>
    </dgm:pt>
    <dgm:pt modelId="{2C59B42A-9B2F-43AB-98F6-AACA5C867632}" type="sibTrans" cxnId="{F7217B00-016C-4FD1-BACE-AF43760D069E}">
      <dgm:prSet/>
      <dgm:spPr/>
      <dgm:t>
        <a:bodyPr/>
        <a:lstStyle/>
        <a:p>
          <a:endParaRPr lang="en-GB"/>
        </a:p>
      </dgm:t>
    </dgm:pt>
    <dgm:pt modelId="{99EADB8D-1F62-450C-9DA2-FB05D35F7FD6}" type="pres">
      <dgm:prSet presAssocID="{E1AB08A7-B1BD-4C0A-805B-A9840E6CBA19}" presName="outerComposite" presStyleCnt="0">
        <dgm:presLayoutVars>
          <dgm:chMax val="5"/>
          <dgm:dir/>
          <dgm:resizeHandles val="exact"/>
        </dgm:presLayoutVars>
      </dgm:prSet>
      <dgm:spPr/>
    </dgm:pt>
    <dgm:pt modelId="{1ADC4B02-86A8-4926-83DF-7011E933D3F4}" type="pres">
      <dgm:prSet presAssocID="{E1AB08A7-B1BD-4C0A-805B-A9840E6CBA19}" presName="dummyMaxCanvas" presStyleCnt="0">
        <dgm:presLayoutVars/>
      </dgm:prSet>
      <dgm:spPr/>
    </dgm:pt>
    <dgm:pt modelId="{BD302391-0558-465F-B4F9-7DFFC6BDA8B2}" type="pres">
      <dgm:prSet presAssocID="{E1AB08A7-B1BD-4C0A-805B-A9840E6CBA19}" presName="FourNodes_1" presStyleLbl="node1" presStyleIdx="0" presStyleCnt="4">
        <dgm:presLayoutVars>
          <dgm:bulletEnabled val="1"/>
        </dgm:presLayoutVars>
      </dgm:prSet>
      <dgm:spPr/>
    </dgm:pt>
    <dgm:pt modelId="{769A74FC-4357-4EAB-9644-DAF875217064}" type="pres">
      <dgm:prSet presAssocID="{E1AB08A7-B1BD-4C0A-805B-A9840E6CBA19}" presName="FourNodes_2" presStyleLbl="node1" presStyleIdx="1" presStyleCnt="4">
        <dgm:presLayoutVars>
          <dgm:bulletEnabled val="1"/>
        </dgm:presLayoutVars>
      </dgm:prSet>
      <dgm:spPr/>
    </dgm:pt>
    <dgm:pt modelId="{18BAA093-E2C2-4FD7-95D7-F1B6AC98A6CB}" type="pres">
      <dgm:prSet presAssocID="{E1AB08A7-B1BD-4C0A-805B-A9840E6CBA19}" presName="FourNodes_3" presStyleLbl="node1" presStyleIdx="2" presStyleCnt="4">
        <dgm:presLayoutVars>
          <dgm:bulletEnabled val="1"/>
        </dgm:presLayoutVars>
      </dgm:prSet>
      <dgm:spPr/>
    </dgm:pt>
    <dgm:pt modelId="{80AD17F5-6375-444B-B465-AC703AF1FCD2}" type="pres">
      <dgm:prSet presAssocID="{E1AB08A7-B1BD-4C0A-805B-A9840E6CBA19}" presName="FourNodes_4" presStyleLbl="node1" presStyleIdx="3" presStyleCnt="4">
        <dgm:presLayoutVars>
          <dgm:bulletEnabled val="1"/>
        </dgm:presLayoutVars>
      </dgm:prSet>
      <dgm:spPr/>
    </dgm:pt>
    <dgm:pt modelId="{3973E1BB-5B8E-4EC7-B8B6-B8832FAB3F89}" type="pres">
      <dgm:prSet presAssocID="{E1AB08A7-B1BD-4C0A-805B-A9840E6CBA19}" presName="FourConn_1-2" presStyleLbl="fgAccFollowNode1" presStyleIdx="0" presStyleCnt="3">
        <dgm:presLayoutVars>
          <dgm:bulletEnabled val="1"/>
        </dgm:presLayoutVars>
      </dgm:prSet>
      <dgm:spPr/>
    </dgm:pt>
    <dgm:pt modelId="{BAE48B02-244F-4475-B7AF-1EE4A80C0EBB}" type="pres">
      <dgm:prSet presAssocID="{E1AB08A7-B1BD-4C0A-805B-A9840E6CBA19}" presName="FourConn_2-3" presStyleLbl="fgAccFollowNode1" presStyleIdx="1" presStyleCnt="3">
        <dgm:presLayoutVars>
          <dgm:bulletEnabled val="1"/>
        </dgm:presLayoutVars>
      </dgm:prSet>
      <dgm:spPr/>
    </dgm:pt>
    <dgm:pt modelId="{1EE06533-BBC5-4BAE-91F9-993690CBCFCC}" type="pres">
      <dgm:prSet presAssocID="{E1AB08A7-B1BD-4C0A-805B-A9840E6CBA19}" presName="FourConn_3-4" presStyleLbl="fgAccFollowNode1" presStyleIdx="2" presStyleCnt="3">
        <dgm:presLayoutVars>
          <dgm:bulletEnabled val="1"/>
        </dgm:presLayoutVars>
      </dgm:prSet>
      <dgm:spPr/>
    </dgm:pt>
    <dgm:pt modelId="{4B335932-D7A1-4E2A-87E8-FBECFA6730F2}" type="pres">
      <dgm:prSet presAssocID="{E1AB08A7-B1BD-4C0A-805B-A9840E6CBA19}" presName="FourNodes_1_text" presStyleLbl="node1" presStyleIdx="3" presStyleCnt="4">
        <dgm:presLayoutVars>
          <dgm:bulletEnabled val="1"/>
        </dgm:presLayoutVars>
      </dgm:prSet>
      <dgm:spPr/>
    </dgm:pt>
    <dgm:pt modelId="{81EAECB3-E5E9-4086-95F0-2F4CC5D8D93C}" type="pres">
      <dgm:prSet presAssocID="{E1AB08A7-B1BD-4C0A-805B-A9840E6CBA19}" presName="FourNodes_2_text" presStyleLbl="node1" presStyleIdx="3" presStyleCnt="4">
        <dgm:presLayoutVars>
          <dgm:bulletEnabled val="1"/>
        </dgm:presLayoutVars>
      </dgm:prSet>
      <dgm:spPr/>
    </dgm:pt>
    <dgm:pt modelId="{476A57F6-15D4-41D3-BCD8-B9ECC516C0AD}" type="pres">
      <dgm:prSet presAssocID="{E1AB08A7-B1BD-4C0A-805B-A9840E6CBA19}" presName="FourNodes_3_text" presStyleLbl="node1" presStyleIdx="3" presStyleCnt="4">
        <dgm:presLayoutVars>
          <dgm:bulletEnabled val="1"/>
        </dgm:presLayoutVars>
      </dgm:prSet>
      <dgm:spPr/>
    </dgm:pt>
    <dgm:pt modelId="{54E4692A-00AE-4A01-9561-6DB6B93E8089}" type="pres">
      <dgm:prSet presAssocID="{E1AB08A7-B1BD-4C0A-805B-A9840E6CBA19}" presName="FourNodes_4_text" presStyleLbl="node1" presStyleIdx="3" presStyleCnt="4">
        <dgm:presLayoutVars>
          <dgm:bulletEnabled val="1"/>
        </dgm:presLayoutVars>
      </dgm:prSet>
      <dgm:spPr/>
    </dgm:pt>
  </dgm:ptLst>
  <dgm:cxnLst>
    <dgm:cxn modelId="{F7217B00-016C-4FD1-BACE-AF43760D069E}" srcId="{E1AB08A7-B1BD-4C0A-805B-A9840E6CBA19}" destId="{31C31E01-F890-45AC-B57C-22E49CA58908}" srcOrd="3" destOrd="0" parTransId="{3D7E411D-4223-4942-A48B-9F014A6FF18A}" sibTransId="{2C59B42A-9B2F-43AB-98F6-AACA5C867632}"/>
    <dgm:cxn modelId="{E0320723-48A5-4B0B-943C-87702E4B1319}" type="presOf" srcId="{B242687D-9409-41B1-BDC1-C3641024984A}" destId="{81EAECB3-E5E9-4086-95F0-2F4CC5D8D93C}" srcOrd="1" destOrd="0" presId="urn:microsoft.com/office/officeart/2005/8/layout/vProcess5"/>
    <dgm:cxn modelId="{1E19CD31-90DA-4786-83E6-CA54D3FAEB45}" type="presOf" srcId="{9AC752C0-80D5-467F-BF01-54440A71DAB1}" destId="{4B335932-D7A1-4E2A-87E8-FBECFA6730F2}" srcOrd="1" destOrd="0" presId="urn:microsoft.com/office/officeart/2005/8/layout/vProcess5"/>
    <dgm:cxn modelId="{88066D41-9528-4A0E-B396-1C0E91CE5D6F}" type="presOf" srcId="{401892AF-43F6-415E-AEF5-44A1F052A936}" destId="{476A57F6-15D4-41D3-BCD8-B9ECC516C0AD}" srcOrd="1" destOrd="0" presId="urn:microsoft.com/office/officeart/2005/8/layout/vProcess5"/>
    <dgm:cxn modelId="{E9909763-C74F-4273-B240-8BE0B5C48011}" srcId="{E1AB08A7-B1BD-4C0A-805B-A9840E6CBA19}" destId="{401892AF-43F6-415E-AEF5-44A1F052A936}" srcOrd="2" destOrd="0" parTransId="{58B0204D-04EC-4721-A002-833F5F897D66}" sibTransId="{8B214CDD-B14C-4051-8732-EFB6CFEF05A3}"/>
    <dgm:cxn modelId="{637FA144-7454-476D-87EF-6E16E2F96219}" type="presOf" srcId="{8B214CDD-B14C-4051-8732-EFB6CFEF05A3}" destId="{1EE06533-BBC5-4BAE-91F9-993690CBCFCC}" srcOrd="0" destOrd="0" presId="urn:microsoft.com/office/officeart/2005/8/layout/vProcess5"/>
    <dgm:cxn modelId="{67273A48-E575-4EBF-A3FD-CE0B80FB441F}" type="presOf" srcId="{401892AF-43F6-415E-AEF5-44A1F052A936}" destId="{18BAA093-E2C2-4FD7-95D7-F1B6AC98A6CB}" srcOrd="0" destOrd="0" presId="urn:microsoft.com/office/officeart/2005/8/layout/vProcess5"/>
    <dgm:cxn modelId="{FED8D74D-EF84-4BAC-899B-B344F34F1475}" type="presOf" srcId="{F47B3EEC-4497-4F17-BC4C-CF74BFF0AC04}" destId="{3973E1BB-5B8E-4EC7-B8B6-B8832FAB3F89}" srcOrd="0" destOrd="0" presId="urn:microsoft.com/office/officeart/2005/8/layout/vProcess5"/>
    <dgm:cxn modelId="{E8558586-D0E3-4A87-AA66-1045BB97C773}" type="presOf" srcId="{9AC752C0-80D5-467F-BF01-54440A71DAB1}" destId="{BD302391-0558-465F-B4F9-7DFFC6BDA8B2}" srcOrd="0" destOrd="0" presId="urn:microsoft.com/office/officeart/2005/8/layout/vProcess5"/>
    <dgm:cxn modelId="{9F7BEA96-DB46-4B5F-B57F-C39CCDC74682}" type="presOf" srcId="{0E99FD44-3CD1-4FF5-9E20-DB9F0D93BB25}" destId="{BAE48B02-244F-4475-B7AF-1EE4A80C0EBB}" srcOrd="0" destOrd="0" presId="urn:microsoft.com/office/officeart/2005/8/layout/vProcess5"/>
    <dgm:cxn modelId="{2B660398-C1AC-4356-895F-7608AE6EAB25}" type="presOf" srcId="{31C31E01-F890-45AC-B57C-22E49CA58908}" destId="{80AD17F5-6375-444B-B465-AC703AF1FCD2}" srcOrd="0" destOrd="0" presId="urn:microsoft.com/office/officeart/2005/8/layout/vProcess5"/>
    <dgm:cxn modelId="{0B945F9C-F180-4460-9EFF-86B6935F2E71}" srcId="{E1AB08A7-B1BD-4C0A-805B-A9840E6CBA19}" destId="{B242687D-9409-41B1-BDC1-C3641024984A}" srcOrd="1" destOrd="0" parTransId="{FC01353E-1161-4C42-B996-7E13F19BD69B}" sibTransId="{0E99FD44-3CD1-4FF5-9E20-DB9F0D93BB25}"/>
    <dgm:cxn modelId="{9C1AC5A2-0BAE-4037-83C4-2B91A6AFE91B}" type="presOf" srcId="{E1AB08A7-B1BD-4C0A-805B-A9840E6CBA19}" destId="{99EADB8D-1F62-450C-9DA2-FB05D35F7FD6}" srcOrd="0" destOrd="0" presId="urn:microsoft.com/office/officeart/2005/8/layout/vProcess5"/>
    <dgm:cxn modelId="{5D76D2BB-2F44-4B18-95CE-7163075CF013}" srcId="{E1AB08A7-B1BD-4C0A-805B-A9840E6CBA19}" destId="{9AC752C0-80D5-467F-BF01-54440A71DAB1}" srcOrd="0" destOrd="0" parTransId="{D5558742-3379-45D8-935D-F9D31E9A2D79}" sibTransId="{F47B3EEC-4497-4F17-BC4C-CF74BFF0AC04}"/>
    <dgm:cxn modelId="{A4ABFED6-5766-4794-BBBF-507CEFE77192}" type="presOf" srcId="{B242687D-9409-41B1-BDC1-C3641024984A}" destId="{769A74FC-4357-4EAB-9644-DAF875217064}" srcOrd="0" destOrd="0" presId="urn:microsoft.com/office/officeart/2005/8/layout/vProcess5"/>
    <dgm:cxn modelId="{A26744FE-CF36-4C74-8982-638AF83ECD7A}" type="presOf" srcId="{31C31E01-F890-45AC-B57C-22E49CA58908}" destId="{54E4692A-00AE-4A01-9561-6DB6B93E8089}" srcOrd="1" destOrd="0" presId="urn:microsoft.com/office/officeart/2005/8/layout/vProcess5"/>
    <dgm:cxn modelId="{790CAE7F-91B6-4A6F-B851-491E200FD570}" type="presParOf" srcId="{99EADB8D-1F62-450C-9DA2-FB05D35F7FD6}" destId="{1ADC4B02-86A8-4926-83DF-7011E933D3F4}" srcOrd="0" destOrd="0" presId="urn:microsoft.com/office/officeart/2005/8/layout/vProcess5"/>
    <dgm:cxn modelId="{A299F2F9-3804-47F2-B7F1-B898B5C86F8B}" type="presParOf" srcId="{99EADB8D-1F62-450C-9DA2-FB05D35F7FD6}" destId="{BD302391-0558-465F-B4F9-7DFFC6BDA8B2}" srcOrd="1" destOrd="0" presId="urn:microsoft.com/office/officeart/2005/8/layout/vProcess5"/>
    <dgm:cxn modelId="{56146B3D-5D67-4536-994A-E54193A62D83}" type="presParOf" srcId="{99EADB8D-1F62-450C-9DA2-FB05D35F7FD6}" destId="{769A74FC-4357-4EAB-9644-DAF875217064}" srcOrd="2" destOrd="0" presId="urn:microsoft.com/office/officeart/2005/8/layout/vProcess5"/>
    <dgm:cxn modelId="{DB093C8F-0E81-4A36-857D-17E2080005AB}" type="presParOf" srcId="{99EADB8D-1F62-450C-9DA2-FB05D35F7FD6}" destId="{18BAA093-E2C2-4FD7-95D7-F1B6AC98A6CB}" srcOrd="3" destOrd="0" presId="urn:microsoft.com/office/officeart/2005/8/layout/vProcess5"/>
    <dgm:cxn modelId="{03EDF5A8-5F9F-454E-B8EB-A3B53987CFA0}" type="presParOf" srcId="{99EADB8D-1F62-450C-9DA2-FB05D35F7FD6}" destId="{80AD17F5-6375-444B-B465-AC703AF1FCD2}" srcOrd="4" destOrd="0" presId="urn:microsoft.com/office/officeart/2005/8/layout/vProcess5"/>
    <dgm:cxn modelId="{54F8AA7C-BEA3-4F6A-A637-35ABDBC334A2}" type="presParOf" srcId="{99EADB8D-1F62-450C-9DA2-FB05D35F7FD6}" destId="{3973E1BB-5B8E-4EC7-B8B6-B8832FAB3F89}" srcOrd="5" destOrd="0" presId="urn:microsoft.com/office/officeart/2005/8/layout/vProcess5"/>
    <dgm:cxn modelId="{5310108C-4DD1-4A0D-9AA4-0B8E200ECE21}" type="presParOf" srcId="{99EADB8D-1F62-450C-9DA2-FB05D35F7FD6}" destId="{BAE48B02-244F-4475-B7AF-1EE4A80C0EBB}" srcOrd="6" destOrd="0" presId="urn:microsoft.com/office/officeart/2005/8/layout/vProcess5"/>
    <dgm:cxn modelId="{F9A27104-9675-40AA-911B-B4B2D66F36FF}" type="presParOf" srcId="{99EADB8D-1F62-450C-9DA2-FB05D35F7FD6}" destId="{1EE06533-BBC5-4BAE-91F9-993690CBCFCC}" srcOrd="7" destOrd="0" presId="urn:microsoft.com/office/officeart/2005/8/layout/vProcess5"/>
    <dgm:cxn modelId="{1A3DA625-4AEF-4C3F-9413-0F9220FA0A69}" type="presParOf" srcId="{99EADB8D-1F62-450C-9DA2-FB05D35F7FD6}" destId="{4B335932-D7A1-4E2A-87E8-FBECFA6730F2}" srcOrd="8" destOrd="0" presId="urn:microsoft.com/office/officeart/2005/8/layout/vProcess5"/>
    <dgm:cxn modelId="{DD623D8D-4178-43E8-90C2-43ADF16B2C57}" type="presParOf" srcId="{99EADB8D-1F62-450C-9DA2-FB05D35F7FD6}" destId="{81EAECB3-E5E9-4086-95F0-2F4CC5D8D93C}" srcOrd="9" destOrd="0" presId="urn:microsoft.com/office/officeart/2005/8/layout/vProcess5"/>
    <dgm:cxn modelId="{5216AE34-34C9-4869-9E4E-2359DB29125F}" type="presParOf" srcId="{99EADB8D-1F62-450C-9DA2-FB05D35F7FD6}" destId="{476A57F6-15D4-41D3-BCD8-B9ECC516C0AD}" srcOrd="10" destOrd="0" presId="urn:microsoft.com/office/officeart/2005/8/layout/vProcess5"/>
    <dgm:cxn modelId="{0C37F305-3AF1-497F-984E-8364A83C25D5}" type="presParOf" srcId="{99EADB8D-1F62-450C-9DA2-FB05D35F7FD6}" destId="{54E4692A-00AE-4A01-9561-6DB6B93E8089}"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D551C-6BB5-466B-96E4-11BE9C24E7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662C45-6364-469B-A8A0-2A131343688C}">
      <dgm:prSet/>
      <dgm:spPr/>
      <dgm:t>
        <a:bodyPr/>
        <a:lstStyle/>
        <a:p>
          <a:r>
            <a:rPr lang="en-US" b="1" dirty="0"/>
            <a:t>Regulatory Compliance for corporate  safety </a:t>
          </a:r>
        </a:p>
      </dgm:t>
    </dgm:pt>
    <dgm:pt modelId="{1061DC25-8EFF-4E1F-9A8A-E67B5A340907}" type="parTrans" cxnId="{1C7952E2-349B-4C54-86AC-BDAA31F8B83F}">
      <dgm:prSet/>
      <dgm:spPr/>
      <dgm:t>
        <a:bodyPr/>
        <a:lstStyle/>
        <a:p>
          <a:endParaRPr lang="en-US"/>
        </a:p>
      </dgm:t>
    </dgm:pt>
    <dgm:pt modelId="{9E5A9720-940F-467A-8018-29486C9BB9C4}" type="sibTrans" cxnId="{1C7952E2-349B-4C54-86AC-BDAA31F8B83F}">
      <dgm:prSet/>
      <dgm:spPr/>
      <dgm:t>
        <a:bodyPr/>
        <a:lstStyle/>
        <a:p>
          <a:endParaRPr lang="en-US"/>
        </a:p>
      </dgm:t>
    </dgm:pt>
    <dgm:pt modelId="{E3760B2F-D65D-4661-84A1-EDA6BE4350F0}">
      <dgm:prSet/>
      <dgm:spPr/>
      <dgm:t>
        <a:bodyPr/>
        <a:lstStyle/>
        <a:p>
          <a:r>
            <a:rPr lang="en-US" dirty="0"/>
            <a:t>Policies Management</a:t>
          </a:r>
        </a:p>
      </dgm:t>
    </dgm:pt>
    <dgm:pt modelId="{0B70CF44-0942-4082-AA49-98B7B982387A}" type="parTrans" cxnId="{FC89ACE6-E03E-4832-982D-070946A49093}">
      <dgm:prSet/>
      <dgm:spPr/>
      <dgm:t>
        <a:bodyPr/>
        <a:lstStyle/>
        <a:p>
          <a:endParaRPr lang="en-US"/>
        </a:p>
      </dgm:t>
    </dgm:pt>
    <dgm:pt modelId="{17143BC9-2B03-44BE-ADAF-8E1A84BCFD4F}" type="sibTrans" cxnId="{FC89ACE6-E03E-4832-982D-070946A49093}">
      <dgm:prSet/>
      <dgm:spPr/>
      <dgm:t>
        <a:bodyPr/>
        <a:lstStyle/>
        <a:p>
          <a:endParaRPr lang="en-US"/>
        </a:p>
      </dgm:t>
    </dgm:pt>
    <dgm:pt modelId="{C68D21F3-AF14-4C50-ABA0-6CD2D4478FE8}">
      <dgm:prSet/>
      <dgm:spPr/>
      <dgm:t>
        <a:bodyPr/>
        <a:lstStyle/>
        <a:p>
          <a:r>
            <a:rPr lang="en-US" b="1" i="0" dirty="0"/>
            <a:t>Cybersecurity advice for a secure organization</a:t>
          </a:r>
          <a:endParaRPr lang="en-US" b="1" dirty="0"/>
        </a:p>
      </dgm:t>
    </dgm:pt>
    <dgm:pt modelId="{3C22AADF-4022-44E1-9C39-F254BD4CA9A0}" type="parTrans" cxnId="{FC617092-5886-4930-80A6-1A6804B41BEA}">
      <dgm:prSet/>
      <dgm:spPr/>
      <dgm:t>
        <a:bodyPr/>
        <a:lstStyle/>
        <a:p>
          <a:endParaRPr lang="en-US"/>
        </a:p>
      </dgm:t>
    </dgm:pt>
    <dgm:pt modelId="{C20125B9-DC60-4AC1-9E5C-3D5681B34D4F}" type="sibTrans" cxnId="{FC617092-5886-4930-80A6-1A6804B41BEA}">
      <dgm:prSet/>
      <dgm:spPr/>
      <dgm:t>
        <a:bodyPr/>
        <a:lstStyle/>
        <a:p>
          <a:endParaRPr lang="en-US"/>
        </a:p>
      </dgm:t>
    </dgm:pt>
    <dgm:pt modelId="{C6724ECB-E8D5-4989-92F6-99A78C78EF21}">
      <dgm:prSet/>
      <dgm:spPr/>
      <dgm:t>
        <a:bodyPr/>
        <a:lstStyle/>
        <a:p>
          <a:r>
            <a:rPr lang="en-US" dirty="0"/>
            <a:t>Assess current security status</a:t>
          </a:r>
        </a:p>
      </dgm:t>
    </dgm:pt>
    <dgm:pt modelId="{47A9BE42-C731-4037-9477-62F72351BA78}" type="parTrans" cxnId="{8392382F-368F-40D2-A06E-87B19912C675}">
      <dgm:prSet/>
      <dgm:spPr/>
      <dgm:t>
        <a:bodyPr/>
        <a:lstStyle/>
        <a:p>
          <a:endParaRPr lang="en-US"/>
        </a:p>
      </dgm:t>
    </dgm:pt>
    <dgm:pt modelId="{87CE7BB1-468B-4456-B38C-46036649C048}" type="sibTrans" cxnId="{8392382F-368F-40D2-A06E-87B19912C675}">
      <dgm:prSet/>
      <dgm:spPr/>
      <dgm:t>
        <a:bodyPr/>
        <a:lstStyle/>
        <a:p>
          <a:endParaRPr lang="en-US"/>
        </a:p>
      </dgm:t>
    </dgm:pt>
    <dgm:pt modelId="{F197FA15-9B68-4ADB-AA38-670E212011E1}">
      <dgm:prSet/>
      <dgm:spPr/>
      <dgm:t>
        <a:bodyPr/>
        <a:lstStyle/>
        <a:p>
          <a:r>
            <a:rPr lang="en-US" dirty="0"/>
            <a:t>Continuously maintain and improve security posture</a:t>
          </a:r>
        </a:p>
      </dgm:t>
    </dgm:pt>
    <dgm:pt modelId="{DBF072CE-2213-43E4-8387-D369D2D5CF31}" type="parTrans" cxnId="{E29AE551-551D-4070-B49D-58C82079DEAC}">
      <dgm:prSet/>
      <dgm:spPr/>
      <dgm:t>
        <a:bodyPr/>
        <a:lstStyle/>
        <a:p>
          <a:endParaRPr lang="en-US"/>
        </a:p>
      </dgm:t>
    </dgm:pt>
    <dgm:pt modelId="{171DE911-3A91-4FE7-ACC2-B4F2CFFC9C1B}" type="sibTrans" cxnId="{E29AE551-551D-4070-B49D-58C82079DEAC}">
      <dgm:prSet/>
      <dgm:spPr/>
      <dgm:t>
        <a:bodyPr/>
        <a:lstStyle/>
        <a:p>
          <a:endParaRPr lang="en-US"/>
        </a:p>
      </dgm:t>
    </dgm:pt>
    <dgm:pt modelId="{3D59409C-DDA4-4F18-B80D-4C2F728E248B}">
      <dgm:prSet/>
      <dgm:spPr/>
      <dgm:t>
        <a:bodyPr/>
        <a:lstStyle/>
        <a:p>
          <a:r>
            <a:rPr lang="en-US" dirty="0"/>
            <a:t>Keep an eye on information security incidents</a:t>
          </a:r>
        </a:p>
      </dgm:t>
    </dgm:pt>
    <dgm:pt modelId="{278C85F7-65C3-4F5E-B36C-4932935775C8}" type="parTrans" cxnId="{B424BAF2-EF60-4684-8FA3-E483491232EA}">
      <dgm:prSet/>
      <dgm:spPr/>
      <dgm:t>
        <a:bodyPr/>
        <a:lstStyle/>
        <a:p>
          <a:endParaRPr lang="en-US"/>
        </a:p>
      </dgm:t>
    </dgm:pt>
    <dgm:pt modelId="{755CC6A9-2B44-4CDC-81EE-C1AE30C31FB2}" type="sibTrans" cxnId="{B424BAF2-EF60-4684-8FA3-E483491232EA}">
      <dgm:prSet/>
      <dgm:spPr/>
      <dgm:t>
        <a:bodyPr/>
        <a:lstStyle/>
        <a:p>
          <a:endParaRPr lang="en-US"/>
        </a:p>
      </dgm:t>
    </dgm:pt>
    <dgm:pt modelId="{F1AD8678-A9FC-4E80-B11E-6664F52EB123}">
      <dgm:prSet/>
      <dgm:spPr/>
      <dgm:t>
        <a:bodyPr/>
        <a:lstStyle/>
        <a:p>
          <a:r>
            <a:rPr lang="en-US"/>
            <a:t>Prepare by practicing</a:t>
          </a:r>
        </a:p>
      </dgm:t>
    </dgm:pt>
    <dgm:pt modelId="{C222A46D-3DE7-4554-9AC9-698FAA0B88AF}" type="parTrans" cxnId="{AF6A7EBB-9327-475A-9667-82921D576840}">
      <dgm:prSet/>
      <dgm:spPr/>
      <dgm:t>
        <a:bodyPr/>
        <a:lstStyle/>
        <a:p>
          <a:endParaRPr lang="en-US"/>
        </a:p>
      </dgm:t>
    </dgm:pt>
    <dgm:pt modelId="{A8249BB0-A944-4709-A6BC-7E1BB871468E}" type="sibTrans" cxnId="{AF6A7EBB-9327-475A-9667-82921D576840}">
      <dgm:prSet/>
      <dgm:spPr/>
      <dgm:t>
        <a:bodyPr/>
        <a:lstStyle/>
        <a:p>
          <a:endParaRPr lang="en-US"/>
        </a:p>
      </dgm:t>
    </dgm:pt>
    <dgm:pt modelId="{F2C01D53-4555-4331-B523-EA2894C5843E}">
      <dgm:prSet/>
      <dgm:spPr/>
      <dgm:t>
        <a:bodyPr/>
        <a:lstStyle/>
        <a:p>
          <a:r>
            <a:rPr lang="en-US" dirty="0"/>
            <a:t>Maintain security expertise</a:t>
          </a:r>
        </a:p>
      </dgm:t>
    </dgm:pt>
    <dgm:pt modelId="{13905625-BFB2-4EBF-B176-F5C68886126E}" type="parTrans" cxnId="{8C14B25C-5F63-43B0-9A1A-3B2EDB79CB90}">
      <dgm:prSet/>
      <dgm:spPr/>
      <dgm:t>
        <a:bodyPr/>
        <a:lstStyle/>
        <a:p>
          <a:endParaRPr lang="en-US"/>
        </a:p>
      </dgm:t>
    </dgm:pt>
    <dgm:pt modelId="{81F85000-3BD0-40C2-93B3-336432D3C4A5}" type="sibTrans" cxnId="{8C14B25C-5F63-43B0-9A1A-3B2EDB79CB90}">
      <dgm:prSet/>
      <dgm:spPr/>
      <dgm:t>
        <a:bodyPr/>
        <a:lstStyle/>
        <a:p>
          <a:endParaRPr lang="en-US"/>
        </a:p>
      </dgm:t>
    </dgm:pt>
    <dgm:pt modelId="{394C6400-CE16-4EF2-9C55-E22E9E3D6468}">
      <dgm:prSet/>
      <dgm:spPr/>
      <dgm:t>
        <a:bodyPr/>
        <a:lstStyle/>
        <a:p>
          <a:r>
            <a:rPr lang="en-US" b="1" i="0" dirty="0"/>
            <a:t>Data protection guidance for information security</a:t>
          </a:r>
          <a:endParaRPr lang="en-US" b="1" dirty="0"/>
        </a:p>
      </dgm:t>
    </dgm:pt>
    <dgm:pt modelId="{53F12EC0-F173-4D5B-AEBA-1553BD865C5C}" type="parTrans" cxnId="{8F952655-8F8C-4B4F-B060-F1984882CB45}">
      <dgm:prSet/>
      <dgm:spPr/>
      <dgm:t>
        <a:bodyPr/>
        <a:lstStyle/>
        <a:p>
          <a:endParaRPr lang="en-GB"/>
        </a:p>
      </dgm:t>
    </dgm:pt>
    <dgm:pt modelId="{0655D89A-CB65-4211-869E-61A807C5CB98}" type="sibTrans" cxnId="{8F952655-8F8C-4B4F-B060-F1984882CB45}">
      <dgm:prSet/>
      <dgm:spPr/>
      <dgm:t>
        <a:bodyPr/>
        <a:lstStyle/>
        <a:p>
          <a:endParaRPr lang="en-GB"/>
        </a:p>
      </dgm:t>
    </dgm:pt>
    <dgm:pt modelId="{8AF7DF7A-24A9-4AA7-94D5-A06FB5E62526}">
      <dgm:prSet/>
      <dgm:spPr/>
      <dgm:t>
        <a:bodyPr/>
        <a:lstStyle/>
        <a:p>
          <a:r>
            <a:rPr lang="en-US"/>
            <a:t>Use strong encryption.</a:t>
          </a:r>
        </a:p>
      </dgm:t>
    </dgm:pt>
    <dgm:pt modelId="{42E53ADC-0F02-4159-9EB8-86C15E7A826F}" type="parTrans" cxnId="{93757853-8136-4EA4-9144-0DA534C6B182}">
      <dgm:prSet/>
      <dgm:spPr/>
      <dgm:t>
        <a:bodyPr/>
        <a:lstStyle/>
        <a:p>
          <a:endParaRPr lang="en-GB"/>
        </a:p>
      </dgm:t>
    </dgm:pt>
    <dgm:pt modelId="{2A7B7D52-5A90-4DF2-BDA0-D684E8E84EED}" type="sibTrans" cxnId="{93757853-8136-4EA4-9144-0DA534C6B182}">
      <dgm:prSet/>
      <dgm:spPr/>
      <dgm:t>
        <a:bodyPr/>
        <a:lstStyle/>
        <a:p>
          <a:endParaRPr lang="en-GB"/>
        </a:p>
      </dgm:t>
    </dgm:pt>
    <dgm:pt modelId="{CEAA5E90-B019-41AD-B5AE-71F1A44B0D9A}">
      <dgm:prSet/>
      <dgm:spPr/>
      <dgm:t>
        <a:bodyPr/>
        <a:lstStyle/>
        <a:p>
          <a:r>
            <a:rPr lang="en-US"/>
            <a:t>Priorities staff training.</a:t>
          </a:r>
        </a:p>
      </dgm:t>
    </dgm:pt>
    <dgm:pt modelId="{48183CA2-84AB-4713-AE16-8EFB2CBB881F}" type="parTrans" cxnId="{F7DB4F41-FB59-47D0-9066-254281DB2412}">
      <dgm:prSet/>
      <dgm:spPr/>
      <dgm:t>
        <a:bodyPr/>
        <a:lstStyle/>
        <a:p>
          <a:endParaRPr lang="en-GB"/>
        </a:p>
      </dgm:t>
    </dgm:pt>
    <dgm:pt modelId="{C76437CC-4E51-4DEC-8CAF-77F61B9E9E3F}" type="sibTrans" cxnId="{F7DB4F41-FB59-47D0-9066-254281DB2412}">
      <dgm:prSet/>
      <dgm:spPr/>
      <dgm:t>
        <a:bodyPr/>
        <a:lstStyle/>
        <a:p>
          <a:endParaRPr lang="en-GB"/>
        </a:p>
      </dgm:t>
    </dgm:pt>
    <dgm:pt modelId="{F13FE890-42EB-4E85-A904-AABCF985B518}">
      <dgm:prSet/>
      <dgm:spPr/>
      <dgm:t>
        <a:bodyPr/>
        <a:lstStyle/>
        <a:p>
          <a:r>
            <a:rPr lang="en-US"/>
            <a:t>Minimize data use.</a:t>
          </a:r>
        </a:p>
      </dgm:t>
    </dgm:pt>
    <dgm:pt modelId="{F91F2D15-C498-46DD-A8FB-3B6A69FFDB31}" type="parTrans" cxnId="{2458E9FB-FC04-4093-81D3-F7E0F4B0D580}">
      <dgm:prSet/>
      <dgm:spPr/>
      <dgm:t>
        <a:bodyPr/>
        <a:lstStyle/>
        <a:p>
          <a:endParaRPr lang="en-GB"/>
        </a:p>
      </dgm:t>
    </dgm:pt>
    <dgm:pt modelId="{6C3769ED-2390-4822-8D20-F8FE7A103CDF}" type="sibTrans" cxnId="{2458E9FB-FC04-4093-81D3-F7E0F4B0D580}">
      <dgm:prSet/>
      <dgm:spPr/>
      <dgm:t>
        <a:bodyPr/>
        <a:lstStyle/>
        <a:p>
          <a:endParaRPr lang="en-GB"/>
        </a:p>
      </dgm:t>
    </dgm:pt>
    <dgm:pt modelId="{28D4E0FD-64D6-4A97-BB39-84BF205AF5D7}">
      <dgm:prSet/>
      <dgm:spPr/>
      <dgm:t>
        <a:bodyPr/>
        <a:lstStyle/>
        <a:p>
          <a:r>
            <a:rPr lang="en-US"/>
            <a:t>Store data no longer than necessary.</a:t>
          </a:r>
        </a:p>
      </dgm:t>
    </dgm:pt>
    <dgm:pt modelId="{7CE892C9-7331-41D0-BC66-317D6E04CA6B}" type="parTrans" cxnId="{2683F453-F2A6-4CDB-83D4-19B0854CF7AE}">
      <dgm:prSet/>
      <dgm:spPr/>
      <dgm:t>
        <a:bodyPr/>
        <a:lstStyle/>
        <a:p>
          <a:endParaRPr lang="en-GB"/>
        </a:p>
      </dgm:t>
    </dgm:pt>
    <dgm:pt modelId="{A61BFF26-D295-4E9A-85C2-D2ADE045C9D1}" type="sibTrans" cxnId="{2683F453-F2A6-4CDB-83D4-19B0854CF7AE}">
      <dgm:prSet/>
      <dgm:spPr/>
      <dgm:t>
        <a:bodyPr/>
        <a:lstStyle/>
        <a:p>
          <a:endParaRPr lang="en-GB"/>
        </a:p>
      </dgm:t>
    </dgm:pt>
    <dgm:pt modelId="{22A2EC8A-9107-4B40-B733-70C657498130}">
      <dgm:prSet/>
      <dgm:spPr/>
      <dgm:t>
        <a:bodyPr/>
        <a:lstStyle/>
        <a:p>
          <a:r>
            <a:rPr lang="en-US"/>
            <a:t>Ensure crisis resilience.</a:t>
          </a:r>
        </a:p>
      </dgm:t>
    </dgm:pt>
    <dgm:pt modelId="{59F9A79F-368F-4276-8EB8-7BDA5C12D003}" type="parTrans" cxnId="{F8C01E16-9E3F-4C53-951F-1A50A8015E95}">
      <dgm:prSet/>
      <dgm:spPr/>
      <dgm:t>
        <a:bodyPr/>
        <a:lstStyle/>
        <a:p>
          <a:endParaRPr lang="en-GB"/>
        </a:p>
      </dgm:t>
    </dgm:pt>
    <dgm:pt modelId="{180070FB-59F5-44E7-AE7C-B69ECBAF9CA9}" type="sibTrans" cxnId="{F8C01E16-9E3F-4C53-951F-1A50A8015E95}">
      <dgm:prSet/>
      <dgm:spPr/>
      <dgm:t>
        <a:bodyPr/>
        <a:lstStyle/>
        <a:p>
          <a:endParaRPr lang="en-GB"/>
        </a:p>
      </dgm:t>
    </dgm:pt>
    <dgm:pt modelId="{3C486CF8-1ACC-4A5A-84AE-F5F4B072A51A}">
      <dgm:prSet/>
      <dgm:spPr/>
      <dgm:t>
        <a:bodyPr/>
        <a:lstStyle/>
        <a:p>
          <a:r>
            <a:rPr lang="en-US"/>
            <a:t>Manage passwords properly.</a:t>
          </a:r>
        </a:p>
      </dgm:t>
    </dgm:pt>
    <dgm:pt modelId="{35F09A56-EED5-44B9-BE86-E7C9EE253BD2}" type="parTrans" cxnId="{497E239D-DFB9-49EF-8DE4-336AC0635E35}">
      <dgm:prSet/>
      <dgm:spPr/>
      <dgm:t>
        <a:bodyPr/>
        <a:lstStyle/>
        <a:p>
          <a:endParaRPr lang="en-GB"/>
        </a:p>
      </dgm:t>
    </dgm:pt>
    <dgm:pt modelId="{2EC33871-4C0B-44B6-A0A8-63FA335BE87B}" type="sibTrans" cxnId="{497E239D-DFB9-49EF-8DE4-336AC0635E35}">
      <dgm:prSet/>
      <dgm:spPr/>
      <dgm:t>
        <a:bodyPr/>
        <a:lstStyle/>
        <a:p>
          <a:endParaRPr lang="en-GB"/>
        </a:p>
      </dgm:t>
    </dgm:pt>
    <dgm:pt modelId="{895EDA17-B9FE-4A03-83E9-47B3DF4D098D}">
      <dgm:prSet/>
      <dgm:spPr/>
      <dgm:t>
        <a:bodyPr/>
        <a:lstStyle/>
        <a:p>
          <a:r>
            <a:rPr lang="en-US"/>
            <a:t>Invest in a visitor management solution.</a:t>
          </a:r>
        </a:p>
      </dgm:t>
    </dgm:pt>
    <dgm:pt modelId="{51F97347-23BB-4DFE-B7DD-F0460B081688}" type="parTrans" cxnId="{305B6B66-BF18-4F04-8376-C31760FD4DD8}">
      <dgm:prSet/>
      <dgm:spPr/>
      <dgm:t>
        <a:bodyPr/>
        <a:lstStyle/>
        <a:p>
          <a:endParaRPr lang="en-GB"/>
        </a:p>
      </dgm:t>
    </dgm:pt>
    <dgm:pt modelId="{149849AA-AC8F-4E5E-85E0-27CC417B4E7E}" type="sibTrans" cxnId="{305B6B66-BF18-4F04-8376-C31760FD4DD8}">
      <dgm:prSet/>
      <dgm:spPr/>
      <dgm:t>
        <a:bodyPr/>
        <a:lstStyle/>
        <a:p>
          <a:endParaRPr lang="en-GB"/>
        </a:p>
      </dgm:t>
    </dgm:pt>
    <dgm:pt modelId="{54A7331B-52C8-4EBA-8943-05C49D818BD5}">
      <dgm:prSet/>
      <dgm:spPr/>
      <dgm:t>
        <a:bodyPr/>
        <a:lstStyle/>
        <a:p>
          <a:r>
            <a:rPr lang="en-US" dirty="0"/>
            <a:t>Security Regulations</a:t>
          </a:r>
        </a:p>
      </dgm:t>
    </dgm:pt>
    <dgm:pt modelId="{41E84FC2-D9FB-49B9-9094-1C419B900FA2}" type="parTrans" cxnId="{7A8902ED-C846-4931-B97E-360E1C4D8EC4}">
      <dgm:prSet/>
      <dgm:spPr/>
      <dgm:t>
        <a:bodyPr/>
        <a:lstStyle/>
        <a:p>
          <a:endParaRPr lang="en-GB"/>
        </a:p>
      </dgm:t>
    </dgm:pt>
    <dgm:pt modelId="{4C95F39D-A7C1-48BC-ADBC-E34AD428F1D3}" type="sibTrans" cxnId="{7A8902ED-C846-4931-B97E-360E1C4D8EC4}">
      <dgm:prSet/>
      <dgm:spPr/>
      <dgm:t>
        <a:bodyPr/>
        <a:lstStyle/>
        <a:p>
          <a:endParaRPr lang="en-GB"/>
        </a:p>
      </dgm:t>
    </dgm:pt>
    <dgm:pt modelId="{3FCE49A8-540C-4279-AD49-4E0D3D653260}">
      <dgm:prSet/>
      <dgm:spPr/>
      <dgm:t>
        <a:bodyPr/>
        <a:lstStyle/>
        <a:p>
          <a:r>
            <a:rPr lang="en-US" dirty="0"/>
            <a:t>Rules</a:t>
          </a:r>
        </a:p>
      </dgm:t>
    </dgm:pt>
    <dgm:pt modelId="{036A6FF0-6AD7-4F7D-A156-2B7965D075CD}" type="parTrans" cxnId="{CEB9A4AC-52AA-45C5-AABB-20C07566FDFB}">
      <dgm:prSet/>
      <dgm:spPr/>
      <dgm:t>
        <a:bodyPr/>
        <a:lstStyle/>
        <a:p>
          <a:endParaRPr lang="en-GB"/>
        </a:p>
      </dgm:t>
    </dgm:pt>
    <dgm:pt modelId="{D63B1126-3CEC-4B99-B3CE-620588776153}" type="sibTrans" cxnId="{CEB9A4AC-52AA-45C5-AABB-20C07566FDFB}">
      <dgm:prSet/>
      <dgm:spPr/>
      <dgm:t>
        <a:bodyPr/>
        <a:lstStyle/>
        <a:p>
          <a:endParaRPr lang="en-GB"/>
        </a:p>
      </dgm:t>
    </dgm:pt>
    <dgm:pt modelId="{2984F717-63A8-4558-843E-F31542E27432}">
      <dgm:prSet/>
      <dgm:spPr/>
      <dgm:t>
        <a:bodyPr/>
        <a:lstStyle/>
        <a:p>
          <a:r>
            <a:rPr lang="en-US" dirty="0"/>
            <a:t>Standards</a:t>
          </a:r>
        </a:p>
      </dgm:t>
    </dgm:pt>
    <dgm:pt modelId="{C2FFFBD8-2486-4782-ADA4-6BC6649546E6}" type="parTrans" cxnId="{1313E321-7B57-407A-AE29-0952E70FC33E}">
      <dgm:prSet/>
      <dgm:spPr/>
      <dgm:t>
        <a:bodyPr/>
        <a:lstStyle/>
        <a:p>
          <a:endParaRPr lang="en-GB"/>
        </a:p>
      </dgm:t>
    </dgm:pt>
    <dgm:pt modelId="{91825DDC-7A84-4741-881B-7DA2C7EC12A7}" type="sibTrans" cxnId="{1313E321-7B57-407A-AE29-0952E70FC33E}">
      <dgm:prSet/>
      <dgm:spPr/>
      <dgm:t>
        <a:bodyPr/>
        <a:lstStyle/>
        <a:p>
          <a:endParaRPr lang="en-GB"/>
        </a:p>
      </dgm:t>
    </dgm:pt>
    <dgm:pt modelId="{C0A65BC8-12EB-41C5-832C-180E42D601C1}">
      <dgm:prSet/>
      <dgm:spPr/>
      <dgm:t>
        <a:bodyPr/>
        <a:lstStyle/>
        <a:p>
          <a:r>
            <a:rPr lang="en-US" dirty="0"/>
            <a:t>Adhering to Law</a:t>
          </a:r>
        </a:p>
      </dgm:t>
    </dgm:pt>
    <dgm:pt modelId="{67EA5301-1B8B-456A-A8E7-4D17A49E643D}" type="parTrans" cxnId="{0F4F9D12-8495-4443-87BE-D6FF3D3784AD}">
      <dgm:prSet/>
      <dgm:spPr/>
      <dgm:t>
        <a:bodyPr/>
        <a:lstStyle/>
        <a:p>
          <a:endParaRPr lang="en-GB"/>
        </a:p>
      </dgm:t>
    </dgm:pt>
    <dgm:pt modelId="{555F14A3-96AA-4529-AB17-93A99C8E78BB}" type="sibTrans" cxnId="{0F4F9D12-8495-4443-87BE-D6FF3D3784AD}">
      <dgm:prSet/>
      <dgm:spPr/>
      <dgm:t>
        <a:bodyPr/>
        <a:lstStyle/>
        <a:p>
          <a:endParaRPr lang="en-GB"/>
        </a:p>
      </dgm:t>
    </dgm:pt>
    <dgm:pt modelId="{C6994E9E-3FB1-4F88-A5CA-3E13649793FB}" type="pres">
      <dgm:prSet presAssocID="{51CD551C-6BB5-466B-96E4-11BE9C24E7F3}" presName="linear" presStyleCnt="0">
        <dgm:presLayoutVars>
          <dgm:dir/>
          <dgm:animLvl val="lvl"/>
          <dgm:resizeHandles val="exact"/>
        </dgm:presLayoutVars>
      </dgm:prSet>
      <dgm:spPr/>
    </dgm:pt>
    <dgm:pt modelId="{62B9B333-65B0-4ED1-8AC5-98A362FE9F15}" type="pres">
      <dgm:prSet presAssocID="{0F662C45-6364-469B-A8A0-2A131343688C}" presName="parentLin" presStyleCnt="0"/>
      <dgm:spPr/>
    </dgm:pt>
    <dgm:pt modelId="{E3D0CC6B-FACC-472C-95B5-BEFCFBF58C36}" type="pres">
      <dgm:prSet presAssocID="{0F662C45-6364-469B-A8A0-2A131343688C}" presName="parentLeftMargin" presStyleLbl="node1" presStyleIdx="0" presStyleCnt="3"/>
      <dgm:spPr/>
    </dgm:pt>
    <dgm:pt modelId="{875B7974-4BC2-45A0-8DFF-D01F8537BC3E}" type="pres">
      <dgm:prSet presAssocID="{0F662C45-6364-469B-A8A0-2A131343688C}" presName="parentText" presStyleLbl="node1" presStyleIdx="0" presStyleCnt="3">
        <dgm:presLayoutVars>
          <dgm:chMax val="0"/>
          <dgm:bulletEnabled val="1"/>
        </dgm:presLayoutVars>
      </dgm:prSet>
      <dgm:spPr/>
    </dgm:pt>
    <dgm:pt modelId="{A21E9812-5924-463A-86B1-62CE28D5943A}" type="pres">
      <dgm:prSet presAssocID="{0F662C45-6364-469B-A8A0-2A131343688C}" presName="negativeSpace" presStyleCnt="0"/>
      <dgm:spPr/>
    </dgm:pt>
    <dgm:pt modelId="{BC4CBE8C-A78A-4682-A405-6741251A40B1}" type="pres">
      <dgm:prSet presAssocID="{0F662C45-6364-469B-A8A0-2A131343688C}" presName="childText" presStyleLbl="conFgAcc1" presStyleIdx="0" presStyleCnt="3">
        <dgm:presLayoutVars>
          <dgm:bulletEnabled val="1"/>
        </dgm:presLayoutVars>
      </dgm:prSet>
      <dgm:spPr/>
    </dgm:pt>
    <dgm:pt modelId="{8DC9766D-69AF-46D5-B107-653E899B8894}" type="pres">
      <dgm:prSet presAssocID="{9E5A9720-940F-467A-8018-29486C9BB9C4}" presName="spaceBetweenRectangles" presStyleCnt="0"/>
      <dgm:spPr/>
    </dgm:pt>
    <dgm:pt modelId="{8C1AB33C-C3AC-4784-8C98-9A220593C240}" type="pres">
      <dgm:prSet presAssocID="{394C6400-CE16-4EF2-9C55-E22E9E3D6468}" presName="parentLin" presStyleCnt="0"/>
      <dgm:spPr/>
    </dgm:pt>
    <dgm:pt modelId="{9F6A9686-07C9-4B53-BB5C-9BE3A6BC5503}" type="pres">
      <dgm:prSet presAssocID="{394C6400-CE16-4EF2-9C55-E22E9E3D6468}" presName="parentLeftMargin" presStyleLbl="node1" presStyleIdx="0" presStyleCnt="3"/>
      <dgm:spPr/>
    </dgm:pt>
    <dgm:pt modelId="{E70B1F11-718D-4BC8-ACF3-2E6632809715}" type="pres">
      <dgm:prSet presAssocID="{394C6400-CE16-4EF2-9C55-E22E9E3D6468}" presName="parentText" presStyleLbl="node1" presStyleIdx="1" presStyleCnt="3">
        <dgm:presLayoutVars>
          <dgm:chMax val="0"/>
          <dgm:bulletEnabled val="1"/>
        </dgm:presLayoutVars>
      </dgm:prSet>
      <dgm:spPr/>
    </dgm:pt>
    <dgm:pt modelId="{E37A81CA-F052-4421-B6D5-9A017A765B04}" type="pres">
      <dgm:prSet presAssocID="{394C6400-CE16-4EF2-9C55-E22E9E3D6468}" presName="negativeSpace" presStyleCnt="0"/>
      <dgm:spPr/>
    </dgm:pt>
    <dgm:pt modelId="{A1CED258-68FF-4397-BAD0-69A0ED1020E0}" type="pres">
      <dgm:prSet presAssocID="{394C6400-CE16-4EF2-9C55-E22E9E3D6468}" presName="childText" presStyleLbl="conFgAcc1" presStyleIdx="1" presStyleCnt="3">
        <dgm:presLayoutVars>
          <dgm:bulletEnabled val="1"/>
        </dgm:presLayoutVars>
      </dgm:prSet>
      <dgm:spPr/>
    </dgm:pt>
    <dgm:pt modelId="{BAE7EB58-2A72-4BBD-879C-54BEAB9196B2}" type="pres">
      <dgm:prSet presAssocID="{0655D89A-CB65-4211-869E-61A807C5CB98}" presName="spaceBetweenRectangles" presStyleCnt="0"/>
      <dgm:spPr/>
    </dgm:pt>
    <dgm:pt modelId="{5065BE95-25BE-421D-8D92-D3D132F21DAB}" type="pres">
      <dgm:prSet presAssocID="{C68D21F3-AF14-4C50-ABA0-6CD2D4478FE8}" presName="parentLin" presStyleCnt="0"/>
      <dgm:spPr/>
    </dgm:pt>
    <dgm:pt modelId="{7061B563-75A5-4CFC-9CD3-F28A3FF45E4B}" type="pres">
      <dgm:prSet presAssocID="{C68D21F3-AF14-4C50-ABA0-6CD2D4478FE8}" presName="parentLeftMargin" presStyleLbl="node1" presStyleIdx="1" presStyleCnt="3"/>
      <dgm:spPr/>
    </dgm:pt>
    <dgm:pt modelId="{9403A34C-5DC1-45C4-8917-A4CBDAE9038C}" type="pres">
      <dgm:prSet presAssocID="{C68D21F3-AF14-4C50-ABA0-6CD2D4478FE8}" presName="parentText" presStyleLbl="node1" presStyleIdx="2" presStyleCnt="3">
        <dgm:presLayoutVars>
          <dgm:chMax val="0"/>
          <dgm:bulletEnabled val="1"/>
        </dgm:presLayoutVars>
      </dgm:prSet>
      <dgm:spPr/>
    </dgm:pt>
    <dgm:pt modelId="{3145DEE7-9765-4EBC-939E-27324730920A}" type="pres">
      <dgm:prSet presAssocID="{C68D21F3-AF14-4C50-ABA0-6CD2D4478FE8}" presName="negativeSpace" presStyleCnt="0"/>
      <dgm:spPr/>
    </dgm:pt>
    <dgm:pt modelId="{736A8CEC-D1FC-49EA-891C-D89171429E73}" type="pres">
      <dgm:prSet presAssocID="{C68D21F3-AF14-4C50-ABA0-6CD2D4478FE8}" presName="childText" presStyleLbl="conFgAcc1" presStyleIdx="2" presStyleCnt="3">
        <dgm:presLayoutVars>
          <dgm:bulletEnabled val="1"/>
        </dgm:presLayoutVars>
      </dgm:prSet>
      <dgm:spPr/>
    </dgm:pt>
  </dgm:ptLst>
  <dgm:cxnLst>
    <dgm:cxn modelId="{862A1100-FB13-4073-98B3-D025D2BFF4E2}" type="presOf" srcId="{3C486CF8-1ACC-4A5A-84AE-F5F4B072A51A}" destId="{A1CED258-68FF-4397-BAD0-69A0ED1020E0}" srcOrd="0" destOrd="5" presId="urn:microsoft.com/office/officeart/2005/8/layout/list1"/>
    <dgm:cxn modelId="{D5358C00-DCA0-425F-8BBF-D82D50211A24}" type="presOf" srcId="{3D59409C-DDA4-4F18-B80D-4C2F728E248B}" destId="{736A8CEC-D1FC-49EA-891C-D89171429E73}" srcOrd="0" destOrd="2" presId="urn:microsoft.com/office/officeart/2005/8/layout/list1"/>
    <dgm:cxn modelId="{B1811C0F-6E23-41FC-8D77-F6FA6252550C}" type="presOf" srcId="{CEAA5E90-B019-41AD-B5AE-71F1A44B0D9A}" destId="{A1CED258-68FF-4397-BAD0-69A0ED1020E0}" srcOrd="0" destOrd="1" presId="urn:microsoft.com/office/officeart/2005/8/layout/list1"/>
    <dgm:cxn modelId="{0F4F9D12-8495-4443-87BE-D6FF3D3784AD}" srcId="{0F662C45-6364-469B-A8A0-2A131343688C}" destId="{C0A65BC8-12EB-41C5-832C-180E42D601C1}" srcOrd="4" destOrd="0" parTransId="{67EA5301-1B8B-456A-A8E7-4D17A49E643D}" sibTransId="{555F14A3-96AA-4529-AB17-93A99C8E78BB}"/>
    <dgm:cxn modelId="{01917F14-D3DA-4AF1-B7C8-BBB5CA2315ED}" type="presOf" srcId="{8AF7DF7A-24A9-4AA7-94D5-A06FB5E62526}" destId="{A1CED258-68FF-4397-BAD0-69A0ED1020E0}" srcOrd="0" destOrd="0" presId="urn:microsoft.com/office/officeart/2005/8/layout/list1"/>
    <dgm:cxn modelId="{F8C01E16-9E3F-4C53-951F-1A50A8015E95}" srcId="{394C6400-CE16-4EF2-9C55-E22E9E3D6468}" destId="{22A2EC8A-9107-4B40-B733-70C657498130}" srcOrd="4" destOrd="0" parTransId="{59F9A79F-368F-4276-8EB8-7BDA5C12D003}" sibTransId="{180070FB-59F5-44E7-AE7C-B69ECBAF9CA9}"/>
    <dgm:cxn modelId="{A1A0C021-566E-4D17-A6C9-DA6F865B4D09}" type="presOf" srcId="{F2C01D53-4555-4331-B523-EA2894C5843E}" destId="{736A8CEC-D1FC-49EA-891C-D89171429E73}" srcOrd="0" destOrd="4" presId="urn:microsoft.com/office/officeart/2005/8/layout/list1"/>
    <dgm:cxn modelId="{1313E321-7B57-407A-AE29-0952E70FC33E}" srcId="{0F662C45-6364-469B-A8A0-2A131343688C}" destId="{2984F717-63A8-4558-843E-F31542E27432}" srcOrd="3" destOrd="0" parTransId="{C2FFFBD8-2486-4782-ADA4-6BC6649546E6}" sibTransId="{91825DDC-7A84-4741-881B-7DA2C7EC12A7}"/>
    <dgm:cxn modelId="{67BA7B27-578A-4075-BE3A-3C5A6EC997CA}" type="presOf" srcId="{3FCE49A8-540C-4279-AD49-4E0D3D653260}" destId="{BC4CBE8C-A78A-4682-A405-6741251A40B1}" srcOrd="0" destOrd="2" presId="urn:microsoft.com/office/officeart/2005/8/layout/list1"/>
    <dgm:cxn modelId="{8392382F-368F-40D2-A06E-87B19912C675}" srcId="{C68D21F3-AF14-4C50-ABA0-6CD2D4478FE8}" destId="{C6724ECB-E8D5-4989-92F6-99A78C78EF21}" srcOrd="0" destOrd="0" parTransId="{47A9BE42-C731-4037-9477-62F72351BA78}" sibTransId="{87CE7BB1-468B-4456-B38C-46036649C048}"/>
    <dgm:cxn modelId="{152C4140-32DC-4A47-A113-994F89EBAFD8}" type="presOf" srcId="{0F662C45-6364-469B-A8A0-2A131343688C}" destId="{875B7974-4BC2-45A0-8DFF-D01F8537BC3E}" srcOrd="1" destOrd="0" presId="urn:microsoft.com/office/officeart/2005/8/layout/list1"/>
    <dgm:cxn modelId="{8C14B25C-5F63-43B0-9A1A-3B2EDB79CB90}" srcId="{C68D21F3-AF14-4C50-ABA0-6CD2D4478FE8}" destId="{F2C01D53-4555-4331-B523-EA2894C5843E}" srcOrd="4" destOrd="0" parTransId="{13905625-BFB2-4EBF-B176-F5C68886126E}" sibTransId="{81F85000-3BD0-40C2-93B3-336432D3C4A5}"/>
    <dgm:cxn modelId="{F7DB4F41-FB59-47D0-9066-254281DB2412}" srcId="{394C6400-CE16-4EF2-9C55-E22E9E3D6468}" destId="{CEAA5E90-B019-41AD-B5AE-71F1A44B0D9A}" srcOrd="1" destOrd="0" parTransId="{48183CA2-84AB-4713-AE16-8EFB2CBB881F}" sibTransId="{C76437CC-4E51-4DEC-8CAF-77F61B9E9E3F}"/>
    <dgm:cxn modelId="{305B6B66-BF18-4F04-8376-C31760FD4DD8}" srcId="{394C6400-CE16-4EF2-9C55-E22E9E3D6468}" destId="{895EDA17-B9FE-4A03-83E9-47B3DF4D098D}" srcOrd="6" destOrd="0" parTransId="{51F97347-23BB-4DFE-B7DD-F0460B081688}" sibTransId="{149849AA-AC8F-4E5E-85E0-27CC417B4E7E}"/>
    <dgm:cxn modelId="{22814E6B-0908-423E-9799-C0126F1B4688}" type="presOf" srcId="{F1AD8678-A9FC-4E80-B11E-6664F52EB123}" destId="{736A8CEC-D1FC-49EA-891C-D89171429E73}" srcOrd="0" destOrd="3" presId="urn:microsoft.com/office/officeart/2005/8/layout/list1"/>
    <dgm:cxn modelId="{C5234C6E-F9F7-4889-A63B-51CB33F8267E}" type="presOf" srcId="{C0A65BC8-12EB-41C5-832C-180E42D601C1}" destId="{BC4CBE8C-A78A-4682-A405-6741251A40B1}" srcOrd="0" destOrd="4" presId="urn:microsoft.com/office/officeart/2005/8/layout/list1"/>
    <dgm:cxn modelId="{AE035D70-2F84-452C-80F7-7DA2FE512550}" type="presOf" srcId="{51CD551C-6BB5-466B-96E4-11BE9C24E7F3}" destId="{C6994E9E-3FB1-4F88-A5CA-3E13649793FB}" srcOrd="0" destOrd="0" presId="urn:microsoft.com/office/officeart/2005/8/layout/list1"/>
    <dgm:cxn modelId="{E29AE551-551D-4070-B49D-58C82079DEAC}" srcId="{C68D21F3-AF14-4C50-ABA0-6CD2D4478FE8}" destId="{F197FA15-9B68-4ADB-AA38-670E212011E1}" srcOrd="1" destOrd="0" parTransId="{DBF072CE-2213-43E4-8387-D369D2D5CF31}" sibTransId="{171DE911-3A91-4FE7-ACC2-B4F2CFFC9C1B}"/>
    <dgm:cxn modelId="{93757853-8136-4EA4-9144-0DA534C6B182}" srcId="{394C6400-CE16-4EF2-9C55-E22E9E3D6468}" destId="{8AF7DF7A-24A9-4AA7-94D5-A06FB5E62526}" srcOrd="0" destOrd="0" parTransId="{42E53ADC-0F02-4159-9EB8-86C15E7A826F}" sibTransId="{2A7B7D52-5A90-4DF2-BDA0-D684E8E84EED}"/>
    <dgm:cxn modelId="{2683F453-F2A6-4CDB-83D4-19B0854CF7AE}" srcId="{394C6400-CE16-4EF2-9C55-E22E9E3D6468}" destId="{28D4E0FD-64D6-4A97-BB39-84BF205AF5D7}" srcOrd="3" destOrd="0" parTransId="{7CE892C9-7331-41D0-BC66-317D6E04CA6B}" sibTransId="{A61BFF26-D295-4E9A-85C2-D2ADE045C9D1}"/>
    <dgm:cxn modelId="{71D8A854-0A8B-46F8-A75C-7287533EC628}" type="presOf" srcId="{54A7331B-52C8-4EBA-8943-05C49D818BD5}" destId="{BC4CBE8C-A78A-4682-A405-6741251A40B1}" srcOrd="0" destOrd="1" presId="urn:microsoft.com/office/officeart/2005/8/layout/list1"/>
    <dgm:cxn modelId="{8F952655-8F8C-4B4F-B060-F1984882CB45}" srcId="{51CD551C-6BB5-466B-96E4-11BE9C24E7F3}" destId="{394C6400-CE16-4EF2-9C55-E22E9E3D6468}" srcOrd="1" destOrd="0" parTransId="{53F12EC0-F173-4D5B-AEBA-1553BD865C5C}" sibTransId="{0655D89A-CB65-4211-869E-61A807C5CB98}"/>
    <dgm:cxn modelId="{451DD385-DDDE-4330-A2DE-65ADEECA29CD}" type="presOf" srcId="{C68D21F3-AF14-4C50-ABA0-6CD2D4478FE8}" destId="{7061B563-75A5-4CFC-9CD3-F28A3FF45E4B}" srcOrd="0" destOrd="0" presId="urn:microsoft.com/office/officeart/2005/8/layout/list1"/>
    <dgm:cxn modelId="{FC617092-5886-4930-80A6-1A6804B41BEA}" srcId="{51CD551C-6BB5-466B-96E4-11BE9C24E7F3}" destId="{C68D21F3-AF14-4C50-ABA0-6CD2D4478FE8}" srcOrd="2" destOrd="0" parTransId="{3C22AADF-4022-44E1-9C39-F254BD4CA9A0}" sibTransId="{C20125B9-DC60-4AC1-9E5C-3D5681B34D4F}"/>
    <dgm:cxn modelId="{3B24E094-D4EE-494F-93F6-2F4D460EEAFC}" type="presOf" srcId="{394C6400-CE16-4EF2-9C55-E22E9E3D6468}" destId="{9F6A9686-07C9-4B53-BB5C-9BE3A6BC5503}" srcOrd="0" destOrd="0" presId="urn:microsoft.com/office/officeart/2005/8/layout/list1"/>
    <dgm:cxn modelId="{497E239D-DFB9-49EF-8DE4-336AC0635E35}" srcId="{394C6400-CE16-4EF2-9C55-E22E9E3D6468}" destId="{3C486CF8-1ACC-4A5A-84AE-F5F4B072A51A}" srcOrd="5" destOrd="0" parTransId="{35F09A56-EED5-44B9-BE86-E7C9EE253BD2}" sibTransId="{2EC33871-4C0B-44B6-A0A8-63FA335BE87B}"/>
    <dgm:cxn modelId="{CEB9A4AC-52AA-45C5-AABB-20C07566FDFB}" srcId="{0F662C45-6364-469B-A8A0-2A131343688C}" destId="{3FCE49A8-540C-4279-AD49-4E0D3D653260}" srcOrd="2" destOrd="0" parTransId="{036A6FF0-6AD7-4F7D-A156-2B7965D075CD}" sibTransId="{D63B1126-3CEC-4B99-B3CE-620588776153}"/>
    <dgm:cxn modelId="{51A0E5AE-EB8B-4FC8-9707-4978A93249B5}" type="presOf" srcId="{28D4E0FD-64D6-4A97-BB39-84BF205AF5D7}" destId="{A1CED258-68FF-4397-BAD0-69A0ED1020E0}" srcOrd="0" destOrd="3" presId="urn:microsoft.com/office/officeart/2005/8/layout/list1"/>
    <dgm:cxn modelId="{882EA8AF-F3E0-4A58-8066-19E80BAE000F}" type="presOf" srcId="{22A2EC8A-9107-4B40-B733-70C657498130}" destId="{A1CED258-68FF-4397-BAD0-69A0ED1020E0}" srcOrd="0" destOrd="4" presId="urn:microsoft.com/office/officeart/2005/8/layout/list1"/>
    <dgm:cxn modelId="{AF6A7EBB-9327-475A-9667-82921D576840}" srcId="{C68D21F3-AF14-4C50-ABA0-6CD2D4478FE8}" destId="{F1AD8678-A9FC-4E80-B11E-6664F52EB123}" srcOrd="3" destOrd="0" parTransId="{C222A46D-3DE7-4554-9AC9-698FAA0B88AF}" sibTransId="{A8249BB0-A944-4709-A6BC-7E1BB871468E}"/>
    <dgm:cxn modelId="{3BBFD8CD-6851-4B85-A056-282745D36901}" type="presOf" srcId="{C68D21F3-AF14-4C50-ABA0-6CD2D4478FE8}" destId="{9403A34C-5DC1-45C4-8917-A4CBDAE9038C}" srcOrd="1" destOrd="0" presId="urn:microsoft.com/office/officeart/2005/8/layout/list1"/>
    <dgm:cxn modelId="{153138D2-5A48-42C9-B0BC-D2BE07418676}" type="presOf" srcId="{E3760B2F-D65D-4661-84A1-EDA6BE4350F0}" destId="{BC4CBE8C-A78A-4682-A405-6741251A40B1}" srcOrd="0" destOrd="0" presId="urn:microsoft.com/office/officeart/2005/8/layout/list1"/>
    <dgm:cxn modelId="{FC3440D3-D43A-45C7-BD94-598D095CF95B}" type="presOf" srcId="{C6724ECB-E8D5-4989-92F6-99A78C78EF21}" destId="{736A8CEC-D1FC-49EA-891C-D89171429E73}" srcOrd="0" destOrd="0" presId="urn:microsoft.com/office/officeart/2005/8/layout/list1"/>
    <dgm:cxn modelId="{0FBAC9D9-14ED-4A56-A55D-9F2C1DC93E66}" type="presOf" srcId="{F197FA15-9B68-4ADB-AA38-670E212011E1}" destId="{736A8CEC-D1FC-49EA-891C-D89171429E73}" srcOrd="0" destOrd="1" presId="urn:microsoft.com/office/officeart/2005/8/layout/list1"/>
    <dgm:cxn modelId="{D6F35FDE-7690-4001-96BF-C26A4A2766B4}" type="presOf" srcId="{0F662C45-6364-469B-A8A0-2A131343688C}" destId="{E3D0CC6B-FACC-472C-95B5-BEFCFBF58C36}" srcOrd="0" destOrd="0" presId="urn:microsoft.com/office/officeart/2005/8/layout/list1"/>
    <dgm:cxn modelId="{1C7952E2-349B-4C54-86AC-BDAA31F8B83F}" srcId="{51CD551C-6BB5-466B-96E4-11BE9C24E7F3}" destId="{0F662C45-6364-469B-A8A0-2A131343688C}" srcOrd="0" destOrd="0" parTransId="{1061DC25-8EFF-4E1F-9A8A-E67B5A340907}" sibTransId="{9E5A9720-940F-467A-8018-29486C9BB9C4}"/>
    <dgm:cxn modelId="{FC89ACE6-E03E-4832-982D-070946A49093}" srcId="{0F662C45-6364-469B-A8A0-2A131343688C}" destId="{E3760B2F-D65D-4661-84A1-EDA6BE4350F0}" srcOrd="0" destOrd="0" parTransId="{0B70CF44-0942-4082-AA49-98B7B982387A}" sibTransId="{17143BC9-2B03-44BE-ADAF-8E1A84BCFD4F}"/>
    <dgm:cxn modelId="{7A8902ED-C846-4931-B97E-360E1C4D8EC4}" srcId="{0F662C45-6364-469B-A8A0-2A131343688C}" destId="{54A7331B-52C8-4EBA-8943-05C49D818BD5}" srcOrd="1" destOrd="0" parTransId="{41E84FC2-D9FB-49B9-9094-1C419B900FA2}" sibTransId="{4C95F39D-A7C1-48BC-ADBC-E34AD428F1D3}"/>
    <dgm:cxn modelId="{D696B4ED-EEF9-4477-8917-D598AA05871E}" type="presOf" srcId="{2984F717-63A8-4558-843E-F31542E27432}" destId="{BC4CBE8C-A78A-4682-A405-6741251A40B1}" srcOrd="0" destOrd="3" presId="urn:microsoft.com/office/officeart/2005/8/layout/list1"/>
    <dgm:cxn modelId="{B424BAF2-EF60-4684-8FA3-E483491232EA}" srcId="{C68D21F3-AF14-4C50-ABA0-6CD2D4478FE8}" destId="{3D59409C-DDA4-4F18-B80D-4C2F728E248B}" srcOrd="2" destOrd="0" parTransId="{278C85F7-65C3-4F5E-B36C-4932935775C8}" sibTransId="{755CC6A9-2B44-4CDC-81EE-C1AE30C31FB2}"/>
    <dgm:cxn modelId="{9F51CBF4-2545-48B9-8853-8A1AE3849F34}" type="presOf" srcId="{F13FE890-42EB-4E85-A904-AABCF985B518}" destId="{A1CED258-68FF-4397-BAD0-69A0ED1020E0}" srcOrd="0" destOrd="2" presId="urn:microsoft.com/office/officeart/2005/8/layout/list1"/>
    <dgm:cxn modelId="{24902FF7-8BA3-49D5-8AD7-C2EC4DD96C8A}" type="presOf" srcId="{895EDA17-B9FE-4A03-83E9-47B3DF4D098D}" destId="{A1CED258-68FF-4397-BAD0-69A0ED1020E0}" srcOrd="0" destOrd="6" presId="urn:microsoft.com/office/officeart/2005/8/layout/list1"/>
    <dgm:cxn modelId="{C44B94F9-A03E-4948-B524-18F5327F4D18}" type="presOf" srcId="{394C6400-CE16-4EF2-9C55-E22E9E3D6468}" destId="{E70B1F11-718D-4BC8-ACF3-2E6632809715}" srcOrd="1" destOrd="0" presId="urn:microsoft.com/office/officeart/2005/8/layout/list1"/>
    <dgm:cxn modelId="{2458E9FB-FC04-4093-81D3-F7E0F4B0D580}" srcId="{394C6400-CE16-4EF2-9C55-E22E9E3D6468}" destId="{F13FE890-42EB-4E85-A904-AABCF985B518}" srcOrd="2" destOrd="0" parTransId="{F91F2D15-C498-46DD-A8FB-3B6A69FFDB31}" sibTransId="{6C3769ED-2390-4822-8D20-F8FE7A103CDF}"/>
    <dgm:cxn modelId="{8AE4A642-3ABA-405E-8C63-251FD6FF32C8}" type="presParOf" srcId="{C6994E9E-3FB1-4F88-A5CA-3E13649793FB}" destId="{62B9B333-65B0-4ED1-8AC5-98A362FE9F15}" srcOrd="0" destOrd="0" presId="urn:microsoft.com/office/officeart/2005/8/layout/list1"/>
    <dgm:cxn modelId="{064ACFDF-A6A0-41E0-8EA7-4105B1EDD0BA}" type="presParOf" srcId="{62B9B333-65B0-4ED1-8AC5-98A362FE9F15}" destId="{E3D0CC6B-FACC-472C-95B5-BEFCFBF58C36}" srcOrd="0" destOrd="0" presId="urn:microsoft.com/office/officeart/2005/8/layout/list1"/>
    <dgm:cxn modelId="{93EE4391-228F-4898-9F11-619990F310E0}" type="presParOf" srcId="{62B9B333-65B0-4ED1-8AC5-98A362FE9F15}" destId="{875B7974-4BC2-45A0-8DFF-D01F8537BC3E}" srcOrd="1" destOrd="0" presId="urn:microsoft.com/office/officeart/2005/8/layout/list1"/>
    <dgm:cxn modelId="{60D5F1BD-F1B5-41BC-97ED-7376069395F8}" type="presParOf" srcId="{C6994E9E-3FB1-4F88-A5CA-3E13649793FB}" destId="{A21E9812-5924-463A-86B1-62CE28D5943A}" srcOrd="1" destOrd="0" presId="urn:microsoft.com/office/officeart/2005/8/layout/list1"/>
    <dgm:cxn modelId="{4E6ACE26-B757-48DF-BC56-A9E67489DA1B}" type="presParOf" srcId="{C6994E9E-3FB1-4F88-A5CA-3E13649793FB}" destId="{BC4CBE8C-A78A-4682-A405-6741251A40B1}" srcOrd="2" destOrd="0" presId="urn:microsoft.com/office/officeart/2005/8/layout/list1"/>
    <dgm:cxn modelId="{3A0C826F-8864-4E34-AE49-A7BA779BA70C}" type="presParOf" srcId="{C6994E9E-3FB1-4F88-A5CA-3E13649793FB}" destId="{8DC9766D-69AF-46D5-B107-653E899B8894}" srcOrd="3" destOrd="0" presId="urn:microsoft.com/office/officeart/2005/8/layout/list1"/>
    <dgm:cxn modelId="{6A17B474-591A-4177-92AB-80B1FF1E50BD}" type="presParOf" srcId="{C6994E9E-3FB1-4F88-A5CA-3E13649793FB}" destId="{8C1AB33C-C3AC-4784-8C98-9A220593C240}" srcOrd="4" destOrd="0" presId="urn:microsoft.com/office/officeart/2005/8/layout/list1"/>
    <dgm:cxn modelId="{2CF7D440-8FA3-41BF-A7C1-98C28EDB8E07}" type="presParOf" srcId="{8C1AB33C-C3AC-4784-8C98-9A220593C240}" destId="{9F6A9686-07C9-4B53-BB5C-9BE3A6BC5503}" srcOrd="0" destOrd="0" presId="urn:microsoft.com/office/officeart/2005/8/layout/list1"/>
    <dgm:cxn modelId="{F0DE41A5-94F9-47E7-9AED-7DD049925B5F}" type="presParOf" srcId="{8C1AB33C-C3AC-4784-8C98-9A220593C240}" destId="{E70B1F11-718D-4BC8-ACF3-2E6632809715}" srcOrd="1" destOrd="0" presId="urn:microsoft.com/office/officeart/2005/8/layout/list1"/>
    <dgm:cxn modelId="{A24C84C2-8FC5-4429-96EC-6FF05526F30B}" type="presParOf" srcId="{C6994E9E-3FB1-4F88-A5CA-3E13649793FB}" destId="{E37A81CA-F052-4421-B6D5-9A017A765B04}" srcOrd="5" destOrd="0" presId="urn:microsoft.com/office/officeart/2005/8/layout/list1"/>
    <dgm:cxn modelId="{6153D7A4-E1D2-4E14-8E88-15FA560E5F37}" type="presParOf" srcId="{C6994E9E-3FB1-4F88-A5CA-3E13649793FB}" destId="{A1CED258-68FF-4397-BAD0-69A0ED1020E0}" srcOrd="6" destOrd="0" presId="urn:microsoft.com/office/officeart/2005/8/layout/list1"/>
    <dgm:cxn modelId="{55D97FC0-38ED-47A7-9EF5-3AF034E06106}" type="presParOf" srcId="{C6994E9E-3FB1-4F88-A5CA-3E13649793FB}" destId="{BAE7EB58-2A72-4BBD-879C-54BEAB9196B2}" srcOrd="7" destOrd="0" presId="urn:microsoft.com/office/officeart/2005/8/layout/list1"/>
    <dgm:cxn modelId="{41428B44-0BD6-4957-AA67-5918E7C099AE}" type="presParOf" srcId="{C6994E9E-3FB1-4F88-A5CA-3E13649793FB}" destId="{5065BE95-25BE-421D-8D92-D3D132F21DAB}" srcOrd="8" destOrd="0" presId="urn:microsoft.com/office/officeart/2005/8/layout/list1"/>
    <dgm:cxn modelId="{051359D2-5E0F-4034-BD99-55F0830CBD90}" type="presParOf" srcId="{5065BE95-25BE-421D-8D92-D3D132F21DAB}" destId="{7061B563-75A5-4CFC-9CD3-F28A3FF45E4B}" srcOrd="0" destOrd="0" presId="urn:microsoft.com/office/officeart/2005/8/layout/list1"/>
    <dgm:cxn modelId="{3E83C0D2-DDD8-4813-9EF9-A19A9DE3ABA3}" type="presParOf" srcId="{5065BE95-25BE-421D-8D92-D3D132F21DAB}" destId="{9403A34C-5DC1-45C4-8917-A4CBDAE9038C}" srcOrd="1" destOrd="0" presId="urn:microsoft.com/office/officeart/2005/8/layout/list1"/>
    <dgm:cxn modelId="{1EC32D3D-CB40-4151-B566-FED3697A1AEF}" type="presParOf" srcId="{C6994E9E-3FB1-4F88-A5CA-3E13649793FB}" destId="{3145DEE7-9765-4EBC-939E-27324730920A}" srcOrd="9" destOrd="0" presId="urn:microsoft.com/office/officeart/2005/8/layout/list1"/>
    <dgm:cxn modelId="{2A6459D2-96D9-450A-9224-019D35760EBD}" type="presParOf" srcId="{C6994E9E-3FB1-4F88-A5CA-3E13649793FB}" destId="{736A8CEC-D1FC-49EA-891C-D89171429E7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2391-0558-465F-B4F9-7DFFC6BDA8B2}">
      <dsp:nvSpPr>
        <dsp:cNvPr id="0" name=""/>
        <dsp:cNvSpPr/>
      </dsp:nvSpPr>
      <dsp:spPr>
        <a:xfrm>
          <a:off x="0" y="0"/>
          <a:ext cx="4314688"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Krishna Annugula </a:t>
          </a:r>
        </a:p>
      </dsp:txBody>
      <dsp:txXfrm>
        <a:off x="28038" y="28038"/>
        <a:ext cx="3200802" cy="901218"/>
      </dsp:txXfrm>
    </dsp:sp>
    <dsp:sp modelId="{769A74FC-4357-4EAB-9644-DAF875217064}">
      <dsp:nvSpPr>
        <dsp:cNvPr id="0" name=""/>
        <dsp:cNvSpPr/>
      </dsp:nvSpPr>
      <dsp:spPr>
        <a:xfrm>
          <a:off x="361355" y="1131347"/>
          <a:ext cx="4314688" cy="95729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i-FI" sz="2500" kern="1200"/>
            <a:t>Cyber Security IT00DV52-3001</a:t>
          </a:r>
          <a:endParaRPr lang="en-US" sz="2500" kern="1200"/>
        </a:p>
      </dsp:txBody>
      <dsp:txXfrm>
        <a:off x="389393" y="1159385"/>
        <a:ext cx="3275016" cy="901218"/>
      </dsp:txXfrm>
    </dsp:sp>
    <dsp:sp modelId="{18BAA093-E2C2-4FD7-95D7-F1B6AC98A6CB}">
      <dsp:nvSpPr>
        <dsp:cNvPr id="0" name=""/>
        <dsp:cNvSpPr/>
      </dsp:nvSpPr>
      <dsp:spPr>
        <a:xfrm>
          <a:off x="717317" y="2262695"/>
          <a:ext cx="4314688" cy="95729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Data Protection, Laws and Cybersecurity </a:t>
          </a:r>
        </a:p>
      </dsp:txBody>
      <dsp:txXfrm>
        <a:off x="745355" y="2290733"/>
        <a:ext cx="3280409" cy="901218"/>
      </dsp:txXfrm>
    </dsp:sp>
    <dsp:sp modelId="{80AD17F5-6375-444B-B465-AC703AF1FCD2}">
      <dsp:nvSpPr>
        <dsp:cNvPr id="0" name=""/>
        <dsp:cNvSpPr/>
      </dsp:nvSpPr>
      <dsp:spPr>
        <a:xfrm>
          <a:off x="1078672" y="3394043"/>
          <a:ext cx="4314688" cy="95729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8 Dec 2020</a:t>
          </a:r>
        </a:p>
      </dsp:txBody>
      <dsp:txXfrm>
        <a:off x="1106710" y="3422081"/>
        <a:ext cx="3275016" cy="901218"/>
      </dsp:txXfrm>
    </dsp:sp>
    <dsp:sp modelId="{3973E1BB-5B8E-4EC7-B8B6-B8832FAB3F89}">
      <dsp:nvSpPr>
        <dsp:cNvPr id="0" name=""/>
        <dsp:cNvSpPr/>
      </dsp:nvSpPr>
      <dsp:spPr>
        <a:xfrm>
          <a:off x="3692447"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832451" y="733200"/>
        <a:ext cx="342233" cy="468236"/>
      </dsp:txXfrm>
    </dsp:sp>
    <dsp:sp modelId="{BAE48B02-244F-4475-B7AF-1EE4A80C0EBB}">
      <dsp:nvSpPr>
        <dsp:cNvPr id="0" name=""/>
        <dsp:cNvSpPr/>
      </dsp:nvSpPr>
      <dsp:spPr>
        <a:xfrm>
          <a:off x="4053802" y="1864548"/>
          <a:ext cx="622241" cy="62224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193806" y="1864548"/>
        <a:ext cx="342233" cy="468236"/>
      </dsp:txXfrm>
    </dsp:sp>
    <dsp:sp modelId="{1EE06533-BBC5-4BAE-91F9-993690CBCFCC}">
      <dsp:nvSpPr>
        <dsp:cNvPr id="0" name=""/>
        <dsp:cNvSpPr/>
      </dsp:nvSpPr>
      <dsp:spPr>
        <a:xfrm>
          <a:off x="4409764" y="2995896"/>
          <a:ext cx="622241" cy="62224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549768" y="2995896"/>
        <a:ext cx="342233" cy="46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CBE8C-A78A-4682-A405-6741251A40B1}">
      <dsp:nvSpPr>
        <dsp:cNvPr id="0" name=""/>
        <dsp:cNvSpPr/>
      </dsp:nvSpPr>
      <dsp:spPr>
        <a:xfrm>
          <a:off x="0" y="368540"/>
          <a:ext cx="6117335"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4773" tIns="270764" rIns="47477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Policies Management</a:t>
          </a:r>
        </a:p>
        <a:p>
          <a:pPr marL="114300" lvl="1" indent="-114300" algn="l" defTabSz="577850">
            <a:lnSpc>
              <a:spcPct val="90000"/>
            </a:lnSpc>
            <a:spcBef>
              <a:spcPct val="0"/>
            </a:spcBef>
            <a:spcAft>
              <a:spcPct val="15000"/>
            </a:spcAft>
            <a:buChar char="•"/>
          </a:pPr>
          <a:r>
            <a:rPr lang="en-US" sz="1300" kern="1200" dirty="0"/>
            <a:t>Security Regulations</a:t>
          </a:r>
        </a:p>
        <a:p>
          <a:pPr marL="114300" lvl="1" indent="-114300" algn="l" defTabSz="577850">
            <a:lnSpc>
              <a:spcPct val="90000"/>
            </a:lnSpc>
            <a:spcBef>
              <a:spcPct val="0"/>
            </a:spcBef>
            <a:spcAft>
              <a:spcPct val="15000"/>
            </a:spcAft>
            <a:buChar char="•"/>
          </a:pPr>
          <a:r>
            <a:rPr lang="en-US" sz="1300" kern="1200" dirty="0"/>
            <a:t>Rules</a:t>
          </a:r>
        </a:p>
        <a:p>
          <a:pPr marL="114300" lvl="1" indent="-114300" algn="l" defTabSz="577850">
            <a:lnSpc>
              <a:spcPct val="90000"/>
            </a:lnSpc>
            <a:spcBef>
              <a:spcPct val="0"/>
            </a:spcBef>
            <a:spcAft>
              <a:spcPct val="15000"/>
            </a:spcAft>
            <a:buChar char="•"/>
          </a:pPr>
          <a:r>
            <a:rPr lang="en-US" sz="1300" kern="1200" dirty="0"/>
            <a:t>Standards</a:t>
          </a:r>
        </a:p>
        <a:p>
          <a:pPr marL="114300" lvl="1" indent="-114300" algn="l" defTabSz="577850">
            <a:lnSpc>
              <a:spcPct val="90000"/>
            </a:lnSpc>
            <a:spcBef>
              <a:spcPct val="0"/>
            </a:spcBef>
            <a:spcAft>
              <a:spcPct val="15000"/>
            </a:spcAft>
            <a:buChar char="•"/>
          </a:pPr>
          <a:r>
            <a:rPr lang="en-US" sz="1300" kern="1200" dirty="0"/>
            <a:t>Adhering to Law</a:t>
          </a:r>
        </a:p>
      </dsp:txBody>
      <dsp:txXfrm>
        <a:off x="0" y="368540"/>
        <a:ext cx="6117335" cy="1392300"/>
      </dsp:txXfrm>
    </dsp:sp>
    <dsp:sp modelId="{875B7974-4BC2-45A0-8DFF-D01F8537BC3E}">
      <dsp:nvSpPr>
        <dsp:cNvPr id="0" name=""/>
        <dsp:cNvSpPr/>
      </dsp:nvSpPr>
      <dsp:spPr>
        <a:xfrm>
          <a:off x="305866" y="176660"/>
          <a:ext cx="42821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855" tIns="0" rIns="161855" bIns="0" numCol="1" spcCol="1270" anchor="ctr" anchorCtr="0">
          <a:noAutofit/>
        </a:bodyPr>
        <a:lstStyle/>
        <a:p>
          <a:pPr marL="0" lvl="0" indent="0" algn="l" defTabSz="577850">
            <a:lnSpc>
              <a:spcPct val="90000"/>
            </a:lnSpc>
            <a:spcBef>
              <a:spcPct val="0"/>
            </a:spcBef>
            <a:spcAft>
              <a:spcPct val="35000"/>
            </a:spcAft>
            <a:buNone/>
          </a:pPr>
          <a:r>
            <a:rPr lang="en-US" sz="1300" b="1" kern="1200" dirty="0"/>
            <a:t>Regulatory Compliance for corporate  safety </a:t>
          </a:r>
        </a:p>
      </dsp:txBody>
      <dsp:txXfrm>
        <a:off x="324600" y="195394"/>
        <a:ext cx="4244667" cy="346292"/>
      </dsp:txXfrm>
    </dsp:sp>
    <dsp:sp modelId="{A1CED258-68FF-4397-BAD0-69A0ED1020E0}">
      <dsp:nvSpPr>
        <dsp:cNvPr id="0" name=""/>
        <dsp:cNvSpPr/>
      </dsp:nvSpPr>
      <dsp:spPr>
        <a:xfrm>
          <a:off x="0" y="2022920"/>
          <a:ext cx="6117335" cy="1842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4773" tIns="270764" rIns="47477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Use strong encryption.</a:t>
          </a:r>
        </a:p>
        <a:p>
          <a:pPr marL="114300" lvl="1" indent="-114300" algn="l" defTabSz="577850">
            <a:lnSpc>
              <a:spcPct val="90000"/>
            </a:lnSpc>
            <a:spcBef>
              <a:spcPct val="0"/>
            </a:spcBef>
            <a:spcAft>
              <a:spcPct val="15000"/>
            </a:spcAft>
            <a:buChar char="•"/>
          </a:pPr>
          <a:r>
            <a:rPr lang="en-US" sz="1300" kern="1200"/>
            <a:t>Priorities staff training.</a:t>
          </a:r>
        </a:p>
        <a:p>
          <a:pPr marL="114300" lvl="1" indent="-114300" algn="l" defTabSz="577850">
            <a:lnSpc>
              <a:spcPct val="90000"/>
            </a:lnSpc>
            <a:spcBef>
              <a:spcPct val="0"/>
            </a:spcBef>
            <a:spcAft>
              <a:spcPct val="15000"/>
            </a:spcAft>
            <a:buChar char="•"/>
          </a:pPr>
          <a:r>
            <a:rPr lang="en-US" sz="1300" kern="1200"/>
            <a:t>Minimize data use.</a:t>
          </a:r>
        </a:p>
        <a:p>
          <a:pPr marL="114300" lvl="1" indent="-114300" algn="l" defTabSz="577850">
            <a:lnSpc>
              <a:spcPct val="90000"/>
            </a:lnSpc>
            <a:spcBef>
              <a:spcPct val="0"/>
            </a:spcBef>
            <a:spcAft>
              <a:spcPct val="15000"/>
            </a:spcAft>
            <a:buChar char="•"/>
          </a:pPr>
          <a:r>
            <a:rPr lang="en-US" sz="1300" kern="1200"/>
            <a:t>Store data no longer than necessary.</a:t>
          </a:r>
        </a:p>
        <a:p>
          <a:pPr marL="114300" lvl="1" indent="-114300" algn="l" defTabSz="577850">
            <a:lnSpc>
              <a:spcPct val="90000"/>
            </a:lnSpc>
            <a:spcBef>
              <a:spcPct val="0"/>
            </a:spcBef>
            <a:spcAft>
              <a:spcPct val="15000"/>
            </a:spcAft>
            <a:buChar char="•"/>
          </a:pPr>
          <a:r>
            <a:rPr lang="en-US" sz="1300" kern="1200"/>
            <a:t>Ensure crisis resilience.</a:t>
          </a:r>
        </a:p>
        <a:p>
          <a:pPr marL="114300" lvl="1" indent="-114300" algn="l" defTabSz="577850">
            <a:lnSpc>
              <a:spcPct val="90000"/>
            </a:lnSpc>
            <a:spcBef>
              <a:spcPct val="0"/>
            </a:spcBef>
            <a:spcAft>
              <a:spcPct val="15000"/>
            </a:spcAft>
            <a:buChar char="•"/>
          </a:pPr>
          <a:r>
            <a:rPr lang="en-US" sz="1300" kern="1200"/>
            <a:t>Manage passwords properly.</a:t>
          </a:r>
        </a:p>
        <a:p>
          <a:pPr marL="114300" lvl="1" indent="-114300" algn="l" defTabSz="577850">
            <a:lnSpc>
              <a:spcPct val="90000"/>
            </a:lnSpc>
            <a:spcBef>
              <a:spcPct val="0"/>
            </a:spcBef>
            <a:spcAft>
              <a:spcPct val="15000"/>
            </a:spcAft>
            <a:buChar char="•"/>
          </a:pPr>
          <a:r>
            <a:rPr lang="en-US" sz="1300" kern="1200"/>
            <a:t>Invest in a visitor management solution.</a:t>
          </a:r>
        </a:p>
      </dsp:txBody>
      <dsp:txXfrm>
        <a:off x="0" y="2022920"/>
        <a:ext cx="6117335" cy="1842750"/>
      </dsp:txXfrm>
    </dsp:sp>
    <dsp:sp modelId="{E70B1F11-718D-4BC8-ACF3-2E6632809715}">
      <dsp:nvSpPr>
        <dsp:cNvPr id="0" name=""/>
        <dsp:cNvSpPr/>
      </dsp:nvSpPr>
      <dsp:spPr>
        <a:xfrm>
          <a:off x="305866" y="1831040"/>
          <a:ext cx="42821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855" tIns="0" rIns="161855" bIns="0" numCol="1" spcCol="1270" anchor="ctr" anchorCtr="0">
          <a:noAutofit/>
        </a:bodyPr>
        <a:lstStyle/>
        <a:p>
          <a:pPr marL="0" lvl="0" indent="0" algn="l" defTabSz="577850">
            <a:lnSpc>
              <a:spcPct val="90000"/>
            </a:lnSpc>
            <a:spcBef>
              <a:spcPct val="0"/>
            </a:spcBef>
            <a:spcAft>
              <a:spcPct val="35000"/>
            </a:spcAft>
            <a:buNone/>
          </a:pPr>
          <a:r>
            <a:rPr lang="en-US" sz="1300" b="1" i="0" kern="1200" dirty="0"/>
            <a:t>Data protection guidance for information security</a:t>
          </a:r>
          <a:endParaRPr lang="en-US" sz="1300" b="1" kern="1200" dirty="0"/>
        </a:p>
      </dsp:txBody>
      <dsp:txXfrm>
        <a:off x="324600" y="1849774"/>
        <a:ext cx="4244667" cy="346292"/>
      </dsp:txXfrm>
    </dsp:sp>
    <dsp:sp modelId="{736A8CEC-D1FC-49EA-891C-D89171429E73}">
      <dsp:nvSpPr>
        <dsp:cNvPr id="0" name=""/>
        <dsp:cNvSpPr/>
      </dsp:nvSpPr>
      <dsp:spPr>
        <a:xfrm>
          <a:off x="0" y="4127751"/>
          <a:ext cx="6117335"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4773" tIns="270764" rIns="47477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Assess current security status</a:t>
          </a:r>
        </a:p>
        <a:p>
          <a:pPr marL="114300" lvl="1" indent="-114300" algn="l" defTabSz="577850">
            <a:lnSpc>
              <a:spcPct val="90000"/>
            </a:lnSpc>
            <a:spcBef>
              <a:spcPct val="0"/>
            </a:spcBef>
            <a:spcAft>
              <a:spcPct val="15000"/>
            </a:spcAft>
            <a:buChar char="•"/>
          </a:pPr>
          <a:r>
            <a:rPr lang="en-US" sz="1300" kern="1200" dirty="0"/>
            <a:t>Continuously maintain and improve security posture</a:t>
          </a:r>
        </a:p>
        <a:p>
          <a:pPr marL="114300" lvl="1" indent="-114300" algn="l" defTabSz="577850">
            <a:lnSpc>
              <a:spcPct val="90000"/>
            </a:lnSpc>
            <a:spcBef>
              <a:spcPct val="0"/>
            </a:spcBef>
            <a:spcAft>
              <a:spcPct val="15000"/>
            </a:spcAft>
            <a:buChar char="•"/>
          </a:pPr>
          <a:r>
            <a:rPr lang="en-US" sz="1300" kern="1200" dirty="0"/>
            <a:t>Keep an eye on information security incidents</a:t>
          </a:r>
        </a:p>
        <a:p>
          <a:pPr marL="114300" lvl="1" indent="-114300" algn="l" defTabSz="577850">
            <a:lnSpc>
              <a:spcPct val="90000"/>
            </a:lnSpc>
            <a:spcBef>
              <a:spcPct val="0"/>
            </a:spcBef>
            <a:spcAft>
              <a:spcPct val="15000"/>
            </a:spcAft>
            <a:buChar char="•"/>
          </a:pPr>
          <a:r>
            <a:rPr lang="en-US" sz="1300" kern="1200"/>
            <a:t>Prepare by practicing</a:t>
          </a:r>
        </a:p>
        <a:p>
          <a:pPr marL="114300" lvl="1" indent="-114300" algn="l" defTabSz="577850">
            <a:lnSpc>
              <a:spcPct val="90000"/>
            </a:lnSpc>
            <a:spcBef>
              <a:spcPct val="0"/>
            </a:spcBef>
            <a:spcAft>
              <a:spcPct val="15000"/>
            </a:spcAft>
            <a:buChar char="•"/>
          </a:pPr>
          <a:r>
            <a:rPr lang="en-US" sz="1300" kern="1200" dirty="0"/>
            <a:t>Maintain security expertise</a:t>
          </a:r>
        </a:p>
      </dsp:txBody>
      <dsp:txXfrm>
        <a:off x="0" y="4127751"/>
        <a:ext cx="6117335" cy="1392300"/>
      </dsp:txXfrm>
    </dsp:sp>
    <dsp:sp modelId="{9403A34C-5DC1-45C4-8917-A4CBDAE9038C}">
      <dsp:nvSpPr>
        <dsp:cNvPr id="0" name=""/>
        <dsp:cNvSpPr/>
      </dsp:nvSpPr>
      <dsp:spPr>
        <a:xfrm>
          <a:off x="305866" y="3935871"/>
          <a:ext cx="42821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855" tIns="0" rIns="161855" bIns="0" numCol="1" spcCol="1270" anchor="ctr" anchorCtr="0">
          <a:noAutofit/>
        </a:bodyPr>
        <a:lstStyle/>
        <a:p>
          <a:pPr marL="0" lvl="0" indent="0" algn="l" defTabSz="577850">
            <a:lnSpc>
              <a:spcPct val="90000"/>
            </a:lnSpc>
            <a:spcBef>
              <a:spcPct val="0"/>
            </a:spcBef>
            <a:spcAft>
              <a:spcPct val="35000"/>
            </a:spcAft>
            <a:buNone/>
          </a:pPr>
          <a:r>
            <a:rPr lang="en-US" sz="1300" b="1" i="0" kern="1200" dirty="0"/>
            <a:t>Cybersecurity advice for a secure organization</a:t>
          </a:r>
          <a:endParaRPr lang="en-US" sz="1300" b="1" kern="1200" dirty="0"/>
        </a:p>
      </dsp:txBody>
      <dsp:txXfrm>
        <a:off x="324600" y="3954605"/>
        <a:ext cx="424466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01FC-1F60-4434-9658-0E7FBB114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0E5830C0-ED18-478B-9758-42DE552E3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22F96012-32D6-479D-9202-EAD68635A536}"/>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5" name="Footer Placeholder 4">
            <a:extLst>
              <a:ext uri="{FF2B5EF4-FFF2-40B4-BE49-F238E27FC236}">
                <a16:creationId xmlns:a16="http://schemas.microsoft.com/office/drawing/2014/main" id="{26AC7601-DB5F-48A1-BC04-7960F6F64884}"/>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41DFA488-93C1-4567-ABEF-954281B5DF13}"/>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421099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C201-F2E2-4A73-B804-347917D685AB}"/>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4E6FD837-3FE3-4C2B-95A8-AEDDEFF3C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459692D-4E10-4E90-989E-B4DB13087B0C}"/>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5" name="Footer Placeholder 4">
            <a:extLst>
              <a:ext uri="{FF2B5EF4-FFF2-40B4-BE49-F238E27FC236}">
                <a16:creationId xmlns:a16="http://schemas.microsoft.com/office/drawing/2014/main" id="{2B2EED47-040A-47B0-8DB2-7AD0EF888524}"/>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309E314A-4E5D-4CAD-805D-E02A33F927A3}"/>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77505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77491-6903-4562-8503-38B811FDD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5E2D73EC-87C3-4BDA-B092-675ECACF84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9DAC9272-5B16-43CD-B4B7-B236B90FC01D}"/>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5" name="Footer Placeholder 4">
            <a:extLst>
              <a:ext uri="{FF2B5EF4-FFF2-40B4-BE49-F238E27FC236}">
                <a16:creationId xmlns:a16="http://schemas.microsoft.com/office/drawing/2014/main" id="{DB88CDE5-C59B-4D05-BD41-224938A6FAFE}"/>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A2DAD3B9-6D58-4222-8A09-8B454E7E41F5}"/>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10554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6629-81E1-467A-9F06-D3B53277585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1FD15465-FFB3-4506-A57F-80987F0F2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DC833B0E-F199-4F89-8F58-1393511FD1A5}"/>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5" name="Footer Placeholder 4">
            <a:extLst>
              <a:ext uri="{FF2B5EF4-FFF2-40B4-BE49-F238E27FC236}">
                <a16:creationId xmlns:a16="http://schemas.microsoft.com/office/drawing/2014/main" id="{589A0479-6651-4017-A227-9E1B46289E22}"/>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0726A45B-1FE8-4089-9DAB-CB69BA071450}"/>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286233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8889-B8D6-4186-B96A-DAF8F8E81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D5D046F6-494C-44C5-B08F-47200712D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B643D-317D-4CC6-9D1F-8409084EB839}"/>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5" name="Footer Placeholder 4">
            <a:extLst>
              <a:ext uri="{FF2B5EF4-FFF2-40B4-BE49-F238E27FC236}">
                <a16:creationId xmlns:a16="http://schemas.microsoft.com/office/drawing/2014/main" id="{2AC6ACFD-941A-4414-AD1E-033D9ECF476D}"/>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B81BFFCF-80B6-46AF-9972-A9CD8CE7203F}"/>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93987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2B8E-65B6-411E-B26E-1E598BA00256}"/>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A0C18D47-D7BB-4742-B889-8EA98DBCE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A6D531AE-18D9-411F-826A-6935E2C0C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25E2829A-87D4-4EA6-8045-43E3F0E49BCE}"/>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6" name="Footer Placeholder 5">
            <a:extLst>
              <a:ext uri="{FF2B5EF4-FFF2-40B4-BE49-F238E27FC236}">
                <a16:creationId xmlns:a16="http://schemas.microsoft.com/office/drawing/2014/main" id="{8EEE0DA2-9CE2-43B1-8BAC-2BDF11FDBE1C}"/>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454986F6-0F85-4A01-B398-6384A13E150A}"/>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39173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A648-73A4-464C-A94A-498E34376740}"/>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D5790427-326D-472C-9795-1F74F38C9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AA5E0-087B-48A8-BEB1-92117E4F4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40A29B94-E870-44A1-9AC6-FAD185696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41E96-786B-4F82-9B40-E03984646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C4BB5B7B-FF40-4FA8-B348-B0F77CAFBDCC}"/>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8" name="Footer Placeholder 7">
            <a:extLst>
              <a:ext uri="{FF2B5EF4-FFF2-40B4-BE49-F238E27FC236}">
                <a16:creationId xmlns:a16="http://schemas.microsoft.com/office/drawing/2014/main" id="{C90779F1-B39F-48AE-92BA-70256C50E58F}"/>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E5FD3DF7-99B2-4BAF-86F6-52608900A1DF}"/>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265971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D1CF-160E-41F1-865F-C9589A201610}"/>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51E80296-A3D2-4A99-A8E5-EA0CE787231B}"/>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4" name="Footer Placeholder 3">
            <a:extLst>
              <a:ext uri="{FF2B5EF4-FFF2-40B4-BE49-F238E27FC236}">
                <a16:creationId xmlns:a16="http://schemas.microsoft.com/office/drawing/2014/main" id="{C6B8D04A-6EEC-4DC2-AA8E-CF40AF528503}"/>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E7C8E1FB-6CE7-465C-837B-A3688BDEA1BA}"/>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329325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F3BEB-EC51-44ED-8A16-8DA74F8C7D22}"/>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3" name="Footer Placeholder 2">
            <a:extLst>
              <a:ext uri="{FF2B5EF4-FFF2-40B4-BE49-F238E27FC236}">
                <a16:creationId xmlns:a16="http://schemas.microsoft.com/office/drawing/2014/main" id="{74B81BA3-12C3-4329-891C-23E74759D45F}"/>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E44DBA67-461A-426B-822E-C2469022B2A4}"/>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39779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C7C9-E364-4CFD-9E91-490AFD2A3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BE56EED2-EDC4-48A5-8AF4-9C0451A9F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4C6208EA-7FFA-438A-B35E-9F3BA457D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9510E-E65D-474D-9992-7E116C688FA6}"/>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6" name="Footer Placeholder 5">
            <a:extLst>
              <a:ext uri="{FF2B5EF4-FFF2-40B4-BE49-F238E27FC236}">
                <a16:creationId xmlns:a16="http://schemas.microsoft.com/office/drawing/2014/main" id="{E1F708BE-DCA8-48DD-A104-E9A34431B53D}"/>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BA63CC14-813D-4E3B-9D27-46ED47D2CBD7}"/>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247966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2A3C-6701-4D7C-9712-116914CCF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BA1AB68B-5F43-43A4-ABC1-E5C600AFD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4B530A9E-763A-4C9D-A77F-A9740FB5C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62F61-C399-42E4-9650-667A8324AE1F}"/>
              </a:ext>
            </a:extLst>
          </p:cNvPr>
          <p:cNvSpPr>
            <a:spLocks noGrp="1"/>
          </p:cNvSpPr>
          <p:nvPr>
            <p:ph type="dt" sz="half" idx="10"/>
          </p:nvPr>
        </p:nvSpPr>
        <p:spPr/>
        <p:txBody>
          <a:bodyPr/>
          <a:lstStyle/>
          <a:p>
            <a:fld id="{A09A0F98-582F-42DC-B0C0-E9CD290B75A6}" type="datetimeFigureOut">
              <a:rPr lang="fi-FI" smtClean="0"/>
              <a:t>8.12.2020</a:t>
            </a:fld>
            <a:endParaRPr lang="fi-FI"/>
          </a:p>
        </p:txBody>
      </p:sp>
      <p:sp>
        <p:nvSpPr>
          <p:cNvPr id="6" name="Footer Placeholder 5">
            <a:extLst>
              <a:ext uri="{FF2B5EF4-FFF2-40B4-BE49-F238E27FC236}">
                <a16:creationId xmlns:a16="http://schemas.microsoft.com/office/drawing/2014/main" id="{B5532EAA-62BA-4EE2-967C-D0643BB6B566}"/>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BF12407B-D45A-4064-A0DE-73AF2A755860}"/>
              </a:ext>
            </a:extLst>
          </p:cNvPr>
          <p:cNvSpPr>
            <a:spLocks noGrp="1"/>
          </p:cNvSpPr>
          <p:nvPr>
            <p:ph type="sldNum" sz="quarter" idx="12"/>
          </p:nvPr>
        </p:nvSpPr>
        <p:spPr/>
        <p:txBody>
          <a:bodyPr/>
          <a:lstStyle/>
          <a:p>
            <a:fld id="{04C84A11-0D2A-4F74-BF64-61FB8612AFAD}" type="slidenum">
              <a:rPr lang="fi-FI" smtClean="0"/>
              <a:t>‹#›</a:t>
            </a:fld>
            <a:endParaRPr lang="fi-FI"/>
          </a:p>
        </p:txBody>
      </p:sp>
    </p:spTree>
    <p:extLst>
      <p:ext uri="{BB962C8B-B14F-4D97-AF65-F5344CB8AC3E}">
        <p14:creationId xmlns:p14="http://schemas.microsoft.com/office/powerpoint/2010/main" val="42500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C79A4-A6DC-407E-87E7-3A16A345B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6A69B184-970E-4D97-8EAD-407EC6416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7D400A0E-16BB-438B-BF34-94BDEFAF2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A0F98-582F-42DC-B0C0-E9CD290B75A6}" type="datetimeFigureOut">
              <a:rPr lang="fi-FI" smtClean="0"/>
              <a:t>8.12.2020</a:t>
            </a:fld>
            <a:endParaRPr lang="fi-FI"/>
          </a:p>
        </p:txBody>
      </p:sp>
      <p:sp>
        <p:nvSpPr>
          <p:cNvPr id="5" name="Footer Placeholder 4">
            <a:extLst>
              <a:ext uri="{FF2B5EF4-FFF2-40B4-BE49-F238E27FC236}">
                <a16:creationId xmlns:a16="http://schemas.microsoft.com/office/drawing/2014/main" id="{0F1D79C2-1E10-4634-B72D-6A21A3D60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42F142D0-5060-43EA-967A-254722E25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84A11-0D2A-4F74-BF64-61FB8612AFAD}" type="slidenum">
              <a:rPr lang="fi-FI" smtClean="0"/>
              <a:t>‹#›</a:t>
            </a:fld>
            <a:endParaRPr lang="fi-FI"/>
          </a:p>
        </p:txBody>
      </p:sp>
    </p:spTree>
    <p:extLst>
      <p:ext uri="{BB962C8B-B14F-4D97-AF65-F5344CB8AC3E}">
        <p14:creationId xmlns:p14="http://schemas.microsoft.com/office/powerpoint/2010/main" val="3555779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5" name="Freeform: Shape 10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Oval 10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8761FE0-6030-4A99-B043-7F695FC207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2682009"/>
            <a:ext cx="3781051" cy="85000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12" name="Freeform: Shape 11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14" name="Straight Connector 11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16" name="Freeform: Shape 11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0" name="Freeform: Shape 11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87" name="Content Placeholder 13">
            <a:extLst>
              <a:ext uri="{FF2B5EF4-FFF2-40B4-BE49-F238E27FC236}">
                <a16:creationId xmlns:a16="http://schemas.microsoft.com/office/drawing/2014/main" id="{E734ED49-FFD7-4D23-B51B-A876A9115AFE}"/>
              </a:ext>
            </a:extLst>
          </p:cNvPr>
          <p:cNvGraphicFramePr>
            <a:graphicFrameLocks noGrp="1"/>
          </p:cNvGraphicFramePr>
          <p:nvPr>
            <p:ph idx="1"/>
            <p:extLst>
              <p:ext uri="{D42A27DB-BD31-4B8C-83A1-F6EECF244321}">
                <p14:modId xmlns:p14="http://schemas.microsoft.com/office/powerpoint/2010/main" val="145070422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024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Freeform: Shape 5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Freeform: Shape 5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A709F8C-323D-49FF-8E4A-15077645A063}"/>
              </a:ext>
            </a:extLst>
          </p:cNvPr>
          <p:cNvSpPr txBox="1"/>
          <p:nvPr/>
        </p:nvSpPr>
        <p:spPr>
          <a:xfrm>
            <a:off x="481029" y="1342786"/>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dirty="0">
                <a:solidFill>
                  <a:schemeClr val="tx1"/>
                </a:solidFill>
                <a:latin typeface="+mj-lt"/>
                <a:ea typeface="+mj-ea"/>
                <a:cs typeface="+mj-cs"/>
              </a:rPr>
              <a:t>Discussions</a:t>
            </a:r>
          </a:p>
        </p:txBody>
      </p:sp>
      <p:sp>
        <p:nvSpPr>
          <p:cNvPr id="60" name="Rectangle 5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Head with Gears">
            <a:extLst>
              <a:ext uri="{FF2B5EF4-FFF2-40B4-BE49-F238E27FC236}">
                <a16:creationId xmlns:a16="http://schemas.microsoft.com/office/drawing/2014/main" id="{430F4B09-75C8-4A9D-90E4-4D9AF37553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00626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Shape 8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1" name="Freeform: Shape 9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481029" y="2102750"/>
            <a:ext cx="4023360" cy="3204134"/>
          </a:xfrm>
        </p:spPr>
        <p:txBody>
          <a:bodyPr vert="horz" lIns="91440" tIns="45720" rIns="91440" bIns="45720" rtlCol="0" anchor="b">
            <a:normAutofit/>
          </a:bodyPr>
          <a:lstStyle/>
          <a:p>
            <a:br>
              <a:rPr lang="en-US" sz="3000" b="1" i="1" u="none" strike="noStrike" dirty="0">
                <a:effectLst/>
              </a:rPr>
            </a:br>
            <a:br>
              <a:rPr lang="en-US" sz="3000" b="1" i="1" u="none" strike="noStrike" dirty="0">
                <a:effectLst/>
              </a:rPr>
            </a:br>
            <a:r>
              <a:rPr lang="en-IN" sz="3200" dirty="0"/>
              <a:t>Content</a:t>
            </a:r>
            <a:br>
              <a:rPr lang="en-US" sz="3000" b="1" u="none" strike="noStrike" cap="small" dirty="0">
                <a:effectLst/>
              </a:rPr>
            </a:br>
            <a:br>
              <a:rPr lang="en-US" sz="3000" u="none" strike="noStrike" dirty="0">
                <a:effectLst/>
              </a:rPr>
            </a:br>
            <a:endParaRPr lang="en-US" sz="3000" dirty="0"/>
          </a:p>
        </p:txBody>
      </p:sp>
      <p:sp>
        <p:nvSpPr>
          <p:cNvPr id="93" name="Rectangle 9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Content Placeholder 2">
            <a:extLst>
              <a:ext uri="{FF2B5EF4-FFF2-40B4-BE49-F238E27FC236}">
                <a16:creationId xmlns:a16="http://schemas.microsoft.com/office/drawing/2014/main" id="{044C7E4A-197C-426C-B115-FA247BB9019B}"/>
              </a:ext>
            </a:extLst>
          </p:cNvPr>
          <p:cNvSpPr>
            <a:spLocks noGrp="1"/>
          </p:cNvSpPr>
          <p:nvPr>
            <p:ph idx="1"/>
          </p:nvPr>
        </p:nvSpPr>
        <p:spPr>
          <a:xfrm>
            <a:off x="5434149" y="932688"/>
            <a:ext cx="5916603" cy="4992624"/>
          </a:xfrm>
        </p:spPr>
        <p:txBody>
          <a:bodyPr anchor="ctr">
            <a:normAutofit/>
          </a:bodyPr>
          <a:lstStyle/>
          <a:p>
            <a:pPr>
              <a:spcBef>
                <a:spcPts val="500"/>
              </a:spcBef>
            </a:pPr>
            <a:r>
              <a:rPr lang="en-IN" sz="2000" dirty="0"/>
              <a:t>Data protection, Laws and Cybersecurity</a:t>
            </a:r>
          </a:p>
          <a:p>
            <a:pPr lvl="1"/>
            <a:r>
              <a:rPr lang="en-IN" sz="2000" dirty="0"/>
              <a:t>Data Protection</a:t>
            </a:r>
          </a:p>
          <a:p>
            <a:pPr lvl="2"/>
            <a:r>
              <a:rPr lang="en-IN" dirty="0"/>
              <a:t>Data Protection </a:t>
            </a:r>
          </a:p>
          <a:p>
            <a:pPr lvl="2"/>
            <a:r>
              <a:rPr lang="en-IN" dirty="0"/>
              <a:t> Laws</a:t>
            </a:r>
          </a:p>
          <a:p>
            <a:pPr lvl="1"/>
            <a:r>
              <a:rPr lang="en-IN" sz="2000" dirty="0"/>
              <a:t>Cybersecurity,</a:t>
            </a:r>
          </a:p>
          <a:p>
            <a:pPr lvl="2"/>
            <a:r>
              <a:rPr lang="en-US" dirty="0"/>
              <a:t>Importance of  cybersecurity.</a:t>
            </a:r>
            <a:endParaRPr lang="en-GB" dirty="0"/>
          </a:p>
          <a:p>
            <a:pPr lvl="2"/>
            <a:r>
              <a:rPr lang="en-US" dirty="0"/>
              <a:t>general categories</a:t>
            </a:r>
            <a:r>
              <a:rPr lang="en-GB" dirty="0"/>
              <a:t> in Cyber security</a:t>
            </a:r>
            <a:endParaRPr lang="en-IN" dirty="0"/>
          </a:p>
          <a:p>
            <a:pPr>
              <a:spcBef>
                <a:spcPts val="500"/>
              </a:spcBef>
            </a:pPr>
            <a:r>
              <a:rPr lang="en-IN" sz="2000" dirty="0"/>
              <a:t>Analysis of Data Breaches and Cyber-Attacks</a:t>
            </a:r>
          </a:p>
          <a:p>
            <a:pPr>
              <a:spcBef>
                <a:spcPts val="500"/>
              </a:spcBef>
            </a:pPr>
            <a:r>
              <a:rPr lang="en-US" sz="2000" dirty="0"/>
              <a:t>Regulatory Compliance &amp; Advice</a:t>
            </a:r>
            <a:endParaRPr lang="en-IN" sz="2000" dirty="0"/>
          </a:p>
          <a:p>
            <a:pPr>
              <a:spcBef>
                <a:spcPts val="500"/>
              </a:spcBef>
            </a:pPr>
            <a:r>
              <a:rPr lang="en-IN" sz="2000" dirty="0"/>
              <a:t>Why Combine Data protection and Cybersecurity </a:t>
            </a:r>
          </a:p>
          <a:p>
            <a:endParaRPr lang="en-IN" sz="2000" dirty="0"/>
          </a:p>
          <a:p>
            <a:endParaRPr lang="fi-FI" sz="2000" dirty="0"/>
          </a:p>
        </p:txBody>
      </p:sp>
    </p:spTree>
    <p:extLst>
      <p:ext uri="{BB962C8B-B14F-4D97-AF65-F5344CB8AC3E}">
        <p14:creationId xmlns:p14="http://schemas.microsoft.com/office/powerpoint/2010/main" val="406262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40E93D9-F13F-4097-A159-E0A6CEBA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389916" y="444464"/>
            <a:ext cx="3420305" cy="1906317"/>
          </a:xfrm>
        </p:spPr>
        <p:txBody>
          <a:bodyPr>
            <a:normAutofit/>
          </a:bodyPr>
          <a:lstStyle/>
          <a:p>
            <a:pPr algn="ctr"/>
            <a:br>
              <a:rPr lang="en-US" sz="2800" b="1" i="1" u="none" strike="noStrike" dirty="0">
                <a:effectLst/>
                <a:latin typeface="Times New Roman" panose="02020603050405020304" pitchFamily="18" charset="0"/>
              </a:rPr>
            </a:br>
            <a:r>
              <a:rPr lang="en-US" sz="2800" u="none" strike="noStrike" dirty="0">
                <a:effectLst/>
              </a:rPr>
              <a:t>Data Protection</a:t>
            </a:r>
            <a:br>
              <a:rPr lang="en-US" sz="2800" u="none" strike="noStrike" dirty="0">
                <a:effectLst/>
                <a:latin typeface="Times New Roman" panose="02020603050405020304" pitchFamily="18" charset="0"/>
              </a:rPr>
            </a:br>
            <a:endParaRPr lang="en-GB" sz="2800" dirty="0"/>
          </a:p>
        </p:txBody>
      </p:sp>
      <p:sp>
        <p:nvSpPr>
          <p:cNvPr id="73" name="Rectangle 72">
            <a:extLst>
              <a:ext uri="{FF2B5EF4-FFF2-40B4-BE49-F238E27FC236}">
                <a16:creationId xmlns:a16="http://schemas.microsoft.com/office/drawing/2014/main" id="{BA3D150B-ADB5-401D-8304-C7845A109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8743"/>
            <a:ext cx="4310288"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42966994-F34D-4725-A080-1EC663B4D25B}"/>
              </a:ext>
            </a:extLst>
          </p:cNvPr>
          <p:cNvSpPr>
            <a:spLocks noGrp="1"/>
          </p:cNvSpPr>
          <p:nvPr>
            <p:ph idx="1"/>
          </p:nvPr>
        </p:nvSpPr>
        <p:spPr>
          <a:xfrm>
            <a:off x="4219652" y="401638"/>
            <a:ext cx="7939094" cy="6476214"/>
          </a:xfrm>
        </p:spPr>
        <p:txBody>
          <a:bodyPr anchor="ctr">
            <a:normAutofit lnSpcReduction="10000"/>
          </a:bodyPr>
          <a:lstStyle/>
          <a:p>
            <a:r>
              <a:rPr lang="en-US" sz="1700" b="1" i="1" u="none" strike="noStrike" dirty="0">
                <a:effectLst/>
                <a:latin typeface="Times New Roman" panose="02020603050405020304" pitchFamily="18" charset="0"/>
              </a:rPr>
              <a:t>Data, Data Protection</a:t>
            </a:r>
          </a:p>
          <a:p>
            <a:endParaRPr lang="en-US" sz="1700" b="1" i="1" u="none" strike="noStrike" dirty="0">
              <a:effectLst/>
              <a:latin typeface="Times New Roman" panose="02020603050405020304" pitchFamily="18" charset="0"/>
            </a:endParaRPr>
          </a:p>
          <a:p>
            <a:pPr lvl="2"/>
            <a:r>
              <a:rPr lang="en-US" sz="1800" dirty="0">
                <a:effectLst/>
                <a:latin typeface="Times New Roman" panose="02020603050405020304" pitchFamily="18" charset="0"/>
                <a:ea typeface="SimSun" panose="02010600030101010101" pitchFamily="2" charset="-122"/>
              </a:rPr>
              <a:t>Simply put, the data means, The key pieces of information that businesses typically store, whether it's employee records, customer information, health records, loyalty schemes, financial transactions, etc.</a:t>
            </a:r>
          </a:p>
          <a:p>
            <a:pPr marL="914400" lvl="2" indent="0">
              <a:buNone/>
            </a:pPr>
            <a:endParaRPr lang="en-US" sz="1800" dirty="0">
              <a:effectLst/>
              <a:latin typeface="Times New Roman" panose="02020603050405020304" pitchFamily="18" charset="0"/>
              <a:ea typeface="SimSun" panose="02010600030101010101" pitchFamily="2" charset="-122"/>
            </a:endParaRPr>
          </a:p>
          <a:p>
            <a:pPr lvl="2"/>
            <a:r>
              <a:rPr lang="en-US" sz="1800" dirty="0">
                <a:latin typeface="Times New Roman" panose="02020603050405020304" pitchFamily="18" charset="0"/>
              </a:rPr>
              <a:t>Data is collected in various ways on emails, telephones, interviews, lucky coupons, loyalty programs, survey questionnaires, health records, etc. </a:t>
            </a:r>
          </a:p>
          <a:p>
            <a:pPr lvl="2"/>
            <a:endParaRPr lang="en-US" sz="1800" dirty="0">
              <a:latin typeface="Times New Roman" panose="02020603050405020304" pitchFamily="18" charset="0"/>
            </a:endParaRPr>
          </a:p>
          <a:p>
            <a:pPr lvl="2"/>
            <a:r>
              <a:rPr lang="en-US" sz="1800" dirty="0">
                <a:effectLst/>
                <a:latin typeface="Times New Roman" panose="02020603050405020304" pitchFamily="18" charset="0"/>
                <a:ea typeface="SimSun" panose="02010600030101010101" pitchFamily="2" charset="-122"/>
              </a:rPr>
              <a:t>The common type of data stored by data brokers are </a:t>
            </a:r>
            <a:r>
              <a:rPr lang="en-US" sz="1800" dirty="0">
                <a:latin typeface="Times New Roman" panose="02020603050405020304" pitchFamily="18" charset="0"/>
              </a:rPr>
              <a:t>Name, Email, Contact Information, Banking Information, Credit Information, Health Information, IP Address, Vehicle Registration Number, etc.</a:t>
            </a:r>
          </a:p>
          <a:p>
            <a:pPr lvl="2"/>
            <a:endParaRPr lang="en-US" sz="1800" dirty="0">
              <a:latin typeface="Times New Roman" panose="02020603050405020304" pitchFamily="18" charset="0"/>
            </a:endParaRPr>
          </a:p>
          <a:p>
            <a:pPr lvl="2"/>
            <a:r>
              <a:rPr lang="en-US" sz="1800" dirty="0">
                <a:latin typeface="Times New Roman" panose="02020603050405020304" pitchFamily="18" charset="0"/>
              </a:rPr>
              <a:t>The Data visualized on the computer are Geographical, Transport, Natural, Meteorological, Statistical, Financial, Scientific and Cultural</a:t>
            </a:r>
          </a:p>
          <a:p>
            <a:pPr marL="914400" lvl="2" indent="0">
              <a:buNone/>
            </a:pPr>
            <a:endParaRPr lang="en-US" sz="1800" dirty="0">
              <a:latin typeface="Times New Roman" panose="02020603050405020304" pitchFamily="18" charset="0"/>
            </a:endParaRPr>
          </a:p>
          <a:p>
            <a:pPr lvl="2"/>
            <a:r>
              <a:rPr lang="en-US" sz="1800" dirty="0">
                <a:effectLst/>
                <a:latin typeface="Times New Roman" panose="02020603050405020304" pitchFamily="18" charset="0"/>
                <a:ea typeface="SimSun" panose="02010600030101010101" pitchFamily="2" charset="-122"/>
              </a:rPr>
              <a:t>One of the surveys stated that the data was collected and that they created a profile and sold it for advertising. A profile may add up to 1,500 points. There are many false and malicious web sites collecting a lot of data. </a:t>
            </a:r>
            <a:endParaRPr lang="en-US" sz="1800" dirty="0">
              <a:latin typeface="Times New Roman" panose="02020603050405020304" pitchFamily="18" charset="0"/>
            </a:endParaRPr>
          </a:p>
          <a:p>
            <a:pPr marL="914400" lvl="2" indent="0">
              <a:buNone/>
            </a:pPr>
            <a:endParaRPr lang="en-US" sz="1800" dirty="0">
              <a:latin typeface="Times New Roman" panose="02020603050405020304" pitchFamily="18" charset="0"/>
            </a:endParaRPr>
          </a:p>
          <a:p>
            <a:pPr lvl="2"/>
            <a:r>
              <a:rPr lang="en-US" sz="1800" dirty="0">
                <a:latin typeface="Times New Roman" panose="02020603050405020304" pitchFamily="18" charset="0"/>
              </a:rPr>
              <a:t>The importance of data protection grows with the volume of data created and stored. Data must be protected to prevent misuse of data by third parties for scams, such as identity theft and phishing.</a:t>
            </a:r>
          </a:p>
          <a:p>
            <a:pPr lvl="2"/>
            <a:endParaRPr lang="en-US" sz="1800" dirty="0">
              <a:latin typeface="Times New Roman" panose="02020603050405020304" pitchFamily="18" charset="0"/>
            </a:endParaRPr>
          </a:p>
          <a:p>
            <a:pPr lvl="2"/>
            <a:endParaRPr lang="en-GB" sz="1500" dirty="0">
              <a:latin typeface="Times New Roman" panose="02020603050405020304" pitchFamily="18" charset="0"/>
            </a:endParaRPr>
          </a:p>
          <a:p>
            <a:endParaRPr lang="en-GB" sz="1700" dirty="0"/>
          </a:p>
        </p:txBody>
      </p:sp>
      <p:sp>
        <p:nvSpPr>
          <p:cNvPr id="1050" name="Rectangle 74">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590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1027" name="Picture 3">
            <a:extLst>
              <a:ext uri="{FF2B5EF4-FFF2-40B4-BE49-F238E27FC236}">
                <a16:creationId xmlns:a16="http://schemas.microsoft.com/office/drawing/2014/main" id="{1B670C2E-54D7-41C1-9A94-A9C11F569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6" y="3093396"/>
            <a:ext cx="3936772" cy="332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a:extLst>
              <a:ext uri="{FF2B5EF4-FFF2-40B4-BE49-F238E27FC236}">
                <a16:creationId xmlns:a16="http://schemas.microsoft.com/office/drawing/2014/main" id="{B0224633-FEFA-4761-9515-0A53A6C35765}"/>
              </a:ext>
            </a:extLst>
          </p:cNvPr>
          <p:cNvSpPr txBox="1"/>
          <p:nvPr/>
        </p:nvSpPr>
        <p:spPr>
          <a:xfrm>
            <a:off x="157334" y="6543761"/>
            <a:ext cx="7305774" cy="353943"/>
          </a:xfrm>
          <a:prstGeom prst="rect">
            <a:avLst/>
          </a:prstGeom>
          <a:noFill/>
        </p:spPr>
        <p:txBody>
          <a:bodyPr wrap="square" rtlCol="0">
            <a:spAutoFit/>
          </a:bodyPr>
          <a:lstStyle/>
          <a:p>
            <a:pPr lvl="0" algn="just">
              <a:lnSpc>
                <a:spcPts val="900"/>
              </a:lnSpc>
              <a:spcAft>
                <a:spcPts val="250"/>
              </a:spcAft>
              <a:buSzPts val="800"/>
              <a:tabLst>
                <a:tab pos="228600" algn="l"/>
              </a:tabLst>
            </a:pPr>
            <a:r>
              <a:rPr lang="en-US" sz="700" dirty="0">
                <a:effectLst/>
                <a:latin typeface="Times New Roman" panose="02020603050405020304" pitchFamily="18" charset="0"/>
                <a:ea typeface="MS Mincho" panose="02020609040205080304" pitchFamily="49" charset="-128"/>
              </a:rPr>
              <a:t>Source:- </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João Batista Neto.</a:t>
            </a:r>
            <a:r>
              <a:rPr lang="en-US" sz="70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00" dirty="0" err="1">
                <a:effectLst/>
                <a:latin typeface="Times New Roman" panose="02020603050405020304" pitchFamily="18" charset="0"/>
                <a:ea typeface="MS Mincho" panose="02020609040205080304" pitchFamily="49" charset="-128"/>
                <a:cs typeface="Times New Roman" panose="02020603050405020304" pitchFamily="18" charset="0"/>
              </a:rPr>
              <a:t>Arquivo</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 para a </a:t>
            </a:r>
            <a:r>
              <a:rPr lang="en-US" sz="700" dirty="0" err="1">
                <a:effectLst/>
                <a:latin typeface="Times New Roman" panose="02020603050405020304" pitchFamily="18" charset="0"/>
                <a:ea typeface="MS Mincho" panose="02020609040205080304" pitchFamily="49" charset="-128"/>
                <a:cs typeface="Times New Roman" panose="02020603050405020304" pitchFamily="18" charset="0"/>
              </a:rPr>
              <a:t>página</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 [Internet]. 15 March 2013</a:t>
            </a:r>
            <a:r>
              <a:rPr lang="en-US" sz="700" dirty="0">
                <a:effectLst/>
                <a:latin typeface="Times New Roman" panose="02020603050405020304" pitchFamily="18" charset="0"/>
                <a:ea typeface="MS Mincho" panose="02020609040205080304" pitchFamily="49" charset="-128"/>
              </a:rPr>
              <a:t>.</a:t>
            </a:r>
            <a:endParaRPr lang="en-GB" sz="700" dirty="0">
              <a:effectLst/>
              <a:latin typeface="Times New Roman" panose="02020603050405020304" pitchFamily="18" charset="0"/>
              <a:ea typeface="MS Mincho" panose="02020609040205080304" pitchFamily="49" charset="-128"/>
            </a:endParaRPr>
          </a:p>
          <a:p>
            <a:endParaRPr lang="en-GB" sz="700" dirty="0"/>
          </a:p>
        </p:txBody>
      </p:sp>
    </p:spTree>
    <p:extLst>
      <p:ext uri="{BB962C8B-B14F-4D97-AF65-F5344CB8AC3E}">
        <p14:creationId xmlns:p14="http://schemas.microsoft.com/office/powerpoint/2010/main" val="118315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Shape 8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1" name="Freeform: Shape 9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481029" y="2225299"/>
            <a:ext cx="4023360" cy="3204134"/>
          </a:xfrm>
        </p:spPr>
        <p:txBody>
          <a:bodyPr vert="horz" lIns="91440" tIns="45720" rIns="91440" bIns="45720" rtlCol="0" anchor="b">
            <a:normAutofit/>
          </a:bodyPr>
          <a:lstStyle/>
          <a:p>
            <a:br>
              <a:rPr lang="en-US" sz="3000" b="1" i="1" u="none" strike="noStrike" dirty="0">
                <a:effectLst/>
              </a:rPr>
            </a:br>
            <a:br>
              <a:rPr lang="en-US" sz="3000" b="1" i="1" u="none" strike="noStrike" dirty="0">
                <a:effectLst/>
              </a:rPr>
            </a:br>
            <a:r>
              <a:rPr lang="en-US" sz="3200" b="1" i="1" dirty="0">
                <a:latin typeface="Times New Roman" panose="02020603050405020304" pitchFamily="18" charset="0"/>
              </a:rPr>
              <a:t>Data Protection Laws</a:t>
            </a:r>
            <a:br>
              <a:rPr lang="en-US" sz="3000" b="1" u="none" strike="noStrike" cap="small" dirty="0">
                <a:effectLst/>
              </a:rPr>
            </a:br>
            <a:br>
              <a:rPr lang="en-US" sz="3000" u="none" strike="noStrike" dirty="0">
                <a:effectLst/>
              </a:rPr>
            </a:br>
            <a:endParaRPr lang="en-US" sz="3000" dirty="0"/>
          </a:p>
        </p:txBody>
      </p:sp>
      <p:sp>
        <p:nvSpPr>
          <p:cNvPr id="93" name="Rectangle 9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3">
            <a:extLst>
              <a:ext uri="{FF2B5EF4-FFF2-40B4-BE49-F238E27FC236}">
                <a16:creationId xmlns:a16="http://schemas.microsoft.com/office/drawing/2014/main" id="{C2228108-B204-4FC6-BF2E-F4316D5B9EDB}"/>
              </a:ext>
            </a:extLst>
          </p:cNvPr>
          <p:cNvSpPr txBox="1">
            <a:spLocks/>
          </p:cNvSpPr>
          <p:nvPr/>
        </p:nvSpPr>
        <p:spPr>
          <a:xfrm>
            <a:off x="4365523" y="398833"/>
            <a:ext cx="7204685" cy="62062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b="1" i="1" u="none" strike="noStrike" dirty="0">
                <a:effectLst/>
                <a:latin typeface="Times New Roman" panose="02020603050405020304" pitchFamily="18" charset="0"/>
              </a:rPr>
              <a:t>laws</a:t>
            </a:r>
          </a:p>
          <a:p>
            <a:pPr lvl="2"/>
            <a:r>
              <a:rPr lang="en-US" sz="1800" spc="-5" dirty="0">
                <a:latin typeface="Times New Roman" panose="02020603050405020304" pitchFamily="18" charset="0"/>
                <a:ea typeface="SimSun" panose="02010600030101010101" pitchFamily="2" charset="-122"/>
              </a:rPr>
              <a:t>It is almost forty years since Sweden’s Data Act 1973 was the first comprehensive national data privacy law and was the first to implement.</a:t>
            </a:r>
          </a:p>
          <a:p>
            <a:pPr lvl="2"/>
            <a:endParaRPr lang="en-US" sz="1800" spc="-5" dirty="0">
              <a:latin typeface="Times New Roman" panose="02020603050405020304" pitchFamily="18" charset="0"/>
              <a:ea typeface="SimSun" panose="02010600030101010101" pitchFamily="2" charset="-122"/>
            </a:endParaRPr>
          </a:p>
          <a:p>
            <a:pPr lvl="2"/>
            <a:r>
              <a:rPr lang="en-US" sz="1800" spc="-5" dirty="0">
                <a:latin typeface="Times New Roman" panose="02020603050405020304" pitchFamily="18" charset="0"/>
                <a:ea typeface="SimSun" panose="02010600030101010101" pitchFamily="2" charset="-122"/>
              </a:rPr>
              <a:t>The Data Protection Act (DPA) is a United Kingdom Act of Parliament which was passed in 1988</a:t>
            </a:r>
          </a:p>
          <a:p>
            <a:pPr lvl="2"/>
            <a:endParaRPr lang="en-US" sz="1800" spc="-5" dirty="0">
              <a:latin typeface="Times New Roman" panose="02020603050405020304" pitchFamily="18" charset="0"/>
              <a:ea typeface="SimSun" panose="02010600030101010101" pitchFamily="2" charset="-122"/>
            </a:endParaRPr>
          </a:p>
          <a:p>
            <a:pPr lvl="2" fontAlgn="base"/>
            <a:r>
              <a:rPr lang="en-US" sz="1800" spc="-5" dirty="0">
                <a:latin typeface="Times New Roman" panose="02020603050405020304" pitchFamily="18" charset="0"/>
                <a:ea typeface="SimSun" panose="02010600030101010101" pitchFamily="2" charset="-122"/>
              </a:rPr>
              <a:t>The Data Protection Act is a key law within the UK. Failure to comply can have serious consequences</a:t>
            </a:r>
            <a:r>
              <a:rPr lang="en-GB" sz="1800" spc="-5" dirty="0">
                <a:latin typeface="Times New Roman" panose="02020603050405020304" pitchFamily="18" charset="0"/>
                <a:ea typeface="SimSun" panose="02010600030101010101" pitchFamily="2" charset="-122"/>
              </a:rPr>
              <a:t>.</a:t>
            </a:r>
            <a:r>
              <a:rPr lang="en-US" sz="1800" spc="-5" dirty="0">
                <a:latin typeface="Times New Roman" panose="02020603050405020304" pitchFamily="18" charset="0"/>
                <a:ea typeface="SimSun" panose="02010600030101010101" pitchFamily="2" charset="-122"/>
              </a:rPr>
              <a:t> These can include fines of anything up to £500,000 or action being taken that could result in a prison sentence.</a:t>
            </a:r>
            <a:endParaRPr lang="en-GB" sz="1800" spc="-5" dirty="0">
              <a:latin typeface="Times New Roman" panose="02020603050405020304" pitchFamily="18" charset="0"/>
              <a:ea typeface="SimSun" panose="02010600030101010101" pitchFamily="2" charset="-122"/>
            </a:endParaRPr>
          </a:p>
          <a:p>
            <a:pPr lvl="2" fontAlgn="base"/>
            <a:endParaRPr lang="en-US" sz="1800" spc="-5" dirty="0">
              <a:latin typeface="Times New Roman" panose="02020603050405020304" pitchFamily="18" charset="0"/>
              <a:ea typeface="SimSun" panose="02010600030101010101" pitchFamily="2" charset="-122"/>
            </a:endParaRPr>
          </a:p>
          <a:p>
            <a:pPr lvl="2" fontAlgn="base"/>
            <a:r>
              <a:rPr lang="en-US" sz="1800" spc="-5" dirty="0">
                <a:latin typeface="Times New Roman" panose="02020603050405020304" pitchFamily="18" charset="0"/>
                <a:ea typeface="SimSun" panose="02010600030101010101" pitchFamily="2" charset="-122"/>
              </a:rPr>
              <a:t>More than 89 independent countries and territories, including almost all European countries and many Latin American and Caribbean countries, Asia and Africa, have now passed comprehensive data protection laws.</a:t>
            </a:r>
          </a:p>
          <a:p>
            <a:pPr lvl="2" fontAlgn="base"/>
            <a:endParaRPr lang="en-US" sz="1800" spc="-5" dirty="0">
              <a:latin typeface="Times New Roman" panose="02020603050405020304" pitchFamily="18" charset="0"/>
              <a:ea typeface="SimSun" panose="02010600030101010101" pitchFamily="2" charset="-122"/>
            </a:endParaRPr>
          </a:p>
          <a:p>
            <a:pPr lvl="2"/>
            <a:r>
              <a:rPr lang="en-US" sz="1800" spc="-5" dirty="0">
                <a:latin typeface="Times New Roman" panose="02020603050405020304" pitchFamily="18" charset="0"/>
                <a:ea typeface="SimSun" panose="02010600030101010101" pitchFamily="2" charset="-122"/>
              </a:rPr>
              <a:t>The European Union has the General Data Protection Regulation (GDPR). The GDPR was adopted on 14 April 2016 and became enforceable beginning 25 May 2018.</a:t>
            </a:r>
          </a:p>
          <a:p>
            <a:pPr lvl="2"/>
            <a:endParaRPr lang="en-GB" sz="1800" spc="-5"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1840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40E93D9-F13F-4097-A159-E0A6CEBA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389916" y="444464"/>
            <a:ext cx="3420305" cy="1906317"/>
          </a:xfrm>
        </p:spPr>
        <p:txBody>
          <a:bodyPr>
            <a:normAutofit/>
          </a:bodyPr>
          <a:lstStyle/>
          <a:p>
            <a:pPr algn="ctr"/>
            <a:br>
              <a:rPr lang="en-US" sz="2800" b="1" i="1" u="none" strike="noStrike" dirty="0">
                <a:effectLst/>
                <a:latin typeface="Times New Roman" panose="02020603050405020304" pitchFamily="18" charset="0"/>
              </a:rPr>
            </a:br>
            <a:r>
              <a:rPr lang="en-US" sz="2800" u="none" strike="noStrike" dirty="0">
                <a:effectLst/>
              </a:rPr>
              <a:t>Cybersecurity</a:t>
            </a:r>
            <a:br>
              <a:rPr lang="en-US" sz="2800" u="none" strike="noStrike" dirty="0">
                <a:effectLst/>
                <a:latin typeface="Times New Roman" panose="02020603050405020304" pitchFamily="18" charset="0"/>
              </a:rPr>
            </a:br>
            <a:endParaRPr lang="en-GB" sz="2800" dirty="0"/>
          </a:p>
        </p:txBody>
      </p:sp>
      <p:sp>
        <p:nvSpPr>
          <p:cNvPr id="73" name="Rectangle 72">
            <a:extLst>
              <a:ext uri="{FF2B5EF4-FFF2-40B4-BE49-F238E27FC236}">
                <a16:creationId xmlns:a16="http://schemas.microsoft.com/office/drawing/2014/main" id="{BA3D150B-ADB5-401D-8304-C7845A109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8743"/>
            <a:ext cx="4310288"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42966994-F34D-4725-A080-1EC663B4D25B}"/>
              </a:ext>
            </a:extLst>
          </p:cNvPr>
          <p:cNvSpPr>
            <a:spLocks noGrp="1"/>
          </p:cNvSpPr>
          <p:nvPr>
            <p:ph idx="1"/>
          </p:nvPr>
        </p:nvSpPr>
        <p:spPr>
          <a:xfrm>
            <a:off x="4531630" y="185820"/>
            <a:ext cx="7609447" cy="6711884"/>
          </a:xfrm>
        </p:spPr>
        <p:txBody>
          <a:bodyPr anchor="ctr">
            <a:normAutofit/>
          </a:bodyPr>
          <a:lstStyle/>
          <a:p>
            <a:r>
              <a:rPr lang="en-US" sz="1700" b="1" i="1" dirty="0">
                <a:latin typeface="Times New Roman" panose="02020603050405020304" pitchFamily="18" charset="0"/>
              </a:rPr>
              <a:t>Cybersecurity</a:t>
            </a:r>
          </a:p>
          <a:p>
            <a:pPr lvl="1"/>
            <a:r>
              <a:rPr lang="en-US" sz="1600" dirty="0">
                <a:latin typeface="Times New Roman" panose="02020603050405020304" pitchFamily="18" charset="0"/>
              </a:rPr>
              <a:t>The term cybersecurity is disputed. its definition can vary even from one department to the another. There are over 400 cyber-related definitions, this is illustrated by The New America foundation study in 2014.</a:t>
            </a:r>
          </a:p>
          <a:p>
            <a:pPr lvl="1"/>
            <a:endParaRPr lang="en-US" sz="1600" dirty="0">
              <a:latin typeface="Times New Roman" panose="02020603050405020304" pitchFamily="18" charset="0"/>
            </a:endParaRPr>
          </a:p>
          <a:p>
            <a:pPr lvl="1"/>
            <a:r>
              <a:rPr lang="en-US" sz="1600" dirty="0">
                <a:latin typeface="Times New Roman" panose="02020603050405020304" pitchFamily="18" charset="0"/>
              </a:rPr>
              <a:t>October is a national cyber security month, an annual awareness campaign on the importance of cyber security</a:t>
            </a:r>
          </a:p>
          <a:p>
            <a:pPr lvl="1"/>
            <a:endParaRPr lang="en-US" sz="1600" dirty="0">
              <a:latin typeface="Times New Roman" panose="02020603050405020304" pitchFamily="18" charset="0"/>
            </a:endParaRPr>
          </a:p>
          <a:p>
            <a:pPr lvl="1"/>
            <a:r>
              <a:rPr lang="en-US" sz="1600" dirty="0">
                <a:latin typeface="Times New Roman" panose="02020603050405020304" pitchFamily="18" charset="0"/>
              </a:rPr>
              <a:t>Why Cyber security is important</a:t>
            </a:r>
          </a:p>
          <a:p>
            <a:pPr lvl="2"/>
            <a:r>
              <a:rPr lang="en-US" sz="1600" dirty="0">
                <a:latin typeface="Times New Roman" panose="02020603050405020304" pitchFamily="18" charset="0"/>
              </a:rPr>
              <a:t>Cybercrime is on high rise</a:t>
            </a:r>
          </a:p>
          <a:p>
            <a:pPr lvl="3"/>
            <a:r>
              <a:rPr lang="en-US" sz="1600" spc="-5" dirty="0">
                <a:effectLst/>
                <a:latin typeface="Times New Roman" panose="02020603050405020304" pitchFamily="18" charset="0"/>
                <a:ea typeface="SimSun" panose="02010600030101010101" pitchFamily="2" charset="-122"/>
              </a:rPr>
              <a:t>There are approximately 4,000 cyber-attacks every day. The reason behind the rise of cybercrimes is that it is less expensive, faster and more cost-effective compared to other types of crimes. </a:t>
            </a:r>
            <a:endParaRPr lang="en-US" sz="1600" dirty="0">
              <a:latin typeface="Times New Roman" panose="02020603050405020304" pitchFamily="18" charset="0"/>
            </a:endParaRPr>
          </a:p>
          <a:p>
            <a:pPr lvl="2"/>
            <a:r>
              <a:rPr lang="en-US" sz="1600" dirty="0">
                <a:latin typeface="Times New Roman" panose="02020603050405020304" pitchFamily="18" charset="0"/>
              </a:rPr>
              <a:t>Damage is significant</a:t>
            </a:r>
          </a:p>
          <a:p>
            <a:pPr lvl="3"/>
            <a:r>
              <a:rPr lang="en-US" sz="1600" spc="-5" dirty="0">
                <a:effectLst/>
                <a:latin typeface="Times New Roman" panose="02020603050405020304" pitchFamily="18" charset="0"/>
                <a:ea typeface="SimSun" panose="02010600030101010101" pitchFamily="2" charset="-122"/>
              </a:rPr>
              <a:t>Cybercrime can cost the organization millions of euros in loss.</a:t>
            </a:r>
            <a:endParaRPr lang="en-US" sz="1600" dirty="0">
              <a:latin typeface="Times New Roman" panose="02020603050405020304" pitchFamily="18" charset="0"/>
            </a:endParaRPr>
          </a:p>
          <a:p>
            <a:pPr lvl="2"/>
            <a:r>
              <a:rPr lang="en-US" sz="1600" dirty="0">
                <a:latin typeface="Times New Roman" panose="02020603050405020304" pitchFamily="18" charset="0"/>
              </a:rPr>
              <a:t>Cybersecurity builds trust</a:t>
            </a:r>
          </a:p>
          <a:p>
            <a:pPr lvl="3"/>
            <a:r>
              <a:rPr lang="en-US" sz="1600" spc="-5" dirty="0">
                <a:effectLst/>
                <a:latin typeface="Times New Roman" panose="02020603050405020304" pitchFamily="18" charset="0"/>
                <a:ea typeface="SimSun" panose="02010600030101010101" pitchFamily="2" charset="-122"/>
              </a:rPr>
              <a:t>Cyber security flaws impacts the trust of clients and employees.</a:t>
            </a:r>
            <a:endParaRPr lang="en-US" sz="1600" dirty="0">
              <a:latin typeface="Times New Roman" panose="02020603050405020304" pitchFamily="18" charset="0"/>
            </a:endParaRPr>
          </a:p>
          <a:p>
            <a:pPr lvl="2"/>
            <a:r>
              <a:rPr lang="en-US" sz="1600" dirty="0">
                <a:latin typeface="Times New Roman" panose="02020603050405020304" pitchFamily="18" charset="0"/>
              </a:rPr>
              <a:t>Protect our identities</a:t>
            </a:r>
          </a:p>
          <a:p>
            <a:pPr lvl="3"/>
            <a:r>
              <a:rPr lang="en-US" sz="1600" spc="-5" dirty="0">
                <a:effectLst/>
                <a:latin typeface="Times New Roman" panose="02020603050405020304" pitchFamily="18" charset="0"/>
                <a:ea typeface="SimSun" panose="02010600030101010101" pitchFamily="2" charset="-122"/>
              </a:rPr>
              <a:t>Securing the  identities will reduce the risk of cybercrime for the organization and individuals.</a:t>
            </a:r>
            <a:endParaRPr lang="en-US" sz="1600" dirty="0">
              <a:latin typeface="Times New Roman" panose="02020603050405020304" pitchFamily="18" charset="0"/>
            </a:endParaRPr>
          </a:p>
          <a:p>
            <a:pPr lvl="2"/>
            <a:r>
              <a:rPr lang="en-US" sz="1600" dirty="0">
                <a:latin typeface="Times New Roman" panose="02020603050405020304" pitchFamily="18" charset="0"/>
              </a:rPr>
              <a:t>Every organization has vulnerabilities</a:t>
            </a:r>
          </a:p>
          <a:p>
            <a:pPr marL="0" indent="0">
              <a:buNone/>
            </a:pPr>
            <a:endParaRPr lang="en-GB" sz="1700" dirty="0"/>
          </a:p>
        </p:txBody>
      </p:sp>
      <p:sp>
        <p:nvSpPr>
          <p:cNvPr id="1050" name="Rectangle 74">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590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3074" name="Picture 2">
            <a:extLst>
              <a:ext uri="{FF2B5EF4-FFF2-40B4-BE49-F238E27FC236}">
                <a16:creationId xmlns:a16="http://schemas.microsoft.com/office/drawing/2014/main" id="{D9299EE1-1FDA-480E-98A1-7B3E4AE47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3" y="2921567"/>
            <a:ext cx="4201983" cy="275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03ACB819-DCCE-4CD2-A8B3-C1CA6082481E}"/>
              </a:ext>
            </a:extLst>
          </p:cNvPr>
          <p:cNvSpPr txBox="1"/>
          <p:nvPr/>
        </p:nvSpPr>
        <p:spPr>
          <a:xfrm>
            <a:off x="157334" y="6543761"/>
            <a:ext cx="7305774" cy="353943"/>
          </a:xfrm>
          <a:prstGeom prst="rect">
            <a:avLst/>
          </a:prstGeom>
          <a:noFill/>
        </p:spPr>
        <p:txBody>
          <a:bodyPr wrap="square" rtlCol="0">
            <a:spAutoFit/>
          </a:bodyPr>
          <a:lstStyle/>
          <a:p>
            <a:pPr lvl="0" algn="just">
              <a:lnSpc>
                <a:spcPts val="900"/>
              </a:lnSpc>
              <a:spcAft>
                <a:spcPts val="250"/>
              </a:spcAft>
              <a:buSzPts val="800"/>
              <a:tabLst>
                <a:tab pos="228600" algn="l"/>
              </a:tabLst>
            </a:pPr>
            <a:r>
              <a:rPr lang="en-US" sz="700" dirty="0">
                <a:effectLst/>
                <a:latin typeface="Times New Roman" panose="02020603050405020304" pitchFamily="18" charset="0"/>
                <a:ea typeface="MS Mincho" panose="02020609040205080304" pitchFamily="49" charset="-128"/>
              </a:rPr>
              <a:t>Source:- </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Digital Defense Inc[Internet]. What is Cybersecurity &amp; What Does it Really Mean?. 09 May 09 2018.</a:t>
            </a:r>
            <a:r>
              <a:rPr lang="en-US" sz="700" dirty="0">
                <a:effectLst/>
                <a:latin typeface="Times New Roman" panose="02020603050405020304" pitchFamily="18" charset="0"/>
                <a:ea typeface="MS Mincho" panose="02020609040205080304" pitchFamily="49" charset="-128"/>
              </a:rPr>
              <a:t>.</a:t>
            </a:r>
            <a:endParaRPr lang="en-GB" sz="700" dirty="0">
              <a:effectLst/>
              <a:latin typeface="Times New Roman" panose="02020603050405020304" pitchFamily="18" charset="0"/>
              <a:ea typeface="MS Mincho" panose="02020609040205080304" pitchFamily="49" charset="-128"/>
            </a:endParaRPr>
          </a:p>
          <a:p>
            <a:endParaRPr lang="en-GB" sz="700" dirty="0"/>
          </a:p>
        </p:txBody>
      </p:sp>
    </p:spTree>
    <p:extLst>
      <p:ext uri="{BB962C8B-B14F-4D97-AF65-F5344CB8AC3E}">
        <p14:creationId xmlns:p14="http://schemas.microsoft.com/office/powerpoint/2010/main" val="244177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40E93D9-F13F-4097-A159-E0A6CEBA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389916" y="444464"/>
            <a:ext cx="3420305" cy="1906317"/>
          </a:xfrm>
        </p:spPr>
        <p:txBody>
          <a:bodyPr>
            <a:normAutofit/>
          </a:bodyPr>
          <a:lstStyle/>
          <a:p>
            <a:pPr algn="ctr"/>
            <a:r>
              <a:rPr lang="en-US" sz="2800" dirty="0"/>
              <a:t>Data Breaches</a:t>
            </a:r>
            <a:endParaRPr lang="en-GB" sz="2800" dirty="0"/>
          </a:p>
        </p:txBody>
      </p:sp>
      <p:sp>
        <p:nvSpPr>
          <p:cNvPr id="73" name="Rectangle 72">
            <a:extLst>
              <a:ext uri="{FF2B5EF4-FFF2-40B4-BE49-F238E27FC236}">
                <a16:creationId xmlns:a16="http://schemas.microsoft.com/office/drawing/2014/main" id="{BA3D150B-ADB5-401D-8304-C7845A109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8743"/>
            <a:ext cx="4310288"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42966994-F34D-4725-A080-1EC663B4D25B}"/>
              </a:ext>
            </a:extLst>
          </p:cNvPr>
          <p:cNvSpPr>
            <a:spLocks noGrp="1"/>
          </p:cNvSpPr>
          <p:nvPr>
            <p:ph idx="1"/>
          </p:nvPr>
        </p:nvSpPr>
        <p:spPr>
          <a:xfrm>
            <a:off x="4310288" y="167568"/>
            <a:ext cx="7706512" cy="6376193"/>
          </a:xfrm>
        </p:spPr>
        <p:txBody>
          <a:bodyPr anchor="ctr">
            <a:normAutofit/>
          </a:bodyPr>
          <a:lstStyle/>
          <a:p>
            <a:r>
              <a:rPr lang="en-US" sz="1700" b="1" i="1" u="none" strike="noStrike" dirty="0">
                <a:effectLst/>
                <a:latin typeface="Times New Roman" panose="02020603050405020304" pitchFamily="18" charset="0"/>
              </a:rPr>
              <a:t>Data Breaches</a:t>
            </a:r>
            <a:endParaRPr lang="en-US" sz="1700" b="1" u="none" strike="noStrike" kern="0" cap="small" dirty="0">
              <a:effectLst/>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rPr>
              <a:t>One of  the research covered </a:t>
            </a:r>
            <a:r>
              <a:rPr lang="en-US" sz="1800" spc="-5" dirty="0">
                <a:effectLst/>
                <a:latin typeface="Times New Roman" panose="02020603050405020304" pitchFamily="18" charset="0"/>
                <a:ea typeface="SimSun" panose="02010600030101010101" pitchFamily="2" charset="-122"/>
              </a:rPr>
              <a:t>50 medium-sized personal data breach cases with a damage scale of more than 1,000 </a:t>
            </a:r>
            <a:r>
              <a:rPr lang="en-US" sz="1800" dirty="0">
                <a:latin typeface="Times New Roman" panose="02020603050405020304" pitchFamily="18" charset="0"/>
              </a:rPr>
              <a:t>cases and less than a million cases caused by unauthorized access and uploading photos on social media.</a:t>
            </a:r>
          </a:p>
          <a:p>
            <a:pPr marL="457200" lvl="1" indent="0">
              <a:buNone/>
            </a:pPr>
            <a:endParaRPr lang="en-US" sz="1800" dirty="0">
              <a:latin typeface="Times New Roman" panose="02020603050405020304" pitchFamily="18" charset="0"/>
            </a:endParaRPr>
          </a:p>
          <a:p>
            <a:pPr lvl="1"/>
            <a:r>
              <a:rPr lang="en-US" sz="1800" dirty="0">
                <a:latin typeface="Times New Roman" panose="02020603050405020304" pitchFamily="18" charset="0"/>
              </a:rPr>
              <a:t>Mainly eight industries effected by this data breaches those are  manufacturers, retail, services and infrastructure, software and telecommunications, trading companies, financial services, advertising/publishing/media, and government/public offices/organizations.</a:t>
            </a:r>
          </a:p>
          <a:p>
            <a:pPr lvl="1"/>
            <a:endParaRPr lang="en-US" sz="1800" dirty="0">
              <a:latin typeface="Times New Roman" panose="02020603050405020304" pitchFamily="18" charset="0"/>
            </a:endParaRPr>
          </a:p>
          <a:p>
            <a:pPr lvl="1"/>
            <a:r>
              <a:rPr lang="en-US" sz="1800" dirty="0">
                <a:latin typeface="Times New Roman" panose="02020603050405020304" pitchFamily="18" charset="0"/>
              </a:rPr>
              <a:t>The major common features of data breaches are Financially motivated (86%), Involved web applications (43%), Stolen or used credentials (37%), Malware incidents like ransomware (27%) and involved phishing (22%).</a:t>
            </a:r>
          </a:p>
          <a:p>
            <a:pPr marL="457200" lvl="1" indent="0">
              <a:buNone/>
            </a:pPr>
            <a:endParaRPr lang="en-US" sz="1800" dirty="0">
              <a:latin typeface="Times New Roman" panose="02020603050405020304" pitchFamily="18" charset="0"/>
            </a:endParaRPr>
          </a:p>
          <a:p>
            <a:pPr lvl="1"/>
            <a:r>
              <a:rPr lang="en-US" sz="1800" dirty="0">
                <a:latin typeface="Times New Roman" panose="02020603050405020304" pitchFamily="18" charset="0"/>
              </a:rPr>
              <a:t>There are 15 biggest data breaches of the 21st century.</a:t>
            </a:r>
          </a:p>
          <a:p>
            <a:pPr marL="457200" lvl="1" indent="0">
              <a:buNone/>
            </a:pPr>
            <a:endParaRPr lang="en-US" sz="1800" dirty="0">
              <a:latin typeface="Times New Roman" panose="02020603050405020304" pitchFamily="18" charset="0"/>
            </a:endParaRPr>
          </a:p>
          <a:p>
            <a:pPr lvl="1"/>
            <a:r>
              <a:rPr lang="en-US" sz="1800" dirty="0">
                <a:latin typeface="Times New Roman" panose="02020603050405020304" pitchFamily="18" charset="0"/>
              </a:rPr>
              <a:t> </a:t>
            </a:r>
            <a:r>
              <a:rPr lang="en-US" sz="1800" spc="-5" dirty="0" err="1">
                <a:effectLst/>
                <a:latin typeface="Times New Roman" panose="02020603050405020304" pitchFamily="18" charset="0"/>
                <a:ea typeface="SimSun" panose="02010600030101010101" pitchFamily="2" charset="-122"/>
              </a:rPr>
              <a:t>Vastaamo</a:t>
            </a:r>
            <a:r>
              <a:rPr lang="en-US" sz="1800" spc="-5" dirty="0">
                <a:effectLst/>
                <a:latin typeface="Times New Roman" panose="02020603050405020304" pitchFamily="18" charset="0"/>
                <a:ea typeface="SimSun" panose="02010600030101010101" pitchFamily="2" charset="-122"/>
              </a:rPr>
              <a:t> (Finnish psychotherapy center</a:t>
            </a:r>
            <a:r>
              <a:rPr lang="en-GB" sz="1800" dirty="0">
                <a:effectLst/>
                <a:latin typeface="Times New Roman" panose="02020603050405020304" pitchFamily="18" charset="0"/>
                <a:ea typeface="SimSun" panose="02010600030101010101" pitchFamily="2" charset="-122"/>
              </a:rPr>
              <a:t>) was one of the biggest criminal investigation in Finland  based on number of victims its around 40000 people’s data. Hackers demanded around 450,000 euros in exchange. </a:t>
            </a:r>
            <a:endParaRPr lang="en-US" sz="1800" dirty="0">
              <a:latin typeface="Times New Roman" panose="02020603050405020304" pitchFamily="18" charset="0"/>
            </a:endParaRPr>
          </a:p>
          <a:p>
            <a:endParaRPr lang="en-GB" sz="1700" dirty="0"/>
          </a:p>
        </p:txBody>
      </p:sp>
      <p:sp>
        <p:nvSpPr>
          <p:cNvPr id="1050" name="Rectangle 74">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590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098" name="Picture 2">
            <a:extLst>
              <a:ext uri="{FF2B5EF4-FFF2-40B4-BE49-F238E27FC236}">
                <a16:creationId xmlns:a16="http://schemas.microsoft.com/office/drawing/2014/main" id="{5D96BF7A-65DA-4F16-A2FC-4C1B3DBCC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80" y="2832751"/>
            <a:ext cx="4720544" cy="33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8CC440C-077F-44BE-A9B0-09DCD08CD390}"/>
              </a:ext>
            </a:extLst>
          </p:cNvPr>
          <p:cNvSpPr txBox="1"/>
          <p:nvPr/>
        </p:nvSpPr>
        <p:spPr>
          <a:xfrm>
            <a:off x="157334" y="6543761"/>
            <a:ext cx="7305774" cy="353943"/>
          </a:xfrm>
          <a:prstGeom prst="rect">
            <a:avLst/>
          </a:prstGeom>
          <a:noFill/>
        </p:spPr>
        <p:txBody>
          <a:bodyPr wrap="square" rtlCol="0">
            <a:spAutoFit/>
          </a:bodyPr>
          <a:lstStyle/>
          <a:p>
            <a:pPr lvl="0" algn="just">
              <a:lnSpc>
                <a:spcPts val="900"/>
              </a:lnSpc>
              <a:spcAft>
                <a:spcPts val="250"/>
              </a:spcAft>
              <a:buSzPts val="800"/>
              <a:tabLst>
                <a:tab pos="228600" algn="l"/>
              </a:tabLst>
            </a:pPr>
            <a:r>
              <a:rPr lang="en-US" sz="700" dirty="0">
                <a:effectLst/>
                <a:latin typeface="Times New Roman" panose="02020603050405020304" pitchFamily="18" charset="0"/>
                <a:ea typeface="MS Mincho" panose="02020609040205080304" pitchFamily="49" charset="-128"/>
              </a:rPr>
              <a:t>Source:- </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Data Breach Investigations Report(DBIR). Verizon. July 2020.</a:t>
            </a:r>
            <a:r>
              <a:rPr lang="en-US" sz="700" dirty="0">
                <a:effectLst/>
                <a:latin typeface="Times New Roman" panose="02020603050405020304" pitchFamily="18" charset="0"/>
                <a:ea typeface="MS Mincho" panose="02020609040205080304" pitchFamily="49" charset="-128"/>
              </a:rPr>
              <a:t>.</a:t>
            </a:r>
            <a:endParaRPr lang="en-GB" sz="700" dirty="0">
              <a:effectLst/>
              <a:latin typeface="Times New Roman" panose="02020603050405020304" pitchFamily="18" charset="0"/>
              <a:ea typeface="MS Mincho" panose="02020609040205080304" pitchFamily="49" charset="-128"/>
            </a:endParaRPr>
          </a:p>
          <a:p>
            <a:endParaRPr lang="en-GB" sz="700" dirty="0"/>
          </a:p>
        </p:txBody>
      </p:sp>
    </p:spTree>
    <p:extLst>
      <p:ext uri="{BB962C8B-B14F-4D97-AF65-F5344CB8AC3E}">
        <p14:creationId xmlns:p14="http://schemas.microsoft.com/office/powerpoint/2010/main" val="31146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40E93D9-F13F-4097-A159-E0A6CEBA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389916" y="444464"/>
            <a:ext cx="3420305" cy="1906317"/>
          </a:xfrm>
        </p:spPr>
        <p:txBody>
          <a:bodyPr>
            <a:normAutofit/>
          </a:bodyPr>
          <a:lstStyle/>
          <a:p>
            <a:pPr algn="ctr"/>
            <a:r>
              <a:rPr lang="en-US" sz="2800" dirty="0"/>
              <a:t>Cyber Attacks</a:t>
            </a:r>
            <a:endParaRPr lang="en-GB" sz="2800" dirty="0"/>
          </a:p>
        </p:txBody>
      </p:sp>
      <p:sp>
        <p:nvSpPr>
          <p:cNvPr id="73" name="Rectangle 72">
            <a:extLst>
              <a:ext uri="{FF2B5EF4-FFF2-40B4-BE49-F238E27FC236}">
                <a16:creationId xmlns:a16="http://schemas.microsoft.com/office/drawing/2014/main" id="{BA3D150B-ADB5-401D-8304-C7845A109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8743"/>
            <a:ext cx="4310288"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42966994-F34D-4725-A080-1EC663B4D25B}"/>
              </a:ext>
            </a:extLst>
          </p:cNvPr>
          <p:cNvSpPr>
            <a:spLocks noGrp="1"/>
          </p:cNvSpPr>
          <p:nvPr>
            <p:ph idx="1"/>
          </p:nvPr>
        </p:nvSpPr>
        <p:spPr>
          <a:xfrm>
            <a:off x="4380922" y="112196"/>
            <a:ext cx="7642032" cy="6633607"/>
          </a:xfrm>
        </p:spPr>
        <p:txBody>
          <a:bodyPr anchor="ctr">
            <a:normAutofit/>
          </a:bodyPr>
          <a:lstStyle/>
          <a:p>
            <a:r>
              <a:rPr lang="en-US" sz="1800" b="1" i="1" u="none" strike="noStrike" dirty="0">
                <a:effectLst/>
                <a:latin typeface="Times New Roman" panose="02020603050405020304" pitchFamily="18" charset="0"/>
              </a:rPr>
              <a:t>Cyber Attacks</a:t>
            </a:r>
            <a:endParaRPr lang="en-US" sz="1800" b="1" u="none" strike="noStrike" kern="0" cap="small" dirty="0">
              <a:effectLst/>
              <a:latin typeface="Times New Roman" panose="02020603050405020304" pitchFamily="18" charset="0"/>
            </a:endParaRPr>
          </a:p>
          <a:p>
            <a:pPr lvl="1"/>
            <a:r>
              <a:rPr lang="en-US" sz="1500" dirty="0">
                <a:latin typeface="Times New Roman" panose="02020603050405020304" pitchFamily="18" charset="0"/>
              </a:rPr>
              <a:t>There are 9 key cybersecurity statistics at-a-glance.</a:t>
            </a:r>
            <a:endParaRPr lang="en-GB" sz="1500" dirty="0">
              <a:latin typeface="Times New Roman" panose="02020603050405020304" pitchFamily="18" charset="0"/>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$17,700 is wasted every minute on phishing attacks</a:t>
            </a:r>
            <a:endParaRPr lang="en-GB" sz="1400" dirty="0">
              <a:effectLst/>
              <a:latin typeface="Times New Roman" panose="02020603050405020304" pitchFamily="18" charset="0"/>
              <a:ea typeface="SimSun" panose="02010600030101010101" pitchFamily="2" charset="-122"/>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94% of malicious software is delivered through email</a:t>
            </a:r>
            <a:endParaRPr lang="en-GB" sz="1400" dirty="0">
              <a:effectLst/>
              <a:latin typeface="Times New Roman" panose="02020603050405020304" pitchFamily="18" charset="0"/>
              <a:ea typeface="SimSun" panose="02010600030101010101" pitchFamily="2" charset="-122"/>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40% of IT leaders report that cybersecurity positions are the most challenging to fill</a:t>
            </a:r>
            <a:endParaRPr lang="en-GB" sz="1400" dirty="0">
              <a:effectLst/>
              <a:latin typeface="Times New Roman" panose="02020603050405020304" pitchFamily="18" charset="0"/>
              <a:ea typeface="SimSun" panose="02010600030101010101" pitchFamily="2" charset="-122"/>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60% of the breaches were related to vulnerabilities where a fix was available but not implemented</a:t>
            </a:r>
            <a:endParaRPr lang="en-GB" sz="1400" dirty="0">
              <a:effectLst/>
              <a:latin typeface="Times New Roman" panose="02020603050405020304" pitchFamily="18" charset="0"/>
              <a:ea typeface="SimSun" panose="02010600030101010101" pitchFamily="2" charset="-122"/>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Phishing attacks make up over 80% of reported security incidents</a:t>
            </a:r>
            <a:endParaRPr lang="en-GB" sz="1400" dirty="0">
              <a:effectLst/>
              <a:latin typeface="Times New Roman" panose="02020603050405020304" pitchFamily="18" charset="0"/>
              <a:ea typeface="SimSun" panose="02010600030101010101" pitchFamily="2" charset="-122"/>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63% of businesses said their data was potentially compromised in the past 12 months due to a hardware or silicon security vulnerability</a:t>
            </a:r>
            <a:endParaRPr lang="en-GB" sz="1400" dirty="0">
              <a:effectLst/>
              <a:latin typeface="Times New Roman" panose="02020603050405020304" pitchFamily="18" charset="0"/>
              <a:ea typeface="SimSun" panose="02010600030101010101" pitchFamily="2" charset="-122"/>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Data breaches average $3.92 million for companies</a:t>
            </a:r>
            <a:endParaRPr lang="en-GB" sz="1400" dirty="0">
              <a:effectLst/>
              <a:latin typeface="Times New Roman" panose="02020603050405020304" pitchFamily="18" charset="0"/>
              <a:ea typeface="SimSun" panose="02010600030101010101" pitchFamily="2" charset="-122"/>
            </a:endParaRP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File-less attacks increased 256% in H1 2019.</a:t>
            </a:r>
          </a:p>
          <a:p>
            <a:pPr marL="1257300" lvl="2" indent="-342900" algn="just">
              <a:spcBef>
                <a:spcPts val="0"/>
              </a:spcBef>
              <a:buFont typeface="Symbol" panose="05050102010706020507" pitchFamily="18" charset="2"/>
              <a:buChar char=""/>
            </a:pPr>
            <a:r>
              <a:rPr lang="en-US" sz="1400" spc="-5" dirty="0">
                <a:effectLst/>
                <a:latin typeface="Times New Roman" panose="02020603050405020304" pitchFamily="18" charset="0"/>
                <a:ea typeface="SimSun" panose="02010600030101010101" pitchFamily="2" charset="-122"/>
              </a:rPr>
              <a:t>Attacks against IoT devices tripled in H1 2019.</a:t>
            </a:r>
            <a:endParaRPr lang="en-GB" sz="1400" dirty="0">
              <a:latin typeface="Times New Roman" panose="02020603050405020304" pitchFamily="18" charset="0"/>
            </a:endParaRPr>
          </a:p>
          <a:p>
            <a:pPr lvl="1"/>
            <a:endParaRPr lang="en-GB" sz="1700" dirty="0">
              <a:latin typeface="Times New Roman" panose="02020603050405020304" pitchFamily="18" charset="0"/>
            </a:endParaRPr>
          </a:p>
          <a:p>
            <a:pPr lvl="1"/>
            <a:r>
              <a:rPr lang="en-US" sz="1500" dirty="0">
                <a:latin typeface="Times New Roman" panose="02020603050405020304" pitchFamily="18" charset="0"/>
              </a:rPr>
              <a:t>Cyber-attacks are performed in phases </a:t>
            </a:r>
            <a:endParaRPr lang="en-GB" sz="1500" dirty="0">
              <a:latin typeface="Times New Roman" panose="02020603050405020304" pitchFamily="18" charset="0"/>
            </a:endParaRPr>
          </a:p>
          <a:p>
            <a:pPr lvl="2"/>
            <a:r>
              <a:rPr lang="en-US" sz="1300" dirty="0">
                <a:latin typeface="Times New Roman" panose="02020603050405020304" pitchFamily="18" charset="0"/>
              </a:rPr>
              <a:t>Information gathering.</a:t>
            </a:r>
          </a:p>
          <a:p>
            <a:pPr lvl="2"/>
            <a:r>
              <a:rPr lang="en-US" sz="1300" dirty="0">
                <a:latin typeface="Times New Roman" panose="02020603050405020304" pitchFamily="18" charset="0"/>
              </a:rPr>
              <a:t>Weaponization.</a:t>
            </a:r>
          </a:p>
          <a:p>
            <a:pPr lvl="2"/>
            <a:r>
              <a:rPr lang="en-US" sz="1300" dirty="0">
                <a:latin typeface="Times New Roman" panose="02020603050405020304" pitchFamily="18" charset="0"/>
              </a:rPr>
              <a:t>Exploitation.</a:t>
            </a:r>
          </a:p>
          <a:p>
            <a:pPr lvl="2"/>
            <a:r>
              <a:rPr lang="en-US" sz="1300" dirty="0">
                <a:latin typeface="Times New Roman" panose="02020603050405020304" pitchFamily="18" charset="0"/>
              </a:rPr>
              <a:t>Persistence.</a:t>
            </a:r>
          </a:p>
          <a:p>
            <a:pPr lvl="2"/>
            <a:r>
              <a:rPr lang="en-US" sz="1300" dirty="0">
                <a:latin typeface="Times New Roman" panose="02020603050405020304" pitchFamily="18" charset="0"/>
              </a:rPr>
              <a:t>C2(Command and Control).</a:t>
            </a:r>
          </a:p>
          <a:p>
            <a:pPr lvl="2"/>
            <a:r>
              <a:rPr lang="en-US" sz="1300" dirty="0">
                <a:latin typeface="Times New Roman" panose="02020603050405020304" pitchFamily="18" charset="0"/>
              </a:rPr>
              <a:t>Actions on objective.</a:t>
            </a:r>
          </a:p>
          <a:p>
            <a:pPr marL="457200" lvl="1" indent="0">
              <a:buNone/>
            </a:pPr>
            <a:endParaRPr lang="en-US" sz="1700" dirty="0">
              <a:latin typeface="Times New Roman" panose="02020603050405020304" pitchFamily="18" charset="0"/>
            </a:endParaRPr>
          </a:p>
          <a:p>
            <a:endParaRPr lang="en-GB" sz="1700" dirty="0"/>
          </a:p>
        </p:txBody>
      </p:sp>
      <p:sp>
        <p:nvSpPr>
          <p:cNvPr id="1050" name="Rectangle 74">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590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5122" name="Picture 2">
            <a:extLst>
              <a:ext uri="{FF2B5EF4-FFF2-40B4-BE49-F238E27FC236}">
                <a16:creationId xmlns:a16="http://schemas.microsoft.com/office/drawing/2014/main" id="{ADC7025A-D779-4A40-A775-D06E4B1D8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46" y="3103123"/>
            <a:ext cx="3934222" cy="292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3250C98E-3C56-4A01-B78B-0BB8FD102E8A}"/>
              </a:ext>
            </a:extLst>
          </p:cNvPr>
          <p:cNvSpPr txBox="1"/>
          <p:nvPr/>
        </p:nvSpPr>
        <p:spPr>
          <a:xfrm>
            <a:off x="157334" y="6543761"/>
            <a:ext cx="7305774" cy="202043"/>
          </a:xfrm>
          <a:prstGeom prst="rect">
            <a:avLst/>
          </a:prstGeom>
          <a:noFill/>
        </p:spPr>
        <p:txBody>
          <a:bodyPr wrap="square" rtlCol="0">
            <a:spAutoFit/>
          </a:bodyPr>
          <a:lstStyle/>
          <a:p>
            <a:pPr lvl="0" algn="just">
              <a:lnSpc>
                <a:spcPts val="900"/>
              </a:lnSpc>
              <a:spcAft>
                <a:spcPts val="250"/>
              </a:spcAft>
              <a:buSzPts val="800"/>
              <a:tabLst>
                <a:tab pos="228600" algn="l"/>
              </a:tabLst>
            </a:pPr>
            <a:r>
              <a:rPr lang="en-US" sz="700" dirty="0">
                <a:effectLst/>
                <a:latin typeface="Times New Roman" panose="02020603050405020304" pitchFamily="18" charset="0"/>
                <a:ea typeface="MS Mincho" panose="02020609040205080304" pitchFamily="49" charset="-128"/>
              </a:rPr>
              <a:t>Source:- </a:t>
            </a:r>
            <a:r>
              <a:rPr lang="en-US" sz="700" dirty="0" err="1">
                <a:effectLst/>
                <a:latin typeface="Times New Roman" panose="02020603050405020304" pitchFamily="18" charset="0"/>
                <a:ea typeface="MS Mincho" panose="02020609040205080304" pitchFamily="49" charset="-128"/>
                <a:cs typeface="Times New Roman" panose="02020603050405020304" pitchFamily="18" charset="0"/>
              </a:rPr>
              <a:t>Tommi</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700" dirty="0" err="1">
                <a:effectLst/>
                <a:latin typeface="Times New Roman" panose="02020603050405020304" pitchFamily="18" charset="0"/>
                <a:ea typeface="MS Mincho" panose="02020609040205080304" pitchFamily="49" charset="-128"/>
                <a:cs typeface="Times New Roman" panose="02020603050405020304" pitchFamily="18" charset="0"/>
              </a:rPr>
              <a:t>Vihermaa</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 Trends in ICT, </a:t>
            </a:r>
            <a:r>
              <a:rPr lang="en-US" sz="700" dirty="0" err="1">
                <a:effectLst/>
                <a:latin typeface="Times New Roman" panose="02020603050405020304" pitchFamily="18" charset="0"/>
                <a:ea typeface="MS Mincho" panose="02020609040205080304" pitchFamily="49" charset="-128"/>
                <a:cs typeface="Times New Roman" panose="02020603050405020304" pitchFamily="18" charset="0"/>
              </a:rPr>
              <a:t>nixu</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 cybersecurity[unpublished lecture notes]. Nov 09, 2020.</a:t>
            </a:r>
            <a:endParaRPr lang="en-GB" sz="700" dirty="0"/>
          </a:p>
        </p:txBody>
      </p:sp>
    </p:spTree>
    <p:extLst>
      <p:ext uri="{BB962C8B-B14F-4D97-AF65-F5344CB8AC3E}">
        <p14:creationId xmlns:p14="http://schemas.microsoft.com/office/powerpoint/2010/main" val="211458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Freeform: Shape 10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 name="Freeform: Shape 10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460248" y="3047037"/>
            <a:ext cx="4023360" cy="3204134"/>
          </a:xfrm>
        </p:spPr>
        <p:txBody>
          <a:bodyPr vert="horz" lIns="91440" tIns="45720" rIns="91440" bIns="45720" rtlCol="0" anchor="b">
            <a:normAutofit fontScale="90000"/>
          </a:bodyPr>
          <a:lstStyle/>
          <a:p>
            <a:br>
              <a:rPr lang="en-US" sz="3700" b="1" i="1" u="none" strike="noStrike" dirty="0">
                <a:effectLst/>
              </a:rPr>
            </a:br>
            <a:br>
              <a:rPr lang="en-US" sz="3700" b="1" i="1" u="none" strike="noStrike" dirty="0">
                <a:effectLst/>
              </a:rPr>
            </a:br>
            <a:br>
              <a:rPr lang="en-US" sz="3200" dirty="0"/>
            </a:br>
            <a:r>
              <a:rPr lang="en-US" sz="4000" dirty="0"/>
              <a:t>Regulatory Compliance</a:t>
            </a:r>
            <a:br>
              <a:rPr lang="en-US" sz="4000" dirty="0"/>
            </a:br>
            <a:r>
              <a:rPr lang="en-US" sz="4000" dirty="0"/>
              <a:t>&amp;</a:t>
            </a:r>
            <a:br>
              <a:rPr lang="en-US" sz="4000" dirty="0"/>
            </a:br>
            <a:r>
              <a:rPr lang="en-US" sz="4000" dirty="0"/>
              <a:t>Advice</a:t>
            </a:r>
            <a:br>
              <a:rPr lang="en-US" sz="4000" b="1" u="none" strike="noStrike" cap="small" dirty="0">
                <a:effectLst/>
              </a:rPr>
            </a:br>
            <a:br>
              <a:rPr lang="en-US" sz="3700" u="none" strike="noStrike" dirty="0">
                <a:effectLst/>
              </a:rPr>
            </a:br>
            <a:endParaRPr lang="en-US" sz="3700" dirty="0"/>
          </a:p>
        </p:txBody>
      </p:sp>
      <p:sp>
        <p:nvSpPr>
          <p:cNvPr id="106" name="Rectangle 10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ectangle 10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5" name="Content Placeholder 2">
            <a:extLst>
              <a:ext uri="{FF2B5EF4-FFF2-40B4-BE49-F238E27FC236}">
                <a16:creationId xmlns:a16="http://schemas.microsoft.com/office/drawing/2014/main" id="{7797891A-BF63-45A6-A6DF-101DDF4C45D1}"/>
              </a:ext>
            </a:extLst>
          </p:cNvPr>
          <p:cNvGraphicFramePr>
            <a:graphicFrameLocks noGrp="1"/>
          </p:cNvGraphicFramePr>
          <p:nvPr>
            <p:ph idx="1"/>
            <p:extLst>
              <p:ext uri="{D42A27DB-BD31-4B8C-83A1-F6EECF244321}">
                <p14:modId xmlns:p14="http://schemas.microsoft.com/office/powerpoint/2010/main" val="1687452738"/>
              </p:ext>
            </p:extLst>
          </p:nvPr>
        </p:nvGraphicFramePr>
        <p:xfrm>
          <a:off x="5614416" y="889821"/>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1504DF1-E059-423D-9BC7-E7E86D554141}"/>
              </a:ext>
            </a:extLst>
          </p:cNvPr>
          <p:cNvSpPr txBox="1"/>
          <p:nvPr/>
        </p:nvSpPr>
        <p:spPr>
          <a:xfrm>
            <a:off x="4591665" y="216310"/>
            <a:ext cx="7364361" cy="646331"/>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To overcome these data violations and cyber attacks, every individual and every organization must follow certain rules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60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Shape 8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1" name="Freeform: Shape 9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75006F-61CB-4242-A92D-4B16C733B0CC}"/>
              </a:ext>
            </a:extLst>
          </p:cNvPr>
          <p:cNvSpPr>
            <a:spLocks noGrp="1"/>
          </p:cNvSpPr>
          <p:nvPr>
            <p:ph type="title"/>
          </p:nvPr>
        </p:nvSpPr>
        <p:spPr>
          <a:xfrm>
            <a:off x="481029" y="2225299"/>
            <a:ext cx="4023360" cy="3204134"/>
          </a:xfrm>
        </p:spPr>
        <p:txBody>
          <a:bodyPr vert="horz" lIns="91440" tIns="45720" rIns="91440" bIns="45720" rtlCol="0" anchor="b">
            <a:normAutofit/>
          </a:bodyPr>
          <a:lstStyle/>
          <a:p>
            <a:br>
              <a:rPr lang="en-US" sz="3000" b="1" i="1" u="none" strike="noStrike" dirty="0">
                <a:effectLst/>
              </a:rPr>
            </a:br>
            <a:br>
              <a:rPr lang="en-US" sz="3000" b="1" i="1" u="none" strike="noStrike" dirty="0">
                <a:effectLst/>
              </a:rPr>
            </a:br>
            <a:r>
              <a:rPr lang="en-GB" sz="3200" dirty="0">
                <a:effectLst/>
                <a:ea typeface="Calibri" panose="020F0502020204030204" pitchFamily="34" charset="0"/>
                <a:cs typeface="Arial" panose="020B0604020202020204" pitchFamily="34" charset="0"/>
              </a:rPr>
              <a:t>Conclusion</a:t>
            </a:r>
            <a:br>
              <a:rPr lang="en-US" sz="3000" b="1" u="none" strike="noStrike" cap="small" dirty="0">
                <a:effectLst/>
              </a:rPr>
            </a:br>
            <a:br>
              <a:rPr lang="en-US" sz="3000" u="none" strike="noStrike" dirty="0">
                <a:effectLst/>
              </a:rPr>
            </a:br>
            <a:endParaRPr lang="en-US" sz="3000" dirty="0"/>
          </a:p>
        </p:txBody>
      </p:sp>
      <p:sp>
        <p:nvSpPr>
          <p:cNvPr id="93" name="Rectangle 9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3">
            <a:extLst>
              <a:ext uri="{FF2B5EF4-FFF2-40B4-BE49-F238E27FC236}">
                <a16:creationId xmlns:a16="http://schemas.microsoft.com/office/drawing/2014/main" id="{C2228108-B204-4FC6-BF2E-F4316D5B9EDB}"/>
              </a:ext>
            </a:extLst>
          </p:cNvPr>
          <p:cNvSpPr txBox="1">
            <a:spLocks/>
          </p:cNvSpPr>
          <p:nvPr/>
        </p:nvSpPr>
        <p:spPr>
          <a:xfrm>
            <a:off x="4951379" y="398833"/>
            <a:ext cx="6618829" cy="62062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pc="-5" dirty="0">
                <a:latin typeface="Times New Roman" panose="02020603050405020304" pitchFamily="18" charset="0"/>
                <a:ea typeface="SimSun" panose="02010600030101010101" pitchFamily="2" charset="-122"/>
              </a:rPr>
              <a:t>        Why Combine Cybersecurity and Data Protection?</a:t>
            </a:r>
          </a:p>
          <a:p>
            <a:pPr lvl="1"/>
            <a:r>
              <a:rPr lang="en-US" sz="1400" b="1" spc="-5" dirty="0">
                <a:latin typeface="Times New Roman" panose="02020603050405020304" pitchFamily="18" charset="0"/>
                <a:ea typeface="SimSun" panose="02010600030101010101" pitchFamily="2" charset="-122"/>
              </a:rPr>
              <a:t>Prevent data breaches. </a:t>
            </a:r>
            <a:r>
              <a:rPr lang="en-US" sz="1400" spc="-5" dirty="0">
                <a:latin typeface="Times New Roman" panose="02020603050405020304" pitchFamily="18" charset="0"/>
                <a:ea typeface="SimSun" panose="02010600030101010101" pitchFamily="2" charset="-122"/>
              </a:rPr>
              <a:t>Overseeing both data and systems at the same time leaves less space for vulnerabilities and exploits.</a:t>
            </a:r>
          </a:p>
          <a:p>
            <a:pPr lvl="1"/>
            <a:r>
              <a:rPr lang="en-US" sz="1400" b="1" spc="-5" dirty="0">
                <a:latin typeface="Times New Roman" panose="02020603050405020304" pitchFamily="18" charset="0"/>
                <a:ea typeface="SimSun" panose="02010600030101010101" pitchFamily="2" charset="-122"/>
              </a:rPr>
              <a:t>Address emerging digital threats. </a:t>
            </a:r>
            <a:r>
              <a:rPr lang="en-US" sz="1400" spc="-5" dirty="0">
                <a:latin typeface="Times New Roman" panose="02020603050405020304" pitchFamily="18" charset="0"/>
                <a:ea typeface="SimSun" panose="02010600030101010101" pitchFamily="2" charset="-122"/>
              </a:rPr>
              <a:t>There are digital threats that pose a risk for both data and systems.</a:t>
            </a:r>
            <a:endParaRPr lang="en-GB" sz="1400" dirty="0">
              <a:latin typeface="Times New Roman" panose="02020603050405020304" pitchFamily="18" charset="0"/>
              <a:ea typeface="Times New Roman" panose="02020603050405020304" pitchFamily="18" charset="0"/>
            </a:endParaRPr>
          </a:p>
          <a:p>
            <a:pPr lvl="1"/>
            <a:r>
              <a:rPr lang="en-US" sz="1400" b="1" spc="-5" dirty="0">
                <a:latin typeface="Times New Roman" panose="02020603050405020304" pitchFamily="18" charset="0"/>
                <a:ea typeface="SimSun" panose="02010600030101010101" pitchFamily="2" charset="-122"/>
              </a:rPr>
              <a:t>Enhance your information security management system. </a:t>
            </a:r>
            <a:r>
              <a:rPr lang="en-US" sz="1400" spc="-5" dirty="0">
                <a:latin typeface="Times New Roman" panose="02020603050405020304" pitchFamily="18" charset="0"/>
                <a:ea typeface="SimSun" panose="02010600030101010101" pitchFamily="2" charset="-122"/>
              </a:rPr>
              <a:t>Having a single pane of glass ISMS allows you to control your data better than with separate infrastructure for data protection and cybersecurity.</a:t>
            </a:r>
          </a:p>
          <a:p>
            <a:pPr lvl="1"/>
            <a:r>
              <a:rPr lang="en-US" sz="1400" b="1" spc="-5" dirty="0">
                <a:latin typeface="Times New Roman" panose="02020603050405020304" pitchFamily="18" charset="0"/>
                <a:ea typeface="SimSun" panose="02010600030101010101" pitchFamily="2" charset="-122"/>
              </a:rPr>
              <a:t>Improve compliance. </a:t>
            </a:r>
            <a:r>
              <a:rPr lang="en-US" sz="1400" spc="-5" dirty="0">
                <a:latin typeface="Times New Roman" panose="02020603050405020304" pitchFamily="18" charset="0"/>
                <a:ea typeface="SimSun" panose="02010600030101010101" pitchFamily="2" charset="-122"/>
              </a:rPr>
              <a:t>Reducing the probability of a data breach helps you to stay compliant and avoid compliance violation penalties. </a:t>
            </a:r>
            <a:endParaRPr lang="en-GB" sz="1400" dirty="0">
              <a:latin typeface="Times New Roman" panose="02020603050405020304" pitchFamily="18" charset="0"/>
              <a:ea typeface="Times New Roman" panose="02020603050405020304" pitchFamily="18" charset="0"/>
            </a:endParaRPr>
          </a:p>
          <a:p>
            <a:pPr marL="457200" lvl="1" indent="0">
              <a:buFont typeface="Arial" panose="020B0604020202020204" pitchFamily="34" charset="0"/>
              <a:buNone/>
            </a:pPr>
            <a:endParaRPr lang="en-US" sz="1400" spc="-5" dirty="0">
              <a:latin typeface="Times New Roman" panose="02020603050405020304" pitchFamily="18" charset="0"/>
              <a:ea typeface="SimSun" panose="02010600030101010101" pitchFamily="2" charset="-122"/>
            </a:endParaRPr>
          </a:p>
          <a:p>
            <a:pPr marL="457200" lvl="1" indent="0">
              <a:buFont typeface="Arial" panose="020B0604020202020204" pitchFamily="34" charset="0"/>
              <a:buNone/>
            </a:pPr>
            <a:r>
              <a:rPr lang="en-US" sz="1400" spc="-5" dirty="0">
                <a:latin typeface="Times New Roman" panose="02020603050405020304" pitchFamily="18" charset="0"/>
                <a:ea typeface="SimSun" panose="02010600030101010101" pitchFamily="2" charset="-122"/>
              </a:rPr>
              <a:t>Both data protection and cybersecurity deal with protecting sensitive data from various digital threats. That’s why they have become interconnected. Rather than having them respond to a breach separately, it makes sense to have one integrated approach.</a:t>
            </a:r>
          </a:p>
          <a:p>
            <a:pPr marL="457200" lvl="1" indent="0">
              <a:buFont typeface="Arial" panose="020B0604020202020204" pitchFamily="34" charset="0"/>
              <a:buNone/>
            </a:pPr>
            <a:endParaRPr lang="en-US" sz="1400" spc="-5" dirty="0">
              <a:latin typeface="Times New Roman" panose="02020603050405020304" pitchFamily="18" charset="0"/>
              <a:ea typeface="SimSun" panose="02010600030101010101" pitchFamily="2" charset="-122"/>
            </a:endParaRPr>
          </a:p>
          <a:p>
            <a:pPr marL="457200" lvl="1" indent="0">
              <a:buFont typeface="Arial" panose="020B0604020202020204" pitchFamily="34" charset="0"/>
              <a:buNone/>
            </a:pPr>
            <a:r>
              <a:rPr lang="en-US" sz="1400" dirty="0">
                <a:latin typeface="Times New Roman" panose="02020603050405020304" pitchFamily="18" charset="0"/>
                <a:ea typeface="SimSun" panose="02010600030101010101" pitchFamily="2" charset="-122"/>
              </a:rPr>
              <a:t>If the target looks too difficult to breach, attackers will choose an easier target</a:t>
            </a:r>
            <a:r>
              <a:rPr lang="en-US" sz="1400" spc="-5" dirty="0">
                <a:latin typeface="Times New Roman" panose="02020603050405020304" pitchFamily="18" charset="0"/>
                <a:ea typeface="SimSun" panose="02010600030101010101" pitchFamily="2" charset="-122"/>
              </a:rPr>
              <a:t>.</a:t>
            </a:r>
            <a:endParaRPr lang="en-US" sz="1400" dirty="0">
              <a:latin typeface="Times New Roman" panose="02020603050405020304" pitchFamily="18" charset="0"/>
              <a:ea typeface="SimSun" panose="02010600030101010101" pitchFamily="2" charset="-122"/>
            </a:endParaRPr>
          </a:p>
          <a:p>
            <a:endParaRPr lang="en-GB" sz="1400" dirty="0"/>
          </a:p>
        </p:txBody>
      </p:sp>
      <p:sp>
        <p:nvSpPr>
          <p:cNvPr id="12" name="TextBox 11">
            <a:extLst>
              <a:ext uri="{FF2B5EF4-FFF2-40B4-BE49-F238E27FC236}">
                <a16:creationId xmlns:a16="http://schemas.microsoft.com/office/drawing/2014/main" id="{2D6D34CF-85C5-451F-AD9E-1151C26318C6}"/>
              </a:ext>
            </a:extLst>
          </p:cNvPr>
          <p:cNvSpPr txBox="1"/>
          <p:nvPr/>
        </p:nvSpPr>
        <p:spPr>
          <a:xfrm>
            <a:off x="157334" y="6688800"/>
            <a:ext cx="7305774" cy="202043"/>
          </a:xfrm>
          <a:prstGeom prst="rect">
            <a:avLst/>
          </a:prstGeom>
          <a:noFill/>
        </p:spPr>
        <p:txBody>
          <a:bodyPr wrap="square" rtlCol="0">
            <a:spAutoFit/>
          </a:bodyPr>
          <a:lstStyle/>
          <a:p>
            <a:pPr lvl="0" algn="just">
              <a:lnSpc>
                <a:spcPts val="900"/>
              </a:lnSpc>
              <a:spcAft>
                <a:spcPts val="250"/>
              </a:spcAft>
              <a:buSzPts val="800"/>
              <a:tabLst>
                <a:tab pos="228600" algn="l"/>
              </a:tabLst>
            </a:pPr>
            <a:r>
              <a:rPr lang="en-US" sz="700" dirty="0">
                <a:effectLst/>
                <a:latin typeface="Times New Roman" panose="02020603050405020304" pitchFamily="18" charset="0"/>
                <a:ea typeface="MS Mincho" panose="02020609040205080304" pitchFamily="49" charset="-128"/>
              </a:rPr>
              <a:t>Source:- </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Dmitry </a:t>
            </a:r>
            <a:r>
              <a:rPr lang="en-US" sz="700" dirty="0" err="1">
                <a:effectLst/>
                <a:latin typeface="Times New Roman" panose="02020603050405020304" pitchFamily="18" charset="0"/>
                <a:ea typeface="MS Mincho" panose="02020609040205080304" pitchFamily="49" charset="-128"/>
                <a:cs typeface="Times New Roman" panose="02020603050405020304" pitchFamily="18" charset="0"/>
              </a:rPr>
              <a:t>Dontov</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 Why Data Protection And Cybersecurity Can't Be Separate </a:t>
            </a:r>
            <a:r>
              <a:rPr lang="en-US" sz="700" dirty="0" err="1">
                <a:effectLst/>
                <a:latin typeface="Times New Roman" panose="02020603050405020304" pitchFamily="18" charset="0"/>
                <a:ea typeface="MS Mincho" panose="02020609040205080304" pitchFamily="49" charset="-128"/>
                <a:cs typeface="Times New Roman" panose="02020603050405020304" pitchFamily="18" charset="0"/>
              </a:rPr>
              <a:t>Functions,YECCOUNCIL</a:t>
            </a:r>
            <a:r>
              <a:rPr lang="en-US" sz="700" dirty="0">
                <a:effectLst/>
                <a:latin typeface="Times New Roman" panose="02020603050405020304" pitchFamily="18" charset="0"/>
                <a:ea typeface="MS Mincho" panose="02020609040205080304" pitchFamily="49" charset="-128"/>
                <a:cs typeface="Times New Roman" panose="02020603050405020304" pitchFamily="18" charset="0"/>
              </a:rPr>
              <a:t> POST[Internet].Nov 25, 2020</a:t>
            </a:r>
            <a:endParaRPr lang="en-GB" sz="700" dirty="0"/>
          </a:p>
        </p:txBody>
      </p:sp>
      <p:sp>
        <p:nvSpPr>
          <p:cNvPr id="3" name="TextBox 2">
            <a:extLst>
              <a:ext uri="{FF2B5EF4-FFF2-40B4-BE49-F238E27FC236}">
                <a16:creationId xmlns:a16="http://schemas.microsoft.com/office/drawing/2014/main" id="{E40BE496-6D69-4DE5-B571-1688E5873C40}"/>
              </a:ext>
            </a:extLst>
          </p:cNvPr>
          <p:cNvSpPr txBox="1"/>
          <p:nvPr/>
        </p:nvSpPr>
        <p:spPr>
          <a:xfrm>
            <a:off x="5329084" y="625683"/>
            <a:ext cx="554539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is need of combining Data Protection and Cyber Security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03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3163</TotalTime>
  <Words>1273</Words>
  <Application>Microsoft Office PowerPoint</Application>
  <PresentationFormat>Widescreen</PresentationFormat>
  <Paragraphs>127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PowerPoint Presentation</vt:lpstr>
      <vt:lpstr>  Content  </vt:lpstr>
      <vt:lpstr> Data Protection </vt:lpstr>
      <vt:lpstr>  Data Protection Laws  </vt:lpstr>
      <vt:lpstr> Cybersecurity </vt:lpstr>
      <vt:lpstr>Data Breaches</vt:lpstr>
      <vt:lpstr>Cyber Attacks</vt:lpstr>
      <vt:lpstr>   Regulatory Compliance &amp; Advice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Annugula</dc:creator>
  <cp:lastModifiedBy>Krishna Annugula</cp:lastModifiedBy>
  <cp:revision>30</cp:revision>
  <dcterms:created xsi:type="dcterms:W3CDTF">2020-12-03T21:28:52Z</dcterms:created>
  <dcterms:modified xsi:type="dcterms:W3CDTF">2020-12-08T16:34:22Z</dcterms:modified>
</cp:coreProperties>
</file>