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767716535433073"/>
          <c:y val="0.11961326002132944"/>
          <c:w val="0.50993614665354325"/>
          <c:h val="0.751080458008442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Statistics of Common features of data breaches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involved phishing </c:v>
                </c:pt>
                <c:pt idx="1">
                  <c:v>Proption of 
Malware incidents
 like ransomware </c:v>
                </c:pt>
                <c:pt idx="2">
                  <c:v>Stolen or 
used credentials </c:v>
                </c:pt>
                <c:pt idx="3">
                  <c:v>Involved 
web applications </c:v>
                </c:pt>
                <c:pt idx="4">
                  <c:v>Financially 
motivated 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0.27</c:v>
                </c:pt>
                <c:pt idx="2">
                  <c:v>0.37</c:v>
                </c:pt>
                <c:pt idx="3">
                  <c:v>0.43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C-4B79-B1AF-2180EE23D7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4292552"/>
        <c:axId val="374290912"/>
      </c:barChart>
      <c:catAx>
        <c:axId val="374292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90912"/>
        <c:crosses val="autoZero"/>
        <c:auto val="1"/>
        <c:lblAlgn val="ctr"/>
        <c:lblOffset val="100"/>
        <c:noMultiLvlLbl val="0"/>
      </c:catAx>
      <c:valAx>
        <c:axId val="37429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92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767716535433073"/>
          <c:y val="0.11961326002132944"/>
          <c:w val="0.50993614665354325"/>
          <c:h val="0.751080458008442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Statistics of Common features of data breaches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involved phishing </c:v>
                </c:pt>
                <c:pt idx="1">
                  <c:v>Proption of 
Malware incidents
 like ransomware </c:v>
                </c:pt>
                <c:pt idx="2">
                  <c:v>Stolen or 
used credentials </c:v>
                </c:pt>
                <c:pt idx="3">
                  <c:v>Involved 
web applications </c:v>
                </c:pt>
                <c:pt idx="4">
                  <c:v>Financially 
motivated 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0.22</c:v>
                </c:pt>
                <c:pt idx="1">
                  <c:v>0.27</c:v>
                </c:pt>
                <c:pt idx="2">
                  <c:v>0.37</c:v>
                </c:pt>
                <c:pt idx="3">
                  <c:v>0.43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C-4B79-B1AF-2180EE23D7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74292552"/>
        <c:axId val="374290912"/>
      </c:barChart>
      <c:catAx>
        <c:axId val="374292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90912"/>
        <c:crosses val="autoZero"/>
        <c:auto val="1"/>
        <c:lblAlgn val="ctr"/>
        <c:lblOffset val="100"/>
        <c:noMultiLvlLbl val="0"/>
      </c:catAx>
      <c:valAx>
        <c:axId val="37429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92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0.01672</cdr:x>
      <cdr:y>0</cdr:y>
    </cdr:from>
    <cdr:to>
      <cdr:x>1</cdr:x>
      <cdr:y>0.97768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EFA7A9BA-DCA6-4F6B-B738-230E6A1261A3}"/>
            </a:ext>
          </a:extLst>
        </cdr:cNvPr>
        <cdr:cNvSpPr/>
      </cdr:nvSpPr>
      <cdr:spPr>
        <a:xfrm xmlns:a="http://schemas.openxmlformats.org/drawingml/2006/main">
          <a:off x="96360" y="0"/>
          <a:ext cx="5666265" cy="38273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0.01672</cdr:x>
      <cdr:y>0</cdr:y>
    </cdr:from>
    <cdr:to>
      <cdr:x>1</cdr:x>
      <cdr:y>0.97768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EFA7A9BA-DCA6-4F6B-B738-230E6A1261A3}"/>
            </a:ext>
          </a:extLst>
        </cdr:cNvPr>
        <cdr:cNvSpPr/>
      </cdr:nvSpPr>
      <cdr:spPr>
        <a:xfrm xmlns:a="http://schemas.openxmlformats.org/drawingml/2006/main">
          <a:off x="96360" y="0"/>
          <a:ext cx="5666265" cy="38273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EB91-E510-4F77-B470-9E63D1C4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E32EB-3EAD-4368-839F-0A576627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590-2E35-40AB-9AEE-C9E09537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7853-67B7-46F3-8CE8-FEBE40A4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5BC4-2A1E-4CB7-BA2A-9E6BCB7D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8F74-131D-41C1-BBFB-C54A61E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48673-D3A4-4197-95F2-A9B9B7D0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6747-303E-4923-9DC5-640EF50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13FB-9C0A-441C-97D7-9C90E407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BDC2-FBDC-49A6-88E5-14FB14A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3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B0FB9-E273-4E68-BC9F-AF302455C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244DB-CB86-4F37-8160-DCEB9284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0EC7E-8044-4578-859B-91B3D023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D436-2958-4CA6-BC54-548E90CA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CE6B-31DF-4560-8D83-E26D758E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4F2A-6788-4CB9-ADC6-6FEA8570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C11-0385-490C-A4D2-B5FC12AE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A67E-0146-4B3F-8452-D0830809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91E-5A55-4F9C-A3B9-4D6B1608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8940-C510-45D1-B9E7-2B50ED92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4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463-DAE3-4C96-9BA3-D794088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7E57-2696-4471-AE69-AE9F88BD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32CC-CABB-4607-AA8F-EE22D9A4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C68E-9178-4AAF-90D4-919CB7C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1E0-42E1-4187-AE83-EF85838C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7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0A1-2303-4975-A853-5E1675E7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017B-0E38-473B-8F21-3E3058464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78D94-D0B9-47B1-AF4E-8D81DAEE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0906E-6471-4B5C-B997-2350E94E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E353-3C2A-440A-9410-7B671FA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C637-4A19-49CC-B13F-8B6050AD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7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FD48-3FCE-4110-BDF0-B9A715BF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E5022-70D3-4F97-A154-369AAEBF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124BC-8537-417F-99A4-B831C986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A287D-C76E-4153-81C2-9E9072A8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736FE-E74D-4501-B3F1-AFDB021B7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0DF37-41FA-4C78-A1AC-627BEB0F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DBF62-3BEA-4669-8E9F-A083EB24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382B0-BBE8-4A5A-89C6-AADB17F2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C25-6F48-4AD1-9B32-AC98068C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0617E-C262-4220-9F4B-468ADD77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E38B5-5977-4B96-B6EA-614360C4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AE8BE-6F6C-4245-B0ED-64B3D77B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B6722-A080-43A6-A1F5-4CAD493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2B96C-DB8A-4EB0-8D88-0C72D435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02E60-3F66-43BA-9738-A0788A78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0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0137-C66D-4A60-A6BE-3C27FE10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310F-146C-445D-81C4-164BEB2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C0259-3A38-42D5-A150-A8C28EBE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942C9-6488-4AF3-AB39-6C160C10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1AC7-3842-40B2-B433-B8314610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51C6D-4A74-4DED-B6B8-6B6779C6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A933-6E24-40D0-A4B0-C9D83C39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E5D13-9FBF-467F-9391-BEFDD517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D7AC-F726-4B4E-AE3D-0D598C94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F4FA-9AC6-4DE4-8DDA-CE17576B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BAF8-D130-465D-A8EA-A055A71A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E1F9-8C35-4537-B650-667AC264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A3487-A3AA-42B6-803E-DD5063B9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C63D-8607-4008-ADB0-DB7B6096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7FD6-D044-4E28-B73A-A4DBC255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CC63-EA4C-4B1A-9868-72B8C03FAF52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BE35-1619-4D28-A6C6-948C15942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FD6E-45AB-4420-8489-C18A6E21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F196-1CA7-4693-BC33-504CF3748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36.svg"/><Relationship Id="rId21" Type="http://schemas.openxmlformats.org/officeDocument/2006/relationships/image" Target="../media/image54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23" Type="http://schemas.openxmlformats.org/officeDocument/2006/relationships/image" Target="../media/image56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1ECC2F-040D-4A8D-958D-9CFD71456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88598"/>
              </p:ext>
            </p:extLst>
          </p:nvPr>
        </p:nvGraphicFramePr>
        <p:xfrm>
          <a:off x="3676651" y="1028700"/>
          <a:ext cx="5414084" cy="3782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1ECC2F-040D-4A8D-958D-9CFD71456C7D}"/>
              </a:ext>
            </a:extLst>
          </p:cNvPr>
          <p:cNvGraphicFramePr/>
          <p:nvPr/>
        </p:nvGraphicFramePr>
        <p:xfrm>
          <a:off x="3676651" y="1028700"/>
          <a:ext cx="5414084" cy="3782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78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95C7F5-07B5-49C7-BA74-2D024D34B8DD}"/>
              </a:ext>
            </a:extLst>
          </p:cNvPr>
          <p:cNvGrpSpPr/>
          <p:nvPr/>
        </p:nvGrpSpPr>
        <p:grpSpPr>
          <a:xfrm>
            <a:off x="2882938" y="1673424"/>
            <a:ext cx="4584342" cy="3569545"/>
            <a:chOff x="3172150" y="852257"/>
            <a:chExt cx="5684584" cy="49085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97DF77-2DAF-424B-892E-6B7785CABFB3}"/>
                </a:ext>
              </a:extLst>
            </p:cNvPr>
            <p:cNvGrpSpPr/>
            <p:nvPr/>
          </p:nvGrpSpPr>
          <p:grpSpPr>
            <a:xfrm>
              <a:off x="4723472" y="1949737"/>
              <a:ext cx="2561729" cy="2464256"/>
              <a:chOff x="4723472" y="1949737"/>
              <a:chExt cx="2561729" cy="2464256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86A3468D-F237-45D9-A38F-A2698DB694FC}"/>
                  </a:ext>
                </a:extLst>
              </p:cNvPr>
              <p:cNvSpPr/>
              <p:nvPr/>
            </p:nvSpPr>
            <p:spPr>
              <a:xfrm>
                <a:off x="5313067" y="2501794"/>
                <a:ext cx="1253991" cy="12742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err="1"/>
                  <a:t>Types</a:t>
                </a:r>
                <a:r>
                  <a:rPr lang="fi-FI" dirty="0"/>
                  <a:t> of Data</a:t>
                </a:r>
                <a:endParaRPr lang="en-GB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72F4937-9A2B-4005-B371-83A035C929A7}"/>
                  </a:ext>
                </a:extLst>
              </p:cNvPr>
              <p:cNvCxnSpPr>
                <a:cxnSpLocks/>
                <a:stCxn id="6" idx="2"/>
                <a:endCxn id="66" idx="3"/>
              </p:cNvCxnSpPr>
              <p:nvPr/>
            </p:nvCxnSpPr>
            <p:spPr>
              <a:xfrm flipH="1">
                <a:off x="4723472" y="3138906"/>
                <a:ext cx="589595" cy="6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FE6A6E8-E31D-447C-B6FD-D0CD8EE910BE}"/>
                  </a:ext>
                </a:extLst>
              </p:cNvPr>
              <p:cNvCxnSpPr>
                <a:cxnSpLocks/>
                <a:stCxn id="6" idx="6"/>
                <a:endCxn id="62" idx="1"/>
              </p:cNvCxnSpPr>
              <p:nvPr/>
            </p:nvCxnSpPr>
            <p:spPr>
              <a:xfrm flipV="1">
                <a:off x="6567058" y="3118794"/>
                <a:ext cx="718143" cy="20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0C9D170-F7BB-4BB5-A8E7-E4E85A08A589}"/>
                  </a:ext>
                </a:extLst>
              </p:cNvPr>
              <p:cNvCxnSpPr>
                <a:cxnSpLocks/>
                <a:stCxn id="6" idx="4"/>
                <a:endCxn id="70" idx="0"/>
              </p:cNvCxnSpPr>
              <p:nvPr/>
            </p:nvCxnSpPr>
            <p:spPr>
              <a:xfrm>
                <a:off x="5940063" y="3776017"/>
                <a:ext cx="17623" cy="637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F7E71B3-1425-4EDA-AA60-5DB597596B71}"/>
                  </a:ext>
                </a:extLst>
              </p:cNvPr>
              <p:cNvCxnSpPr>
                <a:cxnSpLocks/>
                <a:stCxn id="6" idx="0"/>
                <a:endCxn id="55" idx="2"/>
              </p:cNvCxnSpPr>
              <p:nvPr/>
            </p:nvCxnSpPr>
            <p:spPr>
              <a:xfrm flipV="1">
                <a:off x="5940063" y="1949737"/>
                <a:ext cx="1629" cy="552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9B0BD2-1AEB-4C73-AE1F-7EF17EA1373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4881333" y="3589412"/>
              <a:ext cx="615377" cy="574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72ECA5-73D2-438C-B66B-329613FE9CDE}"/>
                </a:ext>
              </a:extLst>
            </p:cNvPr>
            <p:cNvCxnSpPr>
              <a:cxnSpLocks/>
              <a:stCxn id="6" idx="1"/>
              <a:endCxn id="64" idx="2"/>
            </p:cNvCxnSpPr>
            <p:nvPr/>
          </p:nvCxnSpPr>
          <p:spPr>
            <a:xfrm flipH="1" flipV="1">
              <a:off x="4681786" y="2251141"/>
              <a:ext cx="814924" cy="43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ED983A8-54D1-42AE-B745-5FBECDDCE17E}"/>
                </a:ext>
              </a:extLst>
            </p:cNvPr>
            <p:cNvCxnSpPr>
              <a:cxnSpLocks/>
              <a:stCxn id="6" idx="7"/>
              <a:endCxn id="60" idx="1"/>
            </p:cNvCxnSpPr>
            <p:nvPr/>
          </p:nvCxnSpPr>
          <p:spPr>
            <a:xfrm flipV="1">
              <a:off x="6383416" y="2078963"/>
              <a:ext cx="530303" cy="60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8FC70F-5126-4C92-A485-A3DAF38D0DFA}"/>
                </a:ext>
              </a:extLst>
            </p:cNvPr>
            <p:cNvCxnSpPr>
              <a:cxnSpLocks/>
              <a:stCxn id="6" idx="5"/>
              <a:endCxn id="72" idx="0"/>
            </p:cNvCxnSpPr>
            <p:nvPr/>
          </p:nvCxnSpPr>
          <p:spPr>
            <a:xfrm>
              <a:off x="6383416" y="3589411"/>
              <a:ext cx="918248" cy="35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phic 54" descr="Mountains">
              <a:extLst>
                <a:ext uri="{FF2B5EF4-FFF2-40B4-BE49-F238E27FC236}">
                  <a16:creationId xmlns:a16="http://schemas.microsoft.com/office/drawing/2014/main" id="{AFB5871B-D835-4FA7-95A9-CEFC2BBBE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4492" y="1035337"/>
              <a:ext cx="914399" cy="914400"/>
            </a:xfrm>
            <a:prstGeom prst="rect">
              <a:avLst/>
            </a:prstGeom>
          </p:spPr>
        </p:pic>
        <p:pic>
          <p:nvPicPr>
            <p:cNvPr id="60" name="Graphic 59" descr="Bus">
              <a:extLst>
                <a:ext uri="{FF2B5EF4-FFF2-40B4-BE49-F238E27FC236}">
                  <a16:creationId xmlns:a16="http://schemas.microsoft.com/office/drawing/2014/main" id="{7087C79D-BE1F-4B41-BCAB-906072EB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3719" y="1621763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Compost">
              <a:extLst>
                <a:ext uri="{FF2B5EF4-FFF2-40B4-BE49-F238E27FC236}">
                  <a16:creationId xmlns:a16="http://schemas.microsoft.com/office/drawing/2014/main" id="{2BC28F2C-7D5B-467D-B052-84B7EB13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85202" y="2661593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Comet">
              <a:extLst>
                <a:ext uri="{FF2B5EF4-FFF2-40B4-BE49-F238E27FC236}">
                  <a16:creationId xmlns:a16="http://schemas.microsoft.com/office/drawing/2014/main" id="{B8610B74-8629-41EF-8EC8-701A4DDE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4586" y="1336740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Pie chart">
              <a:extLst>
                <a:ext uri="{FF2B5EF4-FFF2-40B4-BE49-F238E27FC236}">
                  <a16:creationId xmlns:a16="http://schemas.microsoft.com/office/drawing/2014/main" id="{C59CE65D-71ED-4FE9-B34C-A9E3E9232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09073" y="2688400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Euro">
              <a:extLst>
                <a:ext uri="{FF2B5EF4-FFF2-40B4-BE49-F238E27FC236}">
                  <a16:creationId xmlns:a16="http://schemas.microsoft.com/office/drawing/2014/main" id="{9C969E11-BB8C-4D2A-8010-4B7A1907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51365" y="3944788"/>
              <a:ext cx="914400" cy="914401"/>
            </a:xfrm>
            <a:prstGeom prst="rect">
              <a:avLst/>
            </a:prstGeom>
          </p:spPr>
        </p:pic>
        <p:pic>
          <p:nvPicPr>
            <p:cNvPr id="70" name="Graphic 69" descr="DNA">
              <a:extLst>
                <a:ext uri="{FF2B5EF4-FFF2-40B4-BE49-F238E27FC236}">
                  <a16:creationId xmlns:a16="http://schemas.microsoft.com/office/drawing/2014/main" id="{DF6DDBB9-D1F0-4676-AA75-3B670A292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00486" y="4413993"/>
              <a:ext cx="914399" cy="914400"/>
            </a:xfrm>
            <a:prstGeom prst="rect">
              <a:avLst/>
            </a:prstGeom>
          </p:spPr>
        </p:pic>
        <p:pic>
          <p:nvPicPr>
            <p:cNvPr id="72" name="Graphic 71" descr="Books">
              <a:extLst>
                <a:ext uri="{FF2B5EF4-FFF2-40B4-BE49-F238E27FC236}">
                  <a16:creationId xmlns:a16="http://schemas.microsoft.com/office/drawing/2014/main" id="{05CBF942-4C97-4FE7-9C2E-0CE97920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44464" y="3943080"/>
              <a:ext cx="914400" cy="9144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4E4F84-AF7C-415C-98C5-9E11D6281482}"/>
                </a:ext>
              </a:extLst>
            </p:cNvPr>
            <p:cNvSpPr txBox="1"/>
            <p:nvPr/>
          </p:nvSpPr>
          <p:spPr>
            <a:xfrm>
              <a:off x="5138986" y="852257"/>
              <a:ext cx="1774731" cy="50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Geographical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0283CF0-E8B6-473D-8599-89CAD14E47CD}"/>
                </a:ext>
              </a:extLst>
            </p:cNvPr>
            <p:cNvSpPr txBox="1"/>
            <p:nvPr/>
          </p:nvSpPr>
          <p:spPr>
            <a:xfrm>
              <a:off x="3550760" y="3533508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Statistical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36436F2-4CBA-4A21-BAA1-280DB1F1DA0D}"/>
                </a:ext>
              </a:extLst>
            </p:cNvPr>
            <p:cNvSpPr txBox="1"/>
            <p:nvPr/>
          </p:nvSpPr>
          <p:spPr>
            <a:xfrm>
              <a:off x="3172150" y="2161745"/>
              <a:ext cx="1952680" cy="50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Meteorological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461DA63-8569-43CE-ABD0-0888604DB564}"/>
                </a:ext>
              </a:extLst>
            </p:cNvPr>
            <p:cNvSpPr txBox="1"/>
            <p:nvPr/>
          </p:nvSpPr>
          <p:spPr>
            <a:xfrm>
              <a:off x="6942643" y="4712886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Cultural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AF354A6-25C8-4E38-8D48-4EC1D80D2270}"/>
                </a:ext>
              </a:extLst>
            </p:cNvPr>
            <p:cNvSpPr txBox="1"/>
            <p:nvPr/>
          </p:nvSpPr>
          <p:spPr>
            <a:xfrm>
              <a:off x="7319713" y="3463935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Natural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B6964D-CD1C-4927-AD93-563F12D258E7}"/>
                </a:ext>
              </a:extLst>
            </p:cNvPr>
            <p:cNvSpPr txBox="1"/>
            <p:nvPr/>
          </p:nvSpPr>
          <p:spPr>
            <a:xfrm>
              <a:off x="6785458" y="2252351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Transport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8FBA614-1DB6-4086-BBA8-B04D4403CA19}"/>
                </a:ext>
              </a:extLst>
            </p:cNvPr>
            <p:cNvSpPr txBox="1"/>
            <p:nvPr/>
          </p:nvSpPr>
          <p:spPr>
            <a:xfrm>
              <a:off x="5513125" y="5345018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Scientific 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99768BC-29C1-4569-8ABD-56152D3EE2BE}"/>
                </a:ext>
              </a:extLst>
            </p:cNvPr>
            <p:cNvSpPr txBox="1"/>
            <p:nvPr/>
          </p:nvSpPr>
          <p:spPr>
            <a:xfrm>
              <a:off x="4099398" y="4801901"/>
              <a:ext cx="1537021" cy="4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Financial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6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867F2E1-15E6-42D0-BF73-A6EDA4BEB60D}"/>
              </a:ext>
            </a:extLst>
          </p:cNvPr>
          <p:cNvGrpSpPr/>
          <p:nvPr/>
        </p:nvGrpSpPr>
        <p:grpSpPr>
          <a:xfrm>
            <a:off x="1784845" y="383457"/>
            <a:ext cx="7663956" cy="3296875"/>
            <a:chOff x="1784844" y="196463"/>
            <a:chExt cx="8054383" cy="3473654"/>
          </a:xfrm>
        </p:grpSpPr>
        <p:pic>
          <p:nvPicPr>
            <p:cNvPr id="6" name="Graphic 5" descr="User network">
              <a:extLst>
                <a:ext uri="{FF2B5EF4-FFF2-40B4-BE49-F238E27FC236}">
                  <a16:creationId xmlns:a16="http://schemas.microsoft.com/office/drawing/2014/main" id="{17B6F6C4-9DF3-4AA1-9314-098F113E7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9457" y="229614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39B363F0-B760-4B90-814C-FAFE2A7A8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4844" y="2150181"/>
              <a:ext cx="944625" cy="960204"/>
            </a:xfrm>
            <a:prstGeom prst="rect">
              <a:avLst/>
            </a:prstGeom>
          </p:spPr>
        </p:pic>
        <p:pic>
          <p:nvPicPr>
            <p:cNvPr id="10" name="Graphic 9" descr="Computer">
              <a:extLst>
                <a:ext uri="{FF2B5EF4-FFF2-40B4-BE49-F238E27FC236}">
                  <a16:creationId xmlns:a16="http://schemas.microsoft.com/office/drawing/2014/main" id="{9D9CCED8-1BC8-4340-9047-F365E598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19569" y="2305361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Internet Of Things">
              <a:extLst>
                <a:ext uri="{FF2B5EF4-FFF2-40B4-BE49-F238E27FC236}">
                  <a16:creationId xmlns:a16="http://schemas.microsoft.com/office/drawing/2014/main" id="{9D541D5F-DE0E-460F-B77E-B507F633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4057" y="229488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B50C2E21-8B25-4FA5-9A02-E794877D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38404" y="2196294"/>
              <a:ext cx="758361" cy="854389"/>
            </a:xfrm>
            <a:prstGeom prst="rect">
              <a:avLst/>
            </a:prstGeom>
          </p:spPr>
        </p:pic>
        <p:pic>
          <p:nvPicPr>
            <p:cNvPr id="27" name="Graphic 26" descr="Shield Cross">
              <a:extLst>
                <a:ext uri="{FF2B5EF4-FFF2-40B4-BE49-F238E27FC236}">
                  <a16:creationId xmlns:a16="http://schemas.microsoft.com/office/drawing/2014/main" id="{DA82C417-EFC3-48BD-976D-3F58FC1EB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85610" y="42364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Artificial Intelligence">
              <a:extLst>
                <a:ext uri="{FF2B5EF4-FFF2-40B4-BE49-F238E27FC236}">
                  <a16:creationId xmlns:a16="http://schemas.microsoft.com/office/drawing/2014/main" id="{2370431A-BDE5-40E4-BDB9-A85807563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53455" y="2155229"/>
              <a:ext cx="772002" cy="746772"/>
            </a:xfrm>
            <a:prstGeom prst="rect">
              <a:avLst/>
            </a:prstGeom>
          </p:spPr>
        </p:pic>
        <p:pic>
          <p:nvPicPr>
            <p:cNvPr id="31" name="Graphic 30" descr="Old Key">
              <a:extLst>
                <a:ext uri="{FF2B5EF4-FFF2-40B4-BE49-F238E27FC236}">
                  <a16:creationId xmlns:a16="http://schemas.microsoft.com/office/drawing/2014/main" id="{5D70A3B7-76E1-4B16-81EE-B60E28EC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58951" y="2309619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E6FC2-1D01-4362-B925-F3A9C185B375}"/>
                </a:ext>
              </a:extLst>
            </p:cNvPr>
            <p:cNvSpPr txBox="1"/>
            <p:nvPr/>
          </p:nvSpPr>
          <p:spPr>
            <a:xfrm>
              <a:off x="4532357" y="196463"/>
              <a:ext cx="2615460" cy="38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CYBERSECURITY</a:t>
              </a:r>
              <a:endParaRPr lang="en-GB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Graphic 33" descr="Employee badge">
              <a:extLst>
                <a:ext uri="{FF2B5EF4-FFF2-40B4-BE49-F238E27FC236}">
                  <a16:creationId xmlns:a16="http://schemas.microsoft.com/office/drawing/2014/main" id="{79FC8119-912D-4A43-AC01-555545D3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157939" y="2163542"/>
              <a:ext cx="671224" cy="914400"/>
            </a:xfrm>
            <a:prstGeom prst="rect">
              <a:avLst/>
            </a:prstGeom>
          </p:spPr>
        </p:pic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94CB33E0-3B3F-4EBD-8257-DCBFA3F53B2A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 rot="5400000">
              <a:off x="3493914" y="101285"/>
              <a:ext cx="812140" cy="3285653"/>
            </a:xfrm>
            <a:prstGeom prst="bentConnector3">
              <a:avLst>
                <a:gd name="adj1" fmla="val 292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F706A2B5-1476-4E16-A30A-79A7220F9DD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rot="10800000" flipV="1">
              <a:off x="3271257" y="1577513"/>
              <a:ext cx="2262674" cy="7173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37D22A38-F400-41EA-B1DD-1BE5FB9CCA03}"/>
                </a:ext>
              </a:extLst>
            </p:cNvPr>
            <p:cNvCxnSpPr>
              <a:endCxn id="6" idx="0"/>
            </p:cNvCxnSpPr>
            <p:nvPr/>
          </p:nvCxnSpPr>
          <p:spPr>
            <a:xfrm rot="10800000" flipV="1">
              <a:off x="4496657" y="1577739"/>
              <a:ext cx="1026844" cy="7184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9F37CDDE-1BD8-4468-9215-C0264FF7257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555278" y="1577513"/>
              <a:ext cx="1060873" cy="7321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E6835A0-5E8C-4990-94BC-8A6652CAAF68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498282" y="1577513"/>
              <a:ext cx="1995269" cy="586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865A489C-2C50-4E09-BC13-FFE30E70CD6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881445" y="1577513"/>
              <a:ext cx="3336140" cy="6187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1804DDB-FF7A-4822-93A8-D3C87917F9B3}"/>
                </a:ext>
              </a:extLst>
            </p:cNvPr>
            <p:cNvCxnSpPr>
              <a:cxnSpLocks/>
            </p:cNvCxnSpPr>
            <p:nvPr/>
          </p:nvCxnSpPr>
          <p:spPr>
            <a:xfrm>
              <a:off x="5537522" y="1284772"/>
              <a:ext cx="14026" cy="109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1709AD77-486E-43ED-9CF0-CDA6EBA551BB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 rot="16200000" flipH="1">
              <a:off x="6532539" y="348312"/>
              <a:ext cx="817188" cy="2796646"/>
            </a:xfrm>
            <a:prstGeom prst="bentConnector3">
              <a:avLst>
                <a:gd name="adj1" fmla="val 293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BA297C-FF62-4058-985D-E7367A2C48A1}"/>
                </a:ext>
              </a:extLst>
            </p:cNvPr>
            <p:cNvSpPr txBox="1"/>
            <p:nvPr/>
          </p:nvSpPr>
          <p:spPr>
            <a:xfrm>
              <a:off x="1784844" y="3133078"/>
              <a:ext cx="99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Application</a:t>
              </a:r>
              <a:r>
                <a:rPr lang="en-US" sz="1800" b="1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endParaRPr lang="en-GB" sz="12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1D77FA-16C8-47EB-ACB0-8815AF6AA0A6}"/>
                </a:ext>
              </a:extLst>
            </p:cNvPr>
            <p:cNvSpPr txBox="1"/>
            <p:nvPr/>
          </p:nvSpPr>
          <p:spPr>
            <a:xfrm>
              <a:off x="7073351" y="3127818"/>
              <a:ext cx="9902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Access Control </a:t>
              </a:r>
              <a:endParaRPr lang="en-GB" sz="1100" b="1" spc="-5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1001E3F-1CA1-40EA-AB36-06A3D3B31E84}"/>
                </a:ext>
              </a:extLst>
            </p:cNvPr>
            <p:cNvSpPr txBox="1"/>
            <p:nvPr/>
          </p:nvSpPr>
          <p:spPr>
            <a:xfrm>
              <a:off x="5916957" y="3212723"/>
              <a:ext cx="9902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Encryption  </a:t>
              </a:r>
              <a:endParaRPr lang="en-GB" sz="1100" b="1" spc="-5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2BD121-1E46-4839-B845-098AF9FF589C}"/>
                </a:ext>
              </a:extLst>
            </p:cNvPr>
            <p:cNvSpPr txBox="1"/>
            <p:nvPr/>
          </p:nvSpPr>
          <p:spPr>
            <a:xfrm>
              <a:off x="4899734" y="3221601"/>
              <a:ext cx="9902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Operational  </a:t>
              </a:r>
              <a:endParaRPr lang="en-GB" sz="1100" b="1" spc="-5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CFEA9C-FFAA-4F47-96C4-7645FC9371D5}"/>
                </a:ext>
              </a:extLst>
            </p:cNvPr>
            <p:cNvSpPr txBox="1"/>
            <p:nvPr/>
          </p:nvSpPr>
          <p:spPr>
            <a:xfrm>
              <a:off x="3967971" y="3154538"/>
              <a:ext cx="99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Network </a:t>
              </a:r>
              <a:r>
                <a:rPr lang="en-US" sz="1800" b="1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endParaRPr lang="en-GB" sz="12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6661EC-1E8E-4AA9-A5F6-EFC77AC18FEC}"/>
                </a:ext>
              </a:extLst>
            </p:cNvPr>
            <p:cNvSpPr txBox="1"/>
            <p:nvPr/>
          </p:nvSpPr>
          <p:spPr>
            <a:xfrm>
              <a:off x="2788284" y="3148773"/>
              <a:ext cx="990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Information </a:t>
              </a:r>
              <a:r>
                <a:rPr lang="en-US" sz="1800" b="1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endParaRPr lang="en-GB" sz="12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2BC4054-4EA8-4AB1-813D-AB64063A7D50}"/>
                </a:ext>
              </a:extLst>
            </p:cNvPr>
            <p:cNvSpPr txBox="1"/>
            <p:nvPr/>
          </p:nvSpPr>
          <p:spPr>
            <a:xfrm>
              <a:off x="7916196" y="3131508"/>
              <a:ext cx="99027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End User Education</a:t>
              </a:r>
              <a:r>
                <a:rPr lang="en-US" sz="1800" b="1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endParaRPr lang="en-GB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7D80F5-20CE-4C00-8ED7-23DC01F318F5}"/>
                </a:ext>
              </a:extLst>
            </p:cNvPr>
            <p:cNvSpPr txBox="1"/>
            <p:nvPr/>
          </p:nvSpPr>
          <p:spPr>
            <a:xfrm>
              <a:off x="8848951" y="3110385"/>
              <a:ext cx="9902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Disaster Recovery  </a:t>
              </a:r>
              <a:endParaRPr lang="en-GB" sz="1100" b="1" spc="-5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60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A8BC0CD0-CA6D-484B-8D88-E6769383E285}"/>
              </a:ext>
            </a:extLst>
          </p:cNvPr>
          <p:cNvGrpSpPr/>
          <p:nvPr/>
        </p:nvGrpSpPr>
        <p:grpSpPr>
          <a:xfrm>
            <a:off x="2419388" y="690464"/>
            <a:ext cx="5550647" cy="3002554"/>
            <a:chOff x="1836520" y="337351"/>
            <a:chExt cx="7156403" cy="430557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867F2E1-15E6-42D0-BF73-A6EDA4BEB60D}"/>
                </a:ext>
              </a:extLst>
            </p:cNvPr>
            <p:cNvGrpSpPr/>
            <p:nvPr/>
          </p:nvGrpSpPr>
          <p:grpSpPr>
            <a:xfrm>
              <a:off x="1836520" y="337351"/>
              <a:ext cx="7156403" cy="4305579"/>
              <a:chOff x="1832206" y="196463"/>
              <a:chExt cx="6558650" cy="30222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4E6FC2-1D01-4362-B925-F3A9C185B375}"/>
                  </a:ext>
                </a:extLst>
              </p:cNvPr>
              <p:cNvSpPr txBox="1"/>
              <p:nvPr/>
            </p:nvSpPr>
            <p:spPr>
              <a:xfrm>
                <a:off x="3918201" y="196463"/>
                <a:ext cx="3574522" cy="36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b="1" dirty="0">
                    <a:solidFill>
                      <a:schemeClr val="accent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CYBER ATTACKS FLOWS</a:t>
                </a:r>
                <a:endParaRPr lang="en-GB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94CB33E0-3B3F-4EBD-8257-DCBFA3F53B2A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rot="10800000">
                <a:off x="2399645" y="1280357"/>
                <a:ext cx="3032855" cy="29929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F706A2B5-1476-4E16-A30A-79A7220F9DD8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rot="10800000" flipV="1">
                <a:off x="2399634" y="1586344"/>
                <a:ext cx="3134298" cy="65960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37D22A38-F400-41EA-B1DD-1BE5FB9CCA03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rot="10800000">
                <a:off x="3482010" y="1317493"/>
                <a:ext cx="2159048" cy="25693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9F37CDDE-1BD8-4468-9215-C0264FF7257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rot="16200000" flipH="1">
                <a:off x="5818972" y="1543152"/>
                <a:ext cx="740760" cy="827144"/>
              </a:xfrm>
              <a:prstGeom prst="bentConnector3">
                <a:avLst>
                  <a:gd name="adj1" fmla="val 55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DE6835A0-5E8C-4990-94BC-8A6652CAAF68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V="1">
                <a:off x="4637775" y="1249871"/>
                <a:ext cx="1957374" cy="3245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865A489C-2C50-4E09-BC13-FFE30E70CD6C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V="1">
                <a:off x="4886628" y="1281704"/>
                <a:ext cx="2781387" cy="2997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1804DDB-FF7A-4822-93A8-D3C87917F9B3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5591866" y="1574422"/>
                <a:ext cx="0" cy="667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1709AD77-486E-43ED-9CF0-CDA6EBA551BB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5589962" y="1581411"/>
                <a:ext cx="2076446" cy="77294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A297C-FF62-4058-985D-E7367A2C48A1}"/>
                  </a:ext>
                </a:extLst>
              </p:cNvPr>
              <p:cNvSpPr txBox="1"/>
              <p:nvPr/>
            </p:nvSpPr>
            <p:spPr>
              <a:xfrm>
                <a:off x="2071505" y="550618"/>
                <a:ext cx="1372887" cy="26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Reconnaissance </a:t>
                </a:r>
                <a:endParaRPr lang="en-GB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11D77FA-16C8-47EB-ACB0-8815AF6AA0A6}"/>
                  </a:ext>
                </a:extLst>
              </p:cNvPr>
              <p:cNvSpPr txBox="1"/>
              <p:nvPr/>
            </p:nvSpPr>
            <p:spPr>
              <a:xfrm>
                <a:off x="6177279" y="615982"/>
                <a:ext cx="990275" cy="18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Maintain</a:t>
                </a:r>
                <a:endParaRPr lang="en-GB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1001E3F-1CA1-40EA-AB36-06A3D3B31E84}"/>
                  </a:ext>
                </a:extLst>
              </p:cNvPr>
              <p:cNvSpPr txBox="1"/>
              <p:nvPr/>
            </p:nvSpPr>
            <p:spPr>
              <a:xfrm>
                <a:off x="6213751" y="2788970"/>
                <a:ext cx="990275" cy="30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Lateral Movement  </a:t>
                </a:r>
                <a:endParaRPr lang="en-GB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2BD121-1E46-4839-B845-098AF9FF589C}"/>
                  </a:ext>
                </a:extLst>
              </p:cNvPr>
              <p:cNvSpPr txBox="1"/>
              <p:nvPr/>
            </p:nvSpPr>
            <p:spPr>
              <a:xfrm>
                <a:off x="4099072" y="2797849"/>
                <a:ext cx="1134909" cy="26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Installation  </a:t>
                </a:r>
                <a:endParaRPr lang="en-GB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1CFEA9C-FFAA-4F47-96C4-7645FC9371D5}"/>
                  </a:ext>
                </a:extLst>
              </p:cNvPr>
              <p:cNvSpPr txBox="1"/>
              <p:nvPr/>
            </p:nvSpPr>
            <p:spPr>
              <a:xfrm>
                <a:off x="3089244" y="2737013"/>
                <a:ext cx="1083129" cy="3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Penetration </a:t>
                </a:r>
                <a:r>
                  <a:rPr lang="en-US" sz="1800" b="1" spc="-5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</a:t>
                </a:r>
                <a:endParaRPr lang="en-GB" sz="120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6661EC-1E8E-4AA9-A5F6-EFC77AC18FEC}"/>
                  </a:ext>
                </a:extLst>
              </p:cNvPr>
              <p:cNvSpPr txBox="1"/>
              <p:nvPr/>
            </p:nvSpPr>
            <p:spPr>
              <a:xfrm>
                <a:off x="1832206" y="2676602"/>
                <a:ext cx="1083129" cy="54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Attack Preparation   </a:t>
                </a:r>
                <a:r>
                  <a:rPr lang="en-US" sz="1800" b="1" spc="-5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GB" sz="12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2BC4054-4EA8-4AB1-813D-AB64063A7D50}"/>
                  </a:ext>
                </a:extLst>
              </p:cNvPr>
              <p:cNvSpPr txBox="1"/>
              <p:nvPr/>
            </p:nvSpPr>
            <p:spPr>
              <a:xfrm>
                <a:off x="7400581" y="2776301"/>
                <a:ext cx="990275" cy="30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Data Gathering</a:t>
                </a:r>
                <a:endParaRPr lang="en-GB" sz="12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07D80F5-20CE-4C00-8ED7-23DC01F318F5}"/>
                  </a:ext>
                </a:extLst>
              </p:cNvPr>
              <p:cNvSpPr txBox="1"/>
              <p:nvPr/>
            </p:nvSpPr>
            <p:spPr>
              <a:xfrm>
                <a:off x="7378457" y="549079"/>
                <a:ext cx="990275" cy="18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-5" dirty="0">
                    <a:solidFill>
                      <a:schemeClr val="accent5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Data exfil</a:t>
                </a:r>
                <a:endParaRPr lang="en-GB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pic>
          <p:nvPicPr>
            <p:cNvPr id="3" name="Graphic 2" descr="Robber">
              <a:extLst>
                <a:ext uri="{FF2B5EF4-FFF2-40B4-BE49-F238E27FC236}">
                  <a16:creationId xmlns:a16="http://schemas.microsoft.com/office/drawing/2014/main" id="{7530D606-E5DC-47CA-8E70-23D90BB0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5633" y="67438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loud Computing">
              <a:extLst>
                <a:ext uri="{FF2B5EF4-FFF2-40B4-BE49-F238E27FC236}">
                  <a16:creationId xmlns:a16="http://schemas.microsoft.com/office/drawing/2014/main" id="{134C3CBE-A12C-45C6-8CC8-DC583332B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4274" y="3251578"/>
              <a:ext cx="769129" cy="769130"/>
            </a:xfrm>
            <a:prstGeom prst="rect">
              <a:avLst/>
            </a:prstGeom>
          </p:spPr>
        </p:pic>
        <p:pic>
          <p:nvPicPr>
            <p:cNvPr id="14" name="Graphic 13" descr="Cmd Terminal">
              <a:extLst>
                <a:ext uri="{FF2B5EF4-FFF2-40B4-BE49-F238E27FC236}">
                  <a16:creationId xmlns:a16="http://schemas.microsoft.com/office/drawing/2014/main" id="{9CFB47B9-ECDB-4E75-9E35-23424647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8970" y="3346788"/>
              <a:ext cx="682011" cy="682012"/>
            </a:xfrm>
            <a:prstGeom prst="rect">
              <a:avLst/>
            </a:prstGeom>
          </p:spPr>
        </p:pic>
        <p:pic>
          <p:nvPicPr>
            <p:cNvPr id="16" name="Graphic 15" descr="Processor">
              <a:extLst>
                <a:ext uri="{FF2B5EF4-FFF2-40B4-BE49-F238E27FC236}">
                  <a16:creationId xmlns:a16="http://schemas.microsoft.com/office/drawing/2014/main" id="{8EAD8033-6504-4A85-B31F-743805318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60298" y="3372683"/>
              <a:ext cx="763484" cy="763486"/>
            </a:xfrm>
            <a:prstGeom prst="rect">
              <a:avLst/>
            </a:prstGeom>
          </p:spPr>
        </p:pic>
        <p:pic>
          <p:nvPicPr>
            <p:cNvPr id="18" name="Graphic 17" descr="Target">
              <a:extLst>
                <a:ext uri="{FF2B5EF4-FFF2-40B4-BE49-F238E27FC236}">
                  <a16:creationId xmlns:a16="http://schemas.microsoft.com/office/drawing/2014/main" id="{F07FDDD2-8704-4442-A4DE-1F8C65F5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9580" y="3316298"/>
              <a:ext cx="706668" cy="706667"/>
            </a:xfrm>
            <a:prstGeom prst="rect">
              <a:avLst/>
            </a:prstGeom>
          </p:spPr>
        </p:pic>
        <p:pic>
          <p:nvPicPr>
            <p:cNvPr id="22" name="Graphic 21" descr="Gears">
              <a:extLst>
                <a:ext uri="{FF2B5EF4-FFF2-40B4-BE49-F238E27FC236}">
                  <a16:creationId xmlns:a16="http://schemas.microsoft.com/office/drawing/2014/main" id="{AEF71A25-B1E3-475F-BFC0-891305EB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14294" y="3257069"/>
              <a:ext cx="682734" cy="682734"/>
            </a:xfrm>
            <a:prstGeom prst="rect">
              <a:avLst/>
            </a:prstGeom>
          </p:spPr>
        </p:pic>
        <p:pic>
          <p:nvPicPr>
            <p:cNvPr id="25" name="Graphic 24" descr="Binoculars">
              <a:extLst>
                <a:ext uri="{FF2B5EF4-FFF2-40B4-BE49-F238E27FC236}">
                  <a16:creationId xmlns:a16="http://schemas.microsoft.com/office/drawing/2014/main" id="{1B6A349C-7642-4BA3-844B-87E2F4D0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97629" y="1165387"/>
              <a:ext cx="716088" cy="716088"/>
            </a:xfrm>
            <a:prstGeom prst="rect">
              <a:avLst/>
            </a:prstGeom>
          </p:spPr>
        </p:pic>
        <p:pic>
          <p:nvPicPr>
            <p:cNvPr id="28" name="Graphic 27" descr="Download from cloud">
              <a:extLst>
                <a:ext uri="{FF2B5EF4-FFF2-40B4-BE49-F238E27FC236}">
                  <a16:creationId xmlns:a16="http://schemas.microsoft.com/office/drawing/2014/main" id="{EC379A6F-F40D-4056-BAFD-0E372ABF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22454" y="1119911"/>
              <a:ext cx="763482" cy="763484"/>
            </a:xfrm>
            <a:prstGeom prst="rect">
              <a:avLst/>
            </a:prstGeom>
          </p:spPr>
        </p:pic>
        <p:pic>
          <p:nvPicPr>
            <p:cNvPr id="36" name="Graphic 35" descr="Document">
              <a:extLst>
                <a:ext uri="{FF2B5EF4-FFF2-40B4-BE49-F238E27FC236}">
                  <a16:creationId xmlns:a16="http://schemas.microsoft.com/office/drawing/2014/main" id="{309212B4-C95F-4676-9CFF-4F5A36D0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88492" y="3411506"/>
              <a:ext cx="627910" cy="627912"/>
            </a:xfrm>
            <a:prstGeom prst="rect">
              <a:avLst/>
            </a:prstGeom>
          </p:spPr>
        </p:pic>
        <p:pic>
          <p:nvPicPr>
            <p:cNvPr id="38" name="Graphic 37" descr="Box">
              <a:extLst>
                <a:ext uri="{FF2B5EF4-FFF2-40B4-BE49-F238E27FC236}">
                  <a16:creationId xmlns:a16="http://schemas.microsoft.com/office/drawing/2014/main" id="{D528064A-2910-499E-B174-840BEF4F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295681" y="1252367"/>
              <a:ext cx="682011" cy="682012"/>
            </a:xfrm>
            <a:prstGeom prst="rect">
              <a:avLst/>
            </a:prstGeom>
          </p:spPr>
        </p:pic>
        <p:pic>
          <p:nvPicPr>
            <p:cNvPr id="40" name="Graphic 39" descr="Tools">
              <a:extLst>
                <a:ext uri="{FF2B5EF4-FFF2-40B4-BE49-F238E27FC236}">
                  <a16:creationId xmlns:a16="http://schemas.microsoft.com/office/drawing/2014/main" id="{B5286CEA-C1C3-4941-A660-08E0F1839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719597" y="1210135"/>
              <a:ext cx="627910" cy="627912"/>
            </a:xfrm>
            <a:prstGeom prst="rect">
              <a:avLst/>
            </a:prstGeom>
          </p:spPr>
        </p:pic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F250E849-7F67-4CB9-B831-5D3672994EB0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0800000" flipV="1">
              <a:off x="3632916" y="2307848"/>
              <a:ext cx="2358363" cy="10084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DF8ADD6-36E9-4E4E-B373-7374234D87B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5400000">
              <a:off x="4305752" y="2081084"/>
              <a:ext cx="1739927" cy="791481"/>
            </a:xfrm>
            <a:prstGeom prst="bentConnector3">
              <a:avLst>
                <a:gd name="adj1" fmla="val 407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638CED-60B2-46F1-AF19-FA6A50275577}"/>
                </a:ext>
              </a:extLst>
            </p:cNvPr>
            <p:cNvSpPr txBox="1"/>
            <p:nvPr/>
          </p:nvSpPr>
          <p:spPr>
            <a:xfrm>
              <a:off x="3209334" y="902233"/>
              <a:ext cx="108052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Delivery</a:t>
              </a:r>
              <a:r>
                <a:rPr lang="en-US" sz="1800" b="1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endParaRPr lang="en-GB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B30E2D-2AEB-4406-8C5E-2E04C886D2DB}"/>
                </a:ext>
              </a:extLst>
            </p:cNvPr>
            <p:cNvSpPr txBox="1"/>
            <p:nvPr/>
          </p:nvSpPr>
          <p:spPr>
            <a:xfrm>
              <a:off x="5471683" y="4044787"/>
              <a:ext cx="10805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pc="-5" dirty="0">
                  <a:solidFill>
                    <a:schemeClr val="accent5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C2  </a:t>
              </a:r>
              <a:endParaRPr lang="en-GB" sz="1100" b="1" spc="-5" dirty="0">
                <a:solidFill>
                  <a:schemeClr val="accent5"/>
                </a:solidFill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99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41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Annugula</dc:creator>
  <cp:lastModifiedBy>Krishna Annugula</cp:lastModifiedBy>
  <cp:revision>35</cp:revision>
  <dcterms:created xsi:type="dcterms:W3CDTF">2020-11-27T10:23:06Z</dcterms:created>
  <dcterms:modified xsi:type="dcterms:W3CDTF">2020-12-08T21:10:11Z</dcterms:modified>
</cp:coreProperties>
</file>