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624" r:id="rId2"/>
    <p:sldId id="629" r:id="rId3"/>
    <p:sldId id="633" r:id="rId4"/>
    <p:sldId id="645" r:id="rId5"/>
    <p:sldId id="625" r:id="rId6"/>
    <p:sldId id="627" r:id="rId7"/>
    <p:sldId id="628" r:id="rId8"/>
    <p:sldId id="632" r:id="rId9"/>
    <p:sldId id="646" r:id="rId10"/>
    <p:sldId id="634" r:id="rId11"/>
    <p:sldId id="638" r:id="rId12"/>
    <p:sldId id="639" r:id="rId13"/>
    <p:sldId id="635" r:id="rId14"/>
    <p:sldId id="640" r:id="rId15"/>
    <p:sldId id="643" r:id="rId16"/>
    <p:sldId id="637" r:id="rId17"/>
    <p:sldId id="641" r:id="rId18"/>
    <p:sldId id="636" r:id="rId19"/>
    <p:sldId id="626" r:id="rId20"/>
    <p:sldId id="642" r:id="rId21"/>
  </p:sldIdLst>
  <p:sldSz cx="9144000" cy="6858000" type="screen4x3"/>
  <p:notesSz cx="6985000" cy="9271000"/>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760">
          <p15:clr>
            <a:srgbClr val="A4A3A4"/>
          </p15:clr>
        </p15:guide>
        <p15:guide id="2" orient="horz" pos="1436">
          <p15:clr>
            <a:srgbClr val="A4A3A4"/>
          </p15:clr>
        </p15:guide>
        <p15:guide id="3" pos="1006">
          <p15:clr>
            <a:srgbClr val="A4A3A4"/>
          </p15:clr>
        </p15:guide>
        <p15:guide id="4" pos="1474">
          <p15:clr>
            <a:srgbClr val="A4A3A4"/>
          </p15:clr>
        </p15:guide>
        <p15:guide id="5" pos="3652">
          <p15:clr>
            <a:srgbClr val="A4A3A4"/>
          </p15:clr>
        </p15:guide>
        <p15:guide id="6" pos="5614">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D60093"/>
    <a:srgbClr val="3333FF"/>
    <a:srgbClr val="000000"/>
    <a:srgbClr val="0066FF"/>
    <a:srgbClr val="6600FF"/>
    <a:srgbClr val="F3ECFE"/>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6" autoAdjust="0"/>
  </p:normalViewPr>
  <p:slideViewPr>
    <p:cSldViewPr>
      <p:cViewPr varScale="1">
        <p:scale>
          <a:sx n="84" d="100"/>
          <a:sy n="84" d="100"/>
        </p:scale>
        <p:origin x="1614" y="96"/>
      </p:cViewPr>
      <p:guideLst>
        <p:guide orient="horz" pos="1760"/>
        <p:guide orient="horz" pos="1436"/>
        <p:guide pos="1006"/>
        <p:guide pos="1474"/>
        <p:guide pos="3652"/>
        <p:guide pos="56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644" y="-66"/>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2AFE7-0745-41BF-90D5-BD67F9B2B9B2}" type="doc">
      <dgm:prSet loTypeId="urn:microsoft.com/office/officeart/2005/8/layout/process2" loCatId="process" qsTypeId="urn:microsoft.com/office/officeart/2005/8/quickstyle/3d5" qsCatId="3D" csTypeId="urn:microsoft.com/office/officeart/2005/8/colors/accent4_2" csCatId="accent4" phldr="1"/>
      <dgm:spPr/>
    </dgm:pt>
    <dgm:pt modelId="{58768AC7-C233-4F13-B049-2A4DDE962631}">
      <dgm:prSet phldrT="[Text]"/>
      <dgm:spPr/>
      <dgm:t>
        <a:bodyPr/>
        <a:lstStyle/>
        <a:p>
          <a:r>
            <a:rPr lang="en-US" dirty="0"/>
            <a:t>Production</a:t>
          </a:r>
        </a:p>
      </dgm:t>
    </dgm:pt>
    <dgm:pt modelId="{09931C4B-2FB1-4DE6-BC55-5F5F721BD0AD}" type="parTrans" cxnId="{D310912D-224F-4E2F-A1CE-20DD80051F0E}">
      <dgm:prSet/>
      <dgm:spPr/>
      <dgm:t>
        <a:bodyPr/>
        <a:lstStyle/>
        <a:p>
          <a:endParaRPr lang="en-US"/>
        </a:p>
      </dgm:t>
    </dgm:pt>
    <dgm:pt modelId="{1548C825-B82D-4301-B860-CA7C94F8D5F2}" type="sibTrans" cxnId="{D310912D-224F-4E2F-A1CE-20DD80051F0E}">
      <dgm:prSet/>
      <dgm:spPr/>
      <dgm:t>
        <a:bodyPr/>
        <a:lstStyle/>
        <a:p>
          <a:endParaRPr lang="en-US"/>
        </a:p>
      </dgm:t>
    </dgm:pt>
    <dgm:pt modelId="{7D664F26-EACE-4BFE-AFC4-84C3767FB823}">
      <dgm:prSet phldrT="[Text]"/>
      <dgm:spPr/>
      <dgm:t>
        <a:bodyPr/>
        <a:lstStyle/>
        <a:p>
          <a:r>
            <a:rPr lang="en-US" dirty="0"/>
            <a:t>Availability</a:t>
          </a:r>
        </a:p>
      </dgm:t>
    </dgm:pt>
    <dgm:pt modelId="{F22D5CB9-193A-4C8F-9236-78E932530BEC}" type="parTrans" cxnId="{E4280088-1D6B-428E-A407-067D2F0AAB6F}">
      <dgm:prSet/>
      <dgm:spPr/>
      <dgm:t>
        <a:bodyPr/>
        <a:lstStyle/>
        <a:p>
          <a:endParaRPr lang="en-US"/>
        </a:p>
      </dgm:t>
    </dgm:pt>
    <dgm:pt modelId="{4BB4027A-8C4A-4987-9820-A17223EA9B42}" type="sibTrans" cxnId="{E4280088-1D6B-428E-A407-067D2F0AAB6F}">
      <dgm:prSet/>
      <dgm:spPr/>
      <dgm:t>
        <a:bodyPr/>
        <a:lstStyle/>
        <a:p>
          <a:endParaRPr lang="en-US"/>
        </a:p>
      </dgm:t>
    </dgm:pt>
    <dgm:pt modelId="{2F42867E-6D88-4104-9888-2DE3459F8886}">
      <dgm:prSet phldrT="[Text]"/>
      <dgm:spPr/>
      <dgm:t>
        <a:bodyPr/>
        <a:lstStyle/>
        <a:p>
          <a:r>
            <a:rPr lang="en-US" dirty="0"/>
            <a:t>Resilience</a:t>
          </a:r>
        </a:p>
      </dgm:t>
    </dgm:pt>
    <dgm:pt modelId="{E4A09C30-CA31-4440-9735-961CC12F4BC7}" type="parTrans" cxnId="{6941C83C-B2D4-4E75-AE6E-DDF12348841A}">
      <dgm:prSet/>
      <dgm:spPr/>
      <dgm:t>
        <a:bodyPr/>
        <a:lstStyle/>
        <a:p>
          <a:endParaRPr lang="en-US"/>
        </a:p>
      </dgm:t>
    </dgm:pt>
    <dgm:pt modelId="{B4DD6DF6-C444-4203-B8CE-425B10418D71}" type="sibTrans" cxnId="{6941C83C-B2D4-4E75-AE6E-DDF12348841A}">
      <dgm:prSet/>
      <dgm:spPr/>
      <dgm:t>
        <a:bodyPr/>
        <a:lstStyle/>
        <a:p>
          <a:endParaRPr lang="en-US"/>
        </a:p>
      </dgm:t>
    </dgm:pt>
    <dgm:pt modelId="{C50C23E7-DF2E-420C-AEF5-80ECE2BB7535}">
      <dgm:prSet phldrT="[Text]"/>
      <dgm:spPr/>
      <dgm:t>
        <a:bodyPr/>
        <a:lstStyle/>
        <a:p>
          <a:r>
            <a:rPr lang="en-US" dirty="0"/>
            <a:t>Fault Tolerance</a:t>
          </a:r>
        </a:p>
      </dgm:t>
    </dgm:pt>
    <dgm:pt modelId="{A4C69627-A4C1-4FBC-B1DF-CA56CAC141DB}" type="parTrans" cxnId="{F4D866CD-C1E5-406A-887E-D739F0F633EC}">
      <dgm:prSet/>
      <dgm:spPr/>
      <dgm:t>
        <a:bodyPr/>
        <a:lstStyle/>
        <a:p>
          <a:endParaRPr lang="en-US"/>
        </a:p>
      </dgm:t>
    </dgm:pt>
    <dgm:pt modelId="{C02ED106-25F1-4EAC-858B-D0EEA70B00BC}" type="sibTrans" cxnId="{F4D866CD-C1E5-406A-887E-D739F0F633EC}">
      <dgm:prSet/>
      <dgm:spPr/>
      <dgm:t>
        <a:bodyPr/>
        <a:lstStyle/>
        <a:p>
          <a:endParaRPr lang="en-US"/>
        </a:p>
      </dgm:t>
    </dgm:pt>
    <dgm:pt modelId="{EDAC3149-A3EB-4676-AF8D-509F69C0C7FA}" type="pres">
      <dgm:prSet presAssocID="{4A52AFE7-0745-41BF-90D5-BD67F9B2B9B2}" presName="linearFlow" presStyleCnt="0">
        <dgm:presLayoutVars>
          <dgm:resizeHandles val="exact"/>
        </dgm:presLayoutVars>
      </dgm:prSet>
      <dgm:spPr/>
    </dgm:pt>
    <dgm:pt modelId="{9983FF54-C505-4E69-882B-E85D51B6CF09}" type="pres">
      <dgm:prSet presAssocID="{58768AC7-C233-4F13-B049-2A4DDE962631}" presName="node" presStyleLbl="node1" presStyleIdx="0" presStyleCnt="4">
        <dgm:presLayoutVars>
          <dgm:bulletEnabled val="1"/>
        </dgm:presLayoutVars>
      </dgm:prSet>
      <dgm:spPr/>
    </dgm:pt>
    <dgm:pt modelId="{3EF57902-9D1E-49EB-B727-FB097BE74036}" type="pres">
      <dgm:prSet presAssocID="{1548C825-B82D-4301-B860-CA7C94F8D5F2}" presName="sibTrans" presStyleLbl="sibTrans2D1" presStyleIdx="0" presStyleCnt="3"/>
      <dgm:spPr/>
    </dgm:pt>
    <dgm:pt modelId="{A233FF8A-6707-4A6F-AA4F-228381976C72}" type="pres">
      <dgm:prSet presAssocID="{1548C825-B82D-4301-B860-CA7C94F8D5F2}" presName="connectorText" presStyleLbl="sibTrans2D1" presStyleIdx="0" presStyleCnt="3"/>
      <dgm:spPr/>
    </dgm:pt>
    <dgm:pt modelId="{E02C2567-6664-452E-91C5-9E2CA3217BCC}" type="pres">
      <dgm:prSet presAssocID="{7D664F26-EACE-4BFE-AFC4-84C3767FB823}" presName="node" presStyleLbl="node1" presStyleIdx="1" presStyleCnt="4">
        <dgm:presLayoutVars>
          <dgm:bulletEnabled val="1"/>
        </dgm:presLayoutVars>
      </dgm:prSet>
      <dgm:spPr/>
    </dgm:pt>
    <dgm:pt modelId="{EBA7C060-D75B-4028-8AE6-E14D2C044A38}" type="pres">
      <dgm:prSet presAssocID="{4BB4027A-8C4A-4987-9820-A17223EA9B42}" presName="sibTrans" presStyleLbl="sibTrans2D1" presStyleIdx="1" presStyleCnt="3"/>
      <dgm:spPr/>
    </dgm:pt>
    <dgm:pt modelId="{464BDA2C-67FD-4538-A47E-B98E9CBD69A5}" type="pres">
      <dgm:prSet presAssocID="{4BB4027A-8C4A-4987-9820-A17223EA9B42}" presName="connectorText" presStyleLbl="sibTrans2D1" presStyleIdx="1" presStyleCnt="3"/>
      <dgm:spPr/>
    </dgm:pt>
    <dgm:pt modelId="{0BEEA205-69CD-4EF3-BA65-758956CD10D8}" type="pres">
      <dgm:prSet presAssocID="{2F42867E-6D88-4104-9888-2DE3459F8886}" presName="node" presStyleLbl="node1" presStyleIdx="2" presStyleCnt="4">
        <dgm:presLayoutVars>
          <dgm:bulletEnabled val="1"/>
        </dgm:presLayoutVars>
      </dgm:prSet>
      <dgm:spPr/>
    </dgm:pt>
    <dgm:pt modelId="{72B8BB69-BECD-4B65-B4E8-9439BDF8E425}" type="pres">
      <dgm:prSet presAssocID="{B4DD6DF6-C444-4203-B8CE-425B10418D71}" presName="sibTrans" presStyleLbl="sibTrans2D1" presStyleIdx="2" presStyleCnt="3"/>
      <dgm:spPr/>
    </dgm:pt>
    <dgm:pt modelId="{FBCBEEAE-3E6B-4A6C-92B3-2B87ACCA752C}" type="pres">
      <dgm:prSet presAssocID="{B4DD6DF6-C444-4203-B8CE-425B10418D71}" presName="connectorText" presStyleLbl="sibTrans2D1" presStyleIdx="2" presStyleCnt="3"/>
      <dgm:spPr/>
    </dgm:pt>
    <dgm:pt modelId="{9A158B62-3D63-4C69-8366-A17582929954}" type="pres">
      <dgm:prSet presAssocID="{C50C23E7-DF2E-420C-AEF5-80ECE2BB7535}" presName="node" presStyleLbl="node1" presStyleIdx="3" presStyleCnt="4">
        <dgm:presLayoutVars>
          <dgm:bulletEnabled val="1"/>
        </dgm:presLayoutVars>
      </dgm:prSet>
      <dgm:spPr/>
    </dgm:pt>
  </dgm:ptLst>
  <dgm:cxnLst>
    <dgm:cxn modelId="{B5255F26-B277-4A4C-93E7-FA79257CD059}" type="presOf" srcId="{B4DD6DF6-C444-4203-B8CE-425B10418D71}" destId="{72B8BB69-BECD-4B65-B4E8-9439BDF8E425}" srcOrd="0" destOrd="0" presId="urn:microsoft.com/office/officeart/2005/8/layout/process2"/>
    <dgm:cxn modelId="{D310912D-224F-4E2F-A1CE-20DD80051F0E}" srcId="{4A52AFE7-0745-41BF-90D5-BD67F9B2B9B2}" destId="{58768AC7-C233-4F13-B049-2A4DDE962631}" srcOrd="0" destOrd="0" parTransId="{09931C4B-2FB1-4DE6-BC55-5F5F721BD0AD}" sibTransId="{1548C825-B82D-4301-B860-CA7C94F8D5F2}"/>
    <dgm:cxn modelId="{E09C092E-C899-41C0-93D7-173E52289E12}" type="presOf" srcId="{4A52AFE7-0745-41BF-90D5-BD67F9B2B9B2}" destId="{EDAC3149-A3EB-4676-AF8D-509F69C0C7FA}" srcOrd="0" destOrd="0" presId="urn:microsoft.com/office/officeart/2005/8/layout/process2"/>
    <dgm:cxn modelId="{6A6BB42F-38C7-4C67-83EC-AD412CAC06C6}" type="presOf" srcId="{1548C825-B82D-4301-B860-CA7C94F8D5F2}" destId="{3EF57902-9D1E-49EB-B727-FB097BE74036}" srcOrd="0" destOrd="0" presId="urn:microsoft.com/office/officeart/2005/8/layout/process2"/>
    <dgm:cxn modelId="{9F402F31-C399-4ABE-A63C-830CBABE4681}" type="presOf" srcId="{C50C23E7-DF2E-420C-AEF5-80ECE2BB7535}" destId="{9A158B62-3D63-4C69-8366-A17582929954}" srcOrd="0" destOrd="0" presId="urn:microsoft.com/office/officeart/2005/8/layout/process2"/>
    <dgm:cxn modelId="{6941C83C-B2D4-4E75-AE6E-DDF12348841A}" srcId="{4A52AFE7-0745-41BF-90D5-BD67F9B2B9B2}" destId="{2F42867E-6D88-4104-9888-2DE3459F8886}" srcOrd="2" destOrd="0" parTransId="{E4A09C30-CA31-4440-9735-961CC12F4BC7}" sibTransId="{B4DD6DF6-C444-4203-B8CE-425B10418D71}"/>
    <dgm:cxn modelId="{927F6850-3DCF-4440-9449-863BD6F811DE}" type="presOf" srcId="{7D664F26-EACE-4BFE-AFC4-84C3767FB823}" destId="{E02C2567-6664-452E-91C5-9E2CA3217BCC}" srcOrd="0" destOrd="0" presId="urn:microsoft.com/office/officeart/2005/8/layout/process2"/>
    <dgm:cxn modelId="{F5295A75-E546-4DBD-BFB2-074D68339A49}" type="presOf" srcId="{4BB4027A-8C4A-4987-9820-A17223EA9B42}" destId="{464BDA2C-67FD-4538-A47E-B98E9CBD69A5}" srcOrd="1" destOrd="0" presId="urn:microsoft.com/office/officeart/2005/8/layout/process2"/>
    <dgm:cxn modelId="{E4280088-1D6B-428E-A407-067D2F0AAB6F}" srcId="{4A52AFE7-0745-41BF-90D5-BD67F9B2B9B2}" destId="{7D664F26-EACE-4BFE-AFC4-84C3767FB823}" srcOrd="1" destOrd="0" parTransId="{F22D5CB9-193A-4C8F-9236-78E932530BEC}" sibTransId="{4BB4027A-8C4A-4987-9820-A17223EA9B42}"/>
    <dgm:cxn modelId="{20400590-D0CD-43A1-B78B-3992E7CD98FB}" type="presOf" srcId="{B4DD6DF6-C444-4203-B8CE-425B10418D71}" destId="{FBCBEEAE-3E6B-4A6C-92B3-2B87ACCA752C}" srcOrd="1" destOrd="0" presId="urn:microsoft.com/office/officeart/2005/8/layout/process2"/>
    <dgm:cxn modelId="{04FF9AA1-1CEF-4441-A40A-8A76A5F68336}" type="presOf" srcId="{1548C825-B82D-4301-B860-CA7C94F8D5F2}" destId="{A233FF8A-6707-4A6F-AA4F-228381976C72}" srcOrd="1" destOrd="0" presId="urn:microsoft.com/office/officeart/2005/8/layout/process2"/>
    <dgm:cxn modelId="{4B890BA5-09C9-4258-9DE9-233404EEC41B}" type="presOf" srcId="{4BB4027A-8C4A-4987-9820-A17223EA9B42}" destId="{EBA7C060-D75B-4028-8AE6-E14D2C044A38}" srcOrd="0" destOrd="0" presId="urn:microsoft.com/office/officeart/2005/8/layout/process2"/>
    <dgm:cxn modelId="{BE410AA9-226D-4A98-B63D-806B7BE80FF5}" type="presOf" srcId="{2F42867E-6D88-4104-9888-2DE3459F8886}" destId="{0BEEA205-69CD-4EF3-BA65-758956CD10D8}" srcOrd="0" destOrd="0" presId="urn:microsoft.com/office/officeart/2005/8/layout/process2"/>
    <dgm:cxn modelId="{CA6AE0AB-9AB1-47D0-9B69-2D3AE7566799}" type="presOf" srcId="{58768AC7-C233-4F13-B049-2A4DDE962631}" destId="{9983FF54-C505-4E69-882B-E85D51B6CF09}" srcOrd="0" destOrd="0" presId="urn:microsoft.com/office/officeart/2005/8/layout/process2"/>
    <dgm:cxn modelId="{F4D866CD-C1E5-406A-887E-D739F0F633EC}" srcId="{4A52AFE7-0745-41BF-90D5-BD67F9B2B9B2}" destId="{C50C23E7-DF2E-420C-AEF5-80ECE2BB7535}" srcOrd="3" destOrd="0" parTransId="{A4C69627-A4C1-4FBC-B1DF-CA56CAC141DB}" sibTransId="{C02ED106-25F1-4EAC-858B-D0EEA70B00BC}"/>
    <dgm:cxn modelId="{21C6E75D-1426-4579-A9FA-09926D4E4BD0}" type="presParOf" srcId="{EDAC3149-A3EB-4676-AF8D-509F69C0C7FA}" destId="{9983FF54-C505-4E69-882B-E85D51B6CF09}" srcOrd="0" destOrd="0" presId="urn:microsoft.com/office/officeart/2005/8/layout/process2"/>
    <dgm:cxn modelId="{D95E4679-12D9-47A3-BB3C-C2E728659D93}" type="presParOf" srcId="{EDAC3149-A3EB-4676-AF8D-509F69C0C7FA}" destId="{3EF57902-9D1E-49EB-B727-FB097BE74036}" srcOrd="1" destOrd="0" presId="urn:microsoft.com/office/officeart/2005/8/layout/process2"/>
    <dgm:cxn modelId="{EC9C351E-A03B-4EFC-ACF2-010BEE9A94D1}" type="presParOf" srcId="{3EF57902-9D1E-49EB-B727-FB097BE74036}" destId="{A233FF8A-6707-4A6F-AA4F-228381976C72}" srcOrd="0" destOrd="0" presId="urn:microsoft.com/office/officeart/2005/8/layout/process2"/>
    <dgm:cxn modelId="{F0A40C79-4193-42B5-BF27-5F55FB12CF74}" type="presParOf" srcId="{EDAC3149-A3EB-4676-AF8D-509F69C0C7FA}" destId="{E02C2567-6664-452E-91C5-9E2CA3217BCC}" srcOrd="2" destOrd="0" presId="urn:microsoft.com/office/officeart/2005/8/layout/process2"/>
    <dgm:cxn modelId="{10C0BA8A-0ACB-4A74-8A56-E3B25424D5C6}" type="presParOf" srcId="{EDAC3149-A3EB-4676-AF8D-509F69C0C7FA}" destId="{EBA7C060-D75B-4028-8AE6-E14D2C044A38}" srcOrd="3" destOrd="0" presId="urn:microsoft.com/office/officeart/2005/8/layout/process2"/>
    <dgm:cxn modelId="{5A1A8F67-B223-4973-A402-2C39F0E3A73B}" type="presParOf" srcId="{EBA7C060-D75B-4028-8AE6-E14D2C044A38}" destId="{464BDA2C-67FD-4538-A47E-B98E9CBD69A5}" srcOrd="0" destOrd="0" presId="urn:microsoft.com/office/officeart/2005/8/layout/process2"/>
    <dgm:cxn modelId="{97877A29-ACA9-4CBD-AE72-19ED08BE15D1}" type="presParOf" srcId="{EDAC3149-A3EB-4676-AF8D-509F69C0C7FA}" destId="{0BEEA205-69CD-4EF3-BA65-758956CD10D8}" srcOrd="4" destOrd="0" presId="urn:microsoft.com/office/officeart/2005/8/layout/process2"/>
    <dgm:cxn modelId="{E2B56BAC-7BAC-49A5-AE8D-BA952C724DFC}" type="presParOf" srcId="{EDAC3149-A3EB-4676-AF8D-509F69C0C7FA}" destId="{72B8BB69-BECD-4B65-B4E8-9439BDF8E425}" srcOrd="5" destOrd="0" presId="urn:microsoft.com/office/officeart/2005/8/layout/process2"/>
    <dgm:cxn modelId="{3ADF29E8-D02E-4E93-8CA2-F0FAB6833AB3}" type="presParOf" srcId="{72B8BB69-BECD-4B65-B4E8-9439BDF8E425}" destId="{FBCBEEAE-3E6B-4A6C-92B3-2B87ACCA752C}" srcOrd="0" destOrd="0" presId="urn:microsoft.com/office/officeart/2005/8/layout/process2"/>
    <dgm:cxn modelId="{32118297-88CA-4FF8-A04B-6E2494D233E9}" type="presParOf" srcId="{EDAC3149-A3EB-4676-AF8D-509F69C0C7FA}" destId="{9A158B62-3D63-4C69-8366-A17582929954}"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3FF54-C505-4E69-882B-E85D51B6CF09}">
      <dsp:nvSpPr>
        <dsp:cNvPr id="0" name=""/>
        <dsp:cNvSpPr/>
      </dsp:nvSpPr>
      <dsp:spPr>
        <a:xfrm>
          <a:off x="2402428" y="2269"/>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Production</a:t>
          </a:r>
        </a:p>
      </dsp:txBody>
      <dsp:txXfrm>
        <a:off x="2427157" y="26998"/>
        <a:ext cx="1470285" cy="794843"/>
      </dsp:txXfrm>
    </dsp:sp>
    <dsp:sp modelId="{3EF57902-9D1E-49EB-B727-FB097BE74036}">
      <dsp:nvSpPr>
        <dsp:cNvPr id="0" name=""/>
        <dsp:cNvSpPr/>
      </dsp:nvSpPr>
      <dsp:spPr>
        <a:xfrm rot="5400000">
          <a:off x="3003993" y="867679"/>
          <a:ext cx="316613" cy="379935"/>
        </a:xfrm>
        <a:prstGeom prst="rightArrow">
          <a:avLst>
            <a:gd name="adj1" fmla="val 60000"/>
            <a:gd name="adj2" fmla="val 50000"/>
          </a:avLst>
        </a:prstGeom>
        <a:solidFill>
          <a:schemeClr val="accent4">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48319" y="899340"/>
        <a:ext cx="227961" cy="221629"/>
      </dsp:txXfrm>
    </dsp:sp>
    <dsp:sp modelId="{E02C2567-6664-452E-91C5-9E2CA3217BCC}">
      <dsp:nvSpPr>
        <dsp:cNvPr id="0" name=""/>
        <dsp:cNvSpPr/>
      </dsp:nvSpPr>
      <dsp:spPr>
        <a:xfrm>
          <a:off x="2402428" y="1268722"/>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Availability</a:t>
          </a:r>
        </a:p>
      </dsp:txBody>
      <dsp:txXfrm>
        <a:off x="2427157" y="1293451"/>
        <a:ext cx="1470285" cy="794843"/>
      </dsp:txXfrm>
    </dsp:sp>
    <dsp:sp modelId="{EBA7C060-D75B-4028-8AE6-E14D2C044A38}">
      <dsp:nvSpPr>
        <dsp:cNvPr id="0" name=""/>
        <dsp:cNvSpPr/>
      </dsp:nvSpPr>
      <dsp:spPr>
        <a:xfrm rot="5400000">
          <a:off x="3003993" y="2134132"/>
          <a:ext cx="316613" cy="379935"/>
        </a:xfrm>
        <a:prstGeom prst="rightArrow">
          <a:avLst>
            <a:gd name="adj1" fmla="val 60000"/>
            <a:gd name="adj2" fmla="val 50000"/>
          </a:avLst>
        </a:prstGeom>
        <a:solidFill>
          <a:schemeClr val="accent4">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48319" y="2165793"/>
        <a:ext cx="227961" cy="221629"/>
      </dsp:txXfrm>
    </dsp:sp>
    <dsp:sp modelId="{0BEEA205-69CD-4EF3-BA65-758956CD10D8}">
      <dsp:nvSpPr>
        <dsp:cNvPr id="0" name=""/>
        <dsp:cNvSpPr/>
      </dsp:nvSpPr>
      <dsp:spPr>
        <a:xfrm>
          <a:off x="2402428" y="2535175"/>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Resilience</a:t>
          </a:r>
        </a:p>
      </dsp:txBody>
      <dsp:txXfrm>
        <a:off x="2427157" y="2559904"/>
        <a:ext cx="1470285" cy="794843"/>
      </dsp:txXfrm>
    </dsp:sp>
    <dsp:sp modelId="{72B8BB69-BECD-4B65-B4E8-9439BDF8E425}">
      <dsp:nvSpPr>
        <dsp:cNvPr id="0" name=""/>
        <dsp:cNvSpPr/>
      </dsp:nvSpPr>
      <dsp:spPr>
        <a:xfrm rot="5400000">
          <a:off x="3003993" y="3400584"/>
          <a:ext cx="316613" cy="379935"/>
        </a:xfrm>
        <a:prstGeom prst="rightArrow">
          <a:avLst>
            <a:gd name="adj1" fmla="val 60000"/>
            <a:gd name="adj2" fmla="val 50000"/>
          </a:avLst>
        </a:prstGeom>
        <a:solidFill>
          <a:schemeClr val="accent4">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48319" y="3432245"/>
        <a:ext cx="227961" cy="221629"/>
      </dsp:txXfrm>
    </dsp:sp>
    <dsp:sp modelId="{9A158B62-3D63-4C69-8366-A17582929954}">
      <dsp:nvSpPr>
        <dsp:cNvPr id="0" name=""/>
        <dsp:cNvSpPr/>
      </dsp:nvSpPr>
      <dsp:spPr>
        <a:xfrm>
          <a:off x="2402428" y="3801628"/>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Fault Tolerance</a:t>
          </a:r>
        </a:p>
      </dsp:txBody>
      <dsp:txXfrm>
        <a:off x="2427157" y="3826357"/>
        <a:ext cx="1470285" cy="7948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defTabSz="928688" eaLnBrk="1" hangingPunct="1">
              <a:buFontTx/>
              <a:buNone/>
              <a:defRPr sz="1200" i="0"/>
            </a:lvl1pPr>
          </a:lstStyle>
          <a:p>
            <a:pPr>
              <a:defRPr/>
            </a:pPr>
            <a:endParaRPr lang="en-US"/>
          </a:p>
        </p:txBody>
      </p:sp>
      <p:sp>
        <p:nvSpPr>
          <p:cNvPr id="49155" name="Rectangle 3"/>
          <p:cNvSpPr>
            <a:spLocks noGrp="1" noChangeArrowheads="1"/>
          </p:cNvSpPr>
          <p:nvPr>
            <p:ph type="dt" sz="quarter"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algn="r" defTabSz="928688" eaLnBrk="1" hangingPunct="1">
              <a:buFontTx/>
              <a:buNone/>
              <a:defRPr sz="900" i="0"/>
            </a:lvl1pPr>
          </a:lstStyle>
          <a:p>
            <a:pPr>
              <a:defRPr/>
            </a:pPr>
            <a:endParaRPr lang="en-US"/>
          </a:p>
        </p:txBody>
      </p:sp>
      <p:sp>
        <p:nvSpPr>
          <p:cNvPr id="49156" name="Rectangle 4"/>
          <p:cNvSpPr>
            <a:spLocks noGrp="1" noChangeArrowheads="1"/>
          </p:cNvSpPr>
          <p:nvPr>
            <p:ph type="ftr" sz="quarter" idx="2"/>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defTabSz="928688" eaLnBrk="1" hangingPunct="1">
              <a:buFontTx/>
              <a:buNone/>
              <a:defRPr sz="900" i="0"/>
            </a:lvl1pPr>
          </a:lstStyle>
          <a:p>
            <a:pPr>
              <a:defRPr/>
            </a:pPr>
            <a:r>
              <a:rPr lang="en-US"/>
              <a:t>IBM Confidential</a:t>
            </a:r>
          </a:p>
        </p:txBody>
      </p:sp>
      <p:sp>
        <p:nvSpPr>
          <p:cNvPr id="49157" name="Rectangle 5"/>
          <p:cNvSpPr>
            <a:spLocks noGrp="1" noChangeArrowheads="1"/>
          </p:cNvSpPr>
          <p:nvPr>
            <p:ph type="sldNum" sz="quarter" idx="3"/>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algn="r" defTabSz="928688" eaLnBrk="1" hangingPunct="1">
              <a:buFontTx/>
              <a:buNone/>
              <a:defRPr sz="900" i="0"/>
            </a:lvl1pPr>
          </a:lstStyle>
          <a:p>
            <a:pPr>
              <a:defRPr/>
            </a:pPr>
            <a:fld id="{91F65FC8-9B77-43B1-B81F-F85450B15F65}" type="slidenum">
              <a:rPr lang="en-US"/>
              <a:pPr>
                <a:defRPr/>
              </a:pPr>
              <a:t>‹#›</a:t>
            </a:fld>
            <a:endParaRPr lang="en-US" dirty="0"/>
          </a:p>
        </p:txBody>
      </p:sp>
    </p:spTree>
    <p:extLst>
      <p:ext uri="{BB962C8B-B14F-4D97-AF65-F5344CB8AC3E}">
        <p14:creationId xmlns:p14="http://schemas.microsoft.com/office/powerpoint/2010/main" val="1937455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defTabSz="928688" eaLnBrk="1" hangingPunct="1">
              <a:buFontTx/>
              <a:buNone/>
              <a:defRPr sz="1000" b="1" i="0"/>
            </a:lvl1pPr>
          </a:lstStyle>
          <a:p>
            <a:pPr>
              <a:defRPr/>
            </a:pPr>
            <a:endParaRPr lang="en-US"/>
          </a:p>
        </p:txBody>
      </p:sp>
      <p:sp>
        <p:nvSpPr>
          <p:cNvPr id="25603"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algn="r" defTabSz="928688" eaLnBrk="1" hangingPunct="1">
              <a:buFontTx/>
              <a:buNone/>
              <a:defRPr sz="900" i="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98500" y="4403725"/>
            <a:ext cx="5588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defTabSz="928688" eaLnBrk="1" hangingPunct="1">
              <a:buFontTx/>
              <a:buNone/>
              <a:defRPr sz="900" i="0"/>
            </a:lvl1pPr>
          </a:lstStyle>
          <a:p>
            <a:pPr>
              <a:defRPr/>
            </a:pPr>
            <a:r>
              <a:rPr lang="en-US"/>
              <a:t>IBM Confidential</a:t>
            </a:r>
          </a:p>
        </p:txBody>
      </p:sp>
      <p:sp>
        <p:nvSpPr>
          <p:cNvPr id="25607" name="Rectangle 7"/>
          <p:cNvSpPr>
            <a:spLocks noGrp="1" noChangeArrowheads="1"/>
          </p:cNvSpPr>
          <p:nvPr>
            <p:ph type="sldNum" sz="quarter" idx="5"/>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algn="r" defTabSz="928688" eaLnBrk="1" hangingPunct="1">
              <a:buFontTx/>
              <a:buNone/>
              <a:defRPr sz="900" i="0"/>
            </a:lvl1pPr>
          </a:lstStyle>
          <a:p>
            <a:pPr>
              <a:defRPr/>
            </a:pPr>
            <a:fld id="{7AFCBC63-3613-4FE5-B79B-0DA532110A14}" type="slidenum">
              <a:rPr lang="en-US"/>
              <a:pPr>
                <a:defRPr/>
              </a:pPr>
              <a:t>‹#›</a:t>
            </a:fld>
            <a:endParaRPr lang="en-US" dirty="0"/>
          </a:p>
        </p:txBody>
      </p:sp>
    </p:spTree>
    <p:extLst>
      <p:ext uri="{BB962C8B-B14F-4D97-AF65-F5344CB8AC3E}">
        <p14:creationId xmlns:p14="http://schemas.microsoft.com/office/powerpoint/2010/main" val="257710249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p:spPr>
        <p:txBody>
          <a:bodyPr/>
          <a:lstStyle>
            <a:lvl1pPr defTabSz="928688">
              <a:defRPr i="1">
                <a:solidFill>
                  <a:schemeClr val="tx1"/>
                </a:solidFill>
                <a:latin typeface="Arial" panose="020B0604020202020204" pitchFamily="34" charset="0"/>
                <a:cs typeface="Arial" panose="020B0604020202020204" pitchFamily="34" charset="0"/>
              </a:defRPr>
            </a:lvl1pPr>
            <a:lvl2pPr marL="742950" indent="-285750" defTabSz="928688">
              <a:defRPr i="1">
                <a:solidFill>
                  <a:schemeClr val="tx1"/>
                </a:solidFill>
                <a:latin typeface="Arial" panose="020B0604020202020204" pitchFamily="34" charset="0"/>
                <a:cs typeface="Arial" panose="020B0604020202020204" pitchFamily="34" charset="0"/>
              </a:defRPr>
            </a:lvl2pPr>
            <a:lvl3pPr marL="1143000" indent="-228600" defTabSz="928688">
              <a:defRPr i="1">
                <a:solidFill>
                  <a:schemeClr val="tx1"/>
                </a:solidFill>
                <a:latin typeface="Arial" panose="020B0604020202020204" pitchFamily="34" charset="0"/>
                <a:cs typeface="Arial" panose="020B0604020202020204" pitchFamily="34" charset="0"/>
              </a:defRPr>
            </a:lvl3pPr>
            <a:lvl4pPr marL="1600200" indent="-228600" defTabSz="928688">
              <a:defRPr i="1">
                <a:solidFill>
                  <a:schemeClr val="tx1"/>
                </a:solidFill>
                <a:latin typeface="Arial" panose="020B0604020202020204" pitchFamily="34" charset="0"/>
                <a:cs typeface="Arial" panose="020B0604020202020204" pitchFamily="34" charset="0"/>
              </a:defRPr>
            </a:lvl4pPr>
            <a:lvl5pPr marL="2057400" indent="-228600" defTabSz="928688">
              <a:defRPr i="1">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i="0"/>
              <a:t>IBM Confidential</a:t>
            </a:r>
          </a:p>
        </p:txBody>
      </p:sp>
      <p:sp>
        <p:nvSpPr>
          <p:cNvPr id="6147" name="Rectangle 2"/>
          <p:cNvSpPr>
            <a:spLocks noGrp="1" noRot="1" noChangeAspect="1" noChangeArrowheads="1" noTextEdit="1"/>
          </p:cNvSpPr>
          <p:nvPr>
            <p:ph type="sldImg"/>
          </p:nvPr>
        </p:nvSpPr>
        <p:spPr>
          <a:xfrm>
            <a:off x="1177925" y="695325"/>
            <a:ext cx="4635500" cy="3476625"/>
          </a:xfrm>
          <a:ln/>
        </p:spPr>
      </p:sp>
      <p:sp>
        <p:nvSpPr>
          <p:cNvPr id="6148" name="Rectangle 3"/>
          <p:cNvSpPr>
            <a:spLocks noGrp="1" noChangeArrowheads="1"/>
          </p:cNvSpPr>
          <p:nvPr>
            <p:ph type="body" idx="1"/>
          </p:nvPr>
        </p:nvSpPr>
        <p:spPr>
          <a:xfrm>
            <a:off x="931863" y="4405313"/>
            <a:ext cx="5121275" cy="282575"/>
          </a:xfrm>
          <a:noFill/>
        </p:spPr>
        <p:txBody>
          <a:bodyPr lIns="92529" tIns="46267" rIns="92529" bIns="46267"/>
          <a:lstStyle/>
          <a:p>
            <a:pPr eaLnBrk="1" hangingPunct="1"/>
            <a:endParaRPr lang="en-US"/>
          </a:p>
        </p:txBody>
      </p:sp>
    </p:spTree>
    <p:extLst>
      <p:ext uri="{BB962C8B-B14F-4D97-AF65-F5344CB8AC3E}">
        <p14:creationId xmlns:p14="http://schemas.microsoft.com/office/powerpoint/2010/main" val="3764842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5257800"/>
            <a:ext cx="9144000" cy="1600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i="0" dirty="0"/>
          </a:p>
        </p:txBody>
      </p:sp>
      <p:sp>
        <p:nvSpPr>
          <p:cNvPr id="5" name="Rectangle 3"/>
          <p:cNvSpPr>
            <a:spLocks noChangeArrowheads="1"/>
          </p:cNvSpPr>
          <p:nvPr/>
        </p:nvSpPr>
        <p:spPr bwMode="hidden">
          <a:xfrm>
            <a:off x="0" y="0"/>
            <a:ext cx="9144000" cy="1600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eaLnBrk="1" hangingPunct="1">
              <a:defRPr/>
            </a:pPr>
            <a:endParaRPr lang="en-US" dirty="0"/>
          </a:p>
        </p:txBody>
      </p:sp>
      <p:sp>
        <p:nvSpPr>
          <p:cNvPr id="6" name="Line 6"/>
          <p:cNvSpPr>
            <a:spLocks noChangeShapeType="1"/>
          </p:cNvSpPr>
          <p:nvPr/>
        </p:nvSpPr>
        <p:spPr bwMode="auto">
          <a:xfrm flipV="1">
            <a:off x="1828800" y="121920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7"/>
          <p:cNvSpPr>
            <a:spLocks noChangeArrowheads="1"/>
          </p:cNvSpPr>
          <p:nvPr/>
        </p:nvSpPr>
        <p:spPr bwMode="auto">
          <a:xfrm>
            <a:off x="1905000" y="121920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8000"/>
              </a:lnSpc>
              <a:spcBef>
                <a:spcPct val="20000"/>
              </a:spcBef>
              <a:defRPr/>
            </a:pPr>
            <a:r>
              <a:rPr lang="en-US" sz="1700" i="0" dirty="0">
                <a:solidFill>
                  <a:schemeClr val="bg1"/>
                </a:solidFill>
              </a:rPr>
              <a:t>IBM Global Services</a:t>
            </a:r>
          </a:p>
        </p:txBody>
      </p:sp>
      <p:sp>
        <p:nvSpPr>
          <p:cNvPr id="8" name="Text Box 8"/>
          <p:cNvSpPr txBox="1">
            <a:spLocks noChangeArrowheads="1"/>
          </p:cNvSpPr>
          <p:nvPr/>
        </p:nvSpPr>
        <p:spPr bwMode="auto">
          <a:xfrm>
            <a:off x="6816725" y="6096000"/>
            <a:ext cx="2124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r" eaLnBrk="1" hangingPunct="1">
              <a:buFontTx/>
              <a:buNone/>
              <a:defRPr/>
            </a:pPr>
            <a:r>
              <a:rPr lang="en-US" sz="1000" i="0" dirty="0">
                <a:solidFill>
                  <a:schemeClr val="bg1"/>
                </a:solidFill>
              </a:rPr>
              <a:t>© Copyright IBM Corporation 2003</a:t>
            </a:r>
          </a:p>
          <a:p>
            <a:pPr algn="r" eaLnBrk="1" hangingPunct="1">
              <a:buFontTx/>
              <a:buNone/>
              <a:defRPr/>
            </a:pPr>
            <a:endParaRPr lang="en-US" sz="1000" i="0" dirty="0">
              <a:solidFill>
                <a:schemeClr val="bg1"/>
              </a:solidFill>
            </a:endParaRPr>
          </a:p>
        </p:txBody>
      </p:sp>
      <p:pic>
        <p:nvPicPr>
          <p:cNvPr id="9" name="Picture 9" descr="ibm_white_logo_300dpi"/>
          <p:cNvPicPr>
            <a:picLocks noChangeAspect="1" noChangeArrowheads="1"/>
          </p:cNvPicPr>
          <p:nvPr/>
        </p:nvPicPr>
        <p:blipFill>
          <a:blip r:embed="rId2">
            <a:clrChange>
              <a:clrFrom>
                <a:srgbClr val="7889FB"/>
              </a:clrFrom>
              <a:clrTo>
                <a:srgbClr val="7889FB">
                  <a:alpha val="0"/>
                </a:srgbClr>
              </a:clrTo>
            </a:clrChange>
            <a:extLst>
              <a:ext uri="{28A0092B-C50C-407E-A947-70E740481C1C}">
                <a14:useLocalDpi xmlns:a14="http://schemas.microsoft.com/office/drawing/2010/main" val="0"/>
              </a:ext>
            </a:extLst>
          </a:blip>
          <a:srcRect r="6657"/>
          <a:stretch>
            <a:fillRect/>
          </a:stretch>
        </p:blipFill>
        <p:spPr bwMode="black">
          <a:xfrm>
            <a:off x="7524750" y="687388"/>
            <a:ext cx="1001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10"/>
          <p:cNvSpPr>
            <a:spLocks noChangeShapeType="1"/>
          </p:cNvSpPr>
          <p:nvPr/>
        </p:nvSpPr>
        <p:spPr bwMode="auto">
          <a:xfrm>
            <a:off x="0" y="1600200"/>
            <a:ext cx="9144000" cy="0"/>
          </a:xfrm>
          <a:prstGeom prst="line">
            <a:avLst/>
          </a:prstGeom>
          <a:noFill/>
          <a:ln w="952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1"/>
          <p:cNvSpPr>
            <a:spLocks noChangeShapeType="1"/>
          </p:cNvSpPr>
          <p:nvPr/>
        </p:nvSpPr>
        <p:spPr bwMode="auto">
          <a:xfrm>
            <a:off x="0" y="5257800"/>
            <a:ext cx="9144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2"/>
          <p:cNvSpPr>
            <a:spLocks noChangeShapeType="1"/>
          </p:cNvSpPr>
          <p:nvPr/>
        </p:nvSpPr>
        <p:spPr bwMode="auto">
          <a:xfrm>
            <a:off x="1828800" y="4343400"/>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76" name="Rectangle 4"/>
          <p:cNvSpPr>
            <a:spLocks noGrp="1" noChangeArrowheads="1"/>
          </p:cNvSpPr>
          <p:nvPr>
            <p:ph type="subTitle" idx="1"/>
          </p:nvPr>
        </p:nvSpPr>
        <p:spPr>
          <a:xfrm>
            <a:off x="1828800" y="4267200"/>
            <a:ext cx="4343400" cy="914400"/>
          </a:xfrm>
        </p:spPr>
        <p:txBody>
          <a:bodyPr lIns="91440" tIns="18000" rIns="91440"/>
          <a:lstStyle>
            <a:lvl1pPr marL="0" indent="0">
              <a:buFont typeface="Wingdings" panose="05000000000000000000" pitchFamily="2" charset="2"/>
              <a:buNone/>
              <a:defRPr sz="2400">
                <a:solidFill>
                  <a:schemeClr val="bg2"/>
                </a:solidFill>
              </a:defRPr>
            </a:lvl1pPr>
          </a:lstStyle>
          <a:p>
            <a:pPr lvl="0"/>
            <a:r>
              <a:rPr lang="en-US" noProof="0"/>
              <a:t>Click to edit Master subtitle style</a:t>
            </a:r>
          </a:p>
        </p:txBody>
      </p:sp>
      <p:sp>
        <p:nvSpPr>
          <p:cNvPr id="207885" name="Rectangle 13"/>
          <p:cNvSpPr>
            <a:spLocks noGrp="1" noChangeArrowheads="1"/>
          </p:cNvSpPr>
          <p:nvPr>
            <p:ph type="ctrTitle" sz="quarter"/>
          </p:nvPr>
        </p:nvSpPr>
        <p:spPr>
          <a:xfrm>
            <a:off x="838200" y="2667000"/>
            <a:ext cx="5334000" cy="91440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3200" b="0"/>
            </a:lvl1pPr>
          </a:lstStyle>
          <a:p>
            <a:pPr lvl="0"/>
            <a:r>
              <a:rPr lang="en-US" noProof="0"/>
              <a:t>Click to edit Master title style</a:t>
            </a:r>
          </a:p>
        </p:txBody>
      </p:sp>
    </p:spTree>
    <p:extLst>
      <p:ext uri="{BB962C8B-B14F-4D97-AF65-F5344CB8AC3E}">
        <p14:creationId xmlns:p14="http://schemas.microsoft.com/office/powerpoint/2010/main" val="371811351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CBF468AE-8B5E-4FE4-8204-D2E2ACBA7DC8}" type="slidenum">
              <a:rPr lang="en-US"/>
              <a:pPr>
                <a:defRPr/>
              </a:pPr>
              <a:t>‹#›</a:t>
            </a:fld>
            <a:endParaRPr lang="en-US" dirty="0"/>
          </a:p>
        </p:txBody>
      </p:sp>
    </p:spTree>
    <p:extLst>
      <p:ext uri="{BB962C8B-B14F-4D97-AF65-F5344CB8AC3E}">
        <p14:creationId xmlns:p14="http://schemas.microsoft.com/office/powerpoint/2010/main" val="29706593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495DDEA2-F3A5-46BF-9A9F-DF4B301C689A}" type="slidenum">
              <a:rPr lang="en-US"/>
              <a:pPr>
                <a:defRPr/>
              </a:pPr>
              <a:t>‹#›</a:t>
            </a:fld>
            <a:endParaRPr lang="en-US" dirty="0"/>
          </a:p>
        </p:txBody>
      </p:sp>
    </p:spTree>
    <p:extLst>
      <p:ext uri="{BB962C8B-B14F-4D97-AF65-F5344CB8AC3E}">
        <p14:creationId xmlns:p14="http://schemas.microsoft.com/office/powerpoint/2010/main" val="349623010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E20BCDF8-30D9-497E-B0E7-F574ED4A1EDB}" type="slidenum">
              <a:rPr lang="en-US"/>
              <a:pPr>
                <a:defRPr/>
              </a:pPr>
              <a:t>‹#›</a:t>
            </a:fld>
            <a:endParaRPr lang="en-US" dirty="0"/>
          </a:p>
        </p:txBody>
      </p:sp>
    </p:spTree>
    <p:extLst>
      <p:ext uri="{BB962C8B-B14F-4D97-AF65-F5344CB8AC3E}">
        <p14:creationId xmlns:p14="http://schemas.microsoft.com/office/powerpoint/2010/main" val="194324767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860C9D8F-3816-45F0-BF6E-D4636266217D}" type="slidenum">
              <a:rPr lang="en-US"/>
              <a:pPr>
                <a:defRPr/>
              </a:pPr>
              <a:t>‹#›</a:t>
            </a:fld>
            <a:endParaRPr lang="en-US" dirty="0"/>
          </a:p>
        </p:txBody>
      </p:sp>
    </p:spTree>
    <p:extLst>
      <p:ext uri="{BB962C8B-B14F-4D97-AF65-F5344CB8AC3E}">
        <p14:creationId xmlns:p14="http://schemas.microsoft.com/office/powerpoint/2010/main" val="167931427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7550"/>
            <a:ext cx="4038600" cy="413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7550"/>
            <a:ext cx="4038600" cy="413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descr="June 18, 2003 Mgrs. Communication Meeting "/>
          <p:cNvSpPr>
            <a:spLocks noGrp="1" noChangeArrowheads="1"/>
          </p:cNvSpPr>
          <p:nvPr>
            <p:ph type="sldNum" sz="quarter" idx="10"/>
          </p:nvPr>
        </p:nvSpPr>
        <p:spPr>
          <a:ln/>
        </p:spPr>
        <p:txBody>
          <a:bodyPr/>
          <a:lstStyle>
            <a:lvl1pPr>
              <a:defRPr/>
            </a:lvl1pPr>
          </a:lstStyle>
          <a:p>
            <a:pPr>
              <a:defRPr/>
            </a:pPr>
            <a:fld id="{51B5EF59-94F3-4DE8-93A9-BB7A08B7F4B2}" type="slidenum">
              <a:rPr lang="en-US"/>
              <a:pPr>
                <a:defRPr/>
              </a:pPr>
              <a:t>‹#›</a:t>
            </a:fld>
            <a:endParaRPr lang="en-US" dirty="0"/>
          </a:p>
        </p:txBody>
      </p:sp>
    </p:spTree>
    <p:extLst>
      <p:ext uri="{BB962C8B-B14F-4D97-AF65-F5344CB8AC3E}">
        <p14:creationId xmlns:p14="http://schemas.microsoft.com/office/powerpoint/2010/main" val="120453218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descr="June 18, 2003 Mgrs. Communication Meeting "/>
          <p:cNvSpPr>
            <a:spLocks noGrp="1" noChangeArrowheads="1"/>
          </p:cNvSpPr>
          <p:nvPr>
            <p:ph type="sldNum" sz="quarter" idx="10"/>
          </p:nvPr>
        </p:nvSpPr>
        <p:spPr>
          <a:ln/>
        </p:spPr>
        <p:txBody>
          <a:bodyPr/>
          <a:lstStyle>
            <a:lvl1pPr>
              <a:defRPr/>
            </a:lvl1pPr>
          </a:lstStyle>
          <a:p>
            <a:pPr>
              <a:defRPr/>
            </a:pPr>
            <a:fld id="{741FF841-417D-4005-9138-69125A211AC5}" type="slidenum">
              <a:rPr lang="en-US"/>
              <a:pPr>
                <a:defRPr/>
              </a:pPr>
              <a:t>‹#›</a:t>
            </a:fld>
            <a:endParaRPr lang="en-US" dirty="0"/>
          </a:p>
        </p:txBody>
      </p:sp>
    </p:spTree>
    <p:extLst>
      <p:ext uri="{BB962C8B-B14F-4D97-AF65-F5344CB8AC3E}">
        <p14:creationId xmlns:p14="http://schemas.microsoft.com/office/powerpoint/2010/main" val="377770009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descr="June 18, 2003 Mgrs. Communication Meeting "/>
          <p:cNvSpPr>
            <a:spLocks noGrp="1" noChangeArrowheads="1"/>
          </p:cNvSpPr>
          <p:nvPr>
            <p:ph type="sldNum" sz="quarter" idx="10"/>
          </p:nvPr>
        </p:nvSpPr>
        <p:spPr>
          <a:ln/>
        </p:spPr>
        <p:txBody>
          <a:bodyPr/>
          <a:lstStyle>
            <a:lvl1pPr>
              <a:defRPr/>
            </a:lvl1pPr>
          </a:lstStyle>
          <a:p>
            <a:pPr>
              <a:defRPr/>
            </a:pPr>
            <a:fld id="{FF199960-BBB8-4786-804B-CDBD530BF969}" type="slidenum">
              <a:rPr lang="en-US"/>
              <a:pPr>
                <a:defRPr/>
              </a:pPr>
              <a:t>‹#›</a:t>
            </a:fld>
            <a:endParaRPr lang="en-US" dirty="0"/>
          </a:p>
        </p:txBody>
      </p:sp>
    </p:spTree>
    <p:extLst>
      <p:ext uri="{BB962C8B-B14F-4D97-AF65-F5344CB8AC3E}">
        <p14:creationId xmlns:p14="http://schemas.microsoft.com/office/powerpoint/2010/main" val="110495128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descr="June 18, 2003 Mgrs. Communication Meeting "/>
          <p:cNvSpPr>
            <a:spLocks noGrp="1" noChangeArrowheads="1"/>
          </p:cNvSpPr>
          <p:nvPr>
            <p:ph type="sldNum" sz="quarter" idx="10"/>
          </p:nvPr>
        </p:nvSpPr>
        <p:spPr>
          <a:ln/>
        </p:spPr>
        <p:txBody>
          <a:bodyPr/>
          <a:lstStyle>
            <a:lvl1pPr>
              <a:defRPr/>
            </a:lvl1pPr>
          </a:lstStyle>
          <a:p>
            <a:pPr>
              <a:defRPr/>
            </a:pPr>
            <a:fld id="{859B1818-0F1C-40B7-874B-7AE7E6BC10CC}" type="slidenum">
              <a:rPr lang="en-US"/>
              <a:pPr>
                <a:defRPr/>
              </a:pPr>
              <a:t>‹#›</a:t>
            </a:fld>
            <a:endParaRPr lang="en-US" dirty="0"/>
          </a:p>
        </p:txBody>
      </p:sp>
    </p:spTree>
    <p:extLst>
      <p:ext uri="{BB962C8B-B14F-4D97-AF65-F5344CB8AC3E}">
        <p14:creationId xmlns:p14="http://schemas.microsoft.com/office/powerpoint/2010/main" val="76773067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descr="June 18, 2003 Mgrs. Communication Meeting "/>
          <p:cNvSpPr>
            <a:spLocks noGrp="1" noChangeArrowheads="1"/>
          </p:cNvSpPr>
          <p:nvPr>
            <p:ph type="sldNum" sz="quarter" idx="10"/>
          </p:nvPr>
        </p:nvSpPr>
        <p:spPr>
          <a:ln/>
        </p:spPr>
        <p:txBody>
          <a:bodyPr/>
          <a:lstStyle>
            <a:lvl1pPr>
              <a:defRPr/>
            </a:lvl1pPr>
          </a:lstStyle>
          <a:p>
            <a:pPr>
              <a:defRPr/>
            </a:pPr>
            <a:fld id="{68925966-243B-493A-A31D-77A4B6AEFDF8}" type="slidenum">
              <a:rPr lang="en-US"/>
              <a:pPr>
                <a:defRPr/>
              </a:pPr>
              <a:t>‹#›</a:t>
            </a:fld>
            <a:endParaRPr lang="en-US" dirty="0"/>
          </a:p>
        </p:txBody>
      </p:sp>
    </p:spTree>
    <p:extLst>
      <p:ext uri="{BB962C8B-B14F-4D97-AF65-F5344CB8AC3E}">
        <p14:creationId xmlns:p14="http://schemas.microsoft.com/office/powerpoint/2010/main" val="403729573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descr="June 18, 2003 Mgrs. Communication Meeting "/>
          <p:cNvSpPr>
            <a:spLocks noGrp="1" noChangeArrowheads="1"/>
          </p:cNvSpPr>
          <p:nvPr>
            <p:ph type="sldNum" sz="quarter" idx="10"/>
          </p:nvPr>
        </p:nvSpPr>
        <p:spPr>
          <a:ln/>
        </p:spPr>
        <p:txBody>
          <a:bodyPr/>
          <a:lstStyle>
            <a:lvl1pPr>
              <a:defRPr/>
            </a:lvl1pPr>
          </a:lstStyle>
          <a:p>
            <a:pPr>
              <a:defRPr/>
            </a:pPr>
            <a:fld id="{74AE7FAC-A5D2-4887-AD6B-4C0E76351489}" type="slidenum">
              <a:rPr lang="en-US"/>
              <a:pPr>
                <a:defRPr/>
              </a:pPr>
              <a:t>‹#›</a:t>
            </a:fld>
            <a:endParaRPr lang="en-US" dirty="0"/>
          </a:p>
        </p:txBody>
      </p:sp>
    </p:spTree>
    <p:extLst>
      <p:ext uri="{BB962C8B-B14F-4D97-AF65-F5344CB8AC3E}">
        <p14:creationId xmlns:p14="http://schemas.microsoft.com/office/powerpoint/2010/main" val="402822422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0" y="6477000"/>
            <a:ext cx="9144000" cy="381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eaLnBrk="1" hangingPunct="1">
              <a:defRPr/>
            </a:pPr>
            <a:endParaRPr lang="en-US" dirty="0"/>
          </a:p>
        </p:txBody>
      </p:sp>
      <p:sp>
        <p:nvSpPr>
          <p:cNvPr id="1027" name="Rectangle 3"/>
          <p:cNvSpPr>
            <a:spLocks noChangeArrowheads="1"/>
          </p:cNvSpPr>
          <p:nvPr/>
        </p:nvSpPr>
        <p:spPr bwMode="hidden">
          <a:xfrm>
            <a:off x="0" y="0"/>
            <a:ext cx="9144000" cy="381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eaLnBrk="1" hangingPunct="1">
              <a:defRPr/>
            </a:pPr>
            <a:endParaRPr lang="en-US" dirty="0"/>
          </a:p>
        </p:txBody>
      </p:sp>
      <p:sp>
        <p:nvSpPr>
          <p:cNvPr id="1028" name="Rectangle 4"/>
          <p:cNvSpPr>
            <a:spLocks noGrp="1" noChangeArrowheads="1"/>
          </p:cNvSpPr>
          <p:nvPr>
            <p:ph type="title"/>
          </p:nvPr>
        </p:nvSpPr>
        <p:spPr bwMode="auto">
          <a:xfrm>
            <a:off x="457200" y="533400"/>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t>Header text</a:t>
            </a:r>
          </a:p>
        </p:txBody>
      </p:sp>
      <p:sp>
        <p:nvSpPr>
          <p:cNvPr id="1029" name="Rectangle 5"/>
          <p:cNvSpPr>
            <a:spLocks noGrp="1" noChangeArrowheads="1"/>
          </p:cNvSpPr>
          <p:nvPr>
            <p:ph type="body" idx="1"/>
          </p:nvPr>
        </p:nvSpPr>
        <p:spPr bwMode="auto">
          <a:xfrm>
            <a:off x="457200" y="1987550"/>
            <a:ext cx="8229600"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bodyPr>
          <a:lstStyle/>
          <a:p>
            <a:pPr lvl="0"/>
            <a:r>
              <a:rPr lang="en-US"/>
              <a:t>Level One Text</a:t>
            </a:r>
          </a:p>
          <a:p>
            <a:pPr lvl="1"/>
            <a:r>
              <a:rPr lang="en-US"/>
              <a:t>Level Two Text</a:t>
            </a:r>
          </a:p>
          <a:p>
            <a:pPr lvl="2"/>
            <a:r>
              <a:rPr lang="en-US"/>
              <a:t>Level Three Text</a:t>
            </a:r>
          </a:p>
          <a:p>
            <a:pPr lvl="3"/>
            <a:r>
              <a:rPr lang="en-US"/>
              <a:t>Level Four Text</a:t>
            </a:r>
          </a:p>
          <a:p>
            <a:pPr lvl="4"/>
            <a:r>
              <a:rPr lang="en-US"/>
              <a:t>Level Five Text</a:t>
            </a:r>
          </a:p>
        </p:txBody>
      </p:sp>
      <p:sp>
        <p:nvSpPr>
          <p:cNvPr id="206855" name="Rectangle 7" descr="June 18, 2003 Mgrs. Communication Meeting "/>
          <p:cNvSpPr>
            <a:spLocks noGrp="1" noChangeArrowheads="1"/>
          </p:cNvSpPr>
          <p:nvPr>
            <p:ph type="sldNum" sz="quarter" idx="4"/>
          </p:nvPr>
        </p:nvSpPr>
        <p:spPr bwMode="auto">
          <a:xfrm>
            <a:off x="304800" y="6534150"/>
            <a:ext cx="12954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68400" rIns="91440" bIns="45720" numCol="1" anchor="t" anchorCtr="0" compatLnSpc="1">
            <a:prstTxWarp prst="textNoShape">
              <a:avLst/>
            </a:prstTxWarp>
          </a:bodyPr>
          <a:lstStyle>
            <a:lvl1pPr eaLnBrk="1" hangingPunct="1">
              <a:buFontTx/>
              <a:buNone/>
              <a:defRPr sz="800" i="0">
                <a:solidFill>
                  <a:schemeClr val="bg1"/>
                </a:solidFill>
              </a:defRPr>
            </a:lvl1pPr>
          </a:lstStyle>
          <a:p>
            <a:pPr>
              <a:defRPr/>
            </a:pPr>
            <a:fld id="{817141CD-C192-407B-944E-037CE4416BFB}" type="slidenum">
              <a:rPr lang="en-US"/>
              <a:pPr>
                <a:defRPr/>
              </a:pPr>
              <a:t>‹#›</a:t>
            </a:fld>
            <a:endParaRPr lang="en-US" dirty="0"/>
          </a:p>
        </p:txBody>
      </p:sp>
      <p:sp>
        <p:nvSpPr>
          <p:cNvPr id="1031" name="Text Box 8"/>
          <p:cNvSpPr txBox="1">
            <a:spLocks noChangeArrowheads="1"/>
          </p:cNvSpPr>
          <p:nvPr/>
        </p:nvSpPr>
        <p:spPr bwMode="auto">
          <a:xfrm>
            <a:off x="1524000" y="76200"/>
            <a:ext cx="1792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buFontTx/>
              <a:buNone/>
              <a:defRPr/>
            </a:pPr>
            <a:r>
              <a:rPr lang="en-US" altLang="en-US" sz="1400" i="0" dirty="0">
                <a:solidFill>
                  <a:schemeClr val="bg1"/>
                </a:solidFill>
              </a:rPr>
              <a:t>IBM Global Services</a:t>
            </a:r>
          </a:p>
        </p:txBody>
      </p:sp>
      <p:sp>
        <p:nvSpPr>
          <p:cNvPr id="1032" name="Line 9"/>
          <p:cNvSpPr>
            <a:spLocks noChangeShapeType="1"/>
          </p:cNvSpPr>
          <p:nvPr/>
        </p:nvSpPr>
        <p:spPr bwMode="auto">
          <a:xfrm flipV="1">
            <a:off x="1524000"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Text Box 10"/>
          <p:cNvSpPr txBox="1">
            <a:spLocks noChangeArrowheads="1"/>
          </p:cNvSpPr>
          <p:nvPr/>
        </p:nvSpPr>
        <p:spPr bwMode="auto">
          <a:xfrm>
            <a:off x="7162800" y="6553200"/>
            <a:ext cx="1781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r" eaLnBrk="1" hangingPunct="1">
              <a:buFontTx/>
              <a:buNone/>
              <a:defRPr/>
            </a:pPr>
            <a:r>
              <a:rPr lang="en-US" sz="800" i="0" dirty="0">
                <a:solidFill>
                  <a:schemeClr val="bg1"/>
                </a:solidFill>
              </a:rPr>
              <a:t>© Copyright IBM Corporation 2003</a:t>
            </a:r>
          </a:p>
        </p:txBody>
      </p:sp>
      <p:pic>
        <p:nvPicPr>
          <p:cNvPr id="1034" name="Picture 11" descr="ibm_light_gray_logo_300dpi"/>
          <p:cNvPicPr>
            <a:picLocks noChangeAspect="1" noChangeArrowheads="1"/>
          </p:cNvPicPr>
          <p:nvPr/>
        </p:nvPicPr>
        <p:blipFill>
          <a:blip r:embed="rId13">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black">
          <a:xfrm>
            <a:off x="8461375" y="61913"/>
            <a:ext cx="6223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5" name="Line 12"/>
          <p:cNvSpPr>
            <a:spLocks noChangeShapeType="1"/>
          </p:cNvSpPr>
          <p:nvPr/>
        </p:nvSpPr>
        <p:spPr bwMode="auto">
          <a:xfrm flipV="1">
            <a:off x="1524000" y="6477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13"/>
          <p:cNvSpPr>
            <a:spLocks noChangeShapeType="1"/>
          </p:cNvSpPr>
          <p:nvPr/>
        </p:nvSpPr>
        <p:spPr bwMode="auto">
          <a:xfrm>
            <a:off x="0" y="381000"/>
            <a:ext cx="9144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37" name="Line 14"/>
          <p:cNvSpPr>
            <a:spLocks noChangeShapeType="1"/>
          </p:cNvSpPr>
          <p:nvPr/>
        </p:nvSpPr>
        <p:spPr bwMode="auto">
          <a:xfrm>
            <a:off x="0" y="6477000"/>
            <a:ext cx="9144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38" name="Text Box 16"/>
          <p:cNvSpPr txBox="1">
            <a:spLocks noChangeArrowheads="1"/>
          </p:cNvSpPr>
          <p:nvPr/>
        </p:nvSpPr>
        <p:spPr bwMode="auto">
          <a:xfrm>
            <a:off x="2286000" y="6477000"/>
            <a:ext cx="3886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sz="1000" i="0" dirty="0"/>
              <a:t>IBM Confidential</a:t>
            </a:r>
            <a:r>
              <a:rPr lang="en-US" i="0" dirty="0"/>
              <a:t> </a:t>
            </a:r>
          </a:p>
        </p:txBody>
      </p:sp>
    </p:spTree>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spd="slow"/>
  <p:hf hdr="0" ftr="0" dt="0"/>
  <p:txStyles>
    <p:titleStyle>
      <a:lvl1pPr algn="l" rtl="0" eaLnBrk="1" fontAlgn="base" hangingPunct="1">
        <a:spcBef>
          <a:spcPct val="0"/>
        </a:spcBef>
        <a:spcAft>
          <a:spcPct val="0"/>
        </a:spcAft>
        <a:defRPr sz="2200" b="1" kern="1200">
          <a:solidFill>
            <a:schemeClr val="accent1"/>
          </a:solidFill>
          <a:latin typeface="+mj-lt"/>
          <a:ea typeface="+mj-ea"/>
          <a:cs typeface="+mj-cs"/>
        </a:defRPr>
      </a:lvl1pPr>
      <a:lvl2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9pPr>
    </p:titleStyle>
    <p:bodyStyle>
      <a:lvl1pPr marL="192088" indent="-192088" algn="l" rtl="0" eaLnBrk="1" fontAlgn="base" hangingPunct="1">
        <a:lnSpc>
          <a:spcPct val="104000"/>
        </a:lnSpc>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463550" indent="-185738" algn="l" rtl="0" eaLnBrk="1" fontAlgn="base" hangingPunct="1">
        <a:lnSpc>
          <a:spcPct val="104000"/>
        </a:lnSpc>
        <a:spcBef>
          <a:spcPct val="20000"/>
        </a:spcBef>
        <a:spcAft>
          <a:spcPct val="0"/>
        </a:spcAft>
        <a:buClr>
          <a:schemeClr val="accent1"/>
        </a:buClr>
        <a:buSzPct val="70000"/>
        <a:buFont typeface="SimSun" panose="02010600030101010101" pitchFamily="2" charset="-122"/>
        <a:buChar char="-"/>
        <a:defRPr sz="1600" kern="1200">
          <a:solidFill>
            <a:schemeClr val="tx1"/>
          </a:solidFill>
          <a:latin typeface="+mn-lt"/>
          <a:ea typeface="+mn-ea"/>
          <a:cs typeface="+mn-cs"/>
        </a:defRPr>
      </a:lvl2pPr>
      <a:lvl3pPr marL="768350" indent="-193675" algn="l" rtl="0" eaLnBrk="1" fontAlgn="base" hangingPunct="1">
        <a:lnSpc>
          <a:spcPct val="104000"/>
        </a:lnSpc>
        <a:spcBef>
          <a:spcPct val="20000"/>
        </a:spcBef>
        <a:spcAft>
          <a:spcPct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1052513" indent="-180975" algn="l" rtl="0" eaLnBrk="1" fontAlgn="base" hangingPunct="1">
        <a:lnSpc>
          <a:spcPct val="104000"/>
        </a:lnSpc>
        <a:spcBef>
          <a:spcPct val="20000"/>
        </a:spcBef>
        <a:spcAft>
          <a:spcPct val="0"/>
        </a:spcAft>
        <a:buClr>
          <a:schemeClr val="accent1"/>
        </a:buClr>
        <a:buFont typeface="SimSun" panose="02010600030101010101" pitchFamily="2" charset="-122"/>
        <a:buChar char="-"/>
        <a:defRPr sz="1200" kern="1200">
          <a:solidFill>
            <a:schemeClr val="tx1"/>
          </a:solidFill>
          <a:latin typeface="+mn-lt"/>
          <a:ea typeface="+mn-ea"/>
          <a:cs typeface="+mn-cs"/>
        </a:defRPr>
      </a:lvl4pPr>
      <a:lvl5pPr marL="1381125" indent="-146050" algn="l" rtl="0" eaLnBrk="1" fontAlgn="base" hangingPunct="1">
        <a:lnSpc>
          <a:spcPct val="104000"/>
        </a:lnSpc>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pring-projects/spring-boot/issues/8186" TargetMode="External"/><Relationship Id="rId7" Type="http://schemas.openxmlformats.org/officeDocument/2006/relationships/image" Target="../media/image16.jpg"/><Relationship Id="rId2" Type="http://schemas.openxmlformats.org/officeDocument/2006/relationships/hyperlink" Target="https://medium.com/netflix-techblog/tagged/hystrix" TargetMode="External"/><Relationship Id="rId1" Type="http://schemas.openxmlformats.org/officeDocument/2006/relationships/slideLayout" Target="../slideLayouts/slideLayout2.xml"/><Relationship Id="rId6" Type="http://schemas.openxmlformats.org/officeDocument/2006/relationships/hyperlink" Target="https://exampledriven.wordpress.com/2016/07/05/spring-cloud-hystrix-example/" TargetMode="External"/><Relationship Id="rId5" Type="http://schemas.openxmlformats.org/officeDocument/2006/relationships/hyperlink" Target="https://medium.com/netflix-techblog/hystrix-dashboard-turbine-stream-aggregator-60985a2e51df" TargetMode="External"/><Relationship Id="rId4" Type="http://schemas.openxmlformats.org/officeDocument/2006/relationships/hyperlink" Target="https://github.com/Netflix-Skunkworks/hystrix-dashboar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Netflix/Hystrix/wiki/How-it-Wor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228600" y="4419600"/>
            <a:ext cx="6096000" cy="914400"/>
          </a:xfrm>
        </p:spPr>
        <p:txBody>
          <a:bodyPr/>
          <a:lstStyle/>
          <a:p>
            <a:pPr eaLnBrk="1" hangingPunct="1"/>
            <a:r>
              <a:rPr lang="en-US" sz="2000" dirty="0">
                <a:solidFill>
                  <a:schemeClr val="tx1"/>
                </a:solidFill>
              </a:rPr>
              <a:t>Krishna </a:t>
            </a:r>
            <a:r>
              <a:rPr lang="en-US" sz="2000" dirty="0" err="1">
                <a:solidFill>
                  <a:schemeClr val="tx1"/>
                </a:solidFill>
              </a:rPr>
              <a:t>babu</a:t>
            </a:r>
            <a:r>
              <a:rPr lang="en-US" sz="2000" dirty="0">
                <a:solidFill>
                  <a:schemeClr val="tx1"/>
                </a:solidFill>
              </a:rPr>
              <a:t> </a:t>
            </a:r>
            <a:r>
              <a:rPr lang="en-US" sz="2000" dirty="0" err="1">
                <a:solidFill>
                  <a:schemeClr val="tx1"/>
                </a:solidFill>
              </a:rPr>
              <a:t>Ghanta</a:t>
            </a:r>
            <a:r>
              <a:rPr lang="en-US" sz="2000" dirty="0">
                <a:solidFill>
                  <a:schemeClr val="tx1"/>
                </a:solidFill>
              </a:rPr>
              <a:t> </a:t>
            </a:r>
          </a:p>
          <a:p>
            <a:pPr eaLnBrk="1" hangingPunct="1"/>
            <a:r>
              <a:rPr lang="en-US" sz="2000" dirty="0">
                <a:solidFill>
                  <a:schemeClr val="tx1"/>
                </a:solidFill>
              </a:rPr>
              <a:t>26 Feb 2018</a:t>
            </a:r>
          </a:p>
        </p:txBody>
      </p:sp>
      <p:sp>
        <p:nvSpPr>
          <p:cNvPr id="2" name="Rectangle 1"/>
          <p:cNvSpPr/>
          <p:nvPr/>
        </p:nvSpPr>
        <p:spPr>
          <a:xfrm>
            <a:off x="6019800" y="2743200"/>
            <a:ext cx="2576346" cy="923330"/>
          </a:xfrm>
          <a:prstGeom prst="rect">
            <a:avLst/>
          </a:prstGeom>
          <a:noFill/>
        </p:spPr>
        <p:txBody>
          <a:bodyPr wrap="none" lIns="91440" tIns="45720" rIns="91440" bIns="45720">
            <a:spAutoFit/>
          </a:bodyPr>
          <a:lstStyle/>
          <a:p>
            <a:pPr algn="ctr"/>
            <a:r>
              <a:rPr lang="en-US" sz="5400" b="1" cap="none" spc="50" dirty="0" err="1">
                <a:ln w="0"/>
                <a:solidFill>
                  <a:schemeClr val="bg2"/>
                </a:solidFill>
                <a:effectLst>
                  <a:innerShdw blurRad="63500" dist="50800" dir="13500000">
                    <a:srgbClr val="000000">
                      <a:alpha val="50000"/>
                    </a:srgbClr>
                  </a:innerShdw>
                </a:effectLst>
              </a:rPr>
              <a:t>Hystrix</a:t>
            </a:r>
            <a:endParaRPr 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10</a:t>
            </a:fld>
            <a:endParaRPr lang="en-US" dirty="0"/>
          </a:p>
        </p:txBody>
      </p:sp>
      <p:pic>
        <p:nvPicPr>
          <p:cNvPr id="2050" name="Picture 2" descr="Image result for circuit breake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284904" y="470703"/>
            <a:ext cx="1810544" cy="18105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1720840"/>
            <a:ext cx="7086600" cy="2862322"/>
          </a:xfrm>
          <a:prstGeom prst="rect">
            <a:avLst/>
          </a:prstGeom>
        </p:spPr>
        <p:txBody>
          <a:bodyPr wrap="square">
            <a:spAutoFit/>
          </a:bodyPr>
          <a:lstStyle/>
          <a:p>
            <a:pPr marL="285750" indent="-285750">
              <a:buFont typeface="Arial" panose="020B0604020202020204" pitchFamily="34" charset="0"/>
              <a:buChar char="•"/>
            </a:pPr>
            <a:r>
              <a:rPr lang="en-US" i="0" dirty="0"/>
              <a:t>Like our household circuit breaker detects failure conditions and </a:t>
            </a:r>
            <a:r>
              <a:rPr lang="en-US" i="0" dirty="0">
                <a:solidFill>
                  <a:schemeClr val="tx2"/>
                </a:solidFill>
              </a:rPr>
              <a:t>"opens" </a:t>
            </a:r>
            <a:r>
              <a:rPr lang="en-US" i="0" dirty="0"/>
              <a:t>to disallow further calls.</a:t>
            </a:r>
          </a:p>
          <a:p>
            <a:pPr marL="285750" indent="-285750">
              <a:buFont typeface="Arial" panose="020B0604020202020204" pitchFamily="34" charset="0"/>
              <a:buChar char="•"/>
            </a:pPr>
            <a:r>
              <a:rPr lang="en-US" i="0" dirty="0"/>
              <a:t>When Error rate hits the threshold, the circuit opens</a:t>
            </a:r>
          </a:p>
          <a:p>
            <a:pPr marL="742950" lvl="1" indent="-285750">
              <a:buFont typeface="Arial" panose="020B0604020202020204" pitchFamily="34" charset="0"/>
              <a:buChar char="•"/>
            </a:pPr>
            <a:r>
              <a:rPr lang="en-US" i="0" dirty="0" err="1"/>
              <a:t>Hystrix</a:t>
            </a:r>
            <a:r>
              <a:rPr lang="en-US" i="0" dirty="0"/>
              <a:t> defaults : 20 failures in 5 seconds</a:t>
            </a:r>
          </a:p>
          <a:p>
            <a:pPr marL="285750" indent="-285750">
              <a:buFont typeface="Arial" panose="020B0604020202020204" pitchFamily="34" charset="0"/>
              <a:buChar char="•"/>
            </a:pPr>
            <a:r>
              <a:rPr lang="en-US" i="0" dirty="0"/>
              <a:t>Identify </a:t>
            </a:r>
            <a:r>
              <a:rPr lang="en-US" i="0" dirty="0">
                <a:solidFill>
                  <a:schemeClr val="tx2"/>
                </a:solidFill>
              </a:rPr>
              <a:t>"fallback" </a:t>
            </a:r>
            <a:r>
              <a:rPr lang="en-US" i="0" dirty="0"/>
              <a:t>- What to do in case of a service dependency failure </a:t>
            </a:r>
          </a:p>
          <a:p>
            <a:pPr marL="285750" indent="-285750">
              <a:buFont typeface="Arial" panose="020B0604020202020204" pitchFamily="34" charset="0"/>
              <a:buChar char="•"/>
            </a:pPr>
            <a:r>
              <a:rPr lang="en-US" i="0" dirty="0"/>
              <a:t>Automatically </a:t>
            </a:r>
            <a:r>
              <a:rPr lang="en-US" i="0" dirty="0">
                <a:solidFill>
                  <a:schemeClr val="tx2"/>
                </a:solidFill>
              </a:rPr>
              <a:t>"closes" </a:t>
            </a:r>
            <a:r>
              <a:rPr lang="en-US" i="0" dirty="0"/>
              <a:t>itself after interval </a:t>
            </a:r>
          </a:p>
          <a:p>
            <a:pPr marL="742950" lvl="1" indent="-285750">
              <a:buFont typeface="Arial" panose="020B0604020202020204" pitchFamily="34" charset="0"/>
              <a:buChar char="•"/>
            </a:pPr>
            <a:r>
              <a:rPr lang="en-US" i="0" dirty="0" err="1"/>
              <a:t>Hystrix</a:t>
            </a:r>
            <a:r>
              <a:rPr lang="en-US" i="0" dirty="0"/>
              <a:t> </a:t>
            </a:r>
            <a:r>
              <a:rPr lang="en-US" i="0" dirty="0" err="1"/>
              <a:t>defult</a:t>
            </a:r>
            <a:r>
              <a:rPr lang="en-US" i="0" dirty="0"/>
              <a:t> - 5 seconds</a:t>
            </a:r>
          </a:p>
          <a:p>
            <a:pPr marL="285750" indent="-285750">
              <a:buFont typeface="Arial" panose="020B0604020202020204" pitchFamily="34" charset="0"/>
              <a:buChar char="•"/>
            </a:pPr>
            <a:endParaRPr lang="en-US" i="0" dirty="0"/>
          </a:p>
          <a:p>
            <a:r>
              <a:rPr lang="en-US" i="0" dirty="0"/>
              <a:t>		</a:t>
            </a:r>
          </a:p>
        </p:txBody>
      </p:sp>
    </p:spTree>
    <p:extLst>
      <p:ext uri="{BB962C8B-B14F-4D97-AF65-F5344CB8AC3E}">
        <p14:creationId xmlns:p14="http://schemas.microsoft.com/office/powerpoint/2010/main" val="8273057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Setup</a:t>
            </a:r>
          </a:p>
        </p:txBody>
      </p:sp>
      <p:sp>
        <p:nvSpPr>
          <p:cNvPr id="3" name="Content Placeholder 2"/>
          <p:cNvSpPr>
            <a:spLocks noGrp="1"/>
          </p:cNvSpPr>
          <p:nvPr>
            <p:ph idx="1"/>
          </p:nvPr>
        </p:nvSpPr>
        <p:spPr>
          <a:xfrm>
            <a:off x="457200" y="1295400"/>
            <a:ext cx="8229600" cy="4138613"/>
          </a:xfrm>
        </p:spPr>
        <p:txBody>
          <a:bodyPr/>
          <a:lstStyle/>
          <a:p>
            <a:r>
              <a:rPr lang="en-US" dirty="0"/>
              <a:t>Just add the dependency from </a:t>
            </a:r>
            <a:r>
              <a:rPr lang="en-US" dirty="0" err="1"/>
              <a:t>At&amp;T</a:t>
            </a:r>
            <a:r>
              <a:rPr lang="en-US" dirty="0"/>
              <a:t> Nexus to your POM </a:t>
            </a:r>
          </a:p>
          <a:p>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11</a:t>
            </a:fld>
            <a:endParaRPr lang="en-US" dirty="0"/>
          </a:p>
        </p:txBody>
      </p:sp>
      <p:pic>
        <p:nvPicPr>
          <p:cNvPr id="5" name="Picture 4"/>
          <p:cNvPicPr>
            <a:picLocks noChangeAspect="1"/>
          </p:cNvPicPr>
          <p:nvPr/>
        </p:nvPicPr>
        <p:blipFill>
          <a:blip r:embed="rId2"/>
          <a:stretch>
            <a:fillRect/>
          </a:stretch>
        </p:blipFill>
        <p:spPr>
          <a:xfrm>
            <a:off x="571615" y="1676400"/>
            <a:ext cx="8086725" cy="4562475"/>
          </a:xfrm>
          <a:prstGeom prst="rect">
            <a:avLst/>
          </a:prstGeom>
        </p:spPr>
      </p:pic>
    </p:spTree>
    <p:extLst>
      <p:ext uri="{BB962C8B-B14F-4D97-AF65-F5344CB8AC3E}">
        <p14:creationId xmlns:p14="http://schemas.microsoft.com/office/powerpoint/2010/main" val="338817352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a:t>Hystrix</a:t>
            </a:r>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12</a:t>
            </a:fld>
            <a:endParaRPr lang="en-US" dirty="0"/>
          </a:p>
        </p:txBody>
      </p:sp>
      <p:sp>
        <p:nvSpPr>
          <p:cNvPr id="8" name="Rectangle 7"/>
          <p:cNvSpPr/>
          <p:nvPr/>
        </p:nvSpPr>
        <p:spPr>
          <a:xfrm>
            <a:off x="346113" y="1525207"/>
            <a:ext cx="8001000" cy="1754326"/>
          </a:xfrm>
          <a:prstGeom prst="rect">
            <a:avLst/>
          </a:prstGeom>
        </p:spPr>
        <p:txBody>
          <a:bodyPr wrap="square">
            <a:spAutoFit/>
          </a:bodyPr>
          <a:lstStyle/>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org.springframework.cloud</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spring-cloud-starter-</a:t>
            </a:r>
            <a:r>
              <a:rPr lang="en-US" sz="1000" u="sng" dirty="0" err="1">
                <a:solidFill>
                  <a:srgbClr val="000000"/>
                </a:solidFill>
                <a:latin typeface="Consolas" panose="020B0609020204030204" pitchFamily="49" charset="0"/>
              </a:rPr>
              <a:t>hystrix</a:t>
            </a:r>
            <a:r>
              <a:rPr lang="en-US" sz="1000" u="sng" dirty="0">
                <a:solidFill>
                  <a:srgbClr val="008080"/>
                </a:solidFill>
                <a:latin typeface="Consolas" panose="020B0609020204030204" pitchFamily="49" charset="0"/>
              </a:rPr>
              <a:t>&lt;/</a:t>
            </a:r>
            <a:r>
              <a:rPr lang="en-US" sz="1000" u="sng" dirty="0" err="1">
                <a:solidFill>
                  <a:srgbClr val="3F7F7F"/>
                </a:solidFill>
                <a:latin typeface="Consolas" panose="020B0609020204030204" pitchFamily="49" charset="0"/>
              </a:rPr>
              <a:t>artifactId</a:t>
            </a:r>
            <a:r>
              <a:rPr lang="en-US" sz="1000" u="sng"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1.1.5.RELEASE</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org.springframework.cloud</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spring-cloud-starter-</a:t>
            </a:r>
            <a:r>
              <a:rPr lang="en-US" sz="1000" u="sng" dirty="0" err="1">
                <a:solidFill>
                  <a:srgbClr val="000000"/>
                </a:solidFill>
                <a:latin typeface="Consolas" panose="020B0609020204030204" pitchFamily="49" charset="0"/>
              </a:rPr>
              <a:t>hystrix</a:t>
            </a:r>
            <a:r>
              <a:rPr lang="en-US" sz="1000" u="sng" dirty="0">
                <a:solidFill>
                  <a:srgbClr val="000000"/>
                </a:solidFill>
                <a:latin typeface="Consolas" panose="020B0609020204030204" pitchFamily="49" charset="0"/>
              </a:rPr>
              <a:t>-dashboard</a:t>
            </a:r>
            <a:r>
              <a:rPr lang="en-US" sz="1000" u="sng" dirty="0">
                <a:solidFill>
                  <a:srgbClr val="008080"/>
                </a:solidFill>
                <a:latin typeface="Consolas" panose="020B0609020204030204" pitchFamily="49" charset="0"/>
              </a:rPr>
              <a:t>&lt;/</a:t>
            </a:r>
            <a:r>
              <a:rPr lang="en-US" sz="1000" u="sng" dirty="0" err="1">
                <a:solidFill>
                  <a:srgbClr val="3F7F7F"/>
                </a:solidFill>
                <a:latin typeface="Consolas" panose="020B0609020204030204" pitchFamily="49" charset="0"/>
              </a:rPr>
              <a:t>artifactId</a:t>
            </a:r>
            <a:r>
              <a:rPr lang="en-US" sz="1000" u="sng"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1.1.5.RELEASE</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endParaRPr lang="en-US" dirty="0"/>
          </a:p>
        </p:txBody>
      </p:sp>
      <p:sp>
        <p:nvSpPr>
          <p:cNvPr id="9" name="Rectangle 8"/>
          <p:cNvSpPr/>
          <p:nvPr/>
        </p:nvSpPr>
        <p:spPr>
          <a:xfrm>
            <a:off x="304800" y="3797763"/>
            <a:ext cx="8083627" cy="1738938"/>
          </a:xfrm>
          <a:prstGeom prst="rect">
            <a:avLst/>
          </a:prstGeom>
        </p:spPr>
        <p:txBody>
          <a:bodyPr wrap="square">
            <a:spAutoFit/>
          </a:bodyPr>
          <a:lstStyle/>
          <a:p>
            <a:r>
              <a:rPr lang="en-US" sz="1100" dirty="0">
                <a:solidFill>
                  <a:srgbClr val="646464"/>
                </a:solidFill>
                <a:latin typeface="Consolas" panose="020B0609020204030204" pitchFamily="49" charset="0"/>
              </a:rPr>
              <a:t>@</a:t>
            </a:r>
            <a:r>
              <a:rPr lang="en-US" sz="1100" dirty="0" err="1">
                <a:solidFill>
                  <a:srgbClr val="646464"/>
                </a:solidFill>
                <a:latin typeface="Consolas" panose="020B0609020204030204" pitchFamily="49" charset="0"/>
              </a:rPr>
              <a:t>SpringBootApplication</a:t>
            </a:r>
            <a:endParaRPr lang="en-US" sz="1100" dirty="0">
              <a:solidFill>
                <a:srgbClr val="646464"/>
              </a:solidFill>
              <a:latin typeface="Consolas" panose="020B0609020204030204" pitchFamily="49" charset="0"/>
            </a:endParaRPr>
          </a:p>
          <a:p>
            <a:r>
              <a:rPr lang="en-US" sz="1500" dirty="0">
                <a:solidFill>
                  <a:srgbClr val="646464"/>
                </a:solidFill>
                <a:latin typeface="Consolas" panose="020B0609020204030204" pitchFamily="49" charset="0"/>
              </a:rPr>
              <a:t>@</a:t>
            </a:r>
            <a:r>
              <a:rPr lang="en-US" sz="1500" dirty="0" err="1">
                <a:solidFill>
                  <a:srgbClr val="646464"/>
                </a:solidFill>
                <a:latin typeface="Consolas" panose="020B0609020204030204" pitchFamily="49" charset="0"/>
              </a:rPr>
              <a:t>EnableHystrix</a:t>
            </a:r>
            <a:endParaRPr lang="en-US" sz="1500" dirty="0">
              <a:solidFill>
                <a:srgbClr val="646464"/>
              </a:solidFill>
              <a:latin typeface="Consolas" panose="020B0609020204030204" pitchFamily="49" charset="0"/>
            </a:endParaRPr>
          </a:p>
          <a:p>
            <a:r>
              <a:rPr lang="en-US" sz="1500" dirty="0">
                <a:solidFill>
                  <a:srgbClr val="646464"/>
                </a:solidFill>
                <a:latin typeface="Consolas" panose="020B0609020204030204" pitchFamily="49" charset="0"/>
              </a:rPr>
              <a:t>@</a:t>
            </a:r>
            <a:r>
              <a:rPr lang="en-US" sz="1500" dirty="0" err="1">
                <a:solidFill>
                  <a:srgbClr val="646464"/>
                </a:solidFill>
                <a:latin typeface="Consolas" panose="020B0609020204030204" pitchFamily="49" charset="0"/>
              </a:rPr>
              <a:t>EnableHystrixDashboard</a:t>
            </a:r>
            <a:endParaRPr lang="en-US" sz="1500" dirty="0">
              <a:solidFill>
                <a:srgbClr val="646464"/>
              </a:solidFill>
              <a:latin typeface="Consolas" panose="020B0609020204030204" pitchFamily="49" charset="0"/>
            </a:endParaRPr>
          </a:p>
          <a:p>
            <a:r>
              <a:rPr lang="en-US" sz="1100" dirty="0">
                <a:solidFill>
                  <a:srgbClr val="646464"/>
                </a:solidFill>
                <a:latin typeface="Consolas" panose="020B0609020204030204" pitchFamily="49" charset="0"/>
              </a:rPr>
              <a:t>@</a:t>
            </a:r>
            <a:r>
              <a:rPr lang="en-US" sz="1100" dirty="0" err="1">
                <a:solidFill>
                  <a:srgbClr val="646464"/>
                </a:solidFill>
                <a:latin typeface="Consolas" panose="020B0609020204030204" pitchFamily="49" charset="0"/>
              </a:rPr>
              <a:t>ComponentScan</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basePackages</a:t>
            </a:r>
            <a:r>
              <a:rPr lang="en-US" sz="1100" dirty="0">
                <a:solidFill>
                  <a:srgbClr val="000000"/>
                </a:solidFill>
                <a:latin typeface="Consolas" panose="020B0609020204030204" pitchFamily="49" charset="0"/>
              </a:rPr>
              <a:t> = {</a:t>
            </a:r>
            <a:r>
              <a:rPr lang="en-US" sz="1100" dirty="0">
                <a:solidFill>
                  <a:srgbClr val="2A00FF"/>
                </a:solidFill>
                <a:latin typeface="Consolas" panose="020B0609020204030204" pitchFamily="49" charset="0"/>
              </a:rPr>
              <a:t>"</a:t>
            </a:r>
            <a:r>
              <a:rPr lang="en-US" sz="1100" dirty="0" err="1">
                <a:solidFill>
                  <a:srgbClr val="2A00FF"/>
                </a:solidFill>
                <a:latin typeface="Consolas" panose="020B0609020204030204" pitchFamily="49" charset="0"/>
              </a:rPr>
              <a:t>com.att</a:t>
            </a:r>
            <a:r>
              <a:rPr lang="en-US" sz="1100" dirty="0">
                <a:solidFill>
                  <a:srgbClr val="2A00FF"/>
                </a:solidFill>
                <a:latin typeface="Consolas" panose="020B0609020204030204" pitchFamily="49" charset="0"/>
              </a:rPr>
              <a:t>"</a:t>
            </a:r>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Application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SpringBootServletInitializer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646464"/>
                </a:solidFill>
                <a:latin typeface="Consolas" panose="020B0609020204030204" pitchFamily="49" charset="0"/>
              </a:rPr>
              <a:t>@Override</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protected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SpringApplicationBuilder</a:t>
            </a:r>
            <a:r>
              <a:rPr lang="en-US" sz="1100" b="1" dirty="0">
                <a:solidFill>
                  <a:srgbClr val="000000"/>
                </a:solidFill>
                <a:latin typeface="Consolas" panose="020B0609020204030204" pitchFamily="49" charset="0"/>
              </a:rPr>
              <a:t> configure(</a:t>
            </a:r>
            <a:r>
              <a:rPr lang="en-US" sz="1100" b="1" dirty="0" err="1">
                <a:solidFill>
                  <a:srgbClr val="000000"/>
                </a:solidFill>
                <a:latin typeface="Consolas" panose="020B0609020204030204" pitchFamily="49" charset="0"/>
              </a:rPr>
              <a:t>SpringApplicationBuilder</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application</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application</a:t>
            </a:r>
            <a:r>
              <a:rPr lang="en-US" sz="1100" b="1" dirty="0" err="1">
                <a:solidFill>
                  <a:srgbClr val="000000"/>
                </a:solidFill>
                <a:latin typeface="Consolas" panose="020B0609020204030204" pitchFamily="49" charset="0"/>
              </a:rPr>
              <a:t>.sources</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Application.</a:t>
            </a:r>
            <a:r>
              <a:rPr lang="en-US" sz="1100" b="1" dirty="0" err="1">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p:txBody>
      </p:sp>
      <p:sp>
        <p:nvSpPr>
          <p:cNvPr id="10" name="TextBox 9"/>
          <p:cNvSpPr txBox="1"/>
          <p:nvPr/>
        </p:nvSpPr>
        <p:spPr>
          <a:xfrm>
            <a:off x="304800" y="3386200"/>
            <a:ext cx="6019800" cy="369332"/>
          </a:xfrm>
          <a:prstGeom prst="rect">
            <a:avLst/>
          </a:prstGeom>
          <a:noFill/>
        </p:spPr>
        <p:txBody>
          <a:bodyPr wrap="square" rtlCol="0">
            <a:spAutoFit/>
          </a:bodyPr>
          <a:lstStyle/>
          <a:p>
            <a:r>
              <a:rPr lang="en-US" i="0" dirty="0"/>
              <a:t>Simply switch </a:t>
            </a:r>
            <a:r>
              <a:rPr lang="en-US" i="0" dirty="0" err="1"/>
              <a:t>Hystrix</a:t>
            </a:r>
            <a:r>
              <a:rPr lang="en-US" i="0" dirty="0"/>
              <a:t> on in your configuration file</a:t>
            </a:r>
          </a:p>
        </p:txBody>
      </p:sp>
      <p:sp>
        <p:nvSpPr>
          <p:cNvPr id="11" name="Rectangle 10"/>
          <p:cNvSpPr/>
          <p:nvPr/>
        </p:nvSpPr>
        <p:spPr>
          <a:xfrm>
            <a:off x="346113" y="1125625"/>
            <a:ext cx="6816687" cy="369332"/>
          </a:xfrm>
          <a:prstGeom prst="rect">
            <a:avLst/>
          </a:prstGeom>
        </p:spPr>
        <p:txBody>
          <a:bodyPr wrap="square">
            <a:spAutoFit/>
          </a:bodyPr>
          <a:lstStyle/>
          <a:p>
            <a:r>
              <a:rPr lang="en-US" dirty="0"/>
              <a:t>Just add the dependency from </a:t>
            </a:r>
            <a:r>
              <a:rPr lang="en-US" dirty="0" err="1"/>
              <a:t>At&amp;T</a:t>
            </a:r>
            <a:r>
              <a:rPr lang="en-US" dirty="0"/>
              <a:t> Nexus to your POM </a:t>
            </a:r>
          </a:p>
        </p:txBody>
      </p:sp>
    </p:spTree>
    <p:extLst>
      <p:ext uri="{BB962C8B-B14F-4D97-AF65-F5344CB8AC3E}">
        <p14:creationId xmlns:p14="http://schemas.microsoft.com/office/powerpoint/2010/main" val="179601569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HystrixCommand</a:t>
            </a:r>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13</a:t>
            </a:fld>
            <a:endParaRPr lang="en-US" dirty="0"/>
          </a:p>
        </p:txBody>
      </p:sp>
      <p:sp>
        <p:nvSpPr>
          <p:cNvPr id="6" name="Content Placeholder 5"/>
          <p:cNvSpPr>
            <a:spLocks noGrp="1"/>
          </p:cNvSpPr>
          <p:nvPr>
            <p:ph idx="1"/>
          </p:nvPr>
        </p:nvSpPr>
        <p:spPr>
          <a:xfrm>
            <a:off x="533400" y="1231378"/>
            <a:ext cx="7848600" cy="5093222"/>
          </a:xfrm>
        </p:spPr>
        <p:txBody>
          <a:bodyPr/>
          <a:lstStyle/>
          <a:p>
            <a:r>
              <a:rPr lang="en-US" dirty="0"/>
              <a:t>Use </a:t>
            </a:r>
            <a:r>
              <a:rPr lang="en-US" dirty="0">
                <a:solidFill>
                  <a:schemeClr val="tx2"/>
                </a:solidFill>
              </a:rPr>
              <a:t>@</a:t>
            </a:r>
            <a:r>
              <a:rPr lang="en-US" dirty="0" err="1">
                <a:solidFill>
                  <a:schemeClr val="tx2"/>
                </a:solidFill>
              </a:rPr>
              <a:t>HystrixCommand</a:t>
            </a:r>
            <a:r>
              <a:rPr lang="en-US" dirty="0">
                <a:solidFill>
                  <a:schemeClr val="tx2"/>
                </a:solidFill>
              </a:rPr>
              <a:t> </a:t>
            </a:r>
            <a:r>
              <a:rPr lang="en-US" dirty="0"/>
              <a:t>to wrap methods in a circuit breaker</a:t>
            </a:r>
          </a:p>
          <a:p>
            <a:pPr lvl="1"/>
            <a:r>
              <a:rPr lang="en-US" dirty="0"/>
              <a:t>Based on recent failures </a:t>
            </a:r>
            <a:r>
              <a:rPr lang="en-US" dirty="0" err="1"/>
              <a:t>Hystrix</a:t>
            </a:r>
            <a:r>
              <a:rPr lang="en-US" dirty="0"/>
              <a:t> will call one of these two methods </a:t>
            </a:r>
          </a:p>
          <a:p>
            <a:pPr lvl="1"/>
            <a:r>
              <a:rPr lang="en-US" dirty="0" err="1"/>
              <a:t>fallbackMethod</a:t>
            </a:r>
            <a:r>
              <a:rPr lang="en-US" dirty="0"/>
              <a:t> must have same signature(parameters and return types) as primary.</a:t>
            </a:r>
          </a:p>
          <a:p>
            <a:r>
              <a:rPr lang="en-US" dirty="0">
                <a:solidFill>
                  <a:schemeClr val="tx2"/>
                </a:solidFill>
              </a:rPr>
              <a:t>@</a:t>
            </a:r>
            <a:r>
              <a:rPr lang="en-US" dirty="0" err="1">
                <a:solidFill>
                  <a:schemeClr val="tx2"/>
                </a:solidFill>
              </a:rPr>
              <a:t>HystrixCommand</a:t>
            </a:r>
            <a:r>
              <a:rPr lang="en-US" dirty="0">
                <a:solidFill>
                  <a:schemeClr val="tx2"/>
                </a:solidFill>
              </a:rPr>
              <a:t> </a:t>
            </a:r>
            <a:r>
              <a:rPr lang="en-US" dirty="0"/>
              <a:t>can be called in various ways Synchronously , </a:t>
            </a:r>
            <a:r>
              <a:rPr lang="en-US" dirty="0" err="1"/>
              <a:t>Asynchronusly</a:t>
            </a:r>
            <a:r>
              <a:rPr lang="en-US" dirty="0"/>
              <a:t> , Reactively </a:t>
            </a:r>
          </a:p>
          <a:p>
            <a:r>
              <a:rPr lang="en-US" dirty="0"/>
              <a:t>Failure / Recovery behavior is highly customizable with </a:t>
            </a:r>
            <a:r>
              <a:rPr lang="en-US" dirty="0">
                <a:solidFill>
                  <a:schemeClr val="tx2"/>
                </a:solidFill>
              </a:rPr>
              <a:t>@</a:t>
            </a:r>
            <a:r>
              <a:rPr lang="en-US" dirty="0" err="1">
                <a:solidFill>
                  <a:schemeClr val="tx2"/>
                </a:solidFill>
              </a:rPr>
              <a:t>HystrixProperty</a:t>
            </a:r>
            <a:endParaRPr lang="en-US" dirty="0">
              <a:solidFill>
                <a:schemeClr val="tx2"/>
              </a:solidFill>
            </a:endParaRPr>
          </a:p>
          <a:p>
            <a:r>
              <a:rPr lang="en-US" dirty="0" err="1"/>
              <a:t>Javanica</a:t>
            </a:r>
            <a:r>
              <a:rPr lang="en-US" dirty="0"/>
              <a:t> documentation talks more about all important properties.</a:t>
            </a:r>
          </a:p>
          <a:p>
            <a:pPr lvl="1"/>
            <a:r>
              <a:rPr lang="en-US" dirty="0"/>
              <a:t>https://github.com/Netflix/Hystrix/tree/master/hystrix-contrib/hystrix-javanica</a:t>
            </a:r>
          </a:p>
          <a:p>
            <a:pPr lvl="1"/>
            <a:r>
              <a:rPr lang="en-US" dirty="0"/>
              <a:t>https://github.com/Netflix/Hystrix/tree/master/hystrix-contrib/hystrix-javanica</a:t>
            </a:r>
          </a:p>
          <a:p>
            <a:pPr lvl="1"/>
            <a:r>
              <a:rPr lang="en-US" dirty="0"/>
              <a:t>https://github.com/Netflix/Hystrix/wiki/Configuration</a:t>
            </a:r>
          </a:p>
          <a:p>
            <a:endParaRPr lang="en-US" dirty="0">
              <a:solidFill>
                <a:schemeClr val="tx2"/>
              </a:solidFill>
            </a:endParaRPr>
          </a:p>
        </p:txBody>
      </p:sp>
    </p:spTree>
    <p:extLst>
      <p:ext uri="{BB962C8B-B14F-4D97-AF65-F5344CB8AC3E}">
        <p14:creationId xmlns:p14="http://schemas.microsoft.com/office/powerpoint/2010/main" val="205490167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&amp; Demo</a:t>
            </a:r>
          </a:p>
        </p:txBody>
      </p:sp>
      <p:sp>
        <p:nvSpPr>
          <p:cNvPr id="3" name="Content Placeholder 2"/>
          <p:cNvSpPr>
            <a:spLocks noGrp="1"/>
          </p:cNvSpPr>
          <p:nvPr>
            <p:ph idx="1"/>
          </p:nvPr>
        </p:nvSpPr>
        <p:spPr>
          <a:xfrm>
            <a:off x="457200" y="1143000"/>
            <a:ext cx="8229600" cy="5391150"/>
          </a:xfrm>
        </p:spPr>
        <p:txBody>
          <a:bodyPr/>
          <a:lstStyle/>
          <a:p>
            <a:r>
              <a:rPr lang="en-US" dirty="0"/>
              <a:t>mS1 – </a:t>
            </a:r>
            <a:r>
              <a:rPr lang="en-US" dirty="0" err="1"/>
              <a:t>EnterpriceOrder</a:t>
            </a:r>
            <a:endParaRPr lang="en-US" dirty="0"/>
          </a:p>
          <a:p>
            <a:pPr lvl="1"/>
            <a:r>
              <a:rPr lang="en-US" dirty="0" err="1"/>
              <a:t>createOrder</a:t>
            </a:r>
            <a:r>
              <a:rPr lang="en-US" dirty="0"/>
              <a:t>()</a:t>
            </a:r>
          </a:p>
          <a:p>
            <a:pPr lvl="2"/>
            <a:r>
              <a:rPr lang="en-US" dirty="0"/>
              <a:t>Send </a:t>
            </a:r>
            <a:r>
              <a:rPr lang="en-US" dirty="0" err="1"/>
              <a:t>OrderID</a:t>
            </a:r>
            <a:r>
              <a:rPr lang="en-US" dirty="0"/>
              <a:t> , </a:t>
            </a:r>
            <a:r>
              <a:rPr lang="en-US" dirty="0" err="1"/>
              <a:t>customerInfo</a:t>
            </a:r>
            <a:r>
              <a:rPr lang="en-US" dirty="0"/>
              <a:t> to mS2 - </a:t>
            </a:r>
            <a:r>
              <a:rPr lang="en-US" dirty="0" err="1"/>
              <a:t>getOrderInfo</a:t>
            </a:r>
            <a:r>
              <a:rPr lang="en-US" dirty="0"/>
              <a:t>() to get </a:t>
            </a:r>
            <a:r>
              <a:rPr lang="en-US" dirty="0" err="1"/>
              <a:t>orderInfo</a:t>
            </a:r>
            <a:endParaRPr lang="en-US" dirty="0"/>
          </a:p>
          <a:p>
            <a:r>
              <a:rPr lang="en-US" dirty="0"/>
              <a:t>mS2 – </a:t>
            </a:r>
            <a:r>
              <a:rPr lang="en-US" sz="1300" b="1" dirty="0" err="1"/>
              <a:t>OrderInfoValidator</a:t>
            </a:r>
            <a:r>
              <a:rPr lang="en-US" sz="1300" dirty="0"/>
              <a:t> – Implements </a:t>
            </a:r>
            <a:r>
              <a:rPr lang="en-US" sz="1300" dirty="0" err="1"/>
              <a:t>Hystrix</a:t>
            </a:r>
            <a:r>
              <a:rPr lang="en-US" sz="1300" dirty="0"/>
              <a:t> Circuit breaker at this while calling </a:t>
            </a:r>
            <a:r>
              <a:rPr lang="en-US" sz="1300" dirty="0" err="1"/>
              <a:t>getValidatedAddress</a:t>
            </a:r>
            <a:endParaRPr lang="en-US" sz="1300" dirty="0"/>
          </a:p>
          <a:p>
            <a:pPr marL="574675" lvl="2" indent="0">
              <a:buNone/>
            </a:pPr>
            <a:r>
              <a:rPr lang="en-US" dirty="0"/>
              <a:t>Implement </a:t>
            </a:r>
            <a:r>
              <a:rPr lang="en-US" dirty="0" err="1"/>
              <a:t>Hystrix</a:t>
            </a:r>
            <a:r>
              <a:rPr lang="en-US" dirty="0"/>
              <a:t> at the </a:t>
            </a:r>
            <a:r>
              <a:rPr lang="en-US" dirty="0" err="1"/>
              <a:t>validateOrder</a:t>
            </a:r>
            <a:r>
              <a:rPr lang="en-US" dirty="0"/>
              <a:t> method to fallback quickly and avoid cascading failures</a:t>
            </a:r>
          </a:p>
          <a:p>
            <a:pPr marL="574675" lvl="2" indent="0">
              <a:buNone/>
            </a:pPr>
            <a:r>
              <a:rPr lang="en-US" dirty="0"/>
              <a:t>with </a:t>
            </a:r>
            <a:r>
              <a:rPr lang="en-US" dirty="0" err="1"/>
              <a:t>autoValidate</a:t>
            </a:r>
            <a:r>
              <a:rPr lang="en-US" dirty="0"/>
              <a:t> logical method</a:t>
            </a:r>
          </a:p>
          <a:p>
            <a:r>
              <a:rPr lang="en-US" dirty="0"/>
              <a:t>mS3- </a:t>
            </a:r>
            <a:r>
              <a:rPr lang="en-US" dirty="0" err="1"/>
              <a:t>AddressValidator</a:t>
            </a:r>
            <a:endParaRPr lang="en-US" dirty="0"/>
          </a:p>
          <a:p>
            <a:pPr lvl="2"/>
            <a:r>
              <a:rPr lang="en-US" dirty="0" err="1"/>
              <a:t>getValidatedAddress</a:t>
            </a:r>
            <a:r>
              <a:rPr lang="en-US" dirty="0"/>
              <a:t>(</a:t>
            </a:r>
            <a:r>
              <a:rPr lang="en-US" dirty="0" err="1"/>
              <a:t>unparsedAddress</a:t>
            </a:r>
            <a:r>
              <a:rPr lang="en-US" dirty="0"/>
              <a:t>){</a:t>
            </a:r>
          </a:p>
          <a:p>
            <a:pPr marL="574675" lvl="2" indent="0">
              <a:buNone/>
            </a:pPr>
            <a:r>
              <a:rPr lang="en-US" dirty="0"/>
              <a:t>	return </a:t>
            </a:r>
            <a:r>
              <a:rPr lang="en-US" dirty="0" err="1"/>
              <a:t>validatedAddress</a:t>
            </a:r>
            <a:r>
              <a:rPr lang="en-US" dirty="0"/>
              <a:t>;</a:t>
            </a:r>
          </a:p>
          <a:p>
            <a:pPr marL="574675" lvl="2" indent="0">
              <a:buNone/>
            </a:pPr>
            <a:r>
              <a:rPr lang="en-US" dirty="0"/>
              <a:t>}</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14</a:t>
            </a:fld>
            <a:endParaRPr lang="en-US" dirty="0"/>
          </a:p>
        </p:txBody>
      </p:sp>
      <p:grpSp>
        <p:nvGrpSpPr>
          <p:cNvPr id="6" name="Group 5"/>
          <p:cNvGrpSpPr/>
          <p:nvPr/>
        </p:nvGrpSpPr>
        <p:grpSpPr>
          <a:xfrm>
            <a:off x="6914920" y="2900362"/>
            <a:ext cx="1771880" cy="1876425"/>
            <a:chOff x="5181600" y="3533775"/>
            <a:chExt cx="1771880" cy="1876425"/>
          </a:xfrm>
        </p:grpSpPr>
        <p:sp>
          <p:nvSpPr>
            <p:cNvPr id="5" name="Hexagon 4"/>
            <p:cNvSpPr/>
            <p:nvPr/>
          </p:nvSpPr>
          <p:spPr bwMode="auto">
            <a:xfrm>
              <a:off x="5181600" y="3533775"/>
              <a:ext cx="533400" cy="6096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mS1</a:t>
              </a:r>
            </a:p>
          </p:txBody>
        </p:sp>
        <p:cxnSp>
          <p:nvCxnSpPr>
            <p:cNvPr id="9" name="Straight Arrow Connector 8"/>
            <p:cNvCxnSpPr/>
            <p:nvPr/>
          </p:nvCxnSpPr>
          <p:spPr bwMode="auto">
            <a:xfrm>
              <a:off x="5715000" y="3838575"/>
              <a:ext cx="705080" cy="0"/>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6686780" y="4143375"/>
              <a:ext cx="0" cy="595222"/>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Hexagon 11"/>
            <p:cNvSpPr/>
            <p:nvPr/>
          </p:nvSpPr>
          <p:spPr bwMode="auto">
            <a:xfrm>
              <a:off x="6420080" y="3533775"/>
              <a:ext cx="533400" cy="6096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mS2</a:t>
              </a:r>
            </a:p>
          </p:txBody>
        </p:sp>
        <p:sp>
          <p:nvSpPr>
            <p:cNvPr id="13" name="Hexagon 12"/>
            <p:cNvSpPr/>
            <p:nvPr/>
          </p:nvSpPr>
          <p:spPr bwMode="auto">
            <a:xfrm>
              <a:off x="6420080" y="4800600"/>
              <a:ext cx="533400" cy="6096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mS3</a:t>
              </a:r>
            </a:p>
          </p:txBody>
        </p:sp>
        <p:sp>
          <p:nvSpPr>
            <p:cNvPr id="19" name="Quad Arrow 18"/>
            <p:cNvSpPr/>
            <p:nvPr/>
          </p:nvSpPr>
          <p:spPr bwMode="auto">
            <a:xfrm rot="2363452">
              <a:off x="6519040" y="4314276"/>
              <a:ext cx="381000" cy="304800"/>
            </a:xfrm>
            <a:prstGeom prst="quadArrow">
              <a:avLst/>
            </a:prstGeom>
            <a:solidFill>
              <a:srgbClr val="FF0000"/>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pic>
        <p:nvPicPr>
          <p:cNvPr id="7" name="Picture 6"/>
          <p:cNvPicPr>
            <a:picLocks noChangeAspect="1"/>
          </p:cNvPicPr>
          <p:nvPr/>
        </p:nvPicPr>
        <p:blipFill>
          <a:blip r:embed="rId2"/>
          <a:stretch>
            <a:fillRect/>
          </a:stretch>
        </p:blipFill>
        <p:spPr>
          <a:xfrm>
            <a:off x="330506" y="4167187"/>
            <a:ext cx="2384245" cy="2151389"/>
          </a:xfrm>
          <a:prstGeom prst="rect">
            <a:avLst/>
          </a:prstGeom>
        </p:spPr>
      </p:pic>
      <p:sp>
        <p:nvSpPr>
          <p:cNvPr id="8" name="Rectangle 7"/>
          <p:cNvSpPr/>
          <p:nvPr/>
        </p:nvSpPr>
        <p:spPr>
          <a:xfrm>
            <a:off x="5191472" y="3509962"/>
            <a:ext cx="2241319" cy="276999"/>
          </a:xfrm>
          <a:prstGeom prst="rect">
            <a:avLst/>
          </a:prstGeom>
        </p:spPr>
        <p:txBody>
          <a:bodyPr wrap="none">
            <a:spAutoFit/>
          </a:bodyPr>
          <a:lstStyle/>
          <a:p>
            <a:r>
              <a:rPr lang="en-US" sz="1200" i="0" dirty="0"/>
              <a:t>http://localhost:9090/eo/create</a:t>
            </a:r>
          </a:p>
        </p:txBody>
      </p:sp>
      <p:sp>
        <p:nvSpPr>
          <p:cNvPr id="11" name="Rectangle 10"/>
          <p:cNvSpPr/>
          <p:nvPr/>
        </p:nvSpPr>
        <p:spPr>
          <a:xfrm>
            <a:off x="6801692" y="2623363"/>
            <a:ext cx="2342308" cy="276999"/>
          </a:xfrm>
          <a:prstGeom prst="rect">
            <a:avLst/>
          </a:prstGeom>
        </p:spPr>
        <p:txBody>
          <a:bodyPr wrap="none">
            <a:spAutoFit/>
          </a:bodyPr>
          <a:lstStyle/>
          <a:p>
            <a:r>
              <a:rPr lang="en-US" sz="1200" i="0" dirty="0"/>
              <a:t>http://localhost:9091/eo/validate</a:t>
            </a:r>
          </a:p>
        </p:txBody>
      </p:sp>
      <p:sp>
        <p:nvSpPr>
          <p:cNvPr id="14" name="Rectangle 13"/>
          <p:cNvSpPr/>
          <p:nvPr/>
        </p:nvSpPr>
        <p:spPr>
          <a:xfrm>
            <a:off x="6767751" y="4787689"/>
            <a:ext cx="2359941" cy="276999"/>
          </a:xfrm>
          <a:prstGeom prst="rect">
            <a:avLst/>
          </a:prstGeom>
        </p:spPr>
        <p:txBody>
          <a:bodyPr wrap="none">
            <a:spAutoFit/>
          </a:bodyPr>
          <a:lstStyle/>
          <a:p>
            <a:r>
              <a:rPr lang="en-US" sz="1200" i="0" dirty="0"/>
              <a:t>http://localhost:9092/eo/address</a:t>
            </a:r>
          </a:p>
        </p:txBody>
      </p:sp>
      <p:sp>
        <p:nvSpPr>
          <p:cNvPr id="15" name="Rectangle 14"/>
          <p:cNvSpPr/>
          <p:nvPr/>
        </p:nvSpPr>
        <p:spPr>
          <a:xfrm>
            <a:off x="3733800" y="5476253"/>
            <a:ext cx="5181600" cy="369332"/>
          </a:xfrm>
          <a:prstGeom prst="rect">
            <a:avLst/>
          </a:prstGeom>
        </p:spPr>
        <p:txBody>
          <a:bodyPr wrap="square">
            <a:spAutoFit/>
          </a:bodyPr>
          <a:lstStyle/>
          <a:p>
            <a:r>
              <a:rPr lang="en-US" i="0" dirty="0"/>
              <a:t>https://github.com/krishnabab/OrderValidator.git</a:t>
            </a:r>
          </a:p>
        </p:txBody>
      </p:sp>
    </p:spTree>
    <p:extLst>
      <p:ext uri="{BB962C8B-B14F-4D97-AF65-F5344CB8AC3E}">
        <p14:creationId xmlns:p14="http://schemas.microsoft.com/office/powerpoint/2010/main" val="414671075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 Dashboard</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15</a:t>
            </a:fld>
            <a:endParaRPr lang="en-US" dirty="0"/>
          </a:p>
        </p:txBody>
      </p:sp>
      <p:sp>
        <p:nvSpPr>
          <p:cNvPr id="7" name="Rectangle 6"/>
          <p:cNvSpPr/>
          <p:nvPr/>
        </p:nvSpPr>
        <p:spPr>
          <a:xfrm>
            <a:off x="317652" y="1329422"/>
            <a:ext cx="8064347" cy="369332"/>
          </a:xfrm>
          <a:prstGeom prst="rect">
            <a:avLst/>
          </a:prstGeom>
        </p:spPr>
        <p:txBody>
          <a:bodyPr wrap="square">
            <a:spAutoFit/>
          </a:bodyPr>
          <a:lstStyle/>
          <a:p>
            <a:r>
              <a:rPr lang="en-US" i="0" dirty="0" err="1"/>
              <a:t>Hystrix</a:t>
            </a:r>
            <a:r>
              <a:rPr lang="en-US" i="0" dirty="0"/>
              <a:t> provides a built in dashboard to check the status of the circuit breaker</a:t>
            </a:r>
          </a:p>
        </p:txBody>
      </p:sp>
      <p:sp>
        <p:nvSpPr>
          <p:cNvPr id="8" name="Rectangle 7"/>
          <p:cNvSpPr/>
          <p:nvPr/>
        </p:nvSpPr>
        <p:spPr>
          <a:xfrm>
            <a:off x="152400" y="1606421"/>
            <a:ext cx="8077200" cy="923330"/>
          </a:xfrm>
          <a:prstGeom prst="rect">
            <a:avLst/>
          </a:prstGeom>
        </p:spPr>
        <p:txBody>
          <a:bodyPr wrap="square">
            <a:spAutoFit/>
          </a:bodyPr>
          <a:lstStyle/>
          <a:p>
            <a:r>
              <a:rPr lang="en-US" i="0" dirty="0"/>
              <a:t>Accessing </a:t>
            </a:r>
            <a:r>
              <a:rPr lang="en-US" i="0" dirty="0" err="1"/>
              <a:t>Hystrix</a:t>
            </a:r>
            <a:r>
              <a:rPr lang="en-US" i="0" dirty="0"/>
              <a:t> dashboard</a:t>
            </a:r>
          </a:p>
          <a:p>
            <a:r>
              <a:rPr lang="en-US" sz="1200" i="0" dirty="0"/>
              <a:t>http://&lt;host&gt;:&lt;port&gt;/hystrix</a:t>
            </a:r>
          </a:p>
          <a:p>
            <a:endParaRPr lang="en-US" sz="1200" i="0" dirty="0"/>
          </a:p>
          <a:p>
            <a:r>
              <a:rPr lang="en-US" sz="1200" i="0" dirty="0"/>
              <a:t>http://&lt;host&gt;:&lt;port&gt;/hystrix.stream</a:t>
            </a:r>
          </a:p>
        </p:txBody>
      </p:sp>
      <p:pic>
        <p:nvPicPr>
          <p:cNvPr id="6" name="Content Placeholder 5"/>
          <p:cNvPicPr>
            <a:picLocks noGrp="1" noChangeAspect="1"/>
          </p:cNvPicPr>
          <p:nvPr>
            <p:ph idx="1"/>
          </p:nvPr>
        </p:nvPicPr>
        <p:blipFill>
          <a:blip r:embed="rId2"/>
          <a:stretch>
            <a:fillRect/>
          </a:stretch>
        </p:blipFill>
        <p:spPr>
          <a:xfrm>
            <a:off x="3050158" y="2209800"/>
            <a:ext cx="6093842" cy="4138613"/>
          </a:xfrm>
          <a:prstGeom prst="rect">
            <a:avLst/>
          </a:prstGeom>
        </p:spPr>
      </p:pic>
    </p:spTree>
    <p:extLst>
      <p:ext uri="{BB962C8B-B14F-4D97-AF65-F5344CB8AC3E}">
        <p14:creationId xmlns:p14="http://schemas.microsoft.com/office/powerpoint/2010/main" val="308414678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r>
              <a:rPr lang="en-US" dirty="0" err="1"/>
              <a:t>Hystrix</a:t>
            </a:r>
            <a:r>
              <a:rPr lang="en-US" dirty="0"/>
              <a:t> – Dashboard</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16</a:t>
            </a:fld>
            <a:endParaRPr lang="en-US" dirty="0"/>
          </a:p>
        </p:txBody>
      </p:sp>
      <p:pic>
        <p:nvPicPr>
          <p:cNvPr id="2050" name="Picture 2" descr="https://cdn-images-1.medium.com/max/800/0*3-rQw1wkj-Zs5WH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099469"/>
            <a:ext cx="60960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18585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Turbine</a:t>
            </a:r>
          </a:p>
        </p:txBody>
      </p:sp>
      <p:sp>
        <p:nvSpPr>
          <p:cNvPr id="3" name="Content Placeholder 2"/>
          <p:cNvSpPr>
            <a:spLocks noGrp="1"/>
          </p:cNvSpPr>
          <p:nvPr>
            <p:ph idx="1"/>
          </p:nvPr>
        </p:nvSpPr>
        <p:spPr/>
        <p:txBody>
          <a:bodyPr/>
          <a:lstStyle/>
          <a:p>
            <a:r>
              <a:rPr lang="en-US" dirty="0"/>
              <a:t>Looking at an individual instances </a:t>
            </a:r>
            <a:r>
              <a:rPr lang="en-US" dirty="0" err="1"/>
              <a:t>Hystrix</a:t>
            </a:r>
            <a:r>
              <a:rPr lang="en-US" dirty="0"/>
              <a:t> data is not very useful in terms of the overall health of the system. </a:t>
            </a:r>
          </a:p>
          <a:p>
            <a:r>
              <a:rPr lang="en-US" dirty="0"/>
              <a:t>Turbine is an application that aggregates all of the relevant </a:t>
            </a:r>
            <a:r>
              <a:rPr lang="en-US" dirty="0">
                <a:solidFill>
                  <a:schemeClr val="tx2"/>
                </a:solidFill>
              </a:rPr>
              <a:t>/</a:t>
            </a:r>
            <a:r>
              <a:rPr lang="en-US" dirty="0" err="1">
                <a:solidFill>
                  <a:schemeClr val="tx2"/>
                </a:solidFill>
              </a:rPr>
              <a:t>hystrix.stream</a:t>
            </a:r>
            <a:r>
              <a:rPr lang="en-US" dirty="0">
                <a:solidFill>
                  <a:schemeClr val="tx2"/>
                </a:solidFill>
              </a:rPr>
              <a:t> </a:t>
            </a:r>
            <a:r>
              <a:rPr lang="en-US" dirty="0"/>
              <a:t>endpoints into a combined </a:t>
            </a:r>
            <a:r>
              <a:rPr lang="en-US" dirty="0">
                <a:solidFill>
                  <a:schemeClr val="tx2"/>
                </a:solidFill>
              </a:rPr>
              <a:t>/</a:t>
            </a:r>
            <a:r>
              <a:rPr lang="en-US" dirty="0" err="1">
                <a:solidFill>
                  <a:schemeClr val="tx2"/>
                </a:solidFill>
              </a:rPr>
              <a:t>turbine.stream</a:t>
            </a:r>
            <a:r>
              <a:rPr lang="en-US" dirty="0">
                <a:solidFill>
                  <a:schemeClr val="tx2"/>
                </a:solidFill>
              </a:rPr>
              <a:t> </a:t>
            </a:r>
            <a:r>
              <a:rPr lang="en-US" dirty="0"/>
              <a:t>for use in the </a:t>
            </a:r>
            <a:r>
              <a:rPr lang="en-US" dirty="0" err="1"/>
              <a:t>Hystrix</a:t>
            </a:r>
            <a:r>
              <a:rPr lang="en-US" dirty="0"/>
              <a:t> Dashboard. Running Turbine is as simple as annotating your main class with the </a:t>
            </a:r>
            <a:r>
              <a:rPr lang="en-US" dirty="0">
                <a:solidFill>
                  <a:schemeClr val="tx2"/>
                </a:solidFill>
              </a:rPr>
              <a:t>@</a:t>
            </a:r>
            <a:r>
              <a:rPr lang="en-US" dirty="0" err="1">
                <a:solidFill>
                  <a:schemeClr val="tx2"/>
                </a:solidFill>
              </a:rPr>
              <a:t>EnableTurbine</a:t>
            </a:r>
            <a:r>
              <a:rPr lang="en-US" dirty="0">
                <a:solidFill>
                  <a:schemeClr val="tx2"/>
                </a:solidFill>
              </a:rPr>
              <a:t> </a:t>
            </a:r>
            <a:r>
              <a:rPr lang="en-US" dirty="0"/>
              <a:t>annotation (e.g. using spring-cloud-starter-turbine to set up the </a:t>
            </a:r>
            <a:r>
              <a:rPr lang="en-US" dirty="0" err="1"/>
              <a:t>classpath</a:t>
            </a:r>
            <a:r>
              <a:rPr lang="en-US" dirty="0"/>
              <a:t>).</a:t>
            </a:r>
          </a:p>
          <a:p>
            <a:r>
              <a:rPr lang="en-US" dirty="0"/>
              <a:t>Monitoring large number of </a:t>
            </a:r>
            <a:r>
              <a:rPr lang="en-US" dirty="0" err="1"/>
              <a:t>hystrix</a:t>
            </a:r>
            <a:r>
              <a:rPr lang="en-US" dirty="0"/>
              <a:t> dashboards is not really practical, so Turbine helps you to consolidate the streams and show it on one dash board</a:t>
            </a:r>
          </a:p>
          <a:p>
            <a:r>
              <a:rPr lang="en-US" dirty="0"/>
              <a:t>Gather metrics from the individual instances and share in one place</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17</a:t>
            </a:fld>
            <a:endParaRPr lang="en-US" dirty="0"/>
          </a:p>
        </p:txBody>
      </p:sp>
    </p:spTree>
    <p:extLst>
      <p:ext uri="{BB962C8B-B14F-4D97-AF65-F5344CB8AC3E}">
        <p14:creationId xmlns:p14="http://schemas.microsoft.com/office/powerpoint/2010/main" val="332713990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18</a:t>
            </a:fld>
            <a:endParaRPr lang="en-US" dirty="0"/>
          </a:p>
        </p:txBody>
      </p:sp>
      <p:pic>
        <p:nvPicPr>
          <p:cNvPr id="3074" name="Picture 2" descr="Image result for questions all hands ri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738270" cy="281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92106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further reading </a:t>
            </a:r>
          </a:p>
        </p:txBody>
      </p:sp>
      <p:sp>
        <p:nvSpPr>
          <p:cNvPr id="3" name="Content Placeholder 2"/>
          <p:cNvSpPr>
            <a:spLocks noGrp="1"/>
          </p:cNvSpPr>
          <p:nvPr>
            <p:ph idx="1"/>
          </p:nvPr>
        </p:nvSpPr>
        <p:spPr>
          <a:xfrm>
            <a:off x="271749" y="1219200"/>
            <a:ext cx="8229600" cy="4138613"/>
          </a:xfrm>
        </p:spPr>
        <p:txBody>
          <a:bodyPr/>
          <a:lstStyle/>
          <a:p>
            <a:r>
              <a:rPr lang="en-US" dirty="0">
                <a:hlinkClick r:id="rId2"/>
              </a:rPr>
              <a:t>https://github.com/Netflix/hystrix/wiki</a:t>
            </a:r>
          </a:p>
          <a:p>
            <a:r>
              <a:rPr lang="en-US" dirty="0">
                <a:hlinkClick r:id="rId2"/>
              </a:rPr>
              <a:t>https://github.com/Netflix/Hystrix/wiki/FAQ-:-General</a:t>
            </a:r>
          </a:p>
          <a:p>
            <a:r>
              <a:rPr lang="en-US" dirty="0">
                <a:hlinkClick r:id="rId2"/>
              </a:rPr>
              <a:t>https://github.com/Netflix/Hystrix/wiki/Configuration</a:t>
            </a:r>
          </a:p>
          <a:p>
            <a:r>
              <a:rPr lang="en-US" dirty="0">
                <a:hlinkClick r:id="rId2"/>
              </a:rPr>
              <a:t>https://medium.com/netflix-techblog/tagged/hystrix</a:t>
            </a:r>
            <a:endParaRPr lang="en-US" dirty="0"/>
          </a:p>
          <a:p>
            <a:r>
              <a:rPr lang="en-US" dirty="0">
                <a:hlinkClick r:id="rId3"/>
              </a:rPr>
              <a:t>https://github.com/spring-projects/spring-boot/issues/8186</a:t>
            </a:r>
            <a:endParaRPr lang="en-US" dirty="0"/>
          </a:p>
          <a:p>
            <a:r>
              <a:rPr lang="en-US" dirty="0">
                <a:hlinkClick r:id="rId4"/>
              </a:rPr>
              <a:t>https://github.com/Netflix-Skunkworks/hystrix-dashboard</a:t>
            </a:r>
            <a:endParaRPr lang="en-US" dirty="0"/>
          </a:p>
          <a:p>
            <a:r>
              <a:rPr lang="en-US" dirty="0">
                <a:hlinkClick r:id="rId5"/>
              </a:rPr>
              <a:t>https://medium.com/netflix-techblog/hystrix-dashboard-turbine-stream-aggregator-60985a2e51df</a:t>
            </a:r>
            <a:endParaRPr lang="en-US" dirty="0"/>
          </a:p>
          <a:p>
            <a:r>
              <a:rPr lang="en-US" dirty="0">
                <a:hlinkClick r:id="rId6"/>
              </a:rPr>
              <a:t>https://exampledriven.wordpress.com/2016/07/05/spring-cloud-hystrix-example/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19</a:t>
            </a:fld>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9963" y="533400"/>
            <a:ext cx="2705100" cy="1685925"/>
          </a:xfrm>
          <a:prstGeom prst="rect">
            <a:avLst/>
          </a:prstGeom>
        </p:spPr>
      </p:pic>
    </p:spTree>
    <p:extLst>
      <p:ext uri="{BB962C8B-B14F-4D97-AF65-F5344CB8AC3E}">
        <p14:creationId xmlns:p14="http://schemas.microsoft.com/office/powerpoint/2010/main" val="424711203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Hystrix</a:t>
            </a:r>
            <a:r>
              <a:rPr lang="en-US" dirty="0"/>
              <a:t>?</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2</a:t>
            </a:fld>
            <a:endParaRPr lang="en-US" dirty="0"/>
          </a:p>
        </p:txBody>
      </p:sp>
      <p:pic>
        <p:nvPicPr>
          <p:cNvPr id="5" name="Picture 4"/>
          <p:cNvPicPr>
            <a:picLocks noChangeAspect="1"/>
          </p:cNvPicPr>
          <p:nvPr/>
        </p:nvPicPr>
        <p:blipFill>
          <a:blip r:embed="rId2"/>
          <a:stretch>
            <a:fillRect/>
          </a:stretch>
        </p:blipFill>
        <p:spPr>
          <a:xfrm>
            <a:off x="6172200" y="521465"/>
            <a:ext cx="2755474" cy="2655275"/>
          </a:xfrm>
          <a:prstGeom prst="rect">
            <a:avLst/>
          </a:prstGeom>
        </p:spPr>
      </p:pic>
      <p:sp>
        <p:nvSpPr>
          <p:cNvPr id="6" name="TextBox 5"/>
          <p:cNvSpPr txBox="1"/>
          <p:nvPr/>
        </p:nvSpPr>
        <p:spPr>
          <a:xfrm>
            <a:off x="4549966" y="1371600"/>
            <a:ext cx="2505814" cy="369332"/>
          </a:xfrm>
          <a:prstGeom prst="rect">
            <a:avLst/>
          </a:prstGeom>
          <a:noFill/>
        </p:spPr>
        <p:txBody>
          <a:bodyPr wrap="none" rtlCol="0">
            <a:spAutoFit/>
          </a:bodyPr>
          <a:lstStyle/>
          <a:p>
            <a:r>
              <a:rPr lang="en-US" i="0" dirty="0"/>
              <a:t>This is what we think ..</a:t>
            </a:r>
          </a:p>
        </p:txBody>
      </p:sp>
      <p:pic>
        <p:nvPicPr>
          <p:cNvPr id="7" name="Picture 6"/>
          <p:cNvPicPr>
            <a:picLocks noChangeAspect="1"/>
          </p:cNvPicPr>
          <p:nvPr/>
        </p:nvPicPr>
        <p:blipFill>
          <a:blip r:embed="rId3"/>
          <a:stretch>
            <a:fillRect/>
          </a:stretch>
        </p:blipFill>
        <p:spPr>
          <a:xfrm>
            <a:off x="222889" y="3452965"/>
            <a:ext cx="5975017" cy="2854201"/>
          </a:xfrm>
          <a:prstGeom prst="rect">
            <a:avLst/>
          </a:prstGeom>
        </p:spPr>
      </p:pic>
      <p:sp>
        <p:nvSpPr>
          <p:cNvPr id="8" name="TextBox 7"/>
          <p:cNvSpPr txBox="1"/>
          <p:nvPr/>
        </p:nvSpPr>
        <p:spPr>
          <a:xfrm>
            <a:off x="6324600" y="4032756"/>
            <a:ext cx="2467342" cy="646331"/>
          </a:xfrm>
          <a:prstGeom prst="rect">
            <a:avLst/>
          </a:prstGeom>
          <a:noFill/>
        </p:spPr>
        <p:txBody>
          <a:bodyPr wrap="none" rtlCol="0">
            <a:spAutoFit/>
          </a:bodyPr>
          <a:lstStyle/>
          <a:p>
            <a:r>
              <a:rPr lang="en-US" i="0" dirty="0"/>
              <a:t>This is what it may be </a:t>
            </a:r>
          </a:p>
          <a:p>
            <a:r>
              <a:rPr lang="en-US" i="0" dirty="0"/>
              <a:t>in real-time …</a:t>
            </a:r>
          </a:p>
        </p:txBody>
      </p:sp>
      <p:sp>
        <p:nvSpPr>
          <p:cNvPr id="3" name="TextBox 2"/>
          <p:cNvSpPr txBox="1"/>
          <p:nvPr/>
        </p:nvSpPr>
        <p:spPr>
          <a:xfrm>
            <a:off x="562227" y="1673618"/>
            <a:ext cx="4953000" cy="923330"/>
          </a:xfrm>
          <a:prstGeom prst="rect">
            <a:avLst/>
          </a:prstGeom>
          <a:noFill/>
        </p:spPr>
        <p:txBody>
          <a:bodyPr wrap="square" rtlCol="0">
            <a:spAutoFit/>
          </a:bodyPr>
          <a:lstStyle/>
          <a:p>
            <a:r>
              <a:rPr lang="en-US" i="0" dirty="0"/>
              <a:t>Distributed systems / </a:t>
            </a:r>
            <a:r>
              <a:rPr lang="en-US" i="0" dirty="0" err="1"/>
              <a:t>Microservices</a:t>
            </a:r>
            <a:r>
              <a:rPr lang="en-US" i="0" dirty="0"/>
              <a:t> tend to have problems mostly because of cascading failures… </a:t>
            </a:r>
          </a:p>
        </p:txBody>
      </p:sp>
    </p:spTree>
    <p:extLst>
      <p:ext uri="{BB962C8B-B14F-4D97-AF65-F5344CB8AC3E}">
        <p14:creationId xmlns:p14="http://schemas.microsoft.com/office/powerpoint/2010/main" val="95641296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Hystrix</a:t>
            </a:r>
            <a:r>
              <a:rPr lang="en-US" dirty="0"/>
              <a:t> works	?</a:t>
            </a:r>
          </a:p>
        </p:txBody>
      </p:sp>
      <p:sp>
        <p:nvSpPr>
          <p:cNvPr id="3" name="Content Placeholder 2"/>
          <p:cNvSpPr>
            <a:spLocks noGrp="1"/>
          </p:cNvSpPr>
          <p:nvPr>
            <p:ph idx="1"/>
          </p:nvPr>
        </p:nvSpPr>
        <p:spPr>
          <a:xfrm>
            <a:off x="494841" y="1261670"/>
            <a:ext cx="7201359" cy="490930"/>
          </a:xfrm>
        </p:spPr>
        <p:txBody>
          <a:bodyPr/>
          <a:lstStyle/>
          <a:p>
            <a:r>
              <a:rPr lang="en-US" dirty="0">
                <a:hlinkClick r:id="rId2"/>
              </a:rPr>
              <a:t>https://github.com/Netflix/Hystrix/wiki/How-it-Works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20</a:t>
            </a:fld>
            <a:endParaRPr lang="en-US" dirty="0"/>
          </a:p>
        </p:txBody>
      </p:sp>
      <p:pic>
        <p:nvPicPr>
          <p:cNvPr id="3074" name="Picture 2" descr="https://raw.githubusercontent.com/wiki/Netflix/Hystrix/images/hystrix-command-flow-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28" y="1918895"/>
            <a:ext cx="7808480" cy="379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579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Failure</a:t>
            </a:r>
          </a:p>
        </p:txBody>
      </p:sp>
      <p:sp>
        <p:nvSpPr>
          <p:cNvPr id="3" name="Content Placeholder 2"/>
          <p:cNvSpPr>
            <a:spLocks noGrp="1"/>
          </p:cNvSpPr>
          <p:nvPr>
            <p:ph idx="1"/>
          </p:nvPr>
        </p:nvSpPr>
        <p:spPr>
          <a:xfrm>
            <a:off x="457200" y="1336387"/>
            <a:ext cx="8229600" cy="4138613"/>
          </a:xfrm>
        </p:spPr>
        <p:txBody>
          <a:bodyPr/>
          <a:lstStyle/>
          <a:p>
            <a:r>
              <a:rPr lang="en-US" dirty="0"/>
              <a:t>Having large number of </a:t>
            </a:r>
            <a:r>
              <a:rPr lang="en-US" dirty="0" err="1"/>
              <a:t>Microservices</a:t>
            </a:r>
            <a:r>
              <a:rPr lang="en-US" dirty="0"/>
              <a:t> as dependencies can lead to a “Cascading failures”. If we don’t mitigate this ; </a:t>
            </a:r>
            <a:r>
              <a:rPr lang="en-US" dirty="0" err="1"/>
              <a:t>Micrservices</a:t>
            </a:r>
            <a:r>
              <a:rPr lang="en-US" dirty="0"/>
              <a:t> solution might be a disaster!</a:t>
            </a:r>
          </a:p>
        </p:txBody>
      </p:sp>
      <p:sp>
        <p:nvSpPr>
          <p:cNvPr id="4" name="Slide Number Placeholder 3"/>
          <p:cNvSpPr>
            <a:spLocks noGrp="1"/>
          </p:cNvSpPr>
          <p:nvPr>
            <p:ph type="sldNum" sz="quarter" idx="10"/>
          </p:nvPr>
        </p:nvSpPr>
        <p:spPr>
          <a:xfrm>
            <a:off x="-2144157" y="6499263"/>
            <a:ext cx="1295400" cy="323850"/>
          </a:xfrm>
        </p:spPr>
        <p:txBody>
          <a:bodyPr/>
          <a:lstStyle/>
          <a:p>
            <a:pPr>
              <a:defRPr/>
            </a:pPr>
            <a:fld id="{E20BCDF8-30D9-497E-B0E7-F574ED4A1EDB}" type="slidenum">
              <a:rPr lang="en-US" smtClean="0"/>
              <a:pPr>
                <a:defRPr/>
              </a:pPr>
              <a:t>3</a:t>
            </a:fld>
            <a:endParaRPr lang="en-US" dirty="0"/>
          </a:p>
        </p:txBody>
      </p:sp>
      <p:sp>
        <p:nvSpPr>
          <p:cNvPr id="6" name="Hexagon 5"/>
          <p:cNvSpPr/>
          <p:nvPr/>
        </p:nvSpPr>
        <p:spPr bwMode="auto">
          <a:xfrm>
            <a:off x="1164116" y="29369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7" name="Hexagon 6"/>
          <p:cNvSpPr/>
          <p:nvPr/>
        </p:nvSpPr>
        <p:spPr bwMode="auto">
          <a:xfrm>
            <a:off x="1655744" y="29369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8" name="Hexagon 7"/>
          <p:cNvSpPr/>
          <p:nvPr/>
        </p:nvSpPr>
        <p:spPr bwMode="auto">
          <a:xfrm>
            <a:off x="609600" y="4783701"/>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9" name="Hexagon 8"/>
          <p:cNvSpPr/>
          <p:nvPr/>
        </p:nvSpPr>
        <p:spPr bwMode="auto">
          <a:xfrm>
            <a:off x="1226773" y="4746127"/>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 name="Hexagon 9"/>
          <p:cNvSpPr/>
          <p:nvPr/>
        </p:nvSpPr>
        <p:spPr bwMode="auto">
          <a:xfrm>
            <a:off x="609600" y="3785174"/>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1" name="Hexagon 10"/>
          <p:cNvSpPr/>
          <p:nvPr/>
        </p:nvSpPr>
        <p:spPr bwMode="auto">
          <a:xfrm>
            <a:off x="1246110" y="3766640"/>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 name="Hexagon 11"/>
          <p:cNvSpPr/>
          <p:nvPr/>
        </p:nvSpPr>
        <p:spPr bwMode="auto">
          <a:xfrm>
            <a:off x="1776699" y="3784122"/>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3" name="Hexagon 12"/>
          <p:cNvSpPr/>
          <p:nvPr/>
        </p:nvSpPr>
        <p:spPr bwMode="auto">
          <a:xfrm>
            <a:off x="2380677" y="3783070"/>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4" name="Hexagon 13"/>
          <p:cNvSpPr/>
          <p:nvPr/>
        </p:nvSpPr>
        <p:spPr bwMode="auto">
          <a:xfrm>
            <a:off x="1834423" y="4752095"/>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5" name="Hexagon 14"/>
          <p:cNvSpPr/>
          <p:nvPr/>
        </p:nvSpPr>
        <p:spPr bwMode="auto">
          <a:xfrm>
            <a:off x="2451596" y="4746127"/>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6" name="Hexagon 15"/>
          <p:cNvSpPr/>
          <p:nvPr/>
        </p:nvSpPr>
        <p:spPr bwMode="auto">
          <a:xfrm>
            <a:off x="3001522" y="373330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7" name="Hexagon 16"/>
          <p:cNvSpPr/>
          <p:nvPr/>
        </p:nvSpPr>
        <p:spPr bwMode="auto">
          <a:xfrm>
            <a:off x="609600" y="29369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8" name="Hexagon 17"/>
          <p:cNvSpPr/>
          <p:nvPr/>
        </p:nvSpPr>
        <p:spPr bwMode="auto">
          <a:xfrm>
            <a:off x="675243" y="57563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9" name="Hexagon 18"/>
          <p:cNvSpPr/>
          <p:nvPr/>
        </p:nvSpPr>
        <p:spPr bwMode="auto">
          <a:xfrm>
            <a:off x="1259597" y="5718213"/>
            <a:ext cx="457200" cy="533400"/>
          </a:xfrm>
          <a:prstGeom prst="hexagon">
            <a:avLst/>
          </a:prstGeom>
          <a:solidFill>
            <a:srgbClr val="FF0000"/>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0" name="Hexagon 19"/>
          <p:cNvSpPr/>
          <p:nvPr/>
        </p:nvSpPr>
        <p:spPr bwMode="auto">
          <a:xfrm>
            <a:off x="1842342" y="5755261"/>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1" name="Hexagon 20"/>
          <p:cNvSpPr/>
          <p:nvPr/>
        </p:nvSpPr>
        <p:spPr bwMode="auto">
          <a:xfrm>
            <a:off x="2446320" y="5754209"/>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2" name="Hexagon 21"/>
          <p:cNvSpPr/>
          <p:nvPr/>
        </p:nvSpPr>
        <p:spPr bwMode="auto">
          <a:xfrm>
            <a:off x="3067165" y="5704442"/>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29" name="Straight Arrow Connector 28"/>
          <p:cNvCxnSpPr>
            <a:stCxn id="17" idx="1"/>
            <a:endCxn id="11" idx="4"/>
          </p:cNvCxnSpPr>
          <p:nvPr/>
        </p:nvCxnSpPr>
        <p:spPr bwMode="auto">
          <a:xfrm>
            <a:off x="952500" y="3470313"/>
            <a:ext cx="407910" cy="296327"/>
          </a:xfrm>
          <a:prstGeom prst="straightConnector1">
            <a:avLst/>
          </a:prstGeom>
          <a:ln>
            <a:headEnd type="triangle"/>
            <a:tailEnd type="triangle"/>
          </a:ln>
          <a:ex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4" idx="4"/>
          </p:cNvCxnSpPr>
          <p:nvPr/>
        </p:nvCxnSpPr>
        <p:spPr bwMode="auto">
          <a:xfrm>
            <a:off x="1572744" y="4313409"/>
            <a:ext cx="375979" cy="438686"/>
          </a:xfrm>
          <a:prstGeom prst="straightConnector1">
            <a:avLst/>
          </a:prstGeom>
          <a:ln>
            <a:headEnd type="triangle"/>
            <a:tailEnd type="triangle"/>
          </a:ln>
          <a:ex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9" idx="4"/>
          </p:cNvCxnSpPr>
          <p:nvPr/>
        </p:nvCxnSpPr>
        <p:spPr bwMode="auto">
          <a:xfrm flipH="1">
            <a:off x="1373897" y="5285495"/>
            <a:ext cx="574826" cy="432718"/>
          </a:xfrm>
          <a:prstGeom prst="straightConnector1">
            <a:avLst/>
          </a:prstGeom>
          <a:ln>
            <a:headEnd type="triangle"/>
            <a:tailEnd type="triangle"/>
          </a:ln>
          <a:ex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5"/>
            <a:endCxn id="15" idx="2"/>
          </p:cNvCxnSpPr>
          <p:nvPr/>
        </p:nvCxnSpPr>
        <p:spPr bwMode="auto">
          <a:xfrm flipV="1">
            <a:off x="1602497" y="5279527"/>
            <a:ext cx="963399" cy="438686"/>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a:endCxn id="16" idx="2"/>
          </p:cNvCxnSpPr>
          <p:nvPr/>
        </p:nvCxnSpPr>
        <p:spPr bwMode="auto">
          <a:xfrm flipV="1">
            <a:off x="2548346" y="4266703"/>
            <a:ext cx="567476" cy="480066"/>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p:cNvCxnSpPr>
            <a:stCxn id="16" idx="4"/>
            <a:endCxn id="7" idx="1"/>
          </p:cNvCxnSpPr>
          <p:nvPr/>
        </p:nvCxnSpPr>
        <p:spPr bwMode="auto">
          <a:xfrm flipH="1" flipV="1">
            <a:off x="1998644" y="3470313"/>
            <a:ext cx="1117178" cy="262990"/>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2203421" y="2641783"/>
            <a:ext cx="2899063" cy="369332"/>
          </a:xfrm>
          <a:prstGeom prst="rect">
            <a:avLst/>
          </a:prstGeom>
          <a:noFill/>
        </p:spPr>
        <p:txBody>
          <a:bodyPr wrap="none" rtlCol="0">
            <a:spAutoFit/>
          </a:bodyPr>
          <a:lstStyle/>
          <a:p>
            <a:r>
              <a:rPr lang="en-US" i="0" dirty="0"/>
              <a:t>Transaction 1 Flow – </a:t>
            </a:r>
            <a:r>
              <a:rPr lang="en-US" i="0" dirty="0">
                <a:solidFill>
                  <a:schemeClr val="tx2"/>
                </a:solidFill>
              </a:rPr>
              <a:t>Blue</a:t>
            </a:r>
            <a:r>
              <a:rPr lang="en-US" i="0" dirty="0"/>
              <a:t> </a:t>
            </a:r>
          </a:p>
        </p:txBody>
      </p:sp>
      <p:sp>
        <p:nvSpPr>
          <p:cNvPr id="46" name="TextBox 45"/>
          <p:cNvSpPr txBox="1"/>
          <p:nvPr/>
        </p:nvSpPr>
        <p:spPr>
          <a:xfrm>
            <a:off x="2210530" y="2981364"/>
            <a:ext cx="2946063" cy="369332"/>
          </a:xfrm>
          <a:prstGeom prst="rect">
            <a:avLst/>
          </a:prstGeom>
          <a:noFill/>
        </p:spPr>
        <p:txBody>
          <a:bodyPr wrap="none" rtlCol="0">
            <a:spAutoFit/>
          </a:bodyPr>
          <a:lstStyle/>
          <a:p>
            <a:r>
              <a:rPr lang="en-US" i="0" dirty="0"/>
              <a:t>Transaction 1 Flow – Black</a:t>
            </a:r>
          </a:p>
        </p:txBody>
      </p:sp>
      <p:sp>
        <p:nvSpPr>
          <p:cNvPr id="47" name="Line Callout 2 46"/>
          <p:cNvSpPr/>
          <p:nvPr/>
        </p:nvSpPr>
        <p:spPr bwMode="auto">
          <a:xfrm>
            <a:off x="3721348" y="5050401"/>
            <a:ext cx="3810000" cy="548317"/>
          </a:xfrm>
          <a:prstGeom prst="borderCallout2">
            <a:avLst>
              <a:gd name="adj1" fmla="val 43954"/>
              <a:gd name="adj2" fmla="val -203"/>
              <a:gd name="adj3" fmla="val 42861"/>
              <a:gd name="adj4" fmla="val -16089"/>
              <a:gd name="adj5" fmla="val 146394"/>
              <a:gd name="adj6" fmla="val -55186"/>
            </a:avLst>
          </a:prstGeom>
          <a:solidFill>
            <a:schemeClr val="accent1">
              <a:lumMod val="20000"/>
              <a:lumOff val="80000"/>
            </a:schemeClr>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What happens if</a:t>
            </a:r>
            <a:r>
              <a:rPr kumimoji="0" lang="en-US" sz="1300" b="1" i="0" u="none" strike="noStrike" cap="none" normalizeH="0" dirty="0">
                <a:ln>
                  <a:noFill/>
                </a:ln>
                <a:solidFill>
                  <a:schemeClr val="tx1"/>
                </a:solidFill>
                <a:effectLst/>
                <a:latin typeface="Arial" panose="020B0604020202020204" pitchFamily="34" charset="0"/>
                <a:cs typeface="Arial" panose="020B0604020202020204" pitchFamily="34" charset="0"/>
              </a:rPr>
              <a:t> this </a:t>
            </a:r>
            <a:r>
              <a:rPr kumimoji="0" lang="en-US" sz="1300" b="1" i="0" u="none" strike="noStrike" cap="none" normalizeH="0" dirty="0" err="1">
                <a:ln>
                  <a:noFill/>
                </a:ln>
                <a:solidFill>
                  <a:schemeClr val="tx1"/>
                </a:solidFill>
                <a:effectLst/>
                <a:latin typeface="Arial" panose="020B0604020202020204" pitchFamily="34" charset="0"/>
                <a:cs typeface="Arial" panose="020B0604020202020204" pitchFamily="34" charset="0"/>
              </a:rPr>
              <a:t>mS</a:t>
            </a:r>
            <a:r>
              <a:rPr kumimoji="0" lang="en-US" sz="1300" b="1" i="0" u="none" strike="noStrike" cap="none" normalizeH="0" dirty="0">
                <a:ln>
                  <a:noFill/>
                </a:ln>
                <a:solidFill>
                  <a:schemeClr val="tx1"/>
                </a:solidFill>
                <a:effectLst/>
                <a:latin typeface="Arial" panose="020B0604020202020204" pitchFamily="34" charset="0"/>
                <a:cs typeface="Arial" panose="020B0604020202020204" pitchFamily="34" charset="0"/>
              </a:rPr>
              <a:t> is in </a:t>
            </a:r>
            <a:r>
              <a:rPr kumimoji="0" lang="en-US" sz="1300" b="1" i="0" u="none" strike="noStrike" cap="none" normalizeH="0" dirty="0">
                <a:ln>
                  <a:noFill/>
                </a:ln>
                <a:solidFill>
                  <a:srgbClr val="D60093"/>
                </a:solidFill>
                <a:effectLst/>
                <a:latin typeface="Arial" panose="020B0604020202020204" pitchFamily="34" charset="0"/>
                <a:cs typeface="Arial" panose="020B0604020202020204" pitchFamily="34" charset="0"/>
              </a:rPr>
              <a:t>failed state</a:t>
            </a:r>
            <a:r>
              <a:rPr kumimoji="0" lang="en-US" sz="1300" b="1" i="0" u="none" strike="noStrike" cap="none" normalizeH="0" dirty="0">
                <a:ln>
                  <a:noFill/>
                </a:ln>
                <a:solidFill>
                  <a:schemeClr val="tx1"/>
                </a:solidFill>
                <a:effectLst/>
                <a:latin typeface="Arial" panose="020B0604020202020204" pitchFamily="34" charset="0"/>
                <a:cs typeface="Arial" panose="020B0604020202020204" pitchFamily="34" charset="0"/>
              </a:rPr>
              <a:t>…??</a:t>
            </a:r>
            <a:endParaRPr kumimoji="0" 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8" name="Rectangle 47"/>
          <p:cNvSpPr/>
          <p:nvPr/>
        </p:nvSpPr>
        <p:spPr>
          <a:xfrm>
            <a:off x="3784408" y="3665348"/>
            <a:ext cx="4572000" cy="923330"/>
          </a:xfrm>
          <a:prstGeom prst="rect">
            <a:avLst/>
          </a:prstGeom>
        </p:spPr>
        <p:txBody>
          <a:bodyPr>
            <a:spAutoFit/>
          </a:bodyPr>
          <a:lstStyle/>
          <a:p>
            <a:r>
              <a:rPr lang="en-US" i="0" dirty="0"/>
              <a:t>There will be ripple effect of this failure resulting in cascading failures and thus failure in business transaction</a:t>
            </a:r>
          </a:p>
        </p:txBody>
      </p:sp>
    </p:spTree>
    <p:extLst>
      <p:ext uri="{BB962C8B-B14F-4D97-AF65-F5344CB8AC3E}">
        <p14:creationId xmlns:p14="http://schemas.microsoft.com/office/powerpoint/2010/main" val="321537011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happen when failure ? </a:t>
            </a:r>
          </a:p>
        </p:txBody>
      </p:sp>
      <p:sp>
        <p:nvSpPr>
          <p:cNvPr id="3" name="Content Placeholder 2"/>
          <p:cNvSpPr>
            <a:spLocks noGrp="1"/>
          </p:cNvSpPr>
          <p:nvPr>
            <p:ph idx="1"/>
          </p:nvPr>
        </p:nvSpPr>
        <p:spPr/>
        <p:txBody>
          <a:bodyPr/>
          <a:lstStyle/>
          <a:p>
            <a:r>
              <a:rPr lang="en-US" dirty="0"/>
              <a:t>When dealing with remote services or APIs there is always the risk of latency issues, failures or connection losses. </a:t>
            </a:r>
          </a:p>
          <a:p>
            <a:r>
              <a:rPr lang="en-US" dirty="0"/>
              <a:t>The worst thing to happen is when the remote service is down and our application hangs until the underlying protocol’s (e.g. TCP) connection timeout is reached and we’re receiving an exception. </a:t>
            </a:r>
          </a:p>
          <a:p>
            <a:r>
              <a:rPr lang="en-US" dirty="0"/>
              <a:t>Until this moment is reached, our application might hang, memory is allocated for threads or bound objects and at last, our continuous requests might prevent the remote system from recovering.</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4</a:t>
            </a:fld>
            <a:endParaRPr lang="en-US" dirty="0"/>
          </a:p>
        </p:txBody>
      </p:sp>
    </p:spTree>
    <p:extLst>
      <p:ext uri="{BB962C8B-B14F-4D97-AF65-F5344CB8AC3E}">
        <p14:creationId xmlns:p14="http://schemas.microsoft.com/office/powerpoint/2010/main" val="22598952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181600" y="1828800"/>
            <a:ext cx="2925536" cy="561975"/>
          </a:xfrm>
        </p:spPr>
        <p:txBody>
          <a:bodyPr/>
          <a:lstStyle/>
          <a:p>
            <a:pPr eaLnBrk="1" hangingPunct="1"/>
            <a:r>
              <a:rPr lang="en-US" dirty="0" err="1"/>
              <a:t>Hystrix</a:t>
            </a:r>
            <a:r>
              <a:rPr lang="en-US" dirty="0"/>
              <a:t>……What??</a:t>
            </a:r>
          </a:p>
        </p:txBody>
      </p:sp>
      <p:sp>
        <p:nvSpPr>
          <p:cNvPr id="7172" name="Slide Number Placeholder 3"/>
          <p:cNvSpPr>
            <a:spLocks noGrp="1"/>
          </p:cNvSpPr>
          <p:nvPr>
            <p:ph type="sldNum" sz="quarter" idx="10"/>
          </p:nvPr>
        </p:nvSpPr>
        <p:spPr>
          <a:noFill/>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fld id="{37EC6625-43FA-4E1F-B4E8-1AA7C79B52BF}" type="slidenum">
              <a:rPr lang="en-US" i="0" smtClean="0">
                <a:solidFill>
                  <a:schemeClr val="bg1"/>
                </a:solidFill>
              </a:rPr>
              <a:pPr/>
              <a:t>5</a:t>
            </a:fld>
            <a:endParaRPr lang="en-US" i="0">
              <a:solidFill>
                <a:schemeClr val="bg1"/>
              </a:solidFill>
            </a:endParaRPr>
          </a:p>
        </p:txBody>
      </p:sp>
      <p:pic>
        <p:nvPicPr>
          <p:cNvPr id="10242" name="Picture 2" descr="Image result for hystri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836" y="4648200"/>
            <a:ext cx="2294164" cy="1752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868916"/>
            <a:ext cx="5663692" cy="2247543"/>
          </a:xfrm>
          <a:prstGeom prst="rect">
            <a:avLst/>
          </a:prstGeom>
        </p:spPr>
      </p:pic>
      <p:sp>
        <p:nvSpPr>
          <p:cNvPr id="7" name="Title 1"/>
          <p:cNvSpPr txBox="1">
            <a:spLocks/>
          </p:cNvSpPr>
          <p:nvPr/>
        </p:nvSpPr>
        <p:spPr bwMode="auto">
          <a:xfrm>
            <a:off x="457200" y="419100"/>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lgn="l" rtl="0" eaLnBrk="1" fontAlgn="base" hangingPunct="1">
              <a:spcBef>
                <a:spcPct val="0"/>
              </a:spcBef>
              <a:spcAft>
                <a:spcPct val="0"/>
              </a:spcAft>
              <a:defRPr sz="2200" b="1" kern="1200">
                <a:solidFill>
                  <a:schemeClr val="accent1"/>
                </a:solidFill>
                <a:latin typeface="+mj-lt"/>
                <a:ea typeface="+mj-ea"/>
                <a:cs typeface="+mj-cs"/>
              </a:defRPr>
            </a:lvl1pPr>
            <a:lvl2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9pPr>
          </a:lstStyle>
          <a:p>
            <a:r>
              <a:rPr lang="en-US" i="0" dirty="0"/>
              <a:t>Solution is </a:t>
            </a:r>
            <a:r>
              <a:rPr lang="en-US" i="0" dirty="0" err="1"/>
              <a:t>Hystrix</a:t>
            </a:r>
            <a:r>
              <a:rPr lang="en-US" i="0" dirty="0"/>
              <a:t>…</a:t>
            </a:r>
          </a:p>
        </p:txBody>
      </p:sp>
      <p:sp>
        <p:nvSpPr>
          <p:cNvPr id="2" name="Content Placeholder 1"/>
          <p:cNvSpPr>
            <a:spLocks noGrp="1"/>
          </p:cNvSpPr>
          <p:nvPr>
            <p:ph idx="1"/>
          </p:nvPr>
        </p:nvSpPr>
        <p:spPr/>
        <p:txBody>
          <a:bodyPr/>
          <a:lstStyle/>
          <a:p>
            <a:endParaRPr lang="en-US"/>
          </a:p>
        </p:txBody>
      </p:sp>
      <p:pic>
        <p:nvPicPr>
          <p:cNvPr id="1026" name="Picture 2" descr="Image result for tom hanks what expression"/>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8815" y="981075"/>
            <a:ext cx="2785431" cy="2703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om hanks what express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2371" y="3169157"/>
            <a:ext cx="3060781" cy="2295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https://github.com/Netflix/hystrix/wiki</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6</a:t>
            </a:fld>
            <a:endParaRPr lang="en-US" dirty="0"/>
          </a:p>
        </p:txBody>
      </p:sp>
      <p:sp>
        <p:nvSpPr>
          <p:cNvPr id="3" name="Cloud Callout 2"/>
          <p:cNvSpPr/>
          <p:nvPr/>
        </p:nvSpPr>
        <p:spPr bwMode="auto">
          <a:xfrm>
            <a:off x="228600" y="1143000"/>
            <a:ext cx="3962400" cy="1778555"/>
          </a:xfrm>
          <a:prstGeom prst="cloudCallout">
            <a:avLst/>
          </a:prstGeom>
          <a:solidFill>
            <a:schemeClr val="accent5"/>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Its all about </a:t>
            </a: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PRODUCTION</a:t>
            </a:r>
          </a:p>
        </p:txBody>
      </p:sp>
      <p:graphicFrame>
        <p:nvGraphicFramePr>
          <p:cNvPr id="5" name="Diagram 4"/>
          <p:cNvGraphicFramePr/>
          <p:nvPr>
            <p:extLst>
              <p:ext uri="{D42A27DB-BD31-4B8C-83A1-F6EECF244321}">
                <p14:modId xmlns:p14="http://schemas.microsoft.com/office/powerpoint/2010/main" val="3697162884"/>
              </p:ext>
            </p:extLst>
          </p:nvPr>
        </p:nvGraphicFramePr>
        <p:xfrm>
          <a:off x="4914900" y="1127918"/>
          <a:ext cx="6324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52400" y="5970468"/>
            <a:ext cx="8991600" cy="369332"/>
          </a:xfrm>
          <a:prstGeom prst="rect">
            <a:avLst/>
          </a:prstGeom>
        </p:spPr>
        <p:txBody>
          <a:bodyPr wrap="square">
            <a:spAutoFit/>
          </a:bodyPr>
          <a:lstStyle/>
          <a:p>
            <a:r>
              <a:rPr lang="en-US" sz="900" i="0" dirty="0">
                <a:solidFill>
                  <a:srgbClr val="333333"/>
                </a:solidFill>
                <a:latin typeface="SegoeUI-Light"/>
              </a:rPr>
              <a:t>What is Resilience ? 1. the power or ability to return to the original form, position, etc., after being bent, compressed, or stretched; elasticity.</a:t>
            </a:r>
          </a:p>
          <a:p>
            <a:r>
              <a:rPr lang="en-US" sz="900" i="0" dirty="0">
                <a:solidFill>
                  <a:srgbClr val="333333"/>
                </a:solidFill>
                <a:latin typeface="SegoeUI-Light"/>
              </a:rPr>
              <a:t>2. ability to recover readily from illness, depression, adversity, or the like; buoyancy.</a:t>
            </a:r>
            <a:endParaRPr lang="en-US" sz="900" dirty="0"/>
          </a:p>
        </p:txBody>
      </p:sp>
      <p:sp>
        <p:nvSpPr>
          <p:cNvPr id="8" name="Rectangle 7"/>
          <p:cNvSpPr/>
          <p:nvPr/>
        </p:nvSpPr>
        <p:spPr>
          <a:xfrm>
            <a:off x="3352800" y="3888094"/>
            <a:ext cx="4267200" cy="1200329"/>
          </a:xfrm>
          <a:prstGeom prst="rect">
            <a:avLst/>
          </a:prstGeom>
        </p:spPr>
        <p:txBody>
          <a:bodyPr wrap="square">
            <a:spAutoFit/>
          </a:bodyPr>
          <a:lstStyle/>
          <a:p>
            <a:pPr marL="285750" indent="-285750">
              <a:buFont typeface="Arial" panose="020B0604020202020204" pitchFamily="34" charset="0"/>
              <a:buChar char="•"/>
            </a:pPr>
            <a:r>
              <a:rPr lang="en-US" i="0" dirty="0" err="1">
                <a:solidFill>
                  <a:srgbClr val="222222"/>
                </a:solidFill>
                <a:latin typeface="Lato-Regular"/>
              </a:rPr>
              <a:t>Hystrix</a:t>
            </a:r>
            <a:r>
              <a:rPr lang="en-US" i="0" dirty="0">
                <a:solidFill>
                  <a:srgbClr val="222222"/>
                </a:solidFill>
                <a:latin typeface="Lato-Regular"/>
              </a:rPr>
              <a:t> is a Java library, implementation of </a:t>
            </a:r>
            <a:r>
              <a:rPr lang="en-US" i="0">
                <a:solidFill>
                  <a:srgbClr val="222222"/>
                </a:solidFill>
                <a:latin typeface="Lato-Regular"/>
              </a:rPr>
              <a:t>resilience patterns.</a:t>
            </a:r>
            <a:endParaRPr lang="en-US" i="0" dirty="0">
              <a:solidFill>
                <a:srgbClr val="222222"/>
              </a:solidFill>
              <a:latin typeface="Lato-Regular"/>
            </a:endParaRPr>
          </a:p>
          <a:p>
            <a:pPr marL="285750" indent="-285750">
              <a:buFont typeface="Arial" panose="020B0604020202020204" pitchFamily="34" charset="0"/>
              <a:buChar char="•"/>
            </a:pPr>
            <a:r>
              <a:rPr lang="en-US" i="0" dirty="0">
                <a:solidFill>
                  <a:srgbClr val="222222"/>
                </a:solidFill>
                <a:latin typeface="Lato-Regular"/>
              </a:rPr>
              <a:t>Built, heavily tested &amp; used in production by Netflix</a:t>
            </a:r>
          </a:p>
        </p:txBody>
      </p:sp>
      <p:sp>
        <p:nvSpPr>
          <p:cNvPr id="9" name="Rectangle 8"/>
          <p:cNvSpPr/>
          <p:nvPr/>
        </p:nvSpPr>
        <p:spPr>
          <a:xfrm>
            <a:off x="4343400" y="1741784"/>
            <a:ext cx="2916716" cy="923330"/>
          </a:xfrm>
          <a:prstGeom prst="rect">
            <a:avLst/>
          </a:prstGeom>
        </p:spPr>
        <p:txBody>
          <a:bodyPr wrap="square">
            <a:spAutoFit/>
          </a:bodyPr>
          <a:lstStyle/>
          <a:p>
            <a:r>
              <a:rPr lang="en-US" b="1" i="0" dirty="0">
                <a:solidFill>
                  <a:srgbClr val="222222"/>
                </a:solidFill>
                <a:latin typeface="Lato-Bold"/>
              </a:rPr>
              <a:t>Goals</a:t>
            </a:r>
            <a:r>
              <a:rPr lang="en-US" i="0" dirty="0">
                <a:solidFill>
                  <a:srgbClr val="222222"/>
                </a:solidFill>
                <a:latin typeface="Lato-Regular"/>
              </a:rPr>
              <a:t>: fault tolerant/robust self-healing applications with zero downtime</a:t>
            </a:r>
            <a:endParaRPr lang="en-US" dirty="0"/>
          </a:p>
        </p:txBody>
      </p:sp>
    </p:spTree>
    <p:extLst>
      <p:ext uri="{BB962C8B-B14F-4D97-AF65-F5344CB8AC3E}">
        <p14:creationId xmlns:p14="http://schemas.microsoft.com/office/powerpoint/2010/main" val="19006871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and its history…</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7</a:t>
            </a:fld>
            <a:endParaRPr lang="en-US" dirty="0"/>
          </a:p>
        </p:txBody>
      </p:sp>
      <p:pic>
        <p:nvPicPr>
          <p:cNvPr id="5" name="Picture 4"/>
          <p:cNvPicPr>
            <a:picLocks noChangeAspect="1"/>
          </p:cNvPicPr>
          <p:nvPr/>
        </p:nvPicPr>
        <p:blipFill>
          <a:blip r:embed="rId2"/>
          <a:stretch>
            <a:fillRect/>
          </a:stretch>
        </p:blipFill>
        <p:spPr>
          <a:xfrm>
            <a:off x="457201" y="1371600"/>
            <a:ext cx="7643812" cy="4267200"/>
          </a:xfrm>
          <a:prstGeom prst="rect">
            <a:avLst/>
          </a:prstGeom>
        </p:spPr>
      </p:pic>
    </p:spTree>
    <p:extLst>
      <p:ext uri="{BB962C8B-B14F-4D97-AF65-F5344CB8AC3E}">
        <p14:creationId xmlns:p14="http://schemas.microsoft.com/office/powerpoint/2010/main" val="265777367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design patterns for </a:t>
            </a:r>
            <a:r>
              <a:rPr lang="en-US" dirty="0" err="1"/>
              <a:t>mS</a:t>
            </a:r>
            <a:r>
              <a:rPr lang="en-US" dirty="0"/>
              <a:t> </a:t>
            </a:r>
            <a:r>
              <a:rPr lang="en-US" dirty="0" err="1"/>
              <a:t>Resiliance</a:t>
            </a:r>
            <a:endParaRPr lang="en-US" dirty="0"/>
          </a:p>
        </p:txBody>
      </p:sp>
      <p:sp>
        <p:nvSpPr>
          <p:cNvPr id="3" name="Content Placeholder 2"/>
          <p:cNvSpPr>
            <a:spLocks noGrp="1"/>
          </p:cNvSpPr>
          <p:nvPr>
            <p:ph idx="1"/>
          </p:nvPr>
        </p:nvSpPr>
        <p:spPr>
          <a:xfrm>
            <a:off x="457200" y="1219200"/>
            <a:ext cx="8229600" cy="4138613"/>
          </a:xfrm>
        </p:spPr>
        <p:txBody>
          <a:bodyPr/>
          <a:lstStyle/>
          <a:p>
            <a:r>
              <a:rPr lang="en-US" dirty="0"/>
              <a:t>Supported patterns by  </a:t>
            </a:r>
            <a:r>
              <a:rPr lang="en-US" dirty="0" err="1"/>
              <a:t>Hystrix</a:t>
            </a:r>
            <a:endParaRPr lang="en-US" dirty="0"/>
          </a:p>
          <a:p>
            <a:pPr lvl="1"/>
            <a:r>
              <a:rPr lang="en-US" dirty="0">
                <a:solidFill>
                  <a:srgbClr val="0000FF"/>
                </a:solidFill>
              </a:rPr>
              <a:t>Circuit breaker pattern </a:t>
            </a:r>
            <a:r>
              <a:rPr lang="en-US" dirty="0"/>
              <a:t>to avoid cascading failures</a:t>
            </a:r>
          </a:p>
          <a:p>
            <a:pPr lvl="1"/>
            <a:r>
              <a:rPr lang="en-US" dirty="0"/>
              <a:t>Bulkheads : The bulkhead implementation in </a:t>
            </a:r>
            <a:r>
              <a:rPr lang="en-US" dirty="0" err="1"/>
              <a:t>Hystrix</a:t>
            </a:r>
            <a:r>
              <a:rPr lang="en-US" dirty="0"/>
              <a:t> </a:t>
            </a:r>
            <a:r>
              <a:rPr lang="en-US" b="1" dirty="0"/>
              <a:t>limits the number of concurrent calls to a component</a:t>
            </a:r>
            <a:r>
              <a:rPr lang="en-US" dirty="0"/>
              <a:t>. This way, the number of resources (typically threads) that is waiting for a reply from the component is limited. </a:t>
            </a:r>
            <a:r>
              <a:rPr lang="en-US" dirty="0" err="1"/>
              <a:t>Hystrix</a:t>
            </a:r>
            <a:r>
              <a:rPr lang="en-US" dirty="0"/>
              <a:t> has two different approaches to the </a:t>
            </a:r>
            <a:r>
              <a:rPr lang="en-US" b="1" dirty="0"/>
              <a:t>bulkhead</a:t>
            </a:r>
            <a:r>
              <a:rPr lang="en-US" dirty="0"/>
              <a:t>, </a:t>
            </a:r>
            <a:r>
              <a:rPr lang="en-US" b="1" dirty="0"/>
              <a:t>thread isolation </a:t>
            </a:r>
            <a:r>
              <a:rPr lang="en-US" dirty="0"/>
              <a:t>and </a:t>
            </a:r>
            <a:r>
              <a:rPr lang="en-US" b="1" dirty="0"/>
              <a:t>semaphore isolation</a:t>
            </a:r>
            <a:r>
              <a:rPr lang="en-US" dirty="0"/>
              <a:t>.</a:t>
            </a:r>
          </a:p>
          <a:p>
            <a:pPr lvl="1"/>
            <a:r>
              <a:rPr lang="en-US" dirty="0"/>
              <a:t>Fail fast</a:t>
            </a:r>
          </a:p>
          <a:p>
            <a:pPr lvl="1"/>
            <a:r>
              <a:rPr lang="en-US" dirty="0"/>
              <a:t>Graceful degradation of Service </a:t>
            </a:r>
          </a:p>
          <a:p>
            <a:pPr lvl="1"/>
            <a:r>
              <a:rPr lang="en-US" dirty="0"/>
              <a:t>Failover </a:t>
            </a:r>
          </a:p>
          <a:p>
            <a:pPr lvl="1"/>
            <a:r>
              <a:rPr lang="en-US" dirty="0"/>
              <a:t>Escalation</a:t>
            </a:r>
          </a:p>
          <a:p>
            <a:pPr lvl="1"/>
            <a:r>
              <a:rPr lang="en-US" dirty="0"/>
              <a:t>Retry</a:t>
            </a:r>
          </a:p>
          <a:p>
            <a:pPr lvl="1"/>
            <a:r>
              <a:rPr lang="en-US" dirty="0"/>
              <a:t>….and so on </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8</a:t>
            </a:fld>
            <a:endParaRPr lang="en-US" dirty="0"/>
          </a:p>
        </p:txBody>
      </p:sp>
    </p:spTree>
    <p:extLst>
      <p:ext uri="{BB962C8B-B14F-4D97-AF65-F5344CB8AC3E}">
        <p14:creationId xmlns:p14="http://schemas.microsoft.com/office/powerpoint/2010/main" val="248328694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E0B-2A08-4EEC-8805-C3208C18BE3C}"/>
              </a:ext>
            </a:extLst>
          </p:cNvPr>
          <p:cNvSpPr>
            <a:spLocks noGrp="1"/>
          </p:cNvSpPr>
          <p:nvPr>
            <p:ph type="title"/>
          </p:nvPr>
        </p:nvSpPr>
        <p:spPr/>
        <p:txBody>
          <a:bodyPr/>
          <a:lstStyle/>
          <a:p>
            <a:r>
              <a:rPr lang="en-US" dirty="0"/>
              <a:t>Why not Try-Catch</a:t>
            </a:r>
          </a:p>
        </p:txBody>
      </p:sp>
      <p:sp>
        <p:nvSpPr>
          <p:cNvPr id="4" name="Slide Number Placeholder 3">
            <a:extLst>
              <a:ext uri="{FF2B5EF4-FFF2-40B4-BE49-F238E27FC236}">
                <a16:creationId xmlns:a16="http://schemas.microsoft.com/office/drawing/2014/main" id="{23BD9AA8-4C83-4852-AB42-0983C7536480}"/>
              </a:ext>
            </a:extLst>
          </p:cNvPr>
          <p:cNvSpPr>
            <a:spLocks noGrp="1"/>
          </p:cNvSpPr>
          <p:nvPr>
            <p:ph type="sldNum" sz="quarter" idx="10"/>
          </p:nvPr>
        </p:nvSpPr>
        <p:spPr/>
        <p:txBody>
          <a:bodyPr/>
          <a:lstStyle/>
          <a:p>
            <a:pPr>
              <a:defRPr/>
            </a:pPr>
            <a:fld id="{E20BCDF8-30D9-497E-B0E7-F574ED4A1EDB}" type="slidenum">
              <a:rPr lang="en-US" smtClean="0"/>
              <a:pPr>
                <a:defRPr/>
              </a:pPr>
              <a:t>9</a:t>
            </a:fld>
            <a:endParaRPr lang="en-US" dirty="0"/>
          </a:p>
        </p:txBody>
      </p:sp>
      <p:sp>
        <p:nvSpPr>
          <p:cNvPr id="5" name="Rectangle 1">
            <a:extLst>
              <a:ext uri="{FF2B5EF4-FFF2-40B4-BE49-F238E27FC236}">
                <a16:creationId xmlns:a16="http://schemas.microsoft.com/office/drawing/2014/main" id="{45E8B287-6A7E-4F40-A0AA-41148CC3DCA2}"/>
              </a:ext>
            </a:extLst>
          </p:cNvPr>
          <p:cNvSpPr>
            <a:spLocks noGrp="1" noChangeArrowheads="1"/>
          </p:cNvSpPr>
          <p:nvPr>
            <p:ph idx="1"/>
          </p:nvPr>
        </p:nvSpPr>
        <p:spPr bwMode="auto">
          <a:xfrm>
            <a:off x="457200" y="1676400"/>
            <a:ext cx="82296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lnSpc>
                <a:spcPct val="100000"/>
              </a:lnSpc>
              <a:spcBef>
                <a:spcPct val="0"/>
              </a:spcBef>
              <a:buClrTx/>
            </a:pPr>
            <a:r>
              <a:rPr kumimoji="0" lang="en-US" altLang="en-US" sz="1800" b="0" i="0" u="none" strike="noStrike" cap="none" normalizeH="0" baseline="0" dirty="0">
                <a:ln>
                  <a:noFill/>
                </a:ln>
                <a:solidFill>
                  <a:schemeClr val="tx1"/>
                </a:solidFill>
                <a:effectLst/>
                <a:latin typeface="Arial" panose="020B0604020202020204" pitchFamily="34" charset="0"/>
              </a:rPr>
              <a:t>Yes, it can be simply wrapped under </a:t>
            </a:r>
            <a:r>
              <a:rPr lang="en-US" altLang="en-US" dirty="0">
                <a:latin typeface="Arial" panose="020B0604020202020204" pitchFamily="34" charset="0"/>
              </a:rPr>
              <a:t>try-catch block then why choose </a:t>
            </a:r>
            <a:r>
              <a:rPr lang="en-US" altLang="en-US" dirty="0" err="1">
                <a:latin typeface="Arial" panose="020B0604020202020204" pitchFamily="34" charset="0"/>
              </a:rPr>
              <a:t>Hystrix</a:t>
            </a:r>
            <a:r>
              <a:rPr lang="en-US" altLang="en-US" dirty="0">
                <a:latin typeface="Arial" panose="020B0604020202020204" pitchFamily="34" charset="0"/>
              </a:rPr>
              <a:t> or some other library? </a:t>
            </a:r>
          </a:p>
          <a:p>
            <a:pPr lvl="1" eaLnBrk="0" hangingPunct="0">
              <a:lnSpc>
                <a:spcPct val="100000"/>
              </a:lnSpc>
              <a:spcBef>
                <a:spcPct val="0"/>
              </a:spcBef>
              <a:buClrTx/>
            </a:pPr>
            <a:r>
              <a:rPr lang="en-US" altLang="en-US" dirty="0">
                <a:latin typeface="Arial" panose="020B0604020202020204" pitchFamily="34" charset="0"/>
              </a:rPr>
              <a:t>Already test proven library. </a:t>
            </a:r>
          </a:p>
          <a:p>
            <a:pPr lvl="1" eaLnBrk="0" hangingPunct="0">
              <a:lnSpc>
                <a:spcPct val="100000"/>
              </a:lnSpc>
              <a:spcBef>
                <a:spcPct val="0"/>
              </a:spcBef>
              <a:buClrTx/>
            </a:pPr>
            <a:r>
              <a:rPr lang="en-US" altLang="en-US" dirty="0">
                <a:latin typeface="Arial" panose="020B0604020202020204" pitchFamily="34" charset="0"/>
              </a:rPr>
              <a:t>Ability to skip original intended calls and fallback. </a:t>
            </a:r>
          </a:p>
          <a:p>
            <a:pPr lvl="1" eaLnBrk="0" hangingPunct="0">
              <a:lnSpc>
                <a:spcPct val="100000"/>
              </a:lnSpc>
              <a:spcBef>
                <a:spcPct val="0"/>
              </a:spcBef>
              <a:buClrTx/>
            </a:pPr>
            <a:r>
              <a:rPr lang="en-US" altLang="en-US" dirty="0">
                <a:latin typeface="Arial" panose="020B0604020202020204" pitchFamily="34" charset="0"/>
              </a:rPr>
              <a:t>Note that if you wrap it under try-catch, there will be still be an attempt to connect and send command which will eventually timeout due to degraded dependency.</a:t>
            </a:r>
          </a:p>
          <a:p>
            <a:pPr lvl="1" eaLnBrk="0" hangingPunct="0">
              <a:lnSpc>
                <a:spcPct val="100000"/>
              </a:lnSpc>
              <a:spcBef>
                <a:spcPct val="0"/>
              </a:spcBef>
              <a:buClrTx/>
            </a:pPr>
            <a:r>
              <a:rPr lang="en-US" altLang="en-US" dirty="0">
                <a:latin typeface="Arial" panose="020B0604020202020204" pitchFamily="34" charset="0"/>
              </a:rPr>
              <a:t>Knowing this information prior to call will enable to skip the calls for sometime (as per configuration) and you can save those </a:t>
            </a:r>
            <a:r>
              <a:rPr lang="en-US" altLang="en-US" dirty="0">
                <a:solidFill>
                  <a:srgbClr val="FF0000"/>
                </a:solidFill>
                <a:latin typeface="Arial" panose="020B0604020202020204" pitchFamily="34" charset="0"/>
              </a:rPr>
              <a:t>resources</a:t>
            </a:r>
            <a:r>
              <a:rPr lang="en-US" altLang="en-US" dirty="0">
                <a:latin typeface="Arial" panose="020B0604020202020204" pitchFamily="34" charset="0"/>
              </a:rPr>
              <a:t>.</a:t>
            </a:r>
          </a:p>
          <a:p>
            <a:pPr lvl="1" eaLnBrk="0" hangingPunct="0">
              <a:lnSpc>
                <a:spcPct val="100000"/>
              </a:lnSpc>
              <a:spcBef>
                <a:spcPct val="0"/>
              </a:spcBef>
              <a:buClrTx/>
            </a:pPr>
            <a:r>
              <a:rPr lang="en-US" altLang="en-US" dirty="0">
                <a:latin typeface="Arial" panose="020B0604020202020204" pitchFamily="34" charset="0"/>
              </a:rPr>
              <a:t>Provides circuit breaking using Sliding Time Window as well </a:t>
            </a:r>
          </a:p>
          <a:p>
            <a:pPr lvl="1" eaLnBrk="0" hangingPunct="0">
              <a:lnSpc>
                <a:spcPct val="100000"/>
              </a:lnSpc>
              <a:spcBef>
                <a:spcPct val="0"/>
              </a:spcBef>
              <a:buClrTx/>
            </a:pPr>
            <a:r>
              <a:rPr lang="en-US" altLang="en-US" dirty="0">
                <a:latin typeface="Arial" panose="020B0604020202020204" pitchFamily="34" charset="0"/>
              </a:rPr>
              <a:t>Metrics and Dashboarding provided Out of the Box which can help you peek into your system and dependent connection </a:t>
            </a:r>
          </a:p>
          <a:p>
            <a:pPr lvl="1" eaLnBrk="0" hangingPunct="0">
              <a:lnSpc>
                <a:spcPct val="100000"/>
              </a:lnSpc>
              <a:spcBef>
                <a:spcPct val="0"/>
              </a:spcBef>
              <a:buClrTx/>
            </a:pPr>
            <a:r>
              <a:rPr lang="en-US" altLang="en-US" dirty="0">
                <a:latin typeface="Arial" panose="020B0604020202020204" pitchFamily="34" charset="0"/>
              </a:rPr>
              <a:t>Implements </a:t>
            </a:r>
            <a:r>
              <a:rPr lang="en-US" altLang="en-US" dirty="0" err="1">
                <a:latin typeface="Arial" panose="020B0604020202020204" pitchFamily="34" charset="0"/>
              </a:rPr>
              <a:t>BulkHead</a:t>
            </a:r>
            <a:r>
              <a:rPr lang="en-US" altLang="en-US" dirty="0">
                <a:latin typeface="Arial" panose="020B0604020202020204" pitchFamily="34" charset="0"/>
              </a:rPr>
              <a:t> by using different Thread Pools </a:t>
            </a:r>
          </a:p>
          <a:p>
            <a:pPr lvl="1" eaLnBrk="0" hangingPunct="0">
              <a:lnSpc>
                <a:spcPct val="100000"/>
              </a:lnSpc>
              <a:spcBef>
                <a:spcPct val="0"/>
              </a:spcBef>
              <a:buClrTx/>
            </a:pPr>
            <a:r>
              <a:rPr lang="en-US" altLang="en-US" dirty="0">
                <a:latin typeface="Arial" panose="020B0604020202020204" pitchFamily="34" charset="0"/>
              </a:rPr>
              <a:t>Lower maintenance cost </a:t>
            </a:r>
          </a:p>
          <a:p>
            <a:pPr lvl="1" eaLnBrk="0" hangingPunct="0">
              <a:lnSpc>
                <a:spcPct val="100000"/>
              </a:lnSpc>
              <a:spcBef>
                <a:spcPct val="0"/>
              </a:spcBef>
              <a:buClrTx/>
            </a:pPr>
            <a:r>
              <a:rPr lang="en-US" altLang="en-US" dirty="0">
                <a:latin typeface="Arial" panose="020B0604020202020204" pitchFamily="34" charset="0"/>
              </a:rPr>
              <a:t>Health check ability. It provides a health check class which plugins with Health monitoring APIs </a:t>
            </a:r>
          </a:p>
        </p:txBody>
      </p:sp>
    </p:spTree>
    <p:extLst>
      <p:ext uri="{BB962C8B-B14F-4D97-AF65-F5344CB8AC3E}">
        <p14:creationId xmlns:p14="http://schemas.microsoft.com/office/powerpoint/2010/main" val="1953700407"/>
      </p:ext>
    </p:extLst>
  </p:cSld>
  <p:clrMapOvr>
    <a:masterClrMapping/>
  </p:clrMapOvr>
  <p:transition spd="slow"/>
</p:sld>
</file>

<file path=ppt/theme/theme1.xml><?xml version="1.0" encoding="utf-8"?>
<a:theme xmlns:a="http://schemas.openxmlformats.org/drawingml/2006/main" name="BCS Template White Background Final">
  <a:themeElements>
    <a:clrScheme name="BCS Template White Background Final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fontScheme name="BCS Template White Background Fin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kumimoji="0" lang="en-US" sz="1800" b="0" i="1"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kumimoji="0" lang="en-US" sz="1800" b="0" i="1"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BCS Template White Background Final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AXB approach to easily migrate WSDLs from one Webserver to other.ppt [Compatibility Mode]" id="{3AA24A9A-B30D-4DE7-A5D9-F7922A6DD4BC}" vid="{CDDA513C-A39C-4416-BD4D-B43832EB76C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Hystrix-SDT</Template>
  <TotalTime>2356</TotalTime>
  <Words>1233</Words>
  <Application>Microsoft Office PowerPoint</Application>
  <PresentationFormat>On-screen Show (4:3)</PresentationFormat>
  <Paragraphs>161</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SimSun</vt:lpstr>
      <vt:lpstr>Arial</vt:lpstr>
      <vt:lpstr>Consolas</vt:lpstr>
      <vt:lpstr>Lato-Bold</vt:lpstr>
      <vt:lpstr>Lato-Regular</vt:lpstr>
      <vt:lpstr>SegoeUI-Light</vt:lpstr>
      <vt:lpstr>Wingdings</vt:lpstr>
      <vt:lpstr>BCS Template White Background Final</vt:lpstr>
      <vt:lpstr>PowerPoint Presentation</vt:lpstr>
      <vt:lpstr>Why Hystrix?</vt:lpstr>
      <vt:lpstr>Cascading Failure</vt:lpstr>
      <vt:lpstr>What else can happen when failure ? </vt:lpstr>
      <vt:lpstr>Hystrix……What??</vt:lpstr>
      <vt:lpstr>https://github.com/Netflix/hystrix/wiki</vt:lpstr>
      <vt:lpstr>Hystrix and its history…</vt:lpstr>
      <vt:lpstr>Solution design patterns for mS Resiliance</vt:lpstr>
      <vt:lpstr>Why not Try-Catch</vt:lpstr>
      <vt:lpstr>Circuit breaker</vt:lpstr>
      <vt:lpstr>Hystrix Setup</vt:lpstr>
      <vt:lpstr>Setup Hystrix</vt:lpstr>
      <vt:lpstr>@HystrixCommand</vt:lpstr>
      <vt:lpstr>Use-Case &amp; Demo</vt:lpstr>
      <vt:lpstr>Hystrix - Dashboard</vt:lpstr>
      <vt:lpstr>Understanding Hystrix – Dashboard</vt:lpstr>
      <vt:lpstr>Turbine</vt:lpstr>
      <vt:lpstr>Questions ??</vt:lpstr>
      <vt:lpstr>References and further reading </vt:lpstr>
      <vt:lpstr>How Hystrix works ?</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GHANTA, KRISHNABABU</dc:creator>
  <cp:lastModifiedBy>Krishna Ghanta</cp:lastModifiedBy>
  <cp:revision>132</cp:revision>
  <dcterms:created xsi:type="dcterms:W3CDTF">2018-02-22T18:57:01Z</dcterms:created>
  <dcterms:modified xsi:type="dcterms:W3CDTF">2018-05-29T20:25:43Z</dcterms:modified>
</cp:coreProperties>
</file>