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9" r:id="rId3"/>
    <p:sldId id="633" r:id="rId4"/>
    <p:sldId id="645" r:id="rId5"/>
    <p:sldId id="625" r:id="rId6"/>
    <p:sldId id="627" r:id="rId7"/>
    <p:sldId id="628" r:id="rId8"/>
    <p:sldId id="632" r:id="rId9"/>
    <p:sldId id="634" r:id="rId10"/>
    <p:sldId id="638" r:id="rId11"/>
    <p:sldId id="639" r:id="rId12"/>
    <p:sldId id="635" r:id="rId13"/>
    <p:sldId id="640" r:id="rId14"/>
    <p:sldId id="643" r:id="rId15"/>
    <p:sldId id="637" r:id="rId16"/>
    <p:sldId id="641" r:id="rId17"/>
    <p:sldId id="636" r:id="rId18"/>
    <p:sldId id="626" r:id="rId19"/>
    <p:sldId id="642" r:id="rId2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60">
          <p15:clr>
            <a:srgbClr val="A4A3A4"/>
          </p15:clr>
        </p15:guide>
        <p15:guide id="2" orient="horz" pos="1436">
          <p15:clr>
            <a:srgbClr val="A4A3A4"/>
          </p15:clr>
        </p15:guide>
        <p15:guide id="3" pos="1006">
          <p15:clr>
            <a:srgbClr val="A4A3A4"/>
          </p15:clr>
        </p15:guide>
        <p15:guide id="4" pos="1474">
          <p15:clr>
            <a:srgbClr val="A4A3A4"/>
          </p15:clr>
        </p15:guide>
        <p15:guide id="5" pos="3652">
          <p15:clr>
            <a:srgbClr val="A4A3A4"/>
          </p15:clr>
        </p15:guide>
        <p15:guide id="6" pos="5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3333FF"/>
    <a:srgbClr val="000000"/>
    <a:srgbClr val="0066FF"/>
    <a:srgbClr val="6600FF"/>
    <a:srgbClr val="F3ECFE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1760"/>
        <p:guide orient="horz" pos="1436"/>
        <p:guide pos="1006"/>
        <p:guide pos="1474"/>
        <p:guide pos="3652"/>
        <p:guide pos="5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44" y="-66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AFE7-0745-41BF-90D5-BD67F9B2B9B2}" type="doc">
      <dgm:prSet loTypeId="urn:microsoft.com/office/officeart/2005/8/layout/process2" loCatId="process" qsTypeId="urn:microsoft.com/office/officeart/2005/8/quickstyle/3d5" qsCatId="3D" csTypeId="urn:microsoft.com/office/officeart/2005/8/colors/accent4_2" csCatId="accent4" phldr="1"/>
      <dgm:spPr/>
    </dgm:pt>
    <dgm:pt modelId="{58768AC7-C233-4F13-B049-2A4DDE962631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09931C4B-2FB1-4DE6-BC55-5F5F721BD0AD}" type="parTrans" cxnId="{D310912D-224F-4E2F-A1CE-20DD80051F0E}">
      <dgm:prSet/>
      <dgm:spPr/>
      <dgm:t>
        <a:bodyPr/>
        <a:lstStyle/>
        <a:p>
          <a:endParaRPr lang="en-US"/>
        </a:p>
      </dgm:t>
    </dgm:pt>
    <dgm:pt modelId="{1548C825-B82D-4301-B860-CA7C94F8D5F2}" type="sibTrans" cxnId="{D310912D-224F-4E2F-A1CE-20DD80051F0E}">
      <dgm:prSet/>
      <dgm:spPr/>
      <dgm:t>
        <a:bodyPr/>
        <a:lstStyle/>
        <a:p>
          <a:endParaRPr lang="en-US"/>
        </a:p>
      </dgm:t>
    </dgm:pt>
    <dgm:pt modelId="{7D664F26-EACE-4BFE-AFC4-84C3767FB823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F22D5CB9-193A-4C8F-9236-78E932530BEC}" type="parTrans" cxnId="{E4280088-1D6B-428E-A407-067D2F0AAB6F}">
      <dgm:prSet/>
      <dgm:spPr/>
      <dgm:t>
        <a:bodyPr/>
        <a:lstStyle/>
        <a:p>
          <a:endParaRPr lang="en-US"/>
        </a:p>
      </dgm:t>
    </dgm:pt>
    <dgm:pt modelId="{4BB4027A-8C4A-4987-9820-A17223EA9B42}" type="sibTrans" cxnId="{E4280088-1D6B-428E-A407-067D2F0AAB6F}">
      <dgm:prSet/>
      <dgm:spPr/>
      <dgm:t>
        <a:bodyPr/>
        <a:lstStyle/>
        <a:p>
          <a:endParaRPr lang="en-US"/>
        </a:p>
      </dgm:t>
    </dgm:pt>
    <dgm:pt modelId="{2F42867E-6D88-4104-9888-2DE3459F8886}">
      <dgm:prSet phldrT="[Text]"/>
      <dgm:spPr/>
      <dgm:t>
        <a:bodyPr/>
        <a:lstStyle/>
        <a:p>
          <a:r>
            <a:rPr lang="en-US" dirty="0" smtClean="0"/>
            <a:t>Resilience</a:t>
          </a:r>
          <a:endParaRPr lang="en-US" dirty="0"/>
        </a:p>
      </dgm:t>
    </dgm:pt>
    <dgm:pt modelId="{E4A09C30-CA31-4440-9735-961CC12F4BC7}" type="parTrans" cxnId="{6941C83C-B2D4-4E75-AE6E-DDF12348841A}">
      <dgm:prSet/>
      <dgm:spPr/>
      <dgm:t>
        <a:bodyPr/>
        <a:lstStyle/>
        <a:p>
          <a:endParaRPr lang="en-US"/>
        </a:p>
      </dgm:t>
    </dgm:pt>
    <dgm:pt modelId="{B4DD6DF6-C444-4203-B8CE-425B10418D71}" type="sibTrans" cxnId="{6941C83C-B2D4-4E75-AE6E-DDF12348841A}">
      <dgm:prSet/>
      <dgm:spPr/>
      <dgm:t>
        <a:bodyPr/>
        <a:lstStyle/>
        <a:p>
          <a:endParaRPr lang="en-US"/>
        </a:p>
      </dgm:t>
    </dgm:pt>
    <dgm:pt modelId="{C50C23E7-DF2E-420C-AEF5-80ECE2BB7535}">
      <dgm:prSet phldrT="[Text]"/>
      <dgm:spPr/>
      <dgm:t>
        <a:bodyPr/>
        <a:lstStyle/>
        <a:p>
          <a:r>
            <a:rPr lang="en-US" dirty="0" smtClean="0"/>
            <a:t>Fault Tolerance</a:t>
          </a:r>
        </a:p>
      </dgm:t>
    </dgm:pt>
    <dgm:pt modelId="{A4C69627-A4C1-4FBC-B1DF-CA56CAC141DB}" type="parTrans" cxnId="{F4D866CD-C1E5-406A-887E-D739F0F633EC}">
      <dgm:prSet/>
      <dgm:spPr/>
      <dgm:t>
        <a:bodyPr/>
        <a:lstStyle/>
        <a:p>
          <a:endParaRPr lang="en-US"/>
        </a:p>
      </dgm:t>
    </dgm:pt>
    <dgm:pt modelId="{C02ED106-25F1-4EAC-858B-D0EEA70B00BC}" type="sibTrans" cxnId="{F4D866CD-C1E5-406A-887E-D739F0F633EC}">
      <dgm:prSet/>
      <dgm:spPr/>
      <dgm:t>
        <a:bodyPr/>
        <a:lstStyle/>
        <a:p>
          <a:endParaRPr lang="en-US"/>
        </a:p>
      </dgm:t>
    </dgm:pt>
    <dgm:pt modelId="{EDAC3149-A3EB-4676-AF8D-509F69C0C7FA}" type="pres">
      <dgm:prSet presAssocID="{4A52AFE7-0745-41BF-90D5-BD67F9B2B9B2}" presName="linearFlow" presStyleCnt="0">
        <dgm:presLayoutVars>
          <dgm:resizeHandles val="exact"/>
        </dgm:presLayoutVars>
      </dgm:prSet>
      <dgm:spPr/>
    </dgm:pt>
    <dgm:pt modelId="{9983FF54-C505-4E69-882B-E85D51B6CF09}" type="pres">
      <dgm:prSet presAssocID="{58768AC7-C233-4F13-B049-2A4DDE9626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7902-9D1E-49EB-B727-FB097BE74036}" type="pres">
      <dgm:prSet presAssocID="{1548C825-B82D-4301-B860-CA7C94F8D5F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233FF8A-6707-4A6F-AA4F-228381976C72}" type="pres">
      <dgm:prSet presAssocID="{1548C825-B82D-4301-B860-CA7C94F8D5F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2C2567-6664-452E-91C5-9E2CA3217BCC}" type="pres">
      <dgm:prSet presAssocID="{7D664F26-EACE-4BFE-AFC4-84C3767FB82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7C060-D75B-4028-8AE6-E14D2C044A38}" type="pres">
      <dgm:prSet presAssocID="{4BB4027A-8C4A-4987-9820-A17223EA9B4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4BDA2C-67FD-4538-A47E-B98E9CBD69A5}" type="pres">
      <dgm:prSet presAssocID="{4BB4027A-8C4A-4987-9820-A17223EA9B4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BEEA205-69CD-4EF3-BA65-758956CD10D8}" type="pres">
      <dgm:prSet presAssocID="{2F42867E-6D88-4104-9888-2DE3459F88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8BB69-BECD-4B65-B4E8-9439BDF8E425}" type="pres">
      <dgm:prSet presAssocID="{B4DD6DF6-C444-4203-B8CE-425B10418D7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BCBEEAE-3E6B-4A6C-92B3-2B87ACCA752C}" type="pres">
      <dgm:prSet presAssocID="{B4DD6DF6-C444-4203-B8CE-425B10418D7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158B62-3D63-4C69-8366-A17582929954}" type="pres">
      <dgm:prSet presAssocID="{C50C23E7-DF2E-420C-AEF5-80ECE2BB7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400590-D0CD-43A1-B78B-3992E7CD98FB}" type="presOf" srcId="{B4DD6DF6-C444-4203-B8CE-425B10418D71}" destId="{FBCBEEAE-3E6B-4A6C-92B3-2B87ACCA752C}" srcOrd="1" destOrd="0" presId="urn:microsoft.com/office/officeart/2005/8/layout/process2"/>
    <dgm:cxn modelId="{4B890BA5-09C9-4258-9DE9-233404EEC41B}" type="presOf" srcId="{4BB4027A-8C4A-4987-9820-A17223EA9B42}" destId="{EBA7C060-D75B-4028-8AE6-E14D2C044A38}" srcOrd="0" destOrd="0" presId="urn:microsoft.com/office/officeart/2005/8/layout/process2"/>
    <dgm:cxn modelId="{BE410AA9-226D-4A98-B63D-806B7BE80FF5}" type="presOf" srcId="{2F42867E-6D88-4104-9888-2DE3459F8886}" destId="{0BEEA205-69CD-4EF3-BA65-758956CD10D8}" srcOrd="0" destOrd="0" presId="urn:microsoft.com/office/officeart/2005/8/layout/process2"/>
    <dgm:cxn modelId="{B5255F26-B277-4A4C-93E7-FA79257CD059}" type="presOf" srcId="{B4DD6DF6-C444-4203-B8CE-425B10418D71}" destId="{72B8BB69-BECD-4B65-B4E8-9439BDF8E425}" srcOrd="0" destOrd="0" presId="urn:microsoft.com/office/officeart/2005/8/layout/process2"/>
    <dgm:cxn modelId="{9F402F31-C399-4ABE-A63C-830CBABE4681}" type="presOf" srcId="{C50C23E7-DF2E-420C-AEF5-80ECE2BB7535}" destId="{9A158B62-3D63-4C69-8366-A17582929954}" srcOrd="0" destOrd="0" presId="urn:microsoft.com/office/officeart/2005/8/layout/process2"/>
    <dgm:cxn modelId="{E4280088-1D6B-428E-A407-067D2F0AAB6F}" srcId="{4A52AFE7-0745-41BF-90D5-BD67F9B2B9B2}" destId="{7D664F26-EACE-4BFE-AFC4-84C3767FB823}" srcOrd="1" destOrd="0" parTransId="{F22D5CB9-193A-4C8F-9236-78E932530BEC}" sibTransId="{4BB4027A-8C4A-4987-9820-A17223EA9B42}"/>
    <dgm:cxn modelId="{E09C092E-C899-41C0-93D7-173E52289E12}" type="presOf" srcId="{4A52AFE7-0745-41BF-90D5-BD67F9B2B9B2}" destId="{EDAC3149-A3EB-4676-AF8D-509F69C0C7FA}" srcOrd="0" destOrd="0" presId="urn:microsoft.com/office/officeart/2005/8/layout/process2"/>
    <dgm:cxn modelId="{D310912D-224F-4E2F-A1CE-20DD80051F0E}" srcId="{4A52AFE7-0745-41BF-90D5-BD67F9B2B9B2}" destId="{58768AC7-C233-4F13-B049-2A4DDE962631}" srcOrd="0" destOrd="0" parTransId="{09931C4B-2FB1-4DE6-BC55-5F5F721BD0AD}" sibTransId="{1548C825-B82D-4301-B860-CA7C94F8D5F2}"/>
    <dgm:cxn modelId="{04FF9AA1-1CEF-4441-A40A-8A76A5F68336}" type="presOf" srcId="{1548C825-B82D-4301-B860-CA7C94F8D5F2}" destId="{A233FF8A-6707-4A6F-AA4F-228381976C72}" srcOrd="1" destOrd="0" presId="urn:microsoft.com/office/officeart/2005/8/layout/process2"/>
    <dgm:cxn modelId="{6941C83C-B2D4-4E75-AE6E-DDF12348841A}" srcId="{4A52AFE7-0745-41BF-90D5-BD67F9B2B9B2}" destId="{2F42867E-6D88-4104-9888-2DE3459F8886}" srcOrd="2" destOrd="0" parTransId="{E4A09C30-CA31-4440-9735-961CC12F4BC7}" sibTransId="{B4DD6DF6-C444-4203-B8CE-425B10418D71}"/>
    <dgm:cxn modelId="{927F6850-3DCF-4440-9449-863BD6F811DE}" type="presOf" srcId="{7D664F26-EACE-4BFE-AFC4-84C3767FB823}" destId="{E02C2567-6664-452E-91C5-9E2CA3217BCC}" srcOrd="0" destOrd="0" presId="urn:microsoft.com/office/officeart/2005/8/layout/process2"/>
    <dgm:cxn modelId="{F4D866CD-C1E5-406A-887E-D739F0F633EC}" srcId="{4A52AFE7-0745-41BF-90D5-BD67F9B2B9B2}" destId="{C50C23E7-DF2E-420C-AEF5-80ECE2BB7535}" srcOrd="3" destOrd="0" parTransId="{A4C69627-A4C1-4FBC-B1DF-CA56CAC141DB}" sibTransId="{C02ED106-25F1-4EAC-858B-D0EEA70B00BC}"/>
    <dgm:cxn modelId="{F5295A75-E546-4DBD-BFB2-074D68339A49}" type="presOf" srcId="{4BB4027A-8C4A-4987-9820-A17223EA9B42}" destId="{464BDA2C-67FD-4538-A47E-B98E9CBD69A5}" srcOrd="1" destOrd="0" presId="urn:microsoft.com/office/officeart/2005/8/layout/process2"/>
    <dgm:cxn modelId="{CA6AE0AB-9AB1-47D0-9B69-2D3AE7566799}" type="presOf" srcId="{58768AC7-C233-4F13-B049-2A4DDE962631}" destId="{9983FF54-C505-4E69-882B-E85D51B6CF09}" srcOrd="0" destOrd="0" presId="urn:microsoft.com/office/officeart/2005/8/layout/process2"/>
    <dgm:cxn modelId="{6A6BB42F-38C7-4C67-83EC-AD412CAC06C6}" type="presOf" srcId="{1548C825-B82D-4301-B860-CA7C94F8D5F2}" destId="{3EF57902-9D1E-49EB-B727-FB097BE74036}" srcOrd="0" destOrd="0" presId="urn:microsoft.com/office/officeart/2005/8/layout/process2"/>
    <dgm:cxn modelId="{21C6E75D-1426-4579-A9FA-09926D4E4BD0}" type="presParOf" srcId="{EDAC3149-A3EB-4676-AF8D-509F69C0C7FA}" destId="{9983FF54-C505-4E69-882B-E85D51B6CF09}" srcOrd="0" destOrd="0" presId="urn:microsoft.com/office/officeart/2005/8/layout/process2"/>
    <dgm:cxn modelId="{D95E4679-12D9-47A3-BB3C-C2E728659D93}" type="presParOf" srcId="{EDAC3149-A3EB-4676-AF8D-509F69C0C7FA}" destId="{3EF57902-9D1E-49EB-B727-FB097BE74036}" srcOrd="1" destOrd="0" presId="urn:microsoft.com/office/officeart/2005/8/layout/process2"/>
    <dgm:cxn modelId="{EC9C351E-A03B-4EFC-ACF2-010BEE9A94D1}" type="presParOf" srcId="{3EF57902-9D1E-49EB-B727-FB097BE74036}" destId="{A233FF8A-6707-4A6F-AA4F-228381976C72}" srcOrd="0" destOrd="0" presId="urn:microsoft.com/office/officeart/2005/8/layout/process2"/>
    <dgm:cxn modelId="{F0A40C79-4193-42B5-BF27-5F55FB12CF74}" type="presParOf" srcId="{EDAC3149-A3EB-4676-AF8D-509F69C0C7FA}" destId="{E02C2567-6664-452E-91C5-9E2CA3217BCC}" srcOrd="2" destOrd="0" presId="urn:microsoft.com/office/officeart/2005/8/layout/process2"/>
    <dgm:cxn modelId="{10C0BA8A-0ACB-4A74-8A56-E3B25424D5C6}" type="presParOf" srcId="{EDAC3149-A3EB-4676-AF8D-509F69C0C7FA}" destId="{EBA7C060-D75B-4028-8AE6-E14D2C044A38}" srcOrd="3" destOrd="0" presId="urn:microsoft.com/office/officeart/2005/8/layout/process2"/>
    <dgm:cxn modelId="{5A1A8F67-B223-4973-A402-2C39F0E3A73B}" type="presParOf" srcId="{EBA7C060-D75B-4028-8AE6-E14D2C044A38}" destId="{464BDA2C-67FD-4538-A47E-B98E9CBD69A5}" srcOrd="0" destOrd="0" presId="urn:microsoft.com/office/officeart/2005/8/layout/process2"/>
    <dgm:cxn modelId="{97877A29-ACA9-4CBD-AE72-19ED08BE15D1}" type="presParOf" srcId="{EDAC3149-A3EB-4676-AF8D-509F69C0C7FA}" destId="{0BEEA205-69CD-4EF3-BA65-758956CD10D8}" srcOrd="4" destOrd="0" presId="urn:microsoft.com/office/officeart/2005/8/layout/process2"/>
    <dgm:cxn modelId="{E2B56BAC-7BAC-49A5-AE8D-BA952C724DFC}" type="presParOf" srcId="{EDAC3149-A3EB-4676-AF8D-509F69C0C7FA}" destId="{72B8BB69-BECD-4B65-B4E8-9439BDF8E425}" srcOrd="5" destOrd="0" presId="urn:microsoft.com/office/officeart/2005/8/layout/process2"/>
    <dgm:cxn modelId="{3ADF29E8-D02E-4E93-8CA2-F0FAB6833AB3}" type="presParOf" srcId="{72B8BB69-BECD-4B65-B4E8-9439BDF8E425}" destId="{FBCBEEAE-3E6B-4A6C-92B3-2B87ACCA752C}" srcOrd="0" destOrd="0" presId="urn:microsoft.com/office/officeart/2005/8/layout/process2"/>
    <dgm:cxn modelId="{32118297-88CA-4FF8-A04B-6E2494D233E9}" type="presParOf" srcId="{EDAC3149-A3EB-4676-AF8D-509F69C0C7FA}" destId="{9A158B62-3D63-4C69-8366-A1758292995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3FF54-C505-4E69-882B-E85D51B6CF09}">
      <dsp:nvSpPr>
        <dsp:cNvPr id="0" name=""/>
        <dsp:cNvSpPr/>
      </dsp:nvSpPr>
      <dsp:spPr>
        <a:xfrm>
          <a:off x="2402428" y="2269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Production</a:t>
          </a:r>
          <a:endParaRPr lang="en-US" sz="2100" kern="1200" dirty="0"/>
        </a:p>
      </dsp:txBody>
      <dsp:txXfrm>
        <a:off x="2427157" y="26998"/>
        <a:ext cx="1470285" cy="794843"/>
      </dsp:txXfrm>
    </dsp:sp>
    <dsp:sp modelId="{3EF57902-9D1E-49EB-B727-FB097BE74036}">
      <dsp:nvSpPr>
        <dsp:cNvPr id="0" name=""/>
        <dsp:cNvSpPr/>
      </dsp:nvSpPr>
      <dsp:spPr>
        <a:xfrm rot="5400000">
          <a:off x="3003993" y="867679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899340"/>
        <a:ext cx="227961" cy="221629"/>
      </dsp:txXfrm>
    </dsp:sp>
    <dsp:sp modelId="{E02C2567-6664-452E-91C5-9E2CA3217BCC}">
      <dsp:nvSpPr>
        <dsp:cNvPr id="0" name=""/>
        <dsp:cNvSpPr/>
      </dsp:nvSpPr>
      <dsp:spPr>
        <a:xfrm>
          <a:off x="2402428" y="1268722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2427157" y="1293451"/>
        <a:ext cx="1470285" cy="794843"/>
      </dsp:txXfrm>
    </dsp:sp>
    <dsp:sp modelId="{EBA7C060-D75B-4028-8AE6-E14D2C044A38}">
      <dsp:nvSpPr>
        <dsp:cNvPr id="0" name=""/>
        <dsp:cNvSpPr/>
      </dsp:nvSpPr>
      <dsp:spPr>
        <a:xfrm rot="5400000">
          <a:off x="3003993" y="2134132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2165793"/>
        <a:ext cx="227961" cy="221629"/>
      </dsp:txXfrm>
    </dsp:sp>
    <dsp:sp modelId="{0BEEA205-69CD-4EF3-BA65-758956CD10D8}">
      <dsp:nvSpPr>
        <dsp:cNvPr id="0" name=""/>
        <dsp:cNvSpPr/>
      </dsp:nvSpPr>
      <dsp:spPr>
        <a:xfrm>
          <a:off x="2402428" y="2535175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Resilience</a:t>
          </a:r>
          <a:endParaRPr lang="en-US" sz="2100" kern="1200" dirty="0"/>
        </a:p>
      </dsp:txBody>
      <dsp:txXfrm>
        <a:off x="2427157" y="2559904"/>
        <a:ext cx="1470285" cy="794843"/>
      </dsp:txXfrm>
    </dsp:sp>
    <dsp:sp modelId="{72B8BB69-BECD-4B65-B4E8-9439BDF8E425}">
      <dsp:nvSpPr>
        <dsp:cNvPr id="0" name=""/>
        <dsp:cNvSpPr/>
      </dsp:nvSpPr>
      <dsp:spPr>
        <a:xfrm rot="5400000">
          <a:off x="3003993" y="3400584"/>
          <a:ext cx="316613" cy="379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048319" y="3432245"/>
        <a:ext cx="227961" cy="221629"/>
      </dsp:txXfrm>
    </dsp:sp>
    <dsp:sp modelId="{9A158B62-3D63-4C69-8366-A17582929954}">
      <dsp:nvSpPr>
        <dsp:cNvPr id="0" name=""/>
        <dsp:cNvSpPr/>
      </dsp:nvSpPr>
      <dsp:spPr>
        <a:xfrm>
          <a:off x="2402428" y="3801628"/>
          <a:ext cx="1519743" cy="844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Fault Tolerance</a:t>
          </a:r>
        </a:p>
      </dsp:txBody>
      <dsp:txXfrm>
        <a:off x="2427157" y="3826357"/>
        <a:ext cx="1470285" cy="79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91F65FC8-9B77-43B1-B81F-F85450B15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1000" b="1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70" tIns="46436" rIns="92870" bIns="46436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buFontTx/>
              <a:buNone/>
              <a:defRPr sz="900" i="0"/>
            </a:lvl1pPr>
          </a:lstStyle>
          <a:p>
            <a:pPr>
              <a:defRPr/>
            </a:pPr>
            <a:fld id="{7AFCBC63-3613-4FE5-B79B-0DA532110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024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smtClean="0"/>
              <a:t>IBM Confidential</a:t>
            </a: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35500" cy="34766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5313"/>
            <a:ext cx="5121275" cy="282575"/>
          </a:xfrm>
          <a:noFill/>
        </p:spPr>
        <p:txBody>
          <a:bodyPr lIns="92529" tIns="46267" rIns="92529" bIns="4626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48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i="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828800" y="1219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700" i="0" dirty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16725" y="6096000"/>
            <a:ext cx="212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1000" i="0" dirty="0" smtClean="0">
                <a:solidFill>
                  <a:schemeClr val="bg1"/>
                </a:solidFill>
              </a:rPr>
              <a:t>© Copyright IBM Corporation 2003</a:t>
            </a:r>
          </a:p>
          <a:p>
            <a:pPr algn="r" eaLnBrk="1" hangingPunct="1">
              <a:buFontTx/>
              <a:buNone/>
              <a:defRPr/>
            </a:pPr>
            <a:endParaRPr lang="en-US" sz="1000" i="0" dirty="0" smtClean="0">
              <a:solidFill>
                <a:schemeClr val="bg1"/>
              </a:solidFill>
            </a:endParaRPr>
          </a:p>
        </p:txBody>
      </p:sp>
      <p:pic>
        <p:nvPicPr>
          <p:cNvPr id="9" name="Picture 9" descr="ibm_white_logo_300dp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>
            <a:fillRect/>
          </a:stretch>
        </p:blipFill>
        <p:spPr bwMode="black">
          <a:xfrm>
            <a:off x="7524750" y="687388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</p:spPr>
        <p:txBody>
          <a:bodyPr lIns="91440" tIns="18000" rIns="91440"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788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667000"/>
            <a:ext cx="5334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/>
          <a:lstStyle>
            <a:lvl1pPr>
              <a:defRPr sz="32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11351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68AE-8B5E-4FE4-8204-D2E2ACBA7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9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DDEA2-F3A5-46BF-9A9F-DF4B301C68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301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CDF8-30D9-497E-B0E7-F574ED4A1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4767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C9D8F-3816-45F0-BF6E-D46362662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427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7550"/>
            <a:ext cx="4038600" cy="413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EF59-94F3-4DE8-93A9-BB7A08B7F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218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F841-417D-4005-9138-69125A211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009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99960-BBB8-4786-804B-CDBD530BF9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128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1818-0F1C-40B7-874B-7AE7E6BC1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3067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5966-243B-493A-A31D-77A4B6AEF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9573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 descr="June 18, 2003 Mgrs. Communication Meeting 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7FAC-A5D2-4887-AD6B-4C0E76351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242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7550"/>
            <a:ext cx="82296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 descr="June 18, 2003 Mgrs. Communication Meeting 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34150"/>
            <a:ext cx="1295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80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7141CD-C192-407B-944E-037CE4416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524000" y="76200"/>
            <a:ext cx="179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400" i="0" dirty="0" smtClean="0">
                <a:solidFill>
                  <a:schemeClr val="bg1"/>
                </a:solidFill>
              </a:rPr>
              <a:t>IBM Global Services</a:t>
            </a: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V="1">
            <a:off x="1524000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sz="800" i="0" dirty="0" smtClean="0">
                <a:solidFill>
                  <a:schemeClr val="bg1"/>
                </a:solidFill>
              </a:rPr>
              <a:t>© Copyright IBM Corporation 2003</a:t>
            </a:r>
          </a:p>
        </p:txBody>
      </p:sp>
      <p:pic>
        <p:nvPicPr>
          <p:cNvPr id="1034" name="Picture 11" descr="ibm_light_gray_logo_300dpi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black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2286000" y="64770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i="0" dirty="0" smtClean="0"/>
              <a:t>IBM Confidential</a:t>
            </a:r>
            <a:r>
              <a:rPr lang="en-US" i="0" dirty="0" smtClean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anose="02010600030101010101" pitchFamily="2" charset="-12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issues/8186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s://medium.com/netflix-techblog/tagged/hys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driven.wordpress.com/2016/07/05/spring-cloud-hystrix-example/" TargetMode="External"/><Relationship Id="rId5" Type="http://schemas.openxmlformats.org/officeDocument/2006/relationships/hyperlink" Target="https://medium.com/netflix-techblog/hystrix-dashboard-turbine-stream-aggregator-60985a2e51df" TargetMode="External"/><Relationship Id="rId4" Type="http://schemas.openxmlformats.org/officeDocument/2006/relationships/hyperlink" Target="https://github.com/Netflix-Skunkworks/hystrix-dashbo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Netflix/Hystrix/wiki/How-it-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419600"/>
            <a:ext cx="6096000" cy="91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Krishna </a:t>
            </a:r>
            <a:r>
              <a:rPr lang="en-US" sz="2000" dirty="0" err="1" smtClean="0">
                <a:solidFill>
                  <a:schemeClr val="tx1"/>
                </a:solidFill>
              </a:rPr>
              <a:t>babu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Ghanta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26 Feb 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800" y="2743200"/>
            <a:ext cx="2576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Hystrix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38613"/>
          </a:xfrm>
        </p:spPr>
        <p:txBody>
          <a:bodyPr/>
          <a:lstStyle/>
          <a:p>
            <a:r>
              <a:rPr lang="en-US" dirty="0" smtClean="0"/>
              <a:t>Just add the dependency from </a:t>
            </a:r>
            <a:r>
              <a:rPr lang="en-US" dirty="0" err="1" smtClean="0"/>
              <a:t>At&amp;T</a:t>
            </a:r>
            <a:r>
              <a:rPr lang="en-US" dirty="0" smtClean="0"/>
              <a:t> Nexus to your POM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5" y="1676400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3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113" y="1525207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sz="10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-dashboard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1.1.5.RELEASE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797763"/>
            <a:ext cx="80836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5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EnableHystrixDashboard</a:t>
            </a:r>
            <a:endParaRPr lang="en-US" sz="15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ComponentScan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com.att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SpringBootServletInitializer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.sources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386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Simply switch </a:t>
            </a:r>
            <a:r>
              <a:rPr lang="en-US" i="0" dirty="0" err="1" smtClean="0"/>
              <a:t>Hystrix</a:t>
            </a:r>
            <a:r>
              <a:rPr lang="en-US" i="0" dirty="0" smtClean="0"/>
              <a:t> on in your configuration file</a:t>
            </a:r>
            <a:endParaRPr lang="en-US" i="0" dirty="0"/>
          </a:p>
        </p:txBody>
      </p:sp>
      <p:sp>
        <p:nvSpPr>
          <p:cNvPr id="11" name="Rectangle 10"/>
          <p:cNvSpPr/>
          <p:nvPr/>
        </p:nvSpPr>
        <p:spPr>
          <a:xfrm>
            <a:off x="346113" y="1125625"/>
            <a:ext cx="681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add the dependency from </a:t>
            </a:r>
            <a:r>
              <a:rPr lang="en-US" dirty="0" err="1"/>
              <a:t>At&amp;T</a:t>
            </a:r>
            <a:r>
              <a:rPr lang="en-US" dirty="0"/>
              <a:t> Nexus to your POM </a:t>
            </a:r>
          </a:p>
        </p:txBody>
      </p:sp>
    </p:spTree>
    <p:extLst>
      <p:ext uri="{BB962C8B-B14F-4D97-AF65-F5344CB8AC3E}">
        <p14:creationId xmlns:p14="http://schemas.microsoft.com/office/powerpoint/2010/main" val="1796015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HystrixCommand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31378"/>
            <a:ext cx="7848600" cy="509322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to wrap methods in a circuit breaker</a:t>
            </a:r>
          </a:p>
          <a:p>
            <a:pPr lvl="1"/>
            <a:r>
              <a:rPr lang="en-US" dirty="0" smtClean="0"/>
              <a:t>Based on recent failures </a:t>
            </a:r>
            <a:r>
              <a:rPr lang="en-US" dirty="0" err="1" smtClean="0"/>
              <a:t>Hystrix</a:t>
            </a:r>
            <a:r>
              <a:rPr lang="en-US" dirty="0" smtClean="0"/>
              <a:t> will call one of these two methods </a:t>
            </a:r>
          </a:p>
          <a:p>
            <a:pPr lvl="1"/>
            <a:r>
              <a:rPr lang="en-US" dirty="0" err="1" smtClean="0"/>
              <a:t>fallbackMethod</a:t>
            </a:r>
            <a:r>
              <a:rPr lang="en-US" dirty="0" smtClean="0"/>
              <a:t> must have same signature(parameters and return types) as primary.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HystrixCommand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can be called in various ways Synchronously , </a:t>
            </a:r>
            <a:r>
              <a:rPr lang="en-US" dirty="0" err="1" smtClean="0"/>
              <a:t>Asynchronusly</a:t>
            </a:r>
            <a:r>
              <a:rPr lang="en-US" dirty="0" smtClean="0"/>
              <a:t> , Reactively </a:t>
            </a:r>
          </a:p>
          <a:p>
            <a:r>
              <a:rPr lang="en-US" dirty="0"/>
              <a:t>Failure / Recovery behavior is highly customizable with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HystrixProperty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/>
              <a:t>Javanica</a:t>
            </a:r>
            <a:r>
              <a:rPr lang="en-US" dirty="0" smtClean="0"/>
              <a:t> documentation talks more about all important properties.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/>
              <a:t>https://github.com/Netflix/Hystrix/tree/master/hystrix-contrib/hystrix-javanica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://github.com/Netflix/Hystrix/wiki/Configuration</a:t>
            </a:r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01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1150"/>
          </a:xfrm>
        </p:spPr>
        <p:txBody>
          <a:bodyPr/>
          <a:lstStyle/>
          <a:p>
            <a:r>
              <a:rPr lang="en-US" dirty="0" smtClean="0"/>
              <a:t>mS1 – </a:t>
            </a:r>
            <a:r>
              <a:rPr lang="en-US" dirty="0" err="1" smtClean="0"/>
              <a:t>EnterpriceOrder</a:t>
            </a:r>
            <a:endParaRPr lang="en-US" dirty="0" smtClean="0"/>
          </a:p>
          <a:p>
            <a:pPr lvl="1"/>
            <a:r>
              <a:rPr lang="en-US" dirty="0" err="1" smtClean="0"/>
              <a:t>createOrder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Send </a:t>
            </a:r>
            <a:r>
              <a:rPr lang="en-US" dirty="0" err="1" smtClean="0"/>
              <a:t>OrderID</a:t>
            </a:r>
            <a:r>
              <a:rPr lang="en-US" dirty="0" smtClean="0"/>
              <a:t> , </a:t>
            </a:r>
            <a:r>
              <a:rPr lang="en-US" dirty="0" err="1" smtClean="0"/>
              <a:t>customerInfo</a:t>
            </a:r>
            <a:r>
              <a:rPr lang="en-US" dirty="0" smtClean="0"/>
              <a:t> to mS2 - </a:t>
            </a:r>
            <a:r>
              <a:rPr lang="en-US" dirty="0" err="1" smtClean="0"/>
              <a:t>getOrderInfo</a:t>
            </a:r>
            <a:r>
              <a:rPr lang="en-US" dirty="0" smtClean="0"/>
              <a:t>() to get </a:t>
            </a:r>
            <a:r>
              <a:rPr lang="en-US" dirty="0" err="1" smtClean="0"/>
              <a:t>orderInfo</a:t>
            </a:r>
            <a:endParaRPr lang="en-US" dirty="0" smtClean="0"/>
          </a:p>
          <a:p>
            <a:r>
              <a:rPr lang="en-US" dirty="0" smtClean="0"/>
              <a:t>mS2 – </a:t>
            </a:r>
            <a:r>
              <a:rPr lang="en-US" sz="1300" b="1" dirty="0" err="1" smtClean="0"/>
              <a:t>OrderInfoValidator</a:t>
            </a:r>
            <a:r>
              <a:rPr lang="en-US" sz="1300" dirty="0" smtClean="0"/>
              <a:t> – Implements </a:t>
            </a:r>
            <a:r>
              <a:rPr lang="en-US" sz="1300" dirty="0" err="1" smtClean="0"/>
              <a:t>Hystrix</a:t>
            </a:r>
            <a:r>
              <a:rPr lang="en-US" sz="1300" dirty="0" smtClean="0"/>
              <a:t> Circuit breaker at this while calling </a:t>
            </a:r>
            <a:r>
              <a:rPr lang="en-US" sz="1300" dirty="0" err="1"/>
              <a:t>getValidatedAddress</a:t>
            </a:r>
            <a:endParaRPr lang="en-US" sz="1300" dirty="0" smtClean="0"/>
          </a:p>
          <a:p>
            <a:pPr marL="574675" lvl="2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Hystrix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 err="1" smtClean="0"/>
              <a:t>validateOrder</a:t>
            </a:r>
            <a:r>
              <a:rPr lang="en-US" dirty="0" smtClean="0"/>
              <a:t> method to fallback quickly and avoid cascading failures</a:t>
            </a:r>
          </a:p>
          <a:p>
            <a:pPr marL="574675" lvl="2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autoValidate</a:t>
            </a:r>
            <a:r>
              <a:rPr lang="en-US" dirty="0" smtClean="0"/>
              <a:t> logical method</a:t>
            </a:r>
          </a:p>
          <a:p>
            <a:r>
              <a:rPr lang="en-US" dirty="0" smtClean="0"/>
              <a:t>mS3- </a:t>
            </a:r>
            <a:r>
              <a:rPr lang="en-US" dirty="0" err="1" smtClean="0"/>
              <a:t>AddressValidator</a:t>
            </a:r>
            <a:endParaRPr lang="en-US" dirty="0" smtClean="0"/>
          </a:p>
          <a:p>
            <a:pPr lvl="2"/>
            <a:r>
              <a:rPr lang="en-US" dirty="0" err="1" smtClean="0"/>
              <a:t>getValidatedAddress</a:t>
            </a:r>
            <a:r>
              <a:rPr lang="en-US" dirty="0" smtClean="0"/>
              <a:t>(</a:t>
            </a:r>
            <a:r>
              <a:rPr lang="en-US" dirty="0" err="1" smtClean="0"/>
              <a:t>unparsedAddress</a:t>
            </a:r>
            <a:r>
              <a:rPr lang="en-US" dirty="0" smtClean="0"/>
              <a:t>){</a:t>
            </a:r>
          </a:p>
          <a:p>
            <a:pPr marL="574675" lvl="2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validatedAddress</a:t>
            </a:r>
            <a:r>
              <a:rPr lang="en-US" dirty="0" smtClean="0"/>
              <a:t>;</a:t>
            </a:r>
          </a:p>
          <a:p>
            <a:pPr marL="574675" lvl="2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14920" y="2900362"/>
            <a:ext cx="1771880" cy="1876425"/>
            <a:chOff x="5181600" y="3533775"/>
            <a:chExt cx="1771880" cy="1876425"/>
          </a:xfrm>
        </p:grpSpPr>
        <p:sp>
          <p:nvSpPr>
            <p:cNvPr id="5" name="Hexagon 4"/>
            <p:cNvSpPr/>
            <p:nvPr/>
          </p:nvSpPr>
          <p:spPr bwMode="auto">
            <a:xfrm>
              <a:off x="518160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5715000" y="3838575"/>
              <a:ext cx="705080" cy="0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686780" y="4143375"/>
              <a:ext cx="0" cy="595222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Hexagon 11"/>
            <p:cNvSpPr/>
            <p:nvPr/>
          </p:nvSpPr>
          <p:spPr bwMode="auto">
            <a:xfrm>
              <a:off x="6420080" y="3533775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mS2</a:t>
              </a:r>
            </a:p>
          </p:txBody>
        </p:sp>
        <p:sp>
          <p:nvSpPr>
            <p:cNvPr id="13" name="Hexagon 12"/>
            <p:cNvSpPr/>
            <p:nvPr/>
          </p:nvSpPr>
          <p:spPr bwMode="auto">
            <a:xfrm>
              <a:off x="6420080" y="4800600"/>
              <a:ext cx="533400" cy="609600"/>
            </a:xfrm>
            <a:prstGeom prst="hexagon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mS3</a:t>
              </a:r>
            </a:p>
          </p:txBody>
        </p:sp>
        <p:sp>
          <p:nvSpPr>
            <p:cNvPr id="19" name="Quad Arrow 18"/>
            <p:cNvSpPr/>
            <p:nvPr/>
          </p:nvSpPr>
          <p:spPr bwMode="auto">
            <a:xfrm rot="2363452">
              <a:off x="6519040" y="4314276"/>
              <a:ext cx="381000" cy="304800"/>
            </a:xfrm>
            <a:prstGeom prst="quad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" y="4167187"/>
            <a:ext cx="2384245" cy="21513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1472" y="3509962"/>
            <a:ext cx="2241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http://localhost:9090/eo/create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1692" y="2623363"/>
            <a:ext cx="2342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http://localhost:9091/eo/validate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7751" y="4787689"/>
            <a:ext cx="2359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0" dirty="0"/>
              <a:t>http://localhost:9092/eo/address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5476253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https://github.com/krishnabab/OrderValidator.git</a:t>
            </a:r>
          </a:p>
        </p:txBody>
      </p:sp>
    </p:spTree>
    <p:extLst>
      <p:ext uri="{BB962C8B-B14F-4D97-AF65-F5344CB8AC3E}">
        <p14:creationId xmlns:p14="http://schemas.microsoft.com/office/powerpoint/2010/main" val="4146710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-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652" y="1329422"/>
            <a:ext cx="806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/>
              <a:t>Hystrix</a:t>
            </a:r>
            <a:r>
              <a:rPr lang="en-US" i="0" dirty="0"/>
              <a:t> provides a built in dashboard to check the status of the circuit breaker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606421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Accessing </a:t>
            </a: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dashboard</a:t>
            </a:r>
          </a:p>
          <a:p>
            <a:r>
              <a:rPr lang="en-US" sz="1200" i="0" dirty="0"/>
              <a:t>http://&lt;host&gt;:&lt;port&gt;/hystrix</a:t>
            </a:r>
          </a:p>
          <a:p>
            <a:endParaRPr lang="en-US" sz="1200" i="0" dirty="0"/>
          </a:p>
          <a:p>
            <a:r>
              <a:rPr lang="en-US" sz="1200" i="0" dirty="0"/>
              <a:t>http://&lt;host&gt;:&lt;port&gt;/hystrix.stream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58" y="2209800"/>
            <a:ext cx="6093842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46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Hystrix</a:t>
            </a:r>
            <a:r>
              <a:rPr lang="en-US" dirty="0" smtClean="0"/>
              <a:t> –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s://cdn-images-1.medium.com/max/800/0*3-rQw1wkj-Zs5WH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469"/>
            <a:ext cx="609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5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an individual instances </a:t>
            </a:r>
            <a:r>
              <a:rPr lang="en-US" dirty="0" err="1"/>
              <a:t>Hystrix</a:t>
            </a:r>
            <a:r>
              <a:rPr lang="en-US" dirty="0"/>
              <a:t> data is not very useful in terms of the overall health of the system. </a:t>
            </a:r>
            <a:endParaRPr lang="en-US" dirty="0" smtClean="0"/>
          </a:p>
          <a:p>
            <a:r>
              <a:rPr lang="en-US" dirty="0" smtClean="0"/>
              <a:t>Turbine </a:t>
            </a:r>
            <a:r>
              <a:rPr lang="en-US" dirty="0"/>
              <a:t>is an application that aggregates all of the relevant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hystrix.stream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endpoints into a combined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turbine.stream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use in the </a:t>
            </a:r>
            <a:r>
              <a:rPr lang="en-US" dirty="0" err="1"/>
              <a:t>Hystrix</a:t>
            </a:r>
            <a:r>
              <a:rPr lang="en-US" dirty="0"/>
              <a:t> Dashboard. Running Turbine is as simple as annotating your main class with the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EnableTurbine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annotation (e.g. using spring-cloud-starter-turbine to set up the </a:t>
            </a:r>
            <a:r>
              <a:rPr lang="en-US" dirty="0" err="1"/>
              <a:t>classpath</a:t>
            </a:r>
            <a:r>
              <a:rPr lang="en-US" dirty="0" smtClean="0"/>
              <a:t>).</a:t>
            </a:r>
          </a:p>
          <a:p>
            <a:r>
              <a:rPr lang="en-US" dirty="0"/>
              <a:t>Monitoring large number of </a:t>
            </a:r>
            <a:r>
              <a:rPr lang="en-US" dirty="0" err="1"/>
              <a:t>hystrix</a:t>
            </a:r>
            <a:r>
              <a:rPr lang="en-US" dirty="0"/>
              <a:t> dashboards is not really practical, so Turbine helps you to consolidate the streams and show it on one dash board</a:t>
            </a:r>
          </a:p>
          <a:p>
            <a:r>
              <a:rPr lang="en-US" dirty="0"/>
              <a:t>Gather metrics from the individual instances and share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9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4" name="Picture 2" descr="Image result for questions all hands ris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738270" cy="28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210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further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49" y="1219200"/>
            <a:ext cx="8229600" cy="4138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</a:t>
            </a:r>
          </a:p>
          <a:p>
            <a:r>
              <a:rPr lang="en-US" dirty="0">
                <a:hlinkClick r:id="rId2"/>
              </a:rPr>
              <a:t>https://github.com/Netflix/Hystrix/wiki/FAQ-:-</a:t>
            </a:r>
            <a:r>
              <a:rPr lang="en-US" dirty="0" smtClean="0">
                <a:hlinkClick r:id="rId2"/>
              </a:rPr>
              <a:t>General</a:t>
            </a:r>
          </a:p>
          <a:p>
            <a:r>
              <a:rPr lang="en-US" dirty="0">
                <a:hlinkClick r:id="rId2"/>
              </a:rPr>
              <a:t>https://github.com/Netflix/Hystrix/wiki/Configuration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medium.com/netflix-techblog/tagged/hystrix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github.com/spring-projects/spring-boot/issues/8186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github.com/Netflix-Skunkworks/hystrix-dashboard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medium.com/netflix-techblog/hystrix-dashboard-turbine-stream-aggregator-60985a2e51df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https://exampledriven.wordpress.com/2016/07/05/spring-cloud-hystrix-example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63" y="53340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12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Hystrix</a:t>
            </a:r>
            <a:r>
              <a:rPr lang="en-US" dirty="0" smtClean="0"/>
              <a:t> works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41" y="1261670"/>
            <a:ext cx="7201359" cy="49093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github.com/Netflix/Hystrix/wiki/How-it-Works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s://raw.githubusercontent.com/wiki/Netflix/Hystrix/images/hystrix-command-flow-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8" y="1918895"/>
            <a:ext cx="7808480" cy="37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5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Hystrix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1465"/>
            <a:ext cx="2755474" cy="265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9966" y="13716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we think ..</a:t>
            </a:r>
            <a:endParaRPr 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9" y="3452965"/>
            <a:ext cx="5975017" cy="2854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4032756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This is what it may be </a:t>
            </a:r>
          </a:p>
          <a:p>
            <a:r>
              <a:rPr lang="en-US" i="0" dirty="0" smtClean="0"/>
              <a:t>in real-time …</a:t>
            </a:r>
            <a:endParaRPr lang="en-US" i="0" dirty="0"/>
          </a:p>
        </p:txBody>
      </p:sp>
      <p:sp>
        <p:nvSpPr>
          <p:cNvPr id="3" name="TextBox 2"/>
          <p:cNvSpPr txBox="1"/>
          <p:nvPr/>
        </p:nvSpPr>
        <p:spPr>
          <a:xfrm>
            <a:off x="562227" y="1673618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Distributed systems / </a:t>
            </a:r>
            <a:r>
              <a:rPr lang="en-US" i="0" dirty="0" err="1" smtClean="0"/>
              <a:t>Microservices</a:t>
            </a:r>
            <a:r>
              <a:rPr lang="en-US" i="0" dirty="0" smtClean="0"/>
              <a:t> tend to have problems mostly because of cascading failures…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56412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387"/>
            <a:ext cx="8229600" cy="4138613"/>
          </a:xfrm>
        </p:spPr>
        <p:txBody>
          <a:bodyPr/>
          <a:lstStyle/>
          <a:p>
            <a:r>
              <a:rPr lang="en-US" dirty="0" smtClean="0"/>
              <a:t>Having large number of </a:t>
            </a:r>
            <a:r>
              <a:rPr lang="en-US" dirty="0" err="1" smtClean="0"/>
              <a:t>Microservices</a:t>
            </a:r>
            <a:r>
              <a:rPr lang="en-US" dirty="0"/>
              <a:t> </a:t>
            </a:r>
            <a:r>
              <a:rPr lang="en-US" dirty="0" smtClean="0"/>
              <a:t>as dependencies can lead to a “Cascading failures”. If we don’t mitigate this ; </a:t>
            </a:r>
            <a:r>
              <a:rPr lang="en-US" dirty="0" err="1" smtClean="0"/>
              <a:t>Micrservices</a:t>
            </a:r>
            <a:r>
              <a:rPr lang="en-US" dirty="0" smtClean="0"/>
              <a:t> solution might be a disaster!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2144157" y="6499263"/>
            <a:ext cx="1295400" cy="323850"/>
          </a:xfrm>
        </p:spPr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Hexagon 5"/>
          <p:cNvSpPr/>
          <p:nvPr/>
        </p:nvSpPr>
        <p:spPr bwMode="auto">
          <a:xfrm>
            <a:off x="1164116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1655744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09600" y="478370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exagon 8"/>
          <p:cNvSpPr/>
          <p:nvPr/>
        </p:nvSpPr>
        <p:spPr bwMode="auto">
          <a:xfrm>
            <a:off x="1226773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exagon 9"/>
          <p:cNvSpPr/>
          <p:nvPr/>
        </p:nvSpPr>
        <p:spPr bwMode="auto">
          <a:xfrm>
            <a:off x="609600" y="3785174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1246110" y="376664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exagon 11"/>
          <p:cNvSpPr/>
          <p:nvPr/>
        </p:nvSpPr>
        <p:spPr bwMode="auto">
          <a:xfrm>
            <a:off x="1776699" y="378412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2380677" y="3783070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834423" y="4752095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2451596" y="4746127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3001522" y="373330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609600" y="29369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675243" y="5756313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1259597" y="5718213"/>
            <a:ext cx="457200" cy="533400"/>
          </a:xfrm>
          <a:prstGeom prst="hexagon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842342" y="5755261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446320" y="5754209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3067165" y="5704442"/>
            <a:ext cx="457200" cy="533400"/>
          </a:xfrm>
          <a:prstGeom prst="hexagon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7" idx="1"/>
            <a:endCxn id="11" idx="4"/>
          </p:cNvCxnSpPr>
          <p:nvPr/>
        </p:nvCxnSpPr>
        <p:spPr bwMode="auto">
          <a:xfrm>
            <a:off x="952500" y="3470313"/>
            <a:ext cx="407910" cy="29632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4"/>
          </p:cNvCxnSpPr>
          <p:nvPr/>
        </p:nvCxnSpPr>
        <p:spPr bwMode="auto">
          <a:xfrm>
            <a:off x="1572744" y="4313409"/>
            <a:ext cx="375979" cy="438686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9" idx="4"/>
          </p:cNvCxnSpPr>
          <p:nvPr/>
        </p:nvCxnSpPr>
        <p:spPr bwMode="auto">
          <a:xfrm flipH="1">
            <a:off x="1373897" y="5285495"/>
            <a:ext cx="574826" cy="432718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5"/>
            <a:endCxn id="15" idx="2"/>
          </p:cNvCxnSpPr>
          <p:nvPr/>
        </p:nvCxnSpPr>
        <p:spPr bwMode="auto">
          <a:xfrm flipV="1">
            <a:off x="1602497" y="5279527"/>
            <a:ext cx="963399" cy="43868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16" idx="2"/>
          </p:cNvCxnSpPr>
          <p:nvPr/>
        </p:nvCxnSpPr>
        <p:spPr bwMode="auto">
          <a:xfrm flipV="1">
            <a:off x="2548346" y="4266703"/>
            <a:ext cx="567476" cy="48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6" idx="4"/>
            <a:endCxn id="7" idx="1"/>
          </p:cNvCxnSpPr>
          <p:nvPr/>
        </p:nvCxnSpPr>
        <p:spPr bwMode="auto">
          <a:xfrm flipH="1" flipV="1">
            <a:off x="1998644" y="3470313"/>
            <a:ext cx="1117178" cy="26299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2203421" y="2641783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</a:t>
            </a:r>
            <a:r>
              <a:rPr lang="en-US" i="0" dirty="0" smtClean="0">
                <a:solidFill>
                  <a:schemeClr val="tx2"/>
                </a:solidFill>
              </a:rPr>
              <a:t>Blue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46" name="TextBox 45"/>
          <p:cNvSpPr txBox="1"/>
          <p:nvPr/>
        </p:nvSpPr>
        <p:spPr>
          <a:xfrm>
            <a:off x="2210530" y="2981364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Transaction 1 Flow – Black</a:t>
            </a:r>
            <a:endParaRPr lang="en-US" i="0" dirty="0"/>
          </a:p>
        </p:txBody>
      </p:sp>
      <p:sp>
        <p:nvSpPr>
          <p:cNvPr id="47" name="Line Callout 2 46"/>
          <p:cNvSpPr/>
          <p:nvPr/>
        </p:nvSpPr>
        <p:spPr bwMode="auto">
          <a:xfrm>
            <a:off x="3721348" y="5050401"/>
            <a:ext cx="3810000" cy="548317"/>
          </a:xfrm>
          <a:prstGeom prst="borderCallout2">
            <a:avLst>
              <a:gd name="adj1" fmla="val 43954"/>
              <a:gd name="adj2" fmla="val -203"/>
              <a:gd name="adj3" fmla="val 42861"/>
              <a:gd name="adj4" fmla="val -16089"/>
              <a:gd name="adj5" fmla="val 146394"/>
              <a:gd name="adj6" fmla="val -55186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happens if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kumimoji="0" lang="en-US" sz="13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failed state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…??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4408" y="36653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/>
              <a:t>There will be </a:t>
            </a:r>
            <a:r>
              <a:rPr lang="en-US" i="0" dirty="0" smtClean="0"/>
              <a:t>ripple </a:t>
            </a:r>
            <a:r>
              <a:rPr lang="en-US" i="0" dirty="0"/>
              <a:t>effect of this failure resulting in cascading failures and thus failure in business transaction</a:t>
            </a:r>
          </a:p>
        </p:txBody>
      </p:sp>
    </p:spTree>
    <p:extLst>
      <p:ext uri="{BB962C8B-B14F-4D97-AF65-F5344CB8AC3E}">
        <p14:creationId xmlns:p14="http://schemas.microsoft.com/office/powerpoint/2010/main" val="3215370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happen when failure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remote services or APIs there is always the risk of latency issues, failures or connection losses.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thing to happen is when the remote service is down and our application hangs until the underlying protocol’s (e.g. TCP) connection timeout is reached and we’re receiving an exception. </a:t>
            </a:r>
            <a:endParaRPr lang="en-US" dirty="0" smtClean="0"/>
          </a:p>
          <a:p>
            <a:r>
              <a:rPr lang="en-US" dirty="0" smtClean="0"/>
              <a:t>Until </a:t>
            </a:r>
            <a:r>
              <a:rPr lang="en-US" dirty="0"/>
              <a:t>this moment is reached, our application might hang, memory is allocated for threads or bound objects and at last, our continuous requests might prevent the remote system from recovering.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952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181600" y="1828800"/>
            <a:ext cx="2925536" cy="561975"/>
          </a:xfrm>
        </p:spPr>
        <p:txBody>
          <a:bodyPr/>
          <a:lstStyle/>
          <a:p>
            <a:pPr eaLnBrk="1" hangingPunct="1"/>
            <a:r>
              <a:rPr lang="en-US" dirty="0" err="1" smtClean="0"/>
              <a:t>Hystrix</a:t>
            </a:r>
            <a:r>
              <a:rPr lang="en-US" dirty="0" smtClean="0"/>
              <a:t>……What??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EC6625-43FA-4E1F-B4E8-1AA7C79B52BF}" type="slidenum">
              <a:rPr lang="en-US" i="0" smtClean="0">
                <a:solidFill>
                  <a:schemeClr val="bg1"/>
                </a:solidFill>
              </a:rPr>
              <a:pPr/>
              <a:t>5</a:t>
            </a:fld>
            <a:endParaRPr lang="en-US" i="0" smtClean="0">
              <a:solidFill>
                <a:schemeClr val="bg1"/>
              </a:solidFill>
            </a:endParaRPr>
          </a:p>
        </p:txBody>
      </p:sp>
      <p:pic>
        <p:nvPicPr>
          <p:cNvPr id="10242" name="Picture 2" descr="Image result for hys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36" y="4648200"/>
            <a:ext cx="22941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68916"/>
            <a:ext cx="5663692" cy="22475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419100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0" dirty="0" smtClean="0"/>
              <a:t>Solution is </a:t>
            </a:r>
            <a:r>
              <a:rPr lang="en-US" i="0" dirty="0" err="1" smtClean="0"/>
              <a:t>Hystrix</a:t>
            </a:r>
            <a:r>
              <a:rPr lang="en-US" i="0" dirty="0" smtClean="0"/>
              <a:t>…</a:t>
            </a:r>
            <a:endParaRPr lang="en-US" i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5" y="981075"/>
            <a:ext cx="2785431" cy="2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m hanks what express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" y="3169157"/>
            <a:ext cx="3060781" cy="22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https://github.com/Netflix/hystrix/wiki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loud Callout 2"/>
          <p:cNvSpPr/>
          <p:nvPr/>
        </p:nvSpPr>
        <p:spPr bwMode="auto">
          <a:xfrm>
            <a:off x="228600" y="1143000"/>
            <a:ext cx="3962400" cy="1778555"/>
          </a:xfrm>
          <a:prstGeom prst="cloudCallout">
            <a:avLst/>
          </a:prstGeom>
          <a:solidFill>
            <a:schemeClr val="accent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all about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7162884"/>
              </p:ext>
            </p:extLst>
          </p:nvPr>
        </p:nvGraphicFramePr>
        <p:xfrm>
          <a:off x="4914900" y="1127918"/>
          <a:ext cx="6324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5970468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What is Resilience ? 1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 the power or ability to return to the original form, position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etc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., after being bent, compressed, or stretched; elasticity.</a:t>
            </a:r>
          </a:p>
          <a:p>
            <a:r>
              <a:rPr lang="en-US" sz="900" i="0" dirty="0">
                <a:solidFill>
                  <a:srgbClr val="333333"/>
                </a:solidFill>
                <a:latin typeface="SegoeUI-Light"/>
              </a:rPr>
              <a:t>2. ability to recover readily from illness, depression, adversity</a:t>
            </a:r>
            <a:r>
              <a:rPr lang="en-US" sz="900" i="0" dirty="0" smtClean="0">
                <a:solidFill>
                  <a:srgbClr val="333333"/>
                </a:solidFill>
                <a:latin typeface="SegoeUI-Light"/>
              </a:rPr>
              <a:t>, or </a:t>
            </a:r>
            <a:r>
              <a:rPr lang="en-US" sz="900" i="0" dirty="0">
                <a:solidFill>
                  <a:srgbClr val="333333"/>
                </a:solidFill>
                <a:latin typeface="SegoeUI-Light"/>
              </a:rPr>
              <a:t>the like; buoyancy.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3352800" y="3888094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 smtClean="0">
                <a:solidFill>
                  <a:srgbClr val="222222"/>
                </a:solidFill>
                <a:latin typeface="Lato-Regular"/>
              </a:rPr>
              <a:t>Hystrix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 is a Java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library, implementation of </a:t>
            </a:r>
            <a:r>
              <a:rPr lang="en-US" i="0">
                <a:solidFill>
                  <a:srgbClr val="222222"/>
                </a:solidFill>
                <a:latin typeface="Lato-Regular"/>
              </a:rPr>
              <a:t>resilience </a:t>
            </a:r>
            <a:r>
              <a:rPr lang="en-US" i="0" smtClean="0">
                <a:solidFill>
                  <a:srgbClr val="222222"/>
                </a:solidFill>
                <a:latin typeface="Lato-Regular"/>
              </a:rPr>
              <a:t>patterns.</a:t>
            </a:r>
            <a:endParaRPr lang="en-US" i="0" dirty="0">
              <a:solidFill>
                <a:srgbClr val="222222"/>
              </a:solidFill>
              <a:latin typeface="Lat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Built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, heavily tested &amp; used in production by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Netflix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741784"/>
            <a:ext cx="291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latin typeface="Lato-Bold"/>
              </a:rPr>
              <a:t>Goals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: fault tolerant/robust self-healing </a:t>
            </a:r>
            <a:r>
              <a:rPr lang="en-US" i="0" dirty="0" smtClean="0">
                <a:solidFill>
                  <a:srgbClr val="222222"/>
                </a:solidFill>
                <a:latin typeface="Lato-Regular"/>
              </a:rPr>
              <a:t>applications with zero </a:t>
            </a:r>
            <a:r>
              <a:rPr lang="en-US" i="0" dirty="0">
                <a:solidFill>
                  <a:srgbClr val="222222"/>
                </a:solidFill>
                <a:latin typeface="Lato-Regular"/>
              </a:rPr>
              <a:t>downtime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8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r>
              <a:rPr lang="en-US" dirty="0" smtClean="0"/>
              <a:t> and its history…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71600"/>
            <a:ext cx="76438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3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 patterns for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Resiliance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38613"/>
          </a:xfrm>
        </p:spPr>
        <p:txBody>
          <a:bodyPr/>
          <a:lstStyle/>
          <a:p>
            <a:r>
              <a:rPr lang="en-US" dirty="0" smtClean="0"/>
              <a:t>Supported patterns by  </a:t>
            </a:r>
            <a:r>
              <a:rPr lang="en-US" dirty="0" err="1" smtClean="0"/>
              <a:t>Hystrix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Circuit breaker pattern </a:t>
            </a:r>
            <a:r>
              <a:rPr lang="en-US" dirty="0"/>
              <a:t>to avoid cascading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Bulkheads : </a:t>
            </a:r>
            <a:r>
              <a:rPr lang="en-US" dirty="0"/>
              <a:t>The bulkhead implementation in </a:t>
            </a:r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b="1" dirty="0"/>
              <a:t>limits the number of concurrent calls to a component</a:t>
            </a:r>
            <a:r>
              <a:rPr lang="en-US" dirty="0"/>
              <a:t>. This way, the number of resources (typically threads) that is waiting for a reply from the component is limited. </a:t>
            </a:r>
            <a:r>
              <a:rPr lang="en-US" dirty="0" err="1" smtClean="0"/>
              <a:t>Hystrix</a:t>
            </a:r>
            <a:r>
              <a:rPr lang="en-US" dirty="0" smtClean="0"/>
              <a:t> </a:t>
            </a:r>
            <a:r>
              <a:rPr lang="en-US" dirty="0"/>
              <a:t>has two different approaches to the </a:t>
            </a:r>
            <a:r>
              <a:rPr lang="en-US" b="1" dirty="0"/>
              <a:t>bulkhead</a:t>
            </a:r>
            <a:r>
              <a:rPr lang="en-US" dirty="0"/>
              <a:t>, </a:t>
            </a:r>
            <a:r>
              <a:rPr lang="en-US" b="1" dirty="0"/>
              <a:t>thread isolation </a:t>
            </a:r>
            <a:r>
              <a:rPr lang="en-US" dirty="0"/>
              <a:t>and </a:t>
            </a:r>
            <a:r>
              <a:rPr lang="en-US" b="1" dirty="0"/>
              <a:t>semaphore isolation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Fail fast</a:t>
            </a:r>
          </a:p>
          <a:p>
            <a:pPr lvl="1"/>
            <a:r>
              <a:rPr lang="en-US" dirty="0" smtClean="0"/>
              <a:t>Graceful degradation of Service </a:t>
            </a:r>
          </a:p>
          <a:p>
            <a:pPr lvl="1"/>
            <a:r>
              <a:rPr lang="en-US" dirty="0" smtClean="0"/>
              <a:t>Failover </a:t>
            </a:r>
          </a:p>
          <a:p>
            <a:pPr lvl="1"/>
            <a:r>
              <a:rPr lang="en-US" dirty="0" smtClean="0"/>
              <a:t>Escalation</a:t>
            </a:r>
          </a:p>
          <a:p>
            <a:pPr lvl="1"/>
            <a:r>
              <a:rPr lang="en-US" dirty="0" smtClean="0"/>
              <a:t>Retry</a:t>
            </a:r>
          </a:p>
          <a:p>
            <a:pPr lvl="1"/>
            <a:r>
              <a:rPr lang="en-US" dirty="0" smtClean="0"/>
              <a:t>….and so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6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CDF8-30D9-497E-B0E7-F574ED4A1E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Image result for circuit break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04" y="470703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72084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Like </a:t>
            </a:r>
            <a:r>
              <a:rPr lang="en-US" i="0" dirty="0"/>
              <a:t>our household circuit breaker detects failure conditions and </a:t>
            </a:r>
            <a:r>
              <a:rPr lang="en-US" i="0" dirty="0">
                <a:solidFill>
                  <a:schemeClr val="tx2"/>
                </a:solidFill>
              </a:rPr>
              <a:t>"opens" </a:t>
            </a:r>
            <a:r>
              <a:rPr lang="en-US" i="0" dirty="0"/>
              <a:t>to disallow further calls</a:t>
            </a:r>
            <a:r>
              <a:rPr lang="en-US" i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When Error </a:t>
            </a:r>
            <a:r>
              <a:rPr lang="en-US" i="0" dirty="0"/>
              <a:t>rate hits the threshold, the circuit opens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/>
              <a:t>defaults : 20 failures in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Identify </a:t>
            </a:r>
            <a:r>
              <a:rPr lang="en-US" i="0" dirty="0">
                <a:solidFill>
                  <a:schemeClr val="tx2"/>
                </a:solidFill>
              </a:rPr>
              <a:t>"fallback" </a:t>
            </a:r>
            <a:r>
              <a:rPr lang="en-US" i="0" dirty="0"/>
              <a:t>- What to do in case of a service dependency failure </a:t>
            </a:r>
            <a:endParaRPr lang="en-US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Automatically </a:t>
            </a:r>
            <a:r>
              <a:rPr lang="en-US" i="0" dirty="0">
                <a:solidFill>
                  <a:schemeClr val="tx2"/>
                </a:solidFill>
              </a:rPr>
              <a:t>"closes" </a:t>
            </a:r>
            <a:r>
              <a:rPr lang="en-US" i="0" dirty="0"/>
              <a:t>itself after interval </a:t>
            </a:r>
            <a:endParaRPr lang="en-US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 err="1" smtClean="0"/>
              <a:t>Hystrix</a:t>
            </a:r>
            <a:r>
              <a:rPr lang="en-US" i="0" dirty="0" smtClean="0"/>
              <a:t> </a:t>
            </a:r>
            <a:r>
              <a:rPr lang="en-US" i="0" dirty="0" err="1"/>
              <a:t>defult</a:t>
            </a:r>
            <a:r>
              <a:rPr lang="en-US" i="0" dirty="0"/>
              <a:t> - 5 </a:t>
            </a:r>
            <a:r>
              <a:rPr lang="en-US" i="0" dirty="0" smtClean="0"/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r>
              <a:rPr lang="en-US" i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2730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 Final">
  <a:themeElements>
    <a:clrScheme name="BCS Template White Background Final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 Fin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CS Template White Background Final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XB approach to easily migrate WSDLs from one Webserver to other.ppt [Compatibility Mode]" id="{3AA24A9A-B30D-4DE7-A5D9-F7922A6DD4BC}" vid="{CDDA513C-A39C-4416-BD4D-B43832EB76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Hystrix-SDT</Template>
  <TotalTime>2354</TotalTime>
  <Words>882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</vt:lpstr>
      <vt:lpstr>Arial</vt:lpstr>
      <vt:lpstr>Consolas</vt:lpstr>
      <vt:lpstr>Lato-Bold</vt:lpstr>
      <vt:lpstr>Lato-Regular</vt:lpstr>
      <vt:lpstr>SegoeUI-Light</vt:lpstr>
      <vt:lpstr>Wingdings</vt:lpstr>
      <vt:lpstr>BCS Template White Background Final</vt:lpstr>
      <vt:lpstr>PowerPoint Presentation</vt:lpstr>
      <vt:lpstr>Why Hystrix?</vt:lpstr>
      <vt:lpstr>Cascading Failure</vt:lpstr>
      <vt:lpstr>What else can happen when failure ? </vt:lpstr>
      <vt:lpstr>Hystrix……What??</vt:lpstr>
      <vt:lpstr>https://github.com/Netflix/hystrix/wiki</vt:lpstr>
      <vt:lpstr>Hystrix and its history…</vt:lpstr>
      <vt:lpstr>Solution design patterns for mS Resiliance</vt:lpstr>
      <vt:lpstr>Circuit breaker</vt:lpstr>
      <vt:lpstr>Hystrix Setup</vt:lpstr>
      <vt:lpstr>Setup Hystrix</vt:lpstr>
      <vt:lpstr>@HystrixCommand</vt:lpstr>
      <vt:lpstr>Use-Case &amp; Demo</vt:lpstr>
      <vt:lpstr>Hystrix - Dashboard</vt:lpstr>
      <vt:lpstr>Understanding Hystrix – Dashboard</vt:lpstr>
      <vt:lpstr>Turbine</vt:lpstr>
      <vt:lpstr>Questions ??</vt:lpstr>
      <vt:lpstr>References and further reading </vt:lpstr>
      <vt:lpstr>How Hystrix works ?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GHANTA, KRISHNABABU</dc:creator>
  <cp:lastModifiedBy>GHANTA, JAYA NAGENDRA</cp:lastModifiedBy>
  <cp:revision>128</cp:revision>
  <dcterms:created xsi:type="dcterms:W3CDTF">2018-02-22T18:57:01Z</dcterms:created>
  <dcterms:modified xsi:type="dcterms:W3CDTF">2018-02-26T21:41:10Z</dcterms:modified>
</cp:coreProperties>
</file>