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73" r:id="rId5"/>
    <p:sldId id="271" r:id="rId6"/>
    <p:sldId id="272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84" r:id="rId20"/>
    <p:sldId id="285" r:id="rId21"/>
    <p:sldId id="286" r:id="rId22"/>
    <p:sldId id="287" r:id="rId23"/>
    <p:sldId id="288" r:id="rId24"/>
    <p:sldId id="267" r:id="rId25"/>
    <p:sldId id="266" r:id="rId26"/>
    <p:sldId id="265" r:id="rId27"/>
    <p:sldId id="289" r:id="rId28"/>
    <p:sldId id="264" r:id="rId29"/>
    <p:sldId id="263" r:id="rId30"/>
    <p:sldId id="261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4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Plot the percentage of the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device_ids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with and without event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00C68-41A3-5F8E-BC68-1C7235A2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2040101"/>
            <a:ext cx="8828576" cy="4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Plot a graph representing the distribution of events over different days of a week.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7166-AB80-8C17-4B4A-F0D03705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51126"/>
            <a:ext cx="7416799" cy="46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Plot a graph representing the distribution of events per hour [for one-week data].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36092-452E-D2C0-E05C-E6EB291B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2151127"/>
            <a:ext cx="7000240" cy="46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3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The difference in the distribution of events per hour for Male and Female consumers. [Show the difference using an appropriate chart for one-week data.]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BEE51-8238-7D05-138D-710F85CD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" y="2151127"/>
            <a:ext cx="4961255" cy="2044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09CAC-04A1-A659-1ABC-041696D7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54" y="2151127"/>
            <a:ext cx="5990734" cy="45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Is there any difference in the distribution of Events for different Age Groups over different days of the week? [Consider the following age groups: 0–24, 25–32, 33–45, and 46+]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63E96-36E7-5ED5-56EF-2B6E03EC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151127"/>
            <a:ext cx="5671175" cy="971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735EAC-F357-A952-1085-26E25D2C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89" y="3008216"/>
            <a:ext cx="6811889" cy="36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5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Stacked bar chart for the top 10 mobile brands across male and female consumers.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A49F1-E8D3-1BD3-5242-5413C4DA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41" y="2147111"/>
            <a:ext cx="8489950" cy="46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>
                <a:latin typeface="Calibri" panose="020F0502020204030204" pitchFamily="34" charset="0"/>
                <a:cs typeface="Calibri" panose="020F0502020204030204" pitchFamily="34" charset="0"/>
              </a:rPr>
              <a:t>Prepare a chart representing the ten frequently used applications and their respective male and female percentage.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D23F2-F646-7AD2-A72C-509AC6DE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63" y="2151127"/>
            <a:ext cx="8745537" cy="47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List the top 10 mobile phone brands bought by customers by age groups. [Consider the following age groups: 0–24, 25–32, 33–45, and 46+]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E620D-1822-F130-1A54-4D288AA7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6" y="2225039"/>
            <a:ext cx="6249513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F09FF-CD3E-D485-C7E4-19BDC3E1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2151126"/>
            <a:ext cx="4908393" cy="47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5"/>
            <a:ext cx="10168128" cy="895350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 the visualisation plot for a sample of 1 lakh data points.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0579B-D308-E2AD-FE78-87733812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76437"/>
            <a:ext cx="8534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6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5"/>
            <a:ext cx="10168128" cy="895350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 the visualisation plot for a sample of 1 lakh data points.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FE453B-B607-D30C-BE69-D86F8BE1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857375"/>
            <a:ext cx="9048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0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9651"/>
            <a:ext cx="10168128" cy="371474"/>
          </a:xfrm>
        </p:spPr>
        <p:txBody>
          <a:bodyPr>
            <a:noAutofit/>
          </a:bodyPr>
          <a:lstStyle/>
          <a:p>
            <a:r>
              <a:rPr lang="en-IN" sz="20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 five rows of the data set at the beginning of the analysis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B215E-BD3E-7863-391D-50876E16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709737"/>
            <a:ext cx="6461760" cy="171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4389D-4901-8211-6AE9-9073F6B4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4986878"/>
            <a:ext cx="7137908" cy="172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131B7-B6CE-E9D3-29EB-17A0CB4E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408" y="2866940"/>
            <a:ext cx="5239332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5"/>
            <a:ext cx="10168128" cy="89535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the event visualisation plots based on the users' gender information. [This can be done on the sample of 1 lakh data points.]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2559E-520C-267A-2C77-DD08816F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77" y="1748062"/>
            <a:ext cx="6434455" cy="49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5"/>
            <a:ext cx="10168128" cy="89535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the event visualisation plots based on the users' gender information. [This can be done on the sample of 1 lakh data points.]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56F350-3FE8-5925-617F-F9D62FC3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24100"/>
            <a:ext cx="9048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9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4"/>
            <a:ext cx="10168128" cy="1533525"/>
          </a:xfrm>
        </p:spPr>
        <p:txBody>
          <a:bodyPr>
            <a:normAutofit fontScale="25000" lnSpcReduction="20000"/>
          </a:bodyPr>
          <a:lstStyle/>
          <a:p>
            <a:r>
              <a:rPr lang="en-IN" sz="8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Compare the event visualisation plots based on the following age groups: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a)	0–24 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b)	25–32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c)	32+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4D941-028A-796B-4B0E-8522378C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2583529"/>
            <a:ext cx="6015037" cy="4102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24EB-5423-D6BB-F9CB-447BE07D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42" y="1728786"/>
            <a:ext cx="599604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4"/>
            <a:ext cx="10168128" cy="1533525"/>
          </a:xfrm>
        </p:spPr>
        <p:txBody>
          <a:bodyPr>
            <a:normAutofit fontScale="25000" lnSpcReduction="20000"/>
          </a:bodyPr>
          <a:lstStyle/>
          <a:p>
            <a:r>
              <a:rPr lang="en-IN" sz="8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Geospatial visualisations along with the insights gathered from this visualisation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Compare the event visualisation plots based on the following age groups: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a)	0–24 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b)	25–32</a:t>
            </a:r>
          </a:p>
          <a:p>
            <a:pPr lvl="1"/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c)	32+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6099EF-293E-5C75-D8BA-70ED5DC4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48" y="2762252"/>
            <a:ext cx="60864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C8F63EA-AEA0-7D43-46A5-E3E67E1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19" y="4668527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2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42975"/>
            <a:ext cx="10168128" cy="1179577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 interpreting the clusters formed as part of DBSCAN Clustering and how the cluster information is being used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Used DBSCAN clustering to reduce the events data based on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and long. Code for the same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7DF4D-9961-485C-A1ED-12731AB1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6" y="2045115"/>
            <a:ext cx="11150600" cy="48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5172075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brief summary of any additional subtask that was performed and may have improved the data cleaning and feature generation step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have applied following methods </a:t>
            </a:r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data cleaning and feature generation 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 categorical data to numerical data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hot/label encoding from pandas</a:t>
            </a:r>
          </a:p>
          <a:p>
            <a:pPr lvl="1"/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csr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 from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sparse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3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895349"/>
            <a:ext cx="10168128" cy="5667375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the data preparation steps that were used before applying the ML algorithm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Got rid of duplicate device ids in non events data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Encoding the brands using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LabelEncoder</a:t>
            </a:r>
            <a:endParaRPr lang="en-IN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Concatenating Phone Brand and Model and encoding the same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Encoding the device models using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LabelEncoder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same way as done for Brands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ropping columns timestamp,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timestamp_ts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phone_brand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device_model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group_name</a:t>
            </a:r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ead the test and train data and divide the data for events and without events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hecking and extracting the Device Ids which have Event Details for Train Data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device_id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index for Train, Test Data</a:t>
            </a:r>
            <a:endParaRPr lang="en-IN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reated columns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trainrow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testrow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Train and Test Data to indicate which row a particular device belongs to and this will be useful in our One-hot encoded Sparse Matrix Creation, in which we will specify number of rows in the sparse matrix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Getting the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csr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 from the encoded columns for events data and non-events data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Stacking all the features together for GENDER/AGE analysis ---- WITH EVENTS</a:t>
            </a: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84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895349"/>
            <a:ext cx="10168128" cy="5667375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the data preparation steps that were used before applying the ML algorithm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Stacking all the features together - GENDER/AGE analysis WITHOUT EVENTS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Stacking all the features together for GENDER/AGE analysis WITH EVENTS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Saving Data without Events for GENDER and AGE prediction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Saving Devices with Events for GENDER and AGE prediction</a:t>
            </a: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760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866775"/>
            <a:ext cx="10168128" cy="5305425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Documentation of all the machine learning models that were built along with the respective parameters that were used (e.g., DBSCAN,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Random Forest,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IN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etc.)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Segregated the data that is data that has event data and that doesn't have event data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1: latitude-longitude data, application id data, event data and devices data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2: only have the mobile phone, brand and device data available.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and Age Prediction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800" b="1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- scenario1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used logistic regression,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classifier with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 and finally used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StackingCVClassifier</a:t>
            </a:r>
            <a:endParaRPr lang="en-IN" sz="1800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800" b="1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 - scenario1</a:t>
            </a: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used linear regression,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 with </a:t>
            </a:r>
            <a:r>
              <a:rPr lang="en-IN" sz="1800" b="0" i="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IN" sz="1800" dirty="0" err="1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</a:t>
            </a:r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regressor and finally used </a:t>
            </a:r>
            <a:r>
              <a:rPr lang="en-IN" sz="1800" dirty="0" err="1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stackingCVregressor</a:t>
            </a:r>
            <a:endParaRPr lang="en-IN" sz="1800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set </a:t>
            </a:r>
            <a:r>
              <a:rPr lang="en-IN" sz="18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models were applied for scenario 2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77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885825"/>
            <a:ext cx="10168128" cy="5286375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reason for using regression or classification for age prediction</a:t>
            </a:r>
          </a:p>
          <a:p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Age was classified there were quite a lot of bins. Classification could have been adopted if the bins were limited. Since the bins were quite a lot, regression was adopted.</a:t>
            </a:r>
          </a:p>
          <a:p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b="0" i="0">
                <a:solidFill>
                  <a:srgbClr val="091E42"/>
                </a:solidFill>
                <a:effectLst/>
                <a:latin typeface="freight-text-pro"/>
              </a:rPr>
              <a:t>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5172075"/>
          </a:xfrm>
        </p:spPr>
        <p:txBody>
          <a:bodyPr/>
          <a:lstStyle/>
          <a:p>
            <a:r>
              <a:rPr lang="en-IN" sz="20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of data cleaning techniques applied such as missing value treatment, etc.</a:t>
            </a:r>
          </a:p>
          <a:p>
            <a:pPr lvl="1"/>
            <a:r>
              <a:rPr lang="en-IN" sz="1800" b="0" i="0">
                <a:solidFill>
                  <a:srgbClr val="091E42"/>
                </a:solidFill>
                <a:effectLst/>
                <a:latin typeface="freight-text-pro"/>
              </a:rPr>
              <a:t>Across all the 3 data</a:t>
            </a:r>
            <a:r>
              <a:rPr lang="en-IN" sz="1800">
                <a:solidFill>
                  <a:srgbClr val="091E42"/>
                </a:solidFill>
                <a:latin typeface="freight-text-pro"/>
              </a:rPr>
              <a:t> sets, app data, events and non-events data, determined the % of missing values and retained columns where missing values is &lt;40%</a:t>
            </a:r>
          </a:p>
          <a:p>
            <a:pPr lvl="1"/>
            <a:r>
              <a:rPr lang="en-IN" sz="1800">
                <a:solidFill>
                  <a:srgbClr val="091E42"/>
                </a:solidFill>
                <a:latin typeface="freight-text-pro"/>
              </a:rPr>
              <a:t>Events data that have latitude and longitude between -1 and 1 and equals 0 are eliminated as they have no importance</a:t>
            </a:r>
          </a:p>
          <a:p>
            <a:pPr lvl="1"/>
            <a:r>
              <a:rPr lang="en-IN" sz="1800" b="0" i="0">
                <a:solidFill>
                  <a:srgbClr val="091E42"/>
                </a:solidFill>
                <a:effectLst/>
                <a:latin typeface="freight-text-pro"/>
              </a:rPr>
              <a:t>Converted gender data (M, F) to 1 and 2 respectively</a:t>
            </a:r>
          </a:p>
          <a:p>
            <a:pPr lvl="1"/>
            <a:r>
              <a:rPr lang="en-IN" sz="1800">
                <a:solidFill>
                  <a:srgbClr val="091E42"/>
                </a:solidFill>
                <a:latin typeface="freight-text-pro"/>
              </a:rPr>
              <a:t>Replaced any special characters in Gender and Age which are the target variables with 0 or median value</a:t>
            </a:r>
            <a:endParaRPr lang="en-IN" sz="1800" b="0" i="0" dirty="0">
              <a:solidFill>
                <a:srgbClr val="091E42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9736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14400"/>
            <a:ext cx="10168128" cy="1087120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outcomes of the evaluation metrics (results for both Scenario 1 and Scenario 2 must be shown separately).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for Gender prediction without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C4AD3-A1CE-1D5D-646C-B4D2E8EF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86" y="3186652"/>
            <a:ext cx="3962717" cy="343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9C67B-E6D3-BBCA-59E2-E5B8CD64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2593292"/>
            <a:ext cx="27051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5C423-B0CC-1A4E-35F1-74A2F040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60" y="2093976"/>
            <a:ext cx="5496940" cy="426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45A1B-231E-3846-A249-D22F743E9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95" y="2088896"/>
            <a:ext cx="2152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5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14400"/>
            <a:ext cx="10168128" cy="1087120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outcomes of the evaluation metrics (results for both Scenario 1 and Scenario 2 must be shown separately).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for Gender prediction with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2D068-B844-FE79-19C9-AEB3564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609975"/>
            <a:ext cx="3571875" cy="3248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ABB66-03FD-398B-156C-C027912A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" y="2362200"/>
            <a:ext cx="2638425" cy="106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FED74-56D5-69F8-77BD-CCA92A9C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483" y="2560320"/>
            <a:ext cx="4865042" cy="3756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6F086B-5340-675B-91B9-39E9B9EC6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430" y="2554668"/>
            <a:ext cx="22764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14400"/>
            <a:ext cx="10168128" cy="1087120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outcomes of the evaluation metrics (results for both Scenario 1 and Scenario 2 must be shown separately).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for Age prediction without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FA334-26D7-0515-F436-A81C1CD2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374582"/>
            <a:ext cx="445770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73F1D-CD39-3F16-1781-F1D80CBB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16" y="2431096"/>
            <a:ext cx="521165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14400"/>
            <a:ext cx="10168128" cy="1087120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outcomes of the evaluation metrics (results for both Scenario 1 and Scenario 2 must be shown separately).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for Age prediction with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20F1-29DB-58EC-F760-8A7CD27B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2375852"/>
            <a:ext cx="47625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A8B73-C61D-754C-DC42-089B55C1C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65" y="2672080"/>
            <a:ext cx="5226231" cy="37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1095375"/>
          </a:xfrm>
        </p:spPr>
        <p:txBody>
          <a:bodyPr>
            <a:normAutofit lnSpcReduction="10000"/>
          </a:bodyPr>
          <a:lstStyle/>
          <a:p>
            <a:r>
              <a:rPr lang="en-IN" sz="20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 techniques that were used along with proper reasoning to support why the technique was used</a:t>
            </a:r>
          </a:p>
          <a:p>
            <a:pPr lvl="1"/>
            <a:r>
              <a:rPr lang="en-IN" sz="1800">
                <a:solidFill>
                  <a:srgbClr val="091E42"/>
                </a:solidFill>
                <a:latin typeface="freight-text-pro"/>
              </a:rPr>
              <a:t>Created features for  such as Median Latitude and Median Longitude for different event ids</a:t>
            </a:r>
          </a:p>
          <a:p>
            <a:pPr marL="457200" lvl="1" indent="0">
              <a:buNone/>
            </a:pPr>
            <a:endParaRPr lang="en-IN" b="0" i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203B6-B6C6-F696-3B96-E2AB6D49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9" y="2179701"/>
            <a:ext cx="11506835" cy="44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6"/>
            <a:ext cx="10168128" cy="1458652"/>
          </a:xfrm>
        </p:spPr>
        <p:txBody>
          <a:bodyPr/>
          <a:lstStyle/>
          <a:p>
            <a:r>
              <a:rPr lang="en-IN" sz="2000" b="0" i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 techniques that were used along with proper reasoning to support why the technique was used</a:t>
            </a:r>
          </a:p>
          <a:p>
            <a:pPr lvl="1"/>
            <a:r>
              <a:rPr lang="en-IN" sz="180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information related to the location of the users (latitude and longitude data) to create features representing changes in the latitude and longitude details at different times of the day</a:t>
            </a:r>
          </a:p>
          <a:p>
            <a:pPr marL="457200" lvl="1" indent="0">
              <a:buNone/>
            </a:pPr>
            <a:endParaRPr lang="en-IN" b="0" i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E2E1B-FD31-333F-C474-96326E79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7" y="2458777"/>
            <a:ext cx="11372058" cy="42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1381125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 techniques that were used along with proper reasoning to support why the technique was used</a:t>
            </a:r>
          </a:p>
          <a:p>
            <a:pPr lvl="1"/>
            <a:r>
              <a:rPr lang="en-IN" sz="18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a feature called Average Events, which can give you an estimate of how long the users' mobile phones are active.</a:t>
            </a:r>
            <a:endParaRPr lang="en-IN" sz="1800" b="0" i="0" dirty="0">
              <a:solidFill>
                <a:srgbClr val="091E4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1EF5-311E-6537-8676-6ABFC71F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454650"/>
            <a:ext cx="11239499" cy="4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285874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Plot appropriate graphs representing the distribution of age and gender in the data set [univariate]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76E8A-DEE2-441D-94FE-3D7A5720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7" y="2443162"/>
            <a:ext cx="6358360" cy="2291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DC2DD-8D6B-6D58-54E3-C2754106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73" y="2560002"/>
            <a:ext cx="4258550" cy="37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Plot appropriate graphs representing the distribution of age and gender in the data set [univariate]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ED1C7-8E7B-4B65-8E40-3EE852B7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1" y="2392680"/>
            <a:ext cx="5128454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23C06-DFAE-A311-7338-AF196367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2" y="2606040"/>
            <a:ext cx="5753417" cy="38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1179576"/>
          </a:xfrm>
        </p:spPr>
        <p:txBody>
          <a:bodyPr/>
          <a:lstStyle/>
          <a:p>
            <a:r>
              <a:rPr lang="en-IN" sz="2000" b="0" i="0" dirty="0">
                <a:solidFill>
                  <a:srgbClr val="091E4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Outputs to the various EDA and Visualisation codes along with the corresponding results and the insights gathered from each EDA and visualisation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Boxplot analysis for gender and age [bivariate].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084B4-4743-A2E5-1D21-7DF27970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390013"/>
            <a:ext cx="532447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9E8C5-08E4-9DF4-D50E-0448F053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52" y="2151127"/>
            <a:ext cx="6045973" cy="45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33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1566</Words>
  <Application>Microsoft Office PowerPoint</Application>
  <PresentationFormat>Widescreen</PresentationFormat>
  <Paragraphs>135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freight-text-pro</vt:lpstr>
      <vt:lpstr>Neue Haas Grotesk Text Pro</vt:lpstr>
      <vt:lpstr>AccentBoxVTI</vt:lpstr>
      <vt:lpstr>MLC Capstone Project - 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45</cp:revision>
  <dcterms:created xsi:type="dcterms:W3CDTF">2023-01-07T08:50:42Z</dcterms:created>
  <dcterms:modified xsi:type="dcterms:W3CDTF">2023-02-01T17:55:12Z</dcterms:modified>
</cp:coreProperties>
</file>