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90612" autoAdjust="0"/>
  </p:normalViewPr>
  <p:slideViewPr>
    <p:cSldViewPr snapToGrid="0" snapToObjects="1" showGuides="1">
      <p:cViewPr varScale="1">
        <p:scale>
          <a:sx n="60" d="100"/>
          <a:sy n="60" d="100"/>
        </p:scale>
        <p:origin x="77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9" Type="http://schemas.openxmlformats.org/officeDocument/2006/relationships/hyperlink" Target="https://creativecommons.org/licenses/by-nc-nd/3.0/" TargetMode="External"/><Relationship Id="rId3" Type="http://schemas.openxmlformats.org/officeDocument/2006/relationships/customXml" Target="../ink/ink9.xml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38" Type="http://schemas.openxmlformats.org/officeDocument/2006/relationships/hyperlink" Target="https://researchoutreach.org/articles/open-source-bioinformatic-solutions-big-data-analysis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image" Target="../media/image4.jpg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6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71" y="67390"/>
            <a:ext cx="11364738" cy="1534321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Tech Survey Analytics: 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Sitka Display Semibold" pitchFamily="2" charset="0"/>
              </a:rPr>
              <a:t>Visualizing Programming Trends, Demographics, and Technology Preferences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9841" y="3875412"/>
            <a:ext cx="5301146" cy="1833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KRISHNABHARATHY MANIKANDAN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08.04.2024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DC2C621-11EC-29C8-ED05-2CCB5EC7B8D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386237" y="1519770"/>
            <a:ext cx="5978357" cy="47226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37295A-EABB-E6C0-D5AC-C5C8135A9F13}"/>
              </a:ext>
            </a:extLst>
          </p:cNvPr>
          <p:cNvSpPr txBox="1"/>
          <p:nvPr/>
        </p:nvSpPr>
        <p:spPr>
          <a:xfrm>
            <a:off x="1786664" y="6858000"/>
            <a:ext cx="8618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8" tooltip="https://researchoutreach.org/articles/open-source-bioinformatic-solutions-big-data-analysi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39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" y="365125"/>
            <a:ext cx="11493796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1711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Findings</a:t>
            </a:r>
          </a:p>
          <a:p>
            <a:pPr marL="0" indent="0">
              <a:buNone/>
            </a:pPr>
            <a:endParaRPr lang="en-US" dirty="0"/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 is the most popular database.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SQL closely follows as the second most popular choice.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 and Redis are emerging as favorites among users.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Elasticsearch is a newcomer gaining attention.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6009" y="1825625"/>
            <a:ext cx="553779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Open-source databases continue to be the preferred choice for companies, with MySQL leading the way.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NoSQL databases like MongoDB and Redis will have a significant impact on storing non-relational data.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Redis's support for abstract data types offers versatility and flexibility in data storage.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Elasticsearch provides pre-tuned search capabilities for websites, apps, and ecommerce stores, enhancing user experience and efficiency in data retrieval.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You can find the Dashboard link below: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https://github.com/krishnabharathy/Capstone-Project/blob/main/Building%20a%20dashboard%20with%20IBM%20Cognos%20Analytics.pdf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315893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72099-DA6D-CD22-D497-69F3AEB5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9191"/>
            <a:ext cx="9071344" cy="46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255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17642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2EF3F-496D-DE44-8E52-BFE04D81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66" y="1488558"/>
            <a:ext cx="93566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252098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23BE8-6704-D5B9-BCD2-599CB1DA4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22" y="1476274"/>
            <a:ext cx="8601913" cy="456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4669" y="1538545"/>
            <a:ext cx="5878494" cy="4638417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dominance of JavaScript and HTML/CSS and the adoption of MySQL as the leading database management system</a:t>
            </a:r>
            <a:endParaRPr lang="en-IN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Highlights the central role of web development in the programming landscape</a:t>
            </a:r>
            <a:endParaRPr lang="en-IN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Opens up discussions on the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significance of client-side scripting and styling, trends in web development frameworks, and the evolving nature of web technologies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Findings</a:t>
            </a:r>
          </a:p>
          <a:p>
            <a:pPr marL="0" indent="0">
              <a:buNone/>
            </a:pPr>
            <a:endParaRPr lang="en-US" dirty="0"/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rapidly evolves each year.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concentration in countries like USA and India.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 gap persists in technology jobs.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Growing popularity of platforms like Docker and AWS.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07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Companies must be adaptable to cope with fast-paced technological changes.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Efforts needed to distribute technology advancements to less developed countries.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 disparity influences job hiring practices.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shift towards faster app deployments and increased reliance on cloud services in the future.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992035" cy="4351338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70C1"/>
                </a:solidFill>
                <a:latin typeface="SegoeUI"/>
              </a:rPr>
              <a:t>The findings underscore the dynamic nature of the programming landscape and the critical role of technology in driving </a:t>
            </a:r>
            <a:r>
              <a:rPr lang="en-IN" sz="2000" b="0" i="0" u="none" strike="noStrike" baseline="0" dirty="0">
                <a:solidFill>
                  <a:srgbClr val="0070C1"/>
                </a:solidFill>
                <a:latin typeface="SegoeUI"/>
              </a:rPr>
              <a:t>innovation across industries.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IN" sz="2000" b="0" i="0" u="none" strike="noStrike" baseline="0" dirty="0">
              <a:solidFill>
                <a:srgbClr val="0070C1"/>
              </a:solidFill>
              <a:latin typeface="SegoeUI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70C1"/>
                </a:solidFill>
                <a:latin typeface="SegoeUI"/>
              </a:rPr>
              <a:t>As developers navigate this ever-changing </a:t>
            </a:r>
            <a:r>
              <a:rPr lang="en-IN" sz="2000" b="0" i="0" u="none" strike="noStrike" baseline="0" dirty="0">
                <a:solidFill>
                  <a:srgbClr val="0070C1"/>
                </a:solidFill>
                <a:latin typeface="SegoeUI"/>
              </a:rPr>
              <a:t>terrain,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solidFill>
                  <a:srgbClr val="0070C1"/>
                </a:solidFill>
                <a:latin typeface="SegoeUI"/>
              </a:rPr>
              <a:t>a keen understanding of diverse programming languages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70C1"/>
                </a:solidFill>
                <a:latin typeface="SegoeUI"/>
              </a:rPr>
              <a:t> database systems becomes essential to meet  the demands of modern applications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solidFill>
                  <a:srgbClr val="0070C1"/>
                </a:solidFill>
                <a:latin typeface="SegoeUI"/>
              </a:rPr>
              <a:t>ensure optimal outcomes in software development projects.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N" b="0" i="0" u="none" strike="noStrike" baseline="0" dirty="0">
              <a:solidFill>
                <a:srgbClr val="0070C1"/>
              </a:solidFill>
              <a:latin typeface="SegoeUI"/>
            </a:endParaRPr>
          </a:p>
          <a:p>
            <a:pPr marL="0" indent="0" algn="l">
              <a:buNone/>
            </a:pPr>
            <a:r>
              <a:rPr lang="en-IN" b="0" i="0" u="none" strike="noStrike" baseline="0" dirty="0">
                <a:solidFill>
                  <a:srgbClr val="0070C1"/>
                </a:solidFill>
                <a:latin typeface="SegoeUI"/>
              </a:rPr>
              <a:t>Job Postings Chart</a:t>
            </a:r>
          </a:p>
          <a:p>
            <a:pPr marL="0" indent="0" algn="l">
              <a:buNone/>
            </a:pPr>
            <a:endParaRPr lang="en-IN" b="0" i="0" u="none" strike="noStrike" baseline="0" dirty="0">
              <a:solidFill>
                <a:srgbClr val="0070C1"/>
              </a:solidFill>
              <a:latin typeface="SegoeUI"/>
            </a:endParaRPr>
          </a:p>
          <a:p>
            <a:pPr marL="0" indent="0" algn="l">
              <a:buNone/>
            </a:pPr>
            <a:r>
              <a:rPr lang="en-IN" b="0" i="0" u="none" strike="noStrike" baseline="0" dirty="0">
                <a:solidFill>
                  <a:srgbClr val="0070C1"/>
                </a:solidFill>
                <a:latin typeface="SegoeUI"/>
              </a:rPr>
              <a:t>Popular Languages Chart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JOB POSTINGS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C89DB-A40F-6EF5-3248-11BCEF6C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456660"/>
            <a:ext cx="8580474" cy="452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IBM Plex Mono Text" panose="020B0509050203000203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C7D3E-CE89-B1F3-2E67-8E3207DA8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88" y="1626781"/>
            <a:ext cx="9675627" cy="44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IBM Plex Mono Text" panose="020B0509050203000203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575176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70C1"/>
                </a:solidFill>
                <a:latin typeface="SegoeUI"/>
              </a:rPr>
              <a:t>To programming languages in demand: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0" i="0" u="none" strike="noStrike" baseline="0" dirty="0">
                <a:solidFill>
                  <a:srgbClr val="0070C1"/>
                </a:solidFill>
                <a:latin typeface="ArialMT"/>
              </a:rPr>
              <a:t>        </a:t>
            </a:r>
            <a:r>
              <a:rPr lang="en-US" sz="1800" b="1" i="0" u="none" strike="noStrike" baseline="0" dirty="0">
                <a:solidFill>
                  <a:srgbClr val="0070C1"/>
                </a:solidFill>
                <a:latin typeface="SegoeUI-Bold"/>
              </a:rPr>
              <a:t>JavaScript, HTML/CSS, SQL, Bash/Shell/PowerShell, Python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70C1"/>
                </a:solidFill>
                <a:latin typeface="SegoeUI"/>
              </a:rPr>
              <a:t>Top database skills in demand: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b="0" i="0" u="none" strike="noStrike" baseline="0" dirty="0">
                <a:solidFill>
                  <a:srgbClr val="0070C1"/>
                </a:solidFill>
                <a:latin typeface="ArialMT"/>
              </a:rPr>
              <a:t>       </a:t>
            </a:r>
            <a:r>
              <a:rPr lang="en-IN" sz="1800" b="1" i="0" u="none" strike="noStrike" baseline="0" dirty="0">
                <a:solidFill>
                  <a:srgbClr val="0070C1"/>
                </a:solidFill>
                <a:latin typeface="SegoeUI-Bold"/>
              </a:rPr>
              <a:t>My SQL, Microsoft SQL Server, </a:t>
            </a:r>
            <a:r>
              <a:rPr lang="en-IN" sz="1800" b="1" i="0" u="none" strike="noStrike" baseline="0" dirty="0" err="1">
                <a:solidFill>
                  <a:srgbClr val="0070C1"/>
                </a:solidFill>
                <a:latin typeface="SegoeUI-Bold"/>
              </a:rPr>
              <a:t>Postgre</a:t>
            </a:r>
            <a:r>
              <a:rPr lang="en-IN" sz="1800" b="1" i="0" u="none" strike="noStrike" baseline="0" dirty="0">
                <a:solidFill>
                  <a:srgbClr val="0070C1"/>
                </a:solidFill>
                <a:latin typeface="SegoeUI-Bold"/>
              </a:rPr>
              <a:t> SQL, SQLite, MongoDB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rgbClr val="0070C1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0070C1"/>
                </a:solidFill>
                <a:latin typeface="SegoeUI"/>
              </a:rPr>
              <a:t>Popular platforms: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0" i="0" u="none" strike="noStrike" baseline="0" dirty="0">
                <a:solidFill>
                  <a:srgbClr val="0070C1"/>
                </a:solidFill>
                <a:latin typeface="ArialMT"/>
              </a:rPr>
              <a:t>      </a:t>
            </a:r>
            <a:r>
              <a:rPr lang="en-US" sz="1800" b="1" i="0" u="none" strike="noStrike" baseline="0" dirty="0">
                <a:solidFill>
                  <a:srgbClr val="0070C1"/>
                </a:solidFill>
                <a:latin typeface="SegoeUI-Bold"/>
              </a:rPr>
              <a:t>Windows, Linux, Docker, AWS, Slack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rgbClr val="0070C1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0070C1"/>
                </a:solidFill>
                <a:latin typeface="SegoeUI"/>
              </a:rPr>
              <a:t>Popular Web Frames: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0" i="0" u="none" strike="noStrike" baseline="0" dirty="0">
                <a:solidFill>
                  <a:srgbClr val="0070C1"/>
                </a:solidFill>
                <a:latin typeface="ArialMT"/>
              </a:rPr>
              <a:t>      </a:t>
            </a:r>
            <a:r>
              <a:rPr lang="en-US" sz="1800" b="1" i="0" u="none" strike="noStrike" baseline="0" dirty="0">
                <a:solidFill>
                  <a:srgbClr val="0070C1"/>
                </a:solidFill>
                <a:latin typeface="SegoeUI-Bold"/>
              </a:rPr>
              <a:t>jQuery, Angular/Angular.js, React.js, ASP.NET, Express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rgbClr val="0070C1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0070C1"/>
                </a:solidFill>
                <a:latin typeface="SegoeUI"/>
              </a:rPr>
              <a:t>Future Technology Trend: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0" i="0" u="none" strike="noStrike" baseline="0" dirty="0">
                <a:solidFill>
                  <a:srgbClr val="0070C1"/>
                </a:solidFill>
                <a:latin typeface="ArialMT"/>
              </a:rPr>
              <a:t>      </a:t>
            </a:r>
            <a:r>
              <a:rPr lang="en-US" sz="1800" b="1" i="0" u="none" strike="noStrike" baseline="0" dirty="0">
                <a:solidFill>
                  <a:srgbClr val="0070C1"/>
                </a:solidFill>
                <a:latin typeface="SegoeUI-Bold"/>
              </a:rPr>
              <a:t>Python </a:t>
            </a:r>
            <a:r>
              <a:rPr lang="en-US" sz="1800" b="0" i="0" u="none" strike="noStrike" baseline="0" dirty="0">
                <a:solidFill>
                  <a:srgbClr val="0070C1"/>
                </a:solidFill>
                <a:latin typeface="SegoeUI"/>
              </a:rPr>
              <a:t>takes the third row, followed by </a:t>
            </a:r>
            <a:r>
              <a:rPr lang="en-US" sz="1800" b="1" i="0" u="none" strike="noStrike" baseline="0" dirty="0">
                <a:solidFill>
                  <a:srgbClr val="0070C1"/>
                </a:solidFill>
                <a:latin typeface="SegoeUI-Bold"/>
              </a:rPr>
              <a:t>SQL </a:t>
            </a:r>
            <a:r>
              <a:rPr lang="en-US" sz="1800" b="0" i="0" u="none" strike="noStrike" baseline="0" dirty="0">
                <a:solidFill>
                  <a:srgbClr val="0070C1"/>
                </a:solidFill>
                <a:latin typeface="SegoeUI"/>
              </a:rPr>
              <a:t>and </a:t>
            </a:r>
            <a:r>
              <a:rPr lang="en-US" sz="1800" b="1" i="0" u="none" strike="noStrike" baseline="0" dirty="0">
                <a:solidFill>
                  <a:srgbClr val="0070C1"/>
                </a:solidFill>
                <a:latin typeface="SegoeUI-Bold"/>
              </a:rPr>
              <a:t>TypeScript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0" i="0" u="none" strike="noStrike" baseline="0" dirty="0">
                <a:solidFill>
                  <a:srgbClr val="0070C1"/>
                </a:solidFill>
                <a:latin typeface="ArialMT"/>
              </a:rPr>
              <a:t>      </a:t>
            </a:r>
            <a:r>
              <a:rPr lang="en-US" sz="1800" b="1" i="0" u="none" strike="noStrike" baseline="0" dirty="0">
                <a:solidFill>
                  <a:srgbClr val="0070C1"/>
                </a:solidFill>
                <a:latin typeface="SegoeUI-Bold"/>
              </a:rPr>
              <a:t>Redis </a:t>
            </a:r>
            <a:r>
              <a:rPr lang="en-US" sz="1800" b="0" i="0" u="none" strike="noStrike" baseline="0" dirty="0">
                <a:solidFill>
                  <a:srgbClr val="0070C1"/>
                </a:solidFill>
                <a:latin typeface="SegoeUI"/>
              </a:rPr>
              <a:t>and </a:t>
            </a:r>
            <a:r>
              <a:rPr lang="en-US" sz="1800" b="1" i="0" u="none" strike="noStrike" baseline="0" dirty="0">
                <a:solidFill>
                  <a:srgbClr val="0070C1"/>
                </a:solidFill>
                <a:latin typeface="SegoeUI-Bold"/>
              </a:rPr>
              <a:t>Elasticsearch </a:t>
            </a:r>
            <a:r>
              <a:rPr lang="en-US" sz="1800" b="0" i="0" u="none" strike="noStrike" baseline="0" dirty="0">
                <a:solidFill>
                  <a:srgbClr val="0070C1"/>
                </a:solidFill>
                <a:latin typeface="SegoeUI"/>
              </a:rPr>
              <a:t>also place in Top 5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0" i="0" u="none" strike="noStrike" baseline="0" dirty="0">
                <a:solidFill>
                  <a:srgbClr val="0070C1"/>
                </a:solidFill>
                <a:latin typeface="ArialMT"/>
              </a:rPr>
              <a:t>      </a:t>
            </a:r>
            <a:r>
              <a:rPr lang="en-US" sz="1800" b="1" i="0" u="none" strike="noStrike" baseline="0" dirty="0">
                <a:solidFill>
                  <a:srgbClr val="0070C1"/>
                </a:solidFill>
                <a:latin typeface="SegoeUI-Bold"/>
              </a:rPr>
              <a:t>Android </a:t>
            </a:r>
            <a:r>
              <a:rPr lang="en-US" sz="1800" b="0" i="0" u="none" strike="noStrike" baseline="0" dirty="0">
                <a:solidFill>
                  <a:srgbClr val="0070C1"/>
                </a:solidFill>
                <a:latin typeface="SegoeUI"/>
              </a:rPr>
              <a:t>is in the Top 5 demanded platforms, the rest remains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0" i="0" u="none" strike="noStrike" baseline="0" dirty="0">
                <a:solidFill>
                  <a:srgbClr val="0070C1"/>
                </a:solidFill>
                <a:latin typeface="ArialMT"/>
              </a:rPr>
              <a:t>      </a:t>
            </a:r>
            <a:r>
              <a:rPr lang="en-US" sz="1800" b="1" i="0" u="none" strike="noStrike" baseline="0" dirty="0">
                <a:solidFill>
                  <a:srgbClr val="0070C1"/>
                </a:solidFill>
                <a:latin typeface="SegoeUI-Bold"/>
              </a:rPr>
              <a:t>React.js </a:t>
            </a:r>
            <a:r>
              <a:rPr lang="en-US" sz="1800" b="0" i="0" u="none" strike="noStrike" baseline="0" dirty="0">
                <a:solidFill>
                  <a:srgbClr val="0070C1"/>
                </a:solidFill>
                <a:latin typeface="SegoeUI"/>
              </a:rPr>
              <a:t>takes the first row and </a:t>
            </a:r>
            <a:r>
              <a:rPr lang="en-US" sz="1800" b="1" i="0" u="none" strike="noStrike" baseline="0" dirty="0">
                <a:solidFill>
                  <a:srgbClr val="0070C1"/>
                </a:solidFill>
                <a:latin typeface="SegoeUI-Bold"/>
              </a:rPr>
              <a:t>Vue.js </a:t>
            </a:r>
            <a:r>
              <a:rPr lang="en-US" sz="1800" b="0" i="0" u="none" strike="noStrike" baseline="0" dirty="0">
                <a:solidFill>
                  <a:srgbClr val="0070C1"/>
                </a:solidFill>
                <a:latin typeface="SegoeUI"/>
              </a:rPr>
              <a:t>is the latest addition as the last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IBM Plex Mono Text" panose="020B0509050203000203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the Patterns and Trends in Technology Jobs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 of the Analysis: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To comprehend the current and future job demands in the technology field.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Identifying the leading programming languages in high demand.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Recognizing the top databases sought after in the industry.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Evaluating the popularity of Integrated Development Environments (IDEs).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Audience: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Individuals aspiring to pursue careers in the technical field and professionals working in IT departments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IBM Plex Mono Text" panose="020B0509050203000203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lvl="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IBM Plex Mono Text" panose="020B0509050203000203"/>
                <a:ea typeface="Calibri" panose="020F0502020204030204" pitchFamily="34" charset="0"/>
                <a:cs typeface="Calibri" panose="020F0502020204030204" pitchFamily="34" charset="0"/>
              </a:rPr>
              <a:t>Sources of Data Collection:	</a:t>
            </a:r>
            <a:endParaRPr lang="en-IN" sz="1800" kern="100" dirty="0">
              <a:effectLst/>
              <a:latin typeface="IBM Plex Mono Text" panose="020B050905020300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581660" algn="l"/>
                <a:tab pos="91440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IBM Plex Mono Text" panose="020B0509050203000203"/>
                <a:ea typeface="Calibri" panose="020F0502020204030204" pitchFamily="34" charset="0"/>
                <a:cs typeface="Calibri" panose="020F0502020204030204" pitchFamily="34" charset="0"/>
              </a:rPr>
              <a:t>Stack Overflow Developer 2019 Survey</a:t>
            </a:r>
            <a:endParaRPr lang="en-IN" sz="1800" kern="100" dirty="0">
              <a:effectLst/>
              <a:latin typeface="IBM Plex Mono Text" panose="020B050905020300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581660" algn="l"/>
                <a:tab pos="91440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IBM Plex Mono Text" panose="020B0509050203000203"/>
                <a:ea typeface="Calibri" panose="020F0502020204030204" pitchFamily="34" charset="0"/>
                <a:cs typeface="Calibri" panose="020F0502020204030204" pitchFamily="34" charset="0"/>
              </a:rPr>
              <a:t>GitHub Job Postings</a:t>
            </a:r>
            <a:endParaRPr lang="en-IN" sz="1800" kern="100" dirty="0">
              <a:effectLst/>
              <a:latin typeface="IBM Plex Mono Text" panose="020B050905020300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581660" algn="l"/>
                <a:tab pos="91440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IBM Plex Mono Text" panose="020B0509050203000203"/>
                <a:ea typeface="Calibri" panose="020F0502020204030204" pitchFamily="34" charset="0"/>
                <a:cs typeface="Calibri" panose="020F0502020204030204" pitchFamily="34" charset="0"/>
              </a:rPr>
              <a:t>Programming Languages Annual Salary</a:t>
            </a:r>
            <a:endParaRPr lang="en-IN" sz="1800" kern="100" dirty="0">
              <a:effectLst/>
              <a:latin typeface="IBM Plex Mono Text" panose="020B050905020300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IBM Plex Mono Text" panose="020B0509050203000203"/>
                <a:ea typeface="Calibri" panose="020F0502020204030204" pitchFamily="34" charset="0"/>
                <a:cs typeface="Calibri" panose="020F0502020204030204" pitchFamily="34" charset="0"/>
              </a:rPr>
              <a:t>Data Exploration </a:t>
            </a:r>
            <a:endParaRPr lang="en-IN" sz="1800" kern="100" dirty="0">
              <a:effectLst/>
              <a:latin typeface="IBM Plex Mono Text" panose="020B050905020300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IBM Plex Mono Text" panose="020B0509050203000203"/>
                <a:ea typeface="Calibri" panose="020F0502020204030204" pitchFamily="34" charset="0"/>
                <a:cs typeface="Calibri" panose="020F0502020204030204" pitchFamily="34" charset="0"/>
              </a:rPr>
              <a:t>Data Cleaning </a:t>
            </a:r>
            <a:endParaRPr lang="en-IN" sz="1800" kern="100" dirty="0">
              <a:effectLst/>
              <a:latin typeface="IBM Plex Mono Text" panose="020B050905020300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IBM Plex Mono Text" panose="020B0509050203000203"/>
                <a:ea typeface="Calibri" panose="020F0502020204030204" pitchFamily="34" charset="0"/>
                <a:cs typeface="Calibri" panose="020F0502020204030204" pitchFamily="34" charset="0"/>
              </a:rPr>
              <a:t>Data Visualization </a:t>
            </a:r>
            <a:endParaRPr lang="en-IN" sz="1800" kern="100" dirty="0">
              <a:effectLst/>
              <a:latin typeface="IBM Plex Mono Text" panose="020B050905020300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IBM Plex Mono Text" panose="020B0509050203000203"/>
                <a:ea typeface="Calibri" panose="020F0502020204030204" pitchFamily="34" charset="0"/>
                <a:cs typeface="Calibri" panose="020F0502020204030204" pitchFamily="34" charset="0"/>
              </a:rPr>
              <a:t>Presentation</a:t>
            </a:r>
            <a:endParaRPr lang="en-IN" sz="1800" kern="100" dirty="0">
              <a:effectLst/>
              <a:latin typeface="IBM Plex Mono Text" panose="020B050905020300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CF46-B8B3-3CFD-AEA9-E79BA48225BC}"/>
              </a:ext>
            </a:extLst>
          </p:cNvPr>
          <p:cNvSpPr txBox="1"/>
          <p:nvPr/>
        </p:nvSpPr>
        <p:spPr>
          <a:xfrm>
            <a:off x="4292415" y="1339026"/>
            <a:ext cx="734379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Python </a:t>
            </a:r>
            <a:r>
              <a:rPr lang="en-US" dirty="0">
                <a:solidFill>
                  <a:srgbClr val="00B0F0"/>
                </a:solidFill>
              </a:rPr>
              <a:t>overtakes </a:t>
            </a:r>
            <a:r>
              <a:rPr lang="en-US" b="1" dirty="0">
                <a:solidFill>
                  <a:srgbClr val="00B0F0"/>
                </a:solidFill>
              </a:rPr>
              <a:t>Java</a:t>
            </a:r>
            <a:r>
              <a:rPr lang="en-US" dirty="0">
                <a:solidFill>
                  <a:srgbClr val="00B0F0"/>
                </a:solidFill>
              </a:rPr>
              <a:t>, becoming the 5th most preferred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</a:rPr>
              <a:t>language with significant growth. It stands as the </a:t>
            </a:r>
            <a:r>
              <a:rPr lang="en-US" dirty="0" err="1">
                <a:solidFill>
                  <a:srgbClr val="00B0F0"/>
                </a:solidFill>
              </a:rPr>
              <a:t>fastestgrowing</a:t>
            </a:r>
            <a:endParaRPr lang="en-US" dirty="0">
              <a:solidFill>
                <a:srgbClr val="00B0F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</a:rPr>
              <a:t>major programming language.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JavaScript</a:t>
            </a:r>
            <a:r>
              <a:rPr lang="en-US" dirty="0">
                <a:solidFill>
                  <a:srgbClr val="00B0F0"/>
                </a:solidFill>
              </a:rPr>
              <a:t> remains the most used programming language.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 jQuery </a:t>
            </a:r>
            <a:r>
              <a:rPr lang="en-US" dirty="0">
                <a:solidFill>
                  <a:srgbClr val="00B0F0"/>
                </a:solidFill>
              </a:rPr>
              <a:t>is the most widely used among web frameworks,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</a:rPr>
              <a:t>with </a:t>
            </a:r>
            <a:r>
              <a:rPr lang="en-US" b="1" dirty="0">
                <a:solidFill>
                  <a:srgbClr val="00B0F0"/>
                </a:solidFill>
              </a:rPr>
              <a:t>React.js </a:t>
            </a:r>
            <a:r>
              <a:rPr lang="en-US" dirty="0">
                <a:solidFill>
                  <a:srgbClr val="00B0F0"/>
                </a:solidFill>
              </a:rPr>
              <a:t>surpassing Angular in developer usage this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</a:rPr>
              <a:t>year.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Globally, men represent approximately 90% of respondents,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</a:rPr>
              <a:t>with higher female representation among students than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</a:rPr>
              <a:t>professional developers in regions like the US, India, and the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</a:rPr>
              <a:t>UK.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Around 3/4 of professional developers globally hold at least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</a:rPr>
              <a:t>a </a:t>
            </a:r>
            <a:r>
              <a:rPr lang="en-US" b="1" dirty="0">
                <a:solidFill>
                  <a:srgbClr val="00B0F0"/>
                </a:solidFill>
              </a:rPr>
              <a:t>bachelor's degree</a:t>
            </a:r>
            <a:r>
              <a:rPr lang="en-US" dirty="0">
                <a:solidFill>
                  <a:srgbClr val="00B0F0"/>
                </a:solidFill>
              </a:rPr>
              <a:t>, aligning with past findings.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3/4 of survey respondents in </a:t>
            </a:r>
            <a:r>
              <a:rPr lang="en-US" b="1" dirty="0">
                <a:solidFill>
                  <a:srgbClr val="00B0F0"/>
                </a:solidFill>
              </a:rPr>
              <a:t>professional developer </a:t>
            </a:r>
            <a:r>
              <a:rPr lang="en-US" dirty="0">
                <a:solidFill>
                  <a:srgbClr val="00B0F0"/>
                </a:solidFill>
              </a:rPr>
              <a:t>roles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rgbClr val="00B0F0"/>
                </a:solidFill>
              </a:rPr>
              <a:t>are under 35 years old.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C15C7-A543-1908-19F3-E636BD15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95" y="1857524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8701" y="1643712"/>
            <a:ext cx="243432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3033" y="1643711"/>
            <a:ext cx="3833038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610CB-3FBE-DAE1-9472-DCEA7368D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56" y="2288070"/>
            <a:ext cx="5372453" cy="3166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DFB853-2D1B-FB48-50C4-27585049F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8070"/>
            <a:ext cx="5302523" cy="31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340559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JavaScript, HTML/CSS, and SQL are the top three programming languages for this year.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and TypeScript are expected to gain popularity in the coming year.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PowerShell will experience a decline in demand in the next year.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development continues to be in high demand, reinforcing the importance of JavaScript, HTML/CSS, and SQL skills.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Companies still rely on SQL for managing Big Data technologies.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increasing demand for AI and ML, Python remains the best choice for those looking to specialize in these fields.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0625" y="1833083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67353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6D3B0-43D3-4653-F55E-3D360DB3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3" y="2398858"/>
            <a:ext cx="5295014" cy="3045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BB6277-76D9-5D2B-13DC-76D1D821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27" y="2398858"/>
            <a:ext cx="5302523" cy="30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899</Words>
  <Application>Microsoft Office PowerPoint</Application>
  <PresentationFormat>Widescreen</PresentationFormat>
  <Paragraphs>135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ArialMT</vt:lpstr>
      <vt:lpstr>Calibri</vt:lpstr>
      <vt:lpstr>Helv</vt:lpstr>
      <vt:lpstr>IBM Plex Mono SemiBold</vt:lpstr>
      <vt:lpstr>IBM Plex Mono Text</vt:lpstr>
      <vt:lpstr>SegoeUI</vt:lpstr>
      <vt:lpstr>SegoeUI-Bold</vt:lpstr>
      <vt:lpstr>Sitka Display Semibold</vt:lpstr>
      <vt:lpstr>Söhne</vt:lpstr>
      <vt:lpstr>Wingdings</vt:lpstr>
      <vt:lpstr>SLIDE_TEMPLATE_skill_network</vt:lpstr>
      <vt:lpstr>Tech Survey Analytics: Visualizing Programming Trends, Demographics, and Technology Preferences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FUTURE TECHNOLOGY TREND DASHBOARD</vt:lpstr>
      <vt:lpstr>CURRENT TECHNOLOGY USAGE DASHBOARD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KRISHNA BHARATHY MANIKANDAN</cp:lastModifiedBy>
  <cp:revision>41</cp:revision>
  <dcterms:created xsi:type="dcterms:W3CDTF">2020-10-28T18:29:43Z</dcterms:created>
  <dcterms:modified xsi:type="dcterms:W3CDTF">2024-04-08T19:37:09Z</dcterms:modified>
</cp:coreProperties>
</file>