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B" initials="KB" lastIdx="1" clrIdx="0">
    <p:extLst>
      <p:ext uri="{19B8F6BF-5375-455C-9EA6-DF929625EA0E}">
        <p15:presenceInfo xmlns:p15="http://schemas.microsoft.com/office/powerpoint/2012/main" userId="8ef2d7c5fa6099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KRISHNA BOGANA</a:t>
            </a:r>
          </a:p>
          <a:p>
            <a:r>
              <a:rPr lang="en-US" sz="2000" b="1" dirty="0">
                <a:solidFill>
                  <a:schemeClr val="accent1">
                    <a:lumMod val="75000"/>
                  </a:schemeClr>
                </a:solidFill>
                <a:latin typeface="Arial"/>
                <a:cs typeface="Arial"/>
              </a:rPr>
              <a:t>Student Name : KRISHNA BOGANA</a:t>
            </a:r>
          </a:p>
          <a:p>
            <a:r>
              <a:rPr lang="en-US" sz="2000" b="1" dirty="0">
                <a:solidFill>
                  <a:schemeClr val="accent1">
                    <a:lumMod val="75000"/>
                  </a:schemeClr>
                </a:solidFill>
                <a:latin typeface="Arial"/>
                <a:cs typeface="Arial"/>
              </a:rPr>
              <a:t>College Name &amp; Department : Vignan’s Institute Of Information Technology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02026"/>
            <a:ext cx="11075138" cy="5268456"/>
          </a:xfrm>
        </p:spPr>
        <p:txBody>
          <a:bodyPr>
            <a:normAutofit/>
          </a:bodyPr>
          <a:lstStyle/>
          <a:p>
            <a:pPr marL="305435" indent="-305435"/>
            <a:r>
              <a:rPr lang="en-GB" sz="1800" b="1" dirty="0"/>
              <a:t>Enhanced Security with Encryption:</a:t>
            </a:r>
            <a:r>
              <a:rPr lang="en-GB" sz="1800" dirty="0"/>
              <a:t> Integrating advanced encryption techniques like AES or RSA before embedding the message will ensure that even if the hidden data is extracted, it remains unreadable without the correct decryption key.</a:t>
            </a:r>
          </a:p>
          <a:p>
            <a:pPr marL="305435" indent="-305435"/>
            <a:r>
              <a:rPr lang="en-GB" sz="1800" b="1" dirty="0"/>
              <a:t>Support for Audio and Video Steganography:</a:t>
            </a:r>
            <a:r>
              <a:rPr lang="en-GB" sz="1800" dirty="0"/>
              <a:t> Expanding beyond images to support audio and video steganography would make hidden communication more discreet and significantly harder to detect.</a:t>
            </a:r>
          </a:p>
          <a:p>
            <a:pPr marL="305435" indent="-305435"/>
            <a:r>
              <a:rPr lang="en-GB" sz="1800" b="1" dirty="0"/>
              <a:t>Optimization of LSB Steganography:</a:t>
            </a:r>
            <a:r>
              <a:rPr lang="en-GB" sz="1800" dirty="0"/>
              <a:t> Improve the efficiency of the LSB algorithm by using techniques like </a:t>
            </a:r>
            <a:r>
              <a:rPr lang="en-GB" sz="1800" b="1" dirty="0"/>
              <a:t>adaptive LSB or randomized bit embedding</a:t>
            </a:r>
            <a:r>
              <a:rPr lang="en-GB" sz="1800" dirty="0"/>
              <a:t> to make the hidden message more resistant to detection.</a:t>
            </a:r>
          </a:p>
          <a:p>
            <a:pPr marL="305435" indent="-305435"/>
            <a:r>
              <a:rPr lang="en-IN" sz="1800" b="1" dirty="0"/>
              <a:t>User-Friendly GUI and Cloud Integration:</a:t>
            </a:r>
            <a:r>
              <a:rPr lang="en-IN" sz="1800" dirty="0"/>
              <a:t> Developing a Graphical User Interface (GUI) using Tkinter or PyQt will allow users to encrypt and decrypt messages effortlessly, while a cloud-based platform can enable secure image sharing with end-to-end encryption.</a:t>
            </a:r>
            <a:endParaRPr lang="en-GB" sz="1800" dirty="0"/>
          </a:p>
          <a:p>
            <a:pPr marL="305435" indent="-305435"/>
            <a:r>
              <a:rPr lang="en-GB" sz="1800" b="1" dirty="0"/>
              <a:t>Integration with Secure Messaging Apps:</a:t>
            </a:r>
            <a:r>
              <a:rPr lang="en-GB" sz="1800" dirty="0"/>
              <a:t> Embedding this technique into messaging applications will allow users to send hidden messages within images, making private communication more secure and resistant to surveillance.</a:t>
            </a:r>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51728" y="2766219"/>
            <a:ext cx="9310057" cy="119304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0900826" cy="5253190"/>
          </a:xfrm>
        </p:spPr>
        <p:txBody>
          <a:bodyPr>
            <a:noAutofit/>
          </a:bodyPr>
          <a:lstStyle/>
          <a:p>
            <a:pPr marL="0" indent="0">
              <a:lnSpc>
                <a:spcPct val="170000"/>
              </a:lnSpc>
              <a:buNone/>
            </a:pPr>
            <a:r>
              <a:rPr lang="en-GB" sz="2000" dirty="0"/>
              <a:t>In an era of increasing data security concerns, traditional encryption methods often attract unwanted attention. Steganography offers a covert way to conceal messages within digital images without visible alterations. This project leverages OpenCV to develop a secure image-based steganography system that embeds and retrieves secret text using password protection, ensuring confidential communication while preserving image integrity.</a:t>
            </a:r>
          </a:p>
          <a:p>
            <a:pPr marL="0" indent="0">
              <a:lnSpc>
                <a:spcPct val="170000"/>
              </a:lnSpc>
              <a:buNone/>
            </a:pPr>
            <a:endParaRPr lang="en-GB" sz="2000" dirty="0"/>
          </a:p>
          <a:p>
            <a:pPr marL="0" indent="0">
              <a:lnSpc>
                <a:spcPct val="170000"/>
              </a:lnSpc>
              <a:buNone/>
            </a:pPr>
            <a:endParaRPr lang="en-GB" sz="2000" dirty="0"/>
          </a:p>
          <a:p>
            <a:pPr marL="0" indent="0">
              <a:lnSpc>
                <a:spcPct val="170000"/>
              </a:lnSpc>
              <a:buNone/>
            </a:pP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630838"/>
            <a:ext cx="11473964" cy="5081048"/>
          </a:xfrm>
        </p:spPr>
        <p:txBody>
          <a:bodyPr vert="horz" lIns="91440" tIns="45720" rIns="91440" bIns="45720" rtlCol="0" anchor="ctr">
            <a:noAutofit/>
          </a:bodyPr>
          <a:lstStyle/>
          <a:p>
            <a:r>
              <a:rPr lang="en-GB" dirty="0"/>
              <a:t>O</a:t>
            </a:r>
            <a:r>
              <a:rPr lang="en-IN" dirty="0"/>
              <a:t>penCV – Image Processing – Provides read and write functions to images in different formats. Allows direct pixel manipulation, which is crucial for hiding and extracting secret  messages.</a:t>
            </a:r>
          </a:p>
          <a:p>
            <a:r>
              <a:rPr lang="en-IN" dirty="0"/>
              <a:t>NumPy – Efficient Array Handling - OpenCV loads images as NumPy arrays, allowing easy access to RGB pixel values. Fast and efficient mathematical operations on pixel values.</a:t>
            </a:r>
          </a:p>
          <a:p>
            <a:r>
              <a:rPr lang="en-IN" dirty="0"/>
              <a:t>JSON – Secure Metadata Storage - JSON is lightweight and human-readable, making it easy to store and retrieve encryption-related data.</a:t>
            </a:r>
          </a:p>
          <a:p>
            <a:r>
              <a:rPr lang="en-IN" dirty="0"/>
              <a:t>Base64 – Secure Password Encoding - converts password into an encoded format, preventing direct exposure in plaintext. Ensures compatibility with JSON.</a:t>
            </a:r>
          </a:p>
          <a:p>
            <a:r>
              <a:rPr lang="en-IN" dirty="0"/>
              <a:t>Python - </a:t>
            </a:r>
            <a:r>
              <a:rPr lang="en-GB" dirty="0"/>
              <a:t>Easy-to-use and widely supported for image processing and cryptography applications. Extensive libraries for handling images, encryption, and data storage.</a:t>
            </a:r>
          </a:p>
          <a:p>
            <a:r>
              <a:rPr lang="en-GB" dirty="0"/>
              <a:t>Compatibility : OS – Windows, Linux, macOS</a:t>
            </a:r>
          </a:p>
          <a:p>
            <a:pPr marL="0" indent="0">
              <a:buNone/>
            </a:pPr>
            <a:r>
              <a:rPr lang="en-GB" dirty="0"/>
              <a:t>      Processor – Intel Core i3 or above</a:t>
            </a:r>
          </a:p>
          <a:p>
            <a:pPr marL="0" indent="0">
              <a:buNone/>
            </a:pPr>
            <a:r>
              <a:rPr lang="en-GB" dirty="0"/>
              <a:t>      RAM – Atleast 2GB</a:t>
            </a:r>
          </a:p>
          <a:p>
            <a:pPr marL="0" indent="0">
              <a:buNone/>
            </a:pPr>
            <a:r>
              <a:rPr lang="en-GB" dirty="0"/>
              <a:t>      Python version – 3.7+</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2000" dirty="0">
                <a:solidFill>
                  <a:schemeClr val="tx1"/>
                </a:solidFill>
              </a:rPr>
              <a:t>Unlike traditional encryption, where the message is clearly visible in ciphertext, steganography hides the message inside an image's pixels, making it nearly undetectable. No one suspects an innocent-looking image contains a secret!</a:t>
            </a:r>
          </a:p>
          <a:p>
            <a:r>
              <a:rPr lang="en-GB" sz="2000" dirty="0">
                <a:solidFill>
                  <a:schemeClr val="tx1"/>
                </a:solidFill>
              </a:rPr>
              <a:t>The hidden message cannot be extracted without the correct password, adding an extra layer of security. Even if someone suspects steganography, they still need the correct key to decode it.</a:t>
            </a:r>
            <a:endParaRPr lang="en-GB" sz="2000" b="1" dirty="0">
              <a:solidFill>
                <a:schemeClr val="tx1"/>
              </a:solidFill>
            </a:endParaRPr>
          </a:p>
          <a:p>
            <a:r>
              <a:rPr lang="en-GB" sz="2000" dirty="0">
                <a:solidFill>
                  <a:schemeClr val="tx1"/>
                </a:solidFill>
              </a:rPr>
              <a:t>Instead of storing passwords as plaintext, it uses Base64 encoding before saving them in JSON. This ensures that the password isn't stored in an easily readable format.</a:t>
            </a:r>
            <a:endParaRPr lang="en-GB" sz="2000" b="1" dirty="0">
              <a:solidFill>
                <a:schemeClr val="tx1"/>
              </a:solidFill>
            </a:endParaRPr>
          </a:p>
          <a:p>
            <a:r>
              <a:rPr lang="en-GB" sz="2000" dirty="0">
                <a:solidFill>
                  <a:schemeClr val="tx1"/>
                </a:solidFill>
              </a:rPr>
              <a:t>The project supports JPG, PNG, BMP, and more, making it versatile for different use cases. Using PNG is recommended for lossless encryption.</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0" y="1366888"/>
            <a:ext cx="11029617" cy="3657600"/>
          </a:xfrm>
        </p:spPr>
        <p:txBody>
          <a:bodyPr>
            <a:normAutofit/>
          </a:bodyPr>
          <a:lstStyle/>
          <a:p>
            <a:r>
              <a:rPr lang="en-IN" sz="2000" dirty="0"/>
              <a:t>Cybersecurity Professionals &amp; Ethical Hackers</a:t>
            </a:r>
          </a:p>
          <a:p>
            <a:r>
              <a:rPr lang="en-IN" sz="2000" dirty="0"/>
              <a:t>Journalists &amp; Whistleblowers</a:t>
            </a:r>
          </a:p>
          <a:p>
            <a:r>
              <a:rPr lang="en-IN" sz="2000" dirty="0"/>
              <a:t>Intelligence &amp; Law Enforcement Agencies</a:t>
            </a:r>
          </a:p>
          <a:p>
            <a:r>
              <a:rPr lang="en-IN" sz="2000" dirty="0"/>
              <a:t>Software Developers &amp; Security Enthusiasts</a:t>
            </a:r>
          </a:p>
          <a:p>
            <a:r>
              <a:rPr lang="en-IN" sz="2000" dirty="0"/>
              <a:t>Digital Forensics Experts</a:t>
            </a:r>
          </a:p>
          <a:p>
            <a:r>
              <a:rPr lang="en-GB" sz="2000" dirty="0"/>
              <a:t>Users who concerned about Privacy</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F5444219-A836-CF04-F820-D277739B1B37}"/>
              </a:ext>
            </a:extLst>
          </p:cNvPr>
          <p:cNvPicPr>
            <a:picLocks noGrp="1" noChangeAspect="1"/>
          </p:cNvPicPr>
          <p:nvPr>
            <p:ph idx="1"/>
          </p:nvPr>
        </p:nvPicPr>
        <p:blipFill>
          <a:blip r:embed="rId2"/>
          <a:stretch>
            <a:fillRect/>
          </a:stretch>
        </p:blipFill>
        <p:spPr>
          <a:xfrm>
            <a:off x="150829" y="4147794"/>
            <a:ext cx="6495068" cy="2710206"/>
          </a:xfrm>
          <a:prstGeom prst="rect">
            <a:avLst/>
          </a:prstGeom>
        </p:spPr>
      </p:pic>
      <p:pic>
        <p:nvPicPr>
          <p:cNvPr id="12" name="Picture 11">
            <a:extLst>
              <a:ext uri="{FF2B5EF4-FFF2-40B4-BE49-F238E27FC236}">
                <a16:creationId xmlns:a16="http://schemas.microsoft.com/office/drawing/2014/main" id="{F234A042-860A-DFFE-B875-BB7F22670032}"/>
              </a:ext>
            </a:extLst>
          </p:cNvPr>
          <p:cNvPicPr>
            <a:picLocks noChangeAspect="1"/>
          </p:cNvPicPr>
          <p:nvPr/>
        </p:nvPicPr>
        <p:blipFill>
          <a:blip r:embed="rId3"/>
          <a:stretch>
            <a:fillRect/>
          </a:stretch>
        </p:blipFill>
        <p:spPr>
          <a:xfrm>
            <a:off x="6645897" y="702156"/>
            <a:ext cx="5546104" cy="2915342"/>
          </a:xfrm>
          <a:prstGeom prst="rect">
            <a:avLst/>
          </a:prstGeom>
        </p:spPr>
      </p:pic>
      <p:pic>
        <p:nvPicPr>
          <p:cNvPr id="14" name="Picture 13">
            <a:extLst>
              <a:ext uri="{FF2B5EF4-FFF2-40B4-BE49-F238E27FC236}">
                <a16:creationId xmlns:a16="http://schemas.microsoft.com/office/drawing/2014/main" id="{B72FD5FE-95E3-509A-6CD7-E3964F566C96}"/>
              </a:ext>
            </a:extLst>
          </p:cNvPr>
          <p:cNvPicPr>
            <a:picLocks noChangeAspect="1"/>
          </p:cNvPicPr>
          <p:nvPr/>
        </p:nvPicPr>
        <p:blipFill>
          <a:blip r:embed="rId4"/>
          <a:stretch>
            <a:fillRect/>
          </a:stretch>
        </p:blipFill>
        <p:spPr>
          <a:xfrm>
            <a:off x="6645897" y="3648172"/>
            <a:ext cx="5546104" cy="3209827"/>
          </a:xfrm>
          <a:prstGeom prst="rect">
            <a:avLst/>
          </a:prstGeom>
        </p:spPr>
      </p:pic>
      <p:pic>
        <p:nvPicPr>
          <p:cNvPr id="16" name="Picture 15">
            <a:extLst>
              <a:ext uri="{FF2B5EF4-FFF2-40B4-BE49-F238E27FC236}">
                <a16:creationId xmlns:a16="http://schemas.microsoft.com/office/drawing/2014/main" id="{9C272ED3-4B4C-DD5B-6B20-4C68AD37E9A5}"/>
              </a:ext>
            </a:extLst>
          </p:cNvPr>
          <p:cNvPicPr>
            <a:picLocks noChangeAspect="1"/>
          </p:cNvPicPr>
          <p:nvPr/>
        </p:nvPicPr>
        <p:blipFill>
          <a:blip r:embed="rId5"/>
          <a:stretch>
            <a:fillRect/>
          </a:stretch>
        </p:blipFill>
        <p:spPr>
          <a:xfrm>
            <a:off x="150829" y="1232452"/>
            <a:ext cx="6495067" cy="291534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5"/>
            <a:ext cx="11029616" cy="4297497"/>
          </a:xfrm>
        </p:spPr>
        <p:txBody>
          <a:bodyPr>
            <a:noAutofit/>
          </a:bodyPr>
          <a:lstStyle/>
          <a:p>
            <a:pPr marL="0" indent="0">
              <a:lnSpc>
                <a:spcPct val="150000"/>
              </a:lnSpc>
              <a:buNone/>
            </a:pPr>
            <a:r>
              <a:rPr lang="en-GB" sz="1800" b="0" i="0" dirty="0">
                <a:solidFill>
                  <a:schemeClr val="tx1"/>
                </a:solidFill>
                <a:effectLst/>
                <a:latin typeface="Open Sans" panose="020B0606030504020204" pitchFamily="34" charset="0"/>
              </a:rPr>
              <a:t>This steganography project effectively illustrates how to use OpenCV to conceal messages within pictures in a safe and discrete manner. The technology allows for the communication of private information without compromising the visual integrity of the image by encoding text into pixel values. By combining Base64 encoding with password protection, security is improved and only authorized users may access the concealed content. Steganography is a useful tool for users who are concerned about their privacy because of this project's demonstration of its effectiveness in digital forensics, cybersecurity, and private communication. Stronger encryption, support for audio/video steganography, or a GUI-based solution to increase security and usability are possible future developments.</a:t>
            </a:r>
            <a:endParaRPr lang="en-IN" sz="1800"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3260547"/>
          </a:xfrm>
        </p:spPr>
        <p:txBody>
          <a:bodyPr>
            <a:normAutofit/>
          </a:bodyPr>
          <a:lstStyle/>
          <a:p>
            <a:r>
              <a:rPr lang="en-IN" sz="2000" dirty="0"/>
              <a:t>https://github.com/krishnabogana/Steganography-project.git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745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B</cp:lastModifiedBy>
  <cp:revision>47</cp:revision>
  <dcterms:created xsi:type="dcterms:W3CDTF">2021-05-26T16:50:10Z</dcterms:created>
  <dcterms:modified xsi:type="dcterms:W3CDTF">2025-02-20T14:09:42Z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