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83" r:id="rId18"/>
    <p:sldId id="274" r:id="rId19"/>
    <p:sldId id="282" r:id="rId20"/>
    <p:sldId id="276" r:id="rId21"/>
    <p:sldId id="284" r:id="rId22"/>
    <p:sldId id="271" r:id="rId23"/>
    <p:sldId id="277" r:id="rId24"/>
    <p:sldId id="278" r:id="rId25"/>
    <p:sldId id="281"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6"/>
  </p:normalViewPr>
  <p:slideViewPr>
    <p:cSldViewPr snapToGrid="0">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1" Type="http://schemas.openxmlformats.org/officeDocument/2006/relationships/hyperlink" Target="https://www.scribbr.com/statistics/statistical-tests/"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1" Type="http://schemas.openxmlformats.org/officeDocument/2006/relationships/hyperlink" Target="https://www.scribbr.com/statistics/statistical-test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AE039-3571-433A-B492-20349347B322}" type="doc">
      <dgm:prSet loTypeId="urn:microsoft.com/office/officeart/2008/layout/LinedList" loCatId="list" qsTypeId="urn:microsoft.com/office/officeart/2005/8/quickstyle/simple3" qsCatId="simple" csTypeId="urn:microsoft.com/office/officeart/2005/8/colors/colorful2" csCatId="colorful"/>
      <dgm:spPr/>
      <dgm:t>
        <a:bodyPr/>
        <a:lstStyle/>
        <a:p>
          <a:endParaRPr lang="en-US"/>
        </a:p>
      </dgm:t>
    </dgm:pt>
    <dgm:pt modelId="{8AD1AB47-7E2D-421F-901B-ECB8C58F29B8}">
      <dgm:prSet/>
      <dgm:spPr/>
      <dgm:t>
        <a:bodyPr/>
        <a:lstStyle/>
        <a:p>
          <a:r>
            <a:rPr lang="en-US">
              <a:latin typeface="Times" pitchFamily="2" charset="0"/>
            </a:rPr>
            <a:t>The aim of the project is to predict if the adult income is greater than 50K or less than and equal to 50K. </a:t>
          </a:r>
        </a:p>
      </dgm:t>
    </dgm:pt>
    <dgm:pt modelId="{90276DBD-2FC7-4ECD-A59D-A48DC922CBA6}" type="parTrans" cxnId="{82CE7D2B-9741-455C-A55B-CE177A4B490F}">
      <dgm:prSet/>
      <dgm:spPr/>
      <dgm:t>
        <a:bodyPr/>
        <a:lstStyle/>
        <a:p>
          <a:endParaRPr lang="en-US"/>
        </a:p>
      </dgm:t>
    </dgm:pt>
    <dgm:pt modelId="{4624931A-F6EA-403E-98DA-B9552C285ED2}" type="sibTrans" cxnId="{82CE7D2B-9741-455C-A55B-CE177A4B490F}">
      <dgm:prSet/>
      <dgm:spPr/>
      <dgm:t>
        <a:bodyPr/>
        <a:lstStyle/>
        <a:p>
          <a:endParaRPr lang="en-US"/>
        </a:p>
      </dgm:t>
    </dgm:pt>
    <dgm:pt modelId="{CC023906-DD16-4F1C-85CF-04E0DA40C1A3}">
      <dgm:prSet/>
      <dgm:spPr/>
      <dgm:t>
        <a:bodyPr/>
        <a:lstStyle/>
        <a:p>
          <a:r>
            <a:rPr lang="en-US">
              <a:latin typeface="Times" pitchFamily="2" charset="0"/>
            </a:rPr>
            <a:t>There are certain factors influencing the setting up a business in a city, which rely on the average income of people living in that city; Some other factors which affect the income of people are age, education, occupation, capital gain or loss, etc. </a:t>
          </a:r>
        </a:p>
      </dgm:t>
    </dgm:pt>
    <dgm:pt modelId="{3212DE85-7068-4D2B-9D3F-F213E7B7CC5C}" type="parTrans" cxnId="{5B3D85F2-11A7-437F-A82B-EC7D897FEA53}">
      <dgm:prSet/>
      <dgm:spPr/>
      <dgm:t>
        <a:bodyPr/>
        <a:lstStyle/>
        <a:p>
          <a:endParaRPr lang="en-US"/>
        </a:p>
      </dgm:t>
    </dgm:pt>
    <dgm:pt modelId="{42CA0FA8-1D24-47C5-A787-ECEDAAEA4C36}" type="sibTrans" cxnId="{5B3D85F2-11A7-437F-A82B-EC7D897FEA53}">
      <dgm:prSet/>
      <dgm:spPr/>
      <dgm:t>
        <a:bodyPr/>
        <a:lstStyle/>
        <a:p>
          <a:endParaRPr lang="en-US"/>
        </a:p>
      </dgm:t>
    </dgm:pt>
    <dgm:pt modelId="{C2679DCC-58D9-4028-8B57-45AD35DD6E18}">
      <dgm:prSet/>
      <dgm:spPr/>
      <dgm:t>
        <a:bodyPr/>
        <a:lstStyle/>
        <a:p>
          <a:r>
            <a:rPr lang="en-US">
              <a:latin typeface="Times" pitchFamily="2" charset="0"/>
            </a:rPr>
            <a:t>This helps us determine various things such as the scope of profit-making business, preferences of real estate and bank loans eligibility for every individual, the type of people who would like to visit any tourist place and whether the people living there would put their students in private or public colleges in future. </a:t>
          </a:r>
        </a:p>
      </dgm:t>
    </dgm:pt>
    <dgm:pt modelId="{D7DFA860-7112-4148-817E-CEB6AD7D0986}" type="parTrans" cxnId="{8A4BC043-FAAE-4C5D-8DA7-03433B6DD17C}">
      <dgm:prSet/>
      <dgm:spPr/>
      <dgm:t>
        <a:bodyPr/>
        <a:lstStyle/>
        <a:p>
          <a:endParaRPr lang="en-US"/>
        </a:p>
      </dgm:t>
    </dgm:pt>
    <dgm:pt modelId="{A2A20B51-1615-4D49-AAC6-01A9FB1B4892}" type="sibTrans" cxnId="{8A4BC043-FAAE-4C5D-8DA7-03433B6DD17C}">
      <dgm:prSet/>
      <dgm:spPr/>
      <dgm:t>
        <a:bodyPr/>
        <a:lstStyle/>
        <a:p>
          <a:endParaRPr lang="en-US"/>
        </a:p>
      </dgm:t>
    </dgm:pt>
    <dgm:pt modelId="{D0E9E1F5-1939-4EFF-A359-32DE937A61D6}">
      <dgm:prSet/>
      <dgm:spPr/>
      <dgm:t>
        <a:bodyPr/>
        <a:lstStyle/>
        <a:p>
          <a:r>
            <a:rPr lang="en-US">
              <a:latin typeface="Times" pitchFamily="2" charset="0"/>
            </a:rPr>
            <a:t>The goal of the project is to predict and extract as much information as possible from the data by using machine learning algorithms and finding appropriate patterns in the dataset using Association rules.</a:t>
          </a:r>
        </a:p>
      </dgm:t>
    </dgm:pt>
    <dgm:pt modelId="{8C21354B-AFFB-4B7D-B539-9FE932599F47}" type="parTrans" cxnId="{1A2F2588-4747-4C41-8F18-10B5B2165AC6}">
      <dgm:prSet/>
      <dgm:spPr/>
      <dgm:t>
        <a:bodyPr/>
        <a:lstStyle/>
        <a:p>
          <a:endParaRPr lang="en-US"/>
        </a:p>
      </dgm:t>
    </dgm:pt>
    <dgm:pt modelId="{D6A07654-9AF3-4114-B13B-03068D497430}" type="sibTrans" cxnId="{1A2F2588-4747-4C41-8F18-10B5B2165AC6}">
      <dgm:prSet/>
      <dgm:spPr/>
      <dgm:t>
        <a:bodyPr/>
        <a:lstStyle/>
        <a:p>
          <a:endParaRPr lang="en-US"/>
        </a:p>
      </dgm:t>
    </dgm:pt>
    <dgm:pt modelId="{A4FBA206-A930-9843-96F6-4DC5607F023F}" type="pres">
      <dgm:prSet presAssocID="{24EAE039-3571-433A-B492-20349347B322}" presName="vert0" presStyleCnt="0">
        <dgm:presLayoutVars>
          <dgm:dir/>
          <dgm:animOne val="branch"/>
          <dgm:animLvl val="lvl"/>
        </dgm:presLayoutVars>
      </dgm:prSet>
      <dgm:spPr/>
    </dgm:pt>
    <dgm:pt modelId="{101333F5-1550-BC4B-A131-B97AECB573EC}" type="pres">
      <dgm:prSet presAssocID="{8AD1AB47-7E2D-421F-901B-ECB8C58F29B8}" presName="thickLine" presStyleLbl="alignNode1" presStyleIdx="0" presStyleCnt="4"/>
      <dgm:spPr/>
    </dgm:pt>
    <dgm:pt modelId="{314C27AE-052E-414B-AA12-A5CDE177B510}" type="pres">
      <dgm:prSet presAssocID="{8AD1AB47-7E2D-421F-901B-ECB8C58F29B8}" presName="horz1" presStyleCnt="0"/>
      <dgm:spPr/>
    </dgm:pt>
    <dgm:pt modelId="{4AF02092-CC70-C140-B693-3BB4A9A18657}" type="pres">
      <dgm:prSet presAssocID="{8AD1AB47-7E2D-421F-901B-ECB8C58F29B8}" presName="tx1" presStyleLbl="revTx" presStyleIdx="0" presStyleCnt="4"/>
      <dgm:spPr/>
    </dgm:pt>
    <dgm:pt modelId="{749BC08E-C39E-964F-B6B0-7A310BD89855}" type="pres">
      <dgm:prSet presAssocID="{8AD1AB47-7E2D-421F-901B-ECB8C58F29B8}" presName="vert1" presStyleCnt="0"/>
      <dgm:spPr/>
    </dgm:pt>
    <dgm:pt modelId="{52465B71-5445-514E-9102-A224C77D405E}" type="pres">
      <dgm:prSet presAssocID="{CC023906-DD16-4F1C-85CF-04E0DA40C1A3}" presName="thickLine" presStyleLbl="alignNode1" presStyleIdx="1" presStyleCnt="4"/>
      <dgm:spPr/>
    </dgm:pt>
    <dgm:pt modelId="{9CED644F-50BF-C74A-8979-C271199E574E}" type="pres">
      <dgm:prSet presAssocID="{CC023906-DD16-4F1C-85CF-04E0DA40C1A3}" presName="horz1" presStyleCnt="0"/>
      <dgm:spPr/>
    </dgm:pt>
    <dgm:pt modelId="{1975BA65-B683-C348-9E24-8F2B16046ED2}" type="pres">
      <dgm:prSet presAssocID="{CC023906-DD16-4F1C-85CF-04E0DA40C1A3}" presName="tx1" presStyleLbl="revTx" presStyleIdx="1" presStyleCnt="4"/>
      <dgm:spPr/>
    </dgm:pt>
    <dgm:pt modelId="{35F9D9DC-4F5D-214E-BF69-8B861852D1FF}" type="pres">
      <dgm:prSet presAssocID="{CC023906-DD16-4F1C-85CF-04E0DA40C1A3}" presName="vert1" presStyleCnt="0"/>
      <dgm:spPr/>
    </dgm:pt>
    <dgm:pt modelId="{96AF6B31-C982-5644-B2C6-C4C362409E1A}" type="pres">
      <dgm:prSet presAssocID="{C2679DCC-58D9-4028-8B57-45AD35DD6E18}" presName="thickLine" presStyleLbl="alignNode1" presStyleIdx="2" presStyleCnt="4"/>
      <dgm:spPr/>
    </dgm:pt>
    <dgm:pt modelId="{928C38B7-9C57-3449-B124-0E35C2518123}" type="pres">
      <dgm:prSet presAssocID="{C2679DCC-58D9-4028-8B57-45AD35DD6E18}" presName="horz1" presStyleCnt="0"/>
      <dgm:spPr/>
    </dgm:pt>
    <dgm:pt modelId="{7E52DD0D-5328-6A49-BE99-4A23FCF8149D}" type="pres">
      <dgm:prSet presAssocID="{C2679DCC-58D9-4028-8B57-45AD35DD6E18}" presName="tx1" presStyleLbl="revTx" presStyleIdx="2" presStyleCnt="4"/>
      <dgm:spPr/>
    </dgm:pt>
    <dgm:pt modelId="{EA7467EE-2C81-C84D-967D-09ABA67C53D9}" type="pres">
      <dgm:prSet presAssocID="{C2679DCC-58D9-4028-8B57-45AD35DD6E18}" presName="vert1" presStyleCnt="0"/>
      <dgm:spPr/>
    </dgm:pt>
    <dgm:pt modelId="{D4F73640-FD6D-A642-875B-1D7BDFA0576E}" type="pres">
      <dgm:prSet presAssocID="{D0E9E1F5-1939-4EFF-A359-32DE937A61D6}" presName="thickLine" presStyleLbl="alignNode1" presStyleIdx="3" presStyleCnt="4"/>
      <dgm:spPr/>
    </dgm:pt>
    <dgm:pt modelId="{32C2A626-CC28-4843-BD94-991196F91ED8}" type="pres">
      <dgm:prSet presAssocID="{D0E9E1F5-1939-4EFF-A359-32DE937A61D6}" presName="horz1" presStyleCnt="0"/>
      <dgm:spPr/>
    </dgm:pt>
    <dgm:pt modelId="{8EC5F0EE-3AA0-5B4E-8896-77B3A28DF226}" type="pres">
      <dgm:prSet presAssocID="{D0E9E1F5-1939-4EFF-A359-32DE937A61D6}" presName="tx1" presStyleLbl="revTx" presStyleIdx="3" presStyleCnt="4"/>
      <dgm:spPr/>
    </dgm:pt>
    <dgm:pt modelId="{0BCEB34D-575D-C64C-8E85-9F06BFB976AD}" type="pres">
      <dgm:prSet presAssocID="{D0E9E1F5-1939-4EFF-A359-32DE937A61D6}" presName="vert1" presStyleCnt="0"/>
      <dgm:spPr/>
    </dgm:pt>
  </dgm:ptLst>
  <dgm:cxnLst>
    <dgm:cxn modelId="{82CE7D2B-9741-455C-A55B-CE177A4B490F}" srcId="{24EAE039-3571-433A-B492-20349347B322}" destId="{8AD1AB47-7E2D-421F-901B-ECB8C58F29B8}" srcOrd="0" destOrd="0" parTransId="{90276DBD-2FC7-4ECD-A59D-A48DC922CBA6}" sibTransId="{4624931A-F6EA-403E-98DA-B9552C285ED2}"/>
    <dgm:cxn modelId="{377CF82C-D0AE-3E43-8F74-18E88C19A83C}" type="presOf" srcId="{D0E9E1F5-1939-4EFF-A359-32DE937A61D6}" destId="{8EC5F0EE-3AA0-5B4E-8896-77B3A28DF226}" srcOrd="0" destOrd="0" presId="urn:microsoft.com/office/officeart/2008/layout/LinedList"/>
    <dgm:cxn modelId="{AACB3A33-1278-4F49-A78D-CC0E75B151D4}" type="presOf" srcId="{8AD1AB47-7E2D-421F-901B-ECB8C58F29B8}" destId="{4AF02092-CC70-C140-B693-3BB4A9A18657}" srcOrd="0" destOrd="0" presId="urn:microsoft.com/office/officeart/2008/layout/LinedList"/>
    <dgm:cxn modelId="{61AD3C3A-4511-7D45-9DE1-C989EF461FE7}" type="presOf" srcId="{24EAE039-3571-433A-B492-20349347B322}" destId="{A4FBA206-A930-9843-96F6-4DC5607F023F}" srcOrd="0" destOrd="0" presId="urn:microsoft.com/office/officeart/2008/layout/LinedList"/>
    <dgm:cxn modelId="{8A4BC043-FAAE-4C5D-8DA7-03433B6DD17C}" srcId="{24EAE039-3571-433A-B492-20349347B322}" destId="{C2679DCC-58D9-4028-8B57-45AD35DD6E18}" srcOrd="2" destOrd="0" parTransId="{D7DFA860-7112-4148-817E-CEB6AD7D0986}" sibTransId="{A2A20B51-1615-4D49-AAC6-01A9FB1B4892}"/>
    <dgm:cxn modelId="{69364D6A-7C54-424B-99E6-560E984558E4}" type="presOf" srcId="{CC023906-DD16-4F1C-85CF-04E0DA40C1A3}" destId="{1975BA65-B683-C348-9E24-8F2B16046ED2}" srcOrd="0" destOrd="0" presId="urn:microsoft.com/office/officeart/2008/layout/LinedList"/>
    <dgm:cxn modelId="{1A2F2588-4747-4C41-8F18-10B5B2165AC6}" srcId="{24EAE039-3571-433A-B492-20349347B322}" destId="{D0E9E1F5-1939-4EFF-A359-32DE937A61D6}" srcOrd="3" destOrd="0" parTransId="{8C21354B-AFFB-4B7D-B539-9FE932599F47}" sibTransId="{D6A07654-9AF3-4114-B13B-03068D497430}"/>
    <dgm:cxn modelId="{7BEE89DC-A26C-8A49-B2B1-A287A271764D}" type="presOf" srcId="{C2679DCC-58D9-4028-8B57-45AD35DD6E18}" destId="{7E52DD0D-5328-6A49-BE99-4A23FCF8149D}" srcOrd="0" destOrd="0" presId="urn:microsoft.com/office/officeart/2008/layout/LinedList"/>
    <dgm:cxn modelId="{5B3D85F2-11A7-437F-A82B-EC7D897FEA53}" srcId="{24EAE039-3571-433A-B492-20349347B322}" destId="{CC023906-DD16-4F1C-85CF-04E0DA40C1A3}" srcOrd="1" destOrd="0" parTransId="{3212DE85-7068-4D2B-9D3F-F213E7B7CC5C}" sibTransId="{42CA0FA8-1D24-47C5-A787-ECEDAAEA4C36}"/>
    <dgm:cxn modelId="{8A494CBD-B9F3-D544-BDC0-222BBFF93BDA}" type="presParOf" srcId="{A4FBA206-A930-9843-96F6-4DC5607F023F}" destId="{101333F5-1550-BC4B-A131-B97AECB573EC}" srcOrd="0" destOrd="0" presId="urn:microsoft.com/office/officeart/2008/layout/LinedList"/>
    <dgm:cxn modelId="{C43F8CEE-7967-374B-9219-0DC2B42C39CE}" type="presParOf" srcId="{A4FBA206-A930-9843-96F6-4DC5607F023F}" destId="{314C27AE-052E-414B-AA12-A5CDE177B510}" srcOrd="1" destOrd="0" presId="urn:microsoft.com/office/officeart/2008/layout/LinedList"/>
    <dgm:cxn modelId="{8A5D2B6E-4EA1-9740-897D-CBB8F38DA0F0}" type="presParOf" srcId="{314C27AE-052E-414B-AA12-A5CDE177B510}" destId="{4AF02092-CC70-C140-B693-3BB4A9A18657}" srcOrd="0" destOrd="0" presId="urn:microsoft.com/office/officeart/2008/layout/LinedList"/>
    <dgm:cxn modelId="{ADF61C29-2060-F548-A071-75B6CD6DDFB9}" type="presParOf" srcId="{314C27AE-052E-414B-AA12-A5CDE177B510}" destId="{749BC08E-C39E-964F-B6B0-7A310BD89855}" srcOrd="1" destOrd="0" presId="urn:microsoft.com/office/officeart/2008/layout/LinedList"/>
    <dgm:cxn modelId="{6B1551CD-4CA4-494D-A07E-F0882D6B8E59}" type="presParOf" srcId="{A4FBA206-A930-9843-96F6-4DC5607F023F}" destId="{52465B71-5445-514E-9102-A224C77D405E}" srcOrd="2" destOrd="0" presId="urn:microsoft.com/office/officeart/2008/layout/LinedList"/>
    <dgm:cxn modelId="{434DBB1F-0286-714E-A129-700CE847B362}" type="presParOf" srcId="{A4FBA206-A930-9843-96F6-4DC5607F023F}" destId="{9CED644F-50BF-C74A-8979-C271199E574E}" srcOrd="3" destOrd="0" presId="urn:microsoft.com/office/officeart/2008/layout/LinedList"/>
    <dgm:cxn modelId="{7AD4228D-4814-564A-8DE7-F3382EA1957E}" type="presParOf" srcId="{9CED644F-50BF-C74A-8979-C271199E574E}" destId="{1975BA65-B683-C348-9E24-8F2B16046ED2}" srcOrd="0" destOrd="0" presId="urn:microsoft.com/office/officeart/2008/layout/LinedList"/>
    <dgm:cxn modelId="{7B03459B-2053-FF45-BEFC-069AD66D0650}" type="presParOf" srcId="{9CED644F-50BF-C74A-8979-C271199E574E}" destId="{35F9D9DC-4F5D-214E-BF69-8B861852D1FF}" srcOrd="1" destOrd="0" presId="urn:microsoft.com/office/officeart/2008/layout/LinedList"/>
    <dgm:cxn modelId="{B84490D0-0F82-0648-BD08-E04553EE098B}" type="presParOf" srcId="{A4FBA206-A930-9843-96F6-4DC5607F023F}" destId="{96AF6B31-C982-5644-B2C6-C4C362409E1A}" srcOrd="4" destOrd="0" presId="urn:microsoft.com/office/officeart/2008/layout/LinedList"/>
    <dgm:cxn modelId="{71E6ACCF-B7E7-F549-9A36-457837FCA2B5}" type="presParOf" srcId="{A4FBA206-A930-9843-96F6-4DC5607F023F}" destId="{928C38B7-9C57-3449-B124-0E35C2518123}" srcOrd="5" destOrd="0" presId="urn:microsoft.com/office/officeart/2008/layout/LinedList"/>
    <dgm:cxn modelId="{D6FC0BC3-772A-B44C-9C3D-72A27F098A29}" type="presParOf" srcId="{928C38B7-9C57-3449-B124-0E35C2518123}" destId="{7E52DD0D-5328-6A49-BE99-4A23FCF8149D}" srcOrd="0" destOrd="0" presId="urn:microsoft.com/office/officeart/2008/layout/LinedList"/>
    <dgm:cxn modelId="{ECBB5B15-3F8A-E74C-9A35-537A42973EA5}" type="presParOf" srcId="{928C38B7-9C57-3449-B124-0E35C2518123}" destId="{EA7467EE-2C81-C84D-967D-09ABA67C53D9}" srcOrd="1" destOrd="0" presId="urn:microsoft.com/office/officeart/2008/layout/LinedList"/>
    <dgm:cxn modelId="{B0F187BE-2994-1F4E-BEF7-1E5A06585EF3}" type="presParOf" srcId="{A4FBA206-A930-9843-96F6-4DC5607F023F}" destId="{D4F73640-FD6D-A642-875B-1D7BDFA0576E}" srcOrd="6" destOrd="0" presId="urn:microsoft.com/office/officeart/2008/layout/LinedList"/>
    <dgm:cxn modelId="{B7807BA4-A47C-DC44-81C0-C7EF302884B7}" type="presParOf" srcId="{A4FBA206-A930-9843-96F6-4DC5607F023F}" destId="{32C2A626-CC28-4843-BD94-991196F91ED8}" srcOrd="7" destOrd="0" presId="urn:microsoft.com/office/officeart/2008/layout/LinedList"/>
    <dgm:cxn modelId="{1AA78714-D84B-BB4C-A116-D8DD7BF3EFBD}" type="presParOf" srcId="{32C2A626-CC28-4843-BD94-991196F91ED8}" destId="{8EC5F0EE-3AA0-5B4E-8896-77B3A28DF226}" srcOrd="0" destOrd="0" presId="urn:microsoft.com/office/officeart/2008/layout/LinedList"/>
    <dgm:cxn modelId="{EEC5AEF1-DBF7-E74D-9730-EB97E5569C01}" type="presParOf" srcId="{32C2A626-CC28-4843-BD94-991196F91ED8}" destId="{0BCEB34D-575D-C64C-8E85-9F06BFB976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A6AED-59E2-4189-82C7-0BFDF0FF0D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FF6A22-7708-4BBB-A3C8-77E997405ED8}">
      <dgm:prSet/>
      <dgm:spPr/>
      <dgm:t>
        <a:bodyPr/>
        <a:lstStyle/>
        <a:p>
          <a:pPr>
            <a:lnSpc>
              <a:spcPct val="100000"/>
            </a:lnSpc>
          </a:pPr>
          <a:r>
            <a:rPr lang="en-US">
              <a:latin typeface="Times" pitchFamily="2" charset="0"/>
            </a:rPr>
            <a:t>The data for our study was accessed from the University of California Irvine (UCI) Machine Learning Repository. </a:t>
          </a:r>
        </a:p>
      </dgm:t>
    </dgm:pt>
    <dgm:pt modelId="{B3578685-B707-4334-81A3-1B7347C68B84}" type="parTrans" cxnId="{70B8E934-F00D-48C8-A3ED-FFEBB84E9608}">
      <dgm:prSet/>
      <dgm:spPr/>
      <dgm:t>
        <a:bodyPr/>
        <a:lstStyle/>
        <a:p>
          <a:endParaRPr lang="en-US"/>
        </a:p>
      </dgm:t>
    </dgm:pt>
    <dgm:pt modelId="{29A4C7F2-DD38-49BB-B12E-0133FB1FF14D}" type="sibTrans" cxnId="{70B8E934-F00D-48C8-A3ED-FFEBB84E9608}">
      <dgm:prSet/>
      <dgm:spPr/>
      <dgm:t>
        <a:bodyPr/>
        <a:lstStyle/>
        <a:p>
          <a:endParaRPr lang="en-US"/>
        </a:p>
      </dgm:t>
    </dgm:pt>
    <dgm:pt modelId="{BDF82CE1-6B3C-45D0-A540-B52F15C4694E}">
      <dgm:prSet/>
      <dgm:spPr/>
      <dgm:t>
        <a:bodyPr/>
        <a:lstStyle/>
        <a:p>
          <a:pPr>
            <a:lnSpc>
              <a:spcPct val="100000"/>
            </a:lnSpc>
          </a:pPr>
          <a:r>
            <a:rPr lang="en-US">
              <a:latin typeface="Times" pitchFamily="2" charset="0"/>
            </a:rPr>
            <a:t>The Datasets consist of 32561 instances (rows) and 15 attributes, each of which explains various features of a person along with his income per year. </a:t>
          </a:r>
        </a:p>
      </dgm:t>
    </dgm:pt>
    <dgm:pt modelId="{76035EB8-E277-4DDE-9C74-22DE89130B64}" type="parTrans" cxnId="{5227F00E-52FA-4F53-AFAA-B1E17B817370}">
      <dgm:prSet/>
      <dgm:spPr/>
      <dgm:t>
        <a:bodyPr/>
        <a:lstStyle/>
        <a:p>
          <a:endParaRPr lang="en-US"/>
        </a:p>
      </dgm:t>
    </dgm:pt>
    <dgm:pt modelId="{5CC22076-9E2F-4A7D-B542-D53E78DEF651}" type="sibTrans" cxnId="{5227F00E-52FA-4F53-AFAA-B1E17B817370}">
      <dgm:prSet/>
      <dgm:spPr/>
      <dgm:t>
        <a:bodyPr/>
        <a:lstStyle/>
        <a:p>
          <a:endParaRPr lang="en-US"/>
        </a:p>
      </dgm:t>
    </dgm:pt>
    <dgm:pt modelId="{8398B60F-CB56-4093-8164-17983C49553A}">
      <dgm:prSet/>
      <dgm:spPr/>
      <dgm:t>
        <a:bodyPr/>
        <a:lstStyle/>
        <a:p>
          <a:pPr>
            <a:lnSpc>
              <a:spcPct val="100000"/>
            </a:lnSpc>
          </a:pPr>
          <a:r>
            <a:rPr lang="en-US">
              <a:latin typeface="Times" pitchFamily="2" charset="0"/>
            </a:rPr>
            <a:t>The prediction task is to predict whether income exceeds $50k per year based on the provided. The dataset needs to be balanced with the target values so that the models do not overfit the data. </a:t>
          </a:r>
        </a:p>
      </dgm:t>
    </dgm:pt>
    <dgm:pt modelId="{EA40A8DE-6BF4-4E48-93BA-A37829A4D85E}" type="parTrans" cxnId="{255D7449-9FDD-4D47-8BC5-1BFAB316FA69}">
      <dgm:prSet/>
      <dgm:spPr/>
      <dgm:t>
        <a:bodyPr/>
        <a:lstStyle/>
        <a:p>
          <a:endParaRPr lang="en-US"/>
        </a:p>
      </dgm:t>
    </dgm:pt>
    <dgm:pt modelId="{E979CBC4-AD8E-4430-B3C1-A8FE0DF7B2F6}" type="sibTrans" cxnId="{255D7449-9FDD-4D47-8BC5-1BFAB316FA69}">
      <dgm:prSet/>
      <dgm:spPr/>
      <dgm:t>
        <a:bodyPr/>
        <a:lstStyle/>
        <a:p>
          <a:endParaRPr lang="en-US"/>
        </a:p>
      </dgm:t>
    </dgm:pt>
    <dgm:pt modelId="{B524C767-0E2F-4CBD-AFDD-202394E7C999}">
      <dgm:prSet/>
      <dgm:spPr/>
      <dgm:t>
        <a:bodyPr/>
        <a:lstStyle/>
        <a:p>
          <a:pPr>
            <a:lnSpc>
              <a:spcPct val="100000"/>
            </a:lnSpc>
          </a:pPr>
          <a:r>
            <a:rPr lang="en-US">
              <a:latin typeface="Times" pitchFamily="2" charset="0"/>
            </a:rPr>
            <a:t>Few columns in the dataset include age, </a:t>
          </a:r>
          <a:r>
            <a:rPr lang="en-US" err="1">
              <a:latin typeface="Times" pitchFamily="2" charset="0"/>
            </a:rPr>
            <a:t>workclass</a:t>
          </a:r>
          <a:r>
            <a:rPr lang="en-US">
              <a:latin typeface="Times" pitchFamily="2" charset="0"/>
            </a:rPr>
            <a:t>, education, occupation, marital status, race, etc.</a:t>
          </a:r>
        </a:p>
      </dgm:t>
    </dgm:pt>
    <dgm:pt modelId="{F09C6607-468D-44C7-8472-09876BF596C8}" type="parTrans" cxnId="{8FE21DDF-A0AE-4310-8606-8C9A4302DBAA}">
      <dgm:prSet/>
      <dgm:spPr/>
      <dgm:t>
        <a:bodyPr/>
        <a:lstStyle/>
        <a:p>
          <a:endParaRPr lang="en-US"/>
        </a:p>
      </dgm:t>
    </dgm:pt>
    <dgm:pt modelId="{B1E1DA22-382B-4E3C-8C41-A0783FA8542E}" type="sibTrans" cxnId="{8FE21DDF-A0AE-4310-8606-8C9A4302DBAA}">
      <dgm:prSet/>
      <dgm:spPr/>
      <dgm:t>
        <a:bodyPr/>
        <a:lstStyle/>
        <a:p>
          <a:endParaRPr lang="en-US"/>
        </a:p>
      </dgm:t>
    </dgm:pt>
    <dgm:pt modelId="{26857DC6-5D70-4201-A2B2-8BA816E65EFB}" type="pres">
      <dgm:prSet presAssocID="{6AFA6AED-59E2-4189-82C7-0BFDF0FF0D18}" presName="root" presStyleCnt="0">
        <dgm:presLayoutVars>
          <dgm:dir/>
          <dgm:resizeHandles val="exact"/>
        </dgm:presLayoutVars>
      </dgm:prSet>
      <dgm:spPr/>
    </dgm:pt>
    <dgm:pt modelId="{2C116FEA-124D-4A9E-983B-A51CC107DBE6}" type="pres">
      <dgm:prSet presAssocID="{23FF6A22-7708-4BBB-A3C8-77E997405ED8}" presName="compNode" presStyleCnt="0"/>
      <dgm:spPr/>
    </dgm:pt>
    <dgm:pt modelId="{380C407D-DD0C-406A-9843-6621704778D0}" type="pres">
      <dgm:prSet presAssocID="{23FF6A22-7708-4BBB-A3C8-77E997405ED8}" presName="bgRect" presStyleLbl="bgShp" presStyleIdx="0" presStyleCnt="4"/>
      <dgm:spPr/>
    </dgm:pt>
    <dgm:pt modelId="{7E2B112D-C08F-4D70-8C1F-10376E07FA8E}" type="pres">
      <dgm:prSet presAssocID="{23FF6A22-7708-4BBB-A3C8-77E997405E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7A794F21-6BA4-40CF-AF53-264E7B2031FE}" type="pres">
      <dgm:prSet presAssocID="{23FF6A22-7708-4BBB-A3C8-77E997405ED8}" presName="spaceRect" presStyleCnt="0"/>
      <dgm:spPr/>
    </dgm:pt>
    <dgm:pt modelId="{1341EA78-6674-4895-8718-F34C9D109049}" type="pres">
      <dgm:prSet presAssocID="{23FF6A22-7708-4BBB-A3C8-77E997405ED8}" presName="parTx" presStyleLbl="revTx" presStyleIdx="0" presStyleCnt="4">
        <dgm:presLayoutVars>
          <dgm:chMax val="0"/>
          <dgm:chPref val="0"/>
        </dgm:presLayoutVars>
      </dgm:prSet>
      <dgm:spPr/>
    </dgm:pt>
    <dgm:pt modelId="{B81785CD-C91C-4838-9434-9B93819E75A8}" type="pres">
      <dgm:prSet presAssocID="{29A4C7F2-DD38-49BB-B12E-0133FB1FF14D}" presName="sibTrans" presStyleCnt="0"/>
      <dgm:spPr/>
    </dgm:pt>
    <dgm:pt modelId="{FFC955FB-DB96-4F13-8CF5-E97A8ED2184E}" type="pres">
      <dgm:prSet presAssocID="{BDF82CE1-6B3C-45D0-A540-B52F15C4694E}" presName="compNode" presStyleCnt="0"/>
      <dgm:spPr/>
    </dgm:pt>
    <dgm:pt modelId="{30F90A72-47F0-4C7D-AED2-66EB753B52E2}" type="pres">
      <dgm:prSet presAssocID="{BDF82CE1-6B3C-45D0-A540-B52F15C4694E}" presName="bgRect" presStyleLbl="bgShp" presStyleIdx="1" presStyleCnt="4"/>
      <dgm:spPr/>
    </dgm:pt>
    <dgm:pt modelId="{B0E13CC9-2CC9-4F5E-A464-013A5C797C47}" type="pres">
      <dgm:prSet presAssocID="{BDF82CE1-6B3C-45D0-A540-B52F15C4694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7A080392-E97A-4E9B-B6AC-470D618C18ED}" type="pres">
      <dgm:prSet presAssocID="{BDF82CE1-6B3C-45D0-A540-B52F15C4694E}" presName="spaceRect" presStyleCnt="0"/>
      <dgm:spPr/>
    </dgm:pt>
    <dgm:pt modelId="{D810A65D-B71D-4E40-83D1-1D14879BEED3}" type="pres">
      <dgm:prSet presAssocID="{BDF82CE1-6B3C-45D0-A540-B52F15C4694E}" presName="parTx" presStyleLbl="revTx" presStyleIdx="1" presStyleCnt="4">
        <dgm:presLayoutVars>
          <dgm:chMax val="0"/>
          <dgm:chPref val="0"/>
        </dgm:presLayoutVars>
      </dgm:prSet>
      <dgm:spPr/>
    </dgm:pt>
    <dgm:pt modelId="{8248A557-2B71-466B-9B82-636E32889623}" type="pres">
      <dgm:prSet presAssocID="{5CC22076-9E2F-4A7D-B542-D53E78DEF651}" presName="sibTrans" presStyleCnt="0"/>
      <dgm:spPr/>
    </dgm:pt>
    <dgm:pt modelId="{DD7A337A-2B47-4069-97AB-C91F5EBD898E}" type="pres">
      <dgm:prSet presAssocID="{8398B60F-CB56-4093-8164-17983C49553A}" presName="compNode" presStyleCnt="0"/>
      <dgm:spPr/>
    </dgm:pt>
    <dgm:pt modelId="{8B30DA27-2A07-4194-AA62-F492030CC06B}" type="pres">
      <dgm:prSet presAssocID="{8398B60F-CB56-4093-8164-17983C49553A}" presName="bgRect" presStyleLbl="bgShp" presStyleIdx="2" presStyleCnt="4"/>
      <dgm:spPr/>
    </dgm:pt>
    <dgm:pt modelId="{4381EF90-6BD6-46E8-A479-480FC72A9ABC}" type="pres">
      <dgm:prSet presAssocID="{8398B60F-CB56-4093-8164-17983C4955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842C500-13AB-451D-99E8-707CF35F2C90}" type="pres">
      <dgm:prSet presAssocID="{8398B60F-CB56-4093-8164-17983C49553A}" presName="spaceRect" presStyleCnt="0"/>
      <dgm:spPr/>
    </dgm:pt>
    <dgm:pt modelId="{27C78B74-B202-489F-8B78-143EA75BA1B5}" type="pres">
      <dgm:prSet presAssocID="{8398B60F-CB56-4093-8164-17983C49553A}" presName="parTx" presStyleLbl="revTx" presStyleIdx="2" presStyleCnt="4">
        <dgm:presLayoutVars>
          <dgm:chMax val="0"/>
          <dgm:chPref val="0"/>
        </dgm:presLayoutVars>
      </dgm:prSet>
      <dgm:spPr/>
    </dgm:pt>
    <dgm:pt modelId="{2619C657-48D0-41EB-A90F-A638013BFD64}" type="pres">
      <dgm:prSet presAssocID="{E979CBC4-AD8E-4430-B3C1-A8FE0DF7B2F6}" presName="sibTrans" presStyleCnt="0"/>
      <dgm:spPr/>
    </dgm:pt>
    <dgm:pt modelId="{3543A198-7CC0-46E4-90C1-5FB110CD6166}" type="pres">
      <dgm:prSet presAssocID="{B524C767-0E2F-4CBD-AFDD-202394E7C999}" presName="compNode" presStyleCnt="0"/>
      <dgm:spPr/>
    </dgm:pt>
    <dgm:pt modelId="{7AE35507-1457-46AC-979E-7C4374AB5F7C}" type="pres">
      <dgm:prSet presAssocID="{B524C767-0E2F-4CBD-AFDD-202394E7C999}" presName="bgRect" presStyleLbl="bgShp" presStyleIdx="3" presStyleCnt="4"/>
      <dgm:spPr/>
    </dgm:pt>
    <dgm:pt modelId="{B8A8F847-EF68-4975-97D1-0079EC859A74}" type="pres">
      <dgm:prSet presAssocID="{B524C767-0E2F-4CBD-AFDD-202394E7C9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C1F0184B-B75D-4AA9-A69C-52D939D7F7A5}" type="pres">
      <dgm:prSet presAssocID="{B524C767-0E2F-4CBD-AFDD-202394E7C999}" presName="spaceRect" presStyleCnt="0"/>
      <dgm:spPr/>
    </dgm:pt>
    <dgm:pt modelId="{6CF8A5A3-1E55-4D61-8CE9-643BCB9FDCB1}" type="pres">
      <dgm:prSet presAssocID="{B524C767-0E2F-4CBD-AFDD-202394E7C999}" presName="parTx" presStyleLbl="revTx" presStyleIdx="3" presStyleCnt="4">
        <dgm:presLayoutVars>
          <dgm:chMax val="0"/>
          <dgm:chPref val="0"/>
        </dgm:presLayoutVars>
      </dgm:prSet>
      <dgm:spPr/>
    </dgm:pt>
  </dgm:ptLst>
  <dgm:cxnLst>
    <dgm:cxn modelId="{55AC6903-2BD7-354B-920A-7939D74B3497}" type="presOf" srcId="{BDF82CE1-6B3C-45D0-A540-B52F15C4694E}" destId="{D810A65D-B71D-4E40-83D1-1D14879BEED3}" srcOrd="0" destOrd="0" presId="urn:microsoft.com/office/officeart/2018/2/layout/IconVerticalSolidList"/>
    <dgm:cxn modelId="{5227F00E-52FA-4F53-AFAA-B1E17B817370}" srcId="{6AFA6AED-59E2-4189-82C7-0BFDF0FF0D18}" destId="{BDF82CE1-6B3C-45D0-A540-B52F15C4694E}" srcOrd="1" destOrd="0" parTransId="{76035EB8-E277-4DDE-9C74-22DE89130B64}" sibTransId="{5CC22076-9E2F-4A7D-B542-D53E78DEF651}"/>
    <dgm:cxn modelId="{F7B98919-E72F-C146-9172-32975E429016}" type="presOf" srcId="{23FF6A22-7708-4BBB-A3C8-77E997405ED8}" destId="{1341EA78-6674-4895-8718-F34C9D109049}" srcOrd="0" destOrd="0" presId="urn:microsoft.com/office/officeart/2018/2/layout/IconVerticalSolidList"/>
    <dgm:cxn modelId="{70B8E934-F00D-48C8-A3ED-FFEBB84E9608}" srcId="{6AFA6AED-59E2-4189-82C7-0BFDF0FF0D18}" destId="{23FF6A22-7708-4BBB-A3C8-77E997405ED8}" srcOrd="0" destOrd="0" parTransId="{B3578685-B707-4334-81A3-1B7347C68B84}" sibTransId="{29A4C7F2-DD38-49BB-B12E-0133FB1FF14D}"/>
    <dgm:cxn modelId="{6000E436-DEE4-2A42-9304-D386CA88BD51}" type="presOf" srcId="{B524C767-0E2F-4CBD-AFDD-202394E7C999}" destId="{6CF8A5A3-1E55-4D61-8CE9-643BCB9FDCB1}" srcOrd="0" destOrd="0" presId="urn:microsoft.com/office/officeart/2018/2/layout/IconVerticalSolidList"/>
    <dgm:cxn modelId="{255D7449-9FDD-4D47-8BC5-1BFAB316FA69}" srcId="{6AFA6AED-59E2-4189-82C7-0BFDF0FF0D18}" destId="{8398B60F-CB56-4093-8164-17983C49553A}" srcOrd="2" destOrd="0" parTransId="{EA40A8DE-6BF4-4E48-93BA-A37829A4D85E}" sibTransId="{E979CBC4-AD8E-4430-B3C1-A8FE0DF7B2F6}"/>
    <dgm:cxn modelId="{4631488C-D5F9-7744-B228-4B5C6674FACA}" type="presOf" srcId="{6AFA6AED-59E2-4189-82C7-0BFDF0FF0D18}" destId="{26857DC6-5D70-4201-A2B2-8BA816E65EFB}" srcOrd="0" destOrd="0" presId="urn:microsoft.com/office/officeart/2018/2/layout/IconVerticalSolidList"/>
    <dgm:cxn modelId="{65C8D8D0-AD65-4E43-8DAE-4152297D1D20}" type="presOf" srcId="{8398B60F-CB56-4093-8164-17983C49553A}" destId="{27C78B74-B202-489F-8B78-143EA75BA1B5}" srcOrd="0" destOrd="0" presId="urn:microsoft.com/office/officeart/2018/2/layout/IconVerticalSolidList"/>
    <dgm:cxn modelId="{8FE21DDF-A0AE-4310-8606-8C9A4302DBAA}" srcId="{6AFA6AED-59E2-4189-82C7-0BFDF0FF0D18}" destId="{B524C767-0E2F-4CBD-AFDD-202394E7C999}" srcOrd="3" destOrd="0" parTransId="{F09C6607-468D-44C7-8472-09876BF596C8}" sibTransId="{B1E1DA22-382B-4E3C-8C41-A0783FA8542E}"/>
    <dgm:cxn modelId="{A26ADA34-4B51-2A48-8A32-329306AB62AC}" type="presParOf" srcId="{26857DC6-5D70-4201-A2B2-8BA816E65EFB}" destId="{2C116FEA-124D-4A9E-983B-A51CC107DBE6}" srcOrd="0" destOrd="0" presId="urn:microsoft.com/office/officeart/2018/2/layout/IconVerticalSolidList"/>
    <dgm:cxn modelId="{D640A793-7B53-1E4D-99A1-A5A0214758ED}" type="presParOf" srcId="{2C116FEA-124D-4A9E-983B-A51CC107DBE6}" destId="{380C407D-DD0C-406A-9843-6621704778D0}" srcOrd="0" destOrd="0" presId="urn:microsoft.com/office/officeart/2018/2/layout/IconVerticalSolidList"/>
    <dgm:cxn modelId="{ED931CB6-C8D8-0F4D-AB39-475CEB006D1D}" type="presParOf" srcId="{2C116FEA-124D-4A9E-983B-A51CC107DBE6}" destId="{7E2B112D-C08F-4D70-8C1F-10376E07FA8E}" srcOrd="1" destOrd="0" presId="urn:microsoft.com/office/officeart/2018/2/layout/IconVerticalSolidList"/>
    <dgm:cxn modelId="{9DCC8104-E594-4547-892A-235470F2E113}" type="presParOf" srcId="{2C116FEA-124D-4A9E-983B-A51CC107DBE6}" destId="{7A794F21-6BA4-40CF-AF53-264E7B2031FE}" srcOrd="2" destOrd="0" presId="urn:microsoft.com/office/officeart/2018/2/layout/IconVerticalSolidList"/>
    <dgm:cxn modelId="{B70EF75B-EC5A-A247-B19A-047C3656258F}" type="presParOf" srcId="{2C116FEA-124D-4A9E-983B-A51CC107DBE6}" destId="{1341EA78-6674-4895-8718-F34C9D109049}" srcOrd="3" destOrd="0" presId="urn:microsoft.com/office/officeart/2018/2/layout/IconVerticalSolidList"/>
    <dgm:cxn modelId="{2845E713-0FDB-7841-A7D6-21EAC8F94A37}" type="presParOf" srcId="{26857DC6-5D70-4201-A2B2-8BA816E65EFB}" destId="{B81785CD-C91C-4838-9434-9B93819E75A8}" srcOrd="1" destOrd="0" presId="urn:microsoft.com/office/officeart/2018/2/layout/IconVerticalSolidList"/>
    <dgm:cxn modelId="{D9E15251-4208-AE49-B271-1ED67D648095}" type="presParOf" srcId="{26857DC6-5D70-4201-A2B2-8BA816E65EFB}" destId="{FFC955FB-DB96-4F13-8CF5-E97A8ED2184E}" srcOrd="2" destOrd="0" presId="urn:microsoft.com/office/officeart/2018/2/layout/IconVerticalSolidList"/>
    <dgm:cxn modelId="{91898BD6-ED20-174B-BC92-DE189F5D4911}" type="presParOf" srcId="{FFC955FB-DB96-4F13-8CF5-E97A8ED2184E}" destId="{30F90A72-47F0-4C7D-AED2-66EB753B52E2}" srcOrd="0" destOrd="0" presId="urn:microsoft.com/office/officeart/2018/2/layout/IconVerticalSolidList"/>
    <dgm:cxn modelId="{508071B9-9B3F-C541-B257-B495A1254DFC}" type="presParOf" srcId="{FFC955FB-DB96-4F13-8CF5-E97A8ED2184E}" destId="{B0E13CC9-2CC9-4F5E-A464-013A5C797C47}" srcOrd="1" destOrd="0" presId="urn:microsoft.com/office/officeart/2018/2/layout/IconVerticalSolidList"/>
    <dgm:cxn modelId="{19C426F5-57B8-0F43-832E-CB43039FA82F}" type="presParOf" srcId="{FFC955FB-DB96-4F13-8CF5-E97A8ED2184E}" destId="{7A080392-E97A-4E9B-B6AC-470D618C18ED}" srcOrd="2" destOrd="0" presId="urn:microsoft.com/office/officeart/2018/2/layout/IconVerticalSolidList"/>
    <dgm:cxn modelId="{5679FDA8-9FC9-FC42-93D9-44301218DCC6}" type="presParOf" srcId="{FFC955FB-DB96-4F13-8CF5-E97A8ED2184E}" destId="{D810A65D-B71D-4E40-83D1-1D14879BEED3}" srcOrd="3" destOrd="0" presId="urn:microsoft.com/office/officeart/2018/2/layout/IconVerticalSolidList"/>
    <dgm:cxn modelId="{032B3C34-77F8-F144-B005-030253618B38}" type="presParOf" srcId="{26857DC6-5D70-4201-A2B2-8BA816E65EFB}" destId="{8248A557-2B71-466B-9B82-636E32889623}" srcOrd="3" destOrd="0" presId="urn:microsoft.com/office/officeart/2018/2/layout/IconVerticalSolidList"/>
    <dgm:cxn modelId="{5A65803F-99DB-8342-9643-E9D0B432DB50}" type="presParOf" srcId="{26857DC6-5D70-4201-A2B2-8BA816E65EFB}" destId="{DD7A337A-2B47-4069-97AB-C91F5EBD898E}" srcOrd="4" destOrd="0" presId="urn:microsoft.com/office/officeart/2018/2/layout/IconVerticalSolidList"/>
    <dgm:cxn modelId="{EA4691C9-EDD9-B144-845A-BA9CA54D2826}" type="presParOf" srcId="{DD7A337A-2B47-4069-97AB-C91F5EBD898E}" destId="{8B30DA27-2A07-4194-AA62-F492030CC06B}" srcOrd="0" destOrd="0" presId="urn:microsoft.com/office/officeart/2018/2/layout/IconVerticalSolidList"/>
    <dgm:cxn modelId="{743938E2-A7CC-1246-8D1F-E582A194F5B1}" type="presParOf" srcId="{DD7A337A-2B47-4069-97AB-C91F5EBD898E}" destId="{4381EF90-6BD6-46E8-A479-480FC72A9ABC}" srcOrd="1" destOrd="0" presId="urn:microsoft.com/office/officeart/2018/2/layout/IconVerticalSolidList"/>
    <dgm:cxn modelId="{D8240D8C-2A71-384A-B974-0CE40AF29DAC}" type="presParOf" srcId="{DD7A337A-2B47-4069-97AB-C91F5EBD898E}" destId="{6842C500-13AB-451D-99E8-707CF35F2C90}" srcOrd="2" destOrd="0" presId="urn:microsoft.com/office/officeart/2018/2/layout/IconVerticalSolidList"/>
    <dgm:cxn modelId="{E3171865-8AA4-534B-910F-2402E938E677}" type="presParOf" srcId="{DD7A337A-2B47-4069-97AB-C91F5EBD898E}" destId="{27C78B74-B202-489F-8B78-143EA75BA1B5}" srcOrd="3" destOrd="0" presId="urn:microsoft.com/office/officeart/2018/2/layout/IconVerticalSolidList"/>
    <dgm:cxn modelId="{372F88AE-DC14-2C4C-869B-D5E96BAB1FFA}" type="presParOf" srcId="{26857DC6-5D70-4201-A2B2-8BA816E65EFB}" destId="{2619C657-48D0-41EB-A90F-A638013BFD64}" srcOrd="5" destOrd="0" presId="urn:microsoft.com/office/officeart/2018/2/layout/IconVerticalSolidList"/>
    <dgm:cxn modelId="{5C6E2A2E-A16A-244E-8DAE-48EB656C8F84}" type="presParOf" srcId="{26857DC6-5D70-4201-A2B2-8BA816E65EFB}" destId="{3543A198-7CC0-46E4-90C1-5FB110CD6166}" srcOrd="6" destOrd="0" presId="urn:microsoft.com/office/officeart/2018/2/layout/IconVerticalSolidList"/>
    <dgm:cxn modelId="{1A8F3D2D-58E3-2948-A5C5-8BBB384C0BFA}" type="presParOf" srcId="{3543A198-7CC0-46E4-90C1-5FB110CD6166}" destId="{7AE35507-1457-46AC-979E-7C4374AB5F7C}" srcOrd="0" destOrd="0" presId="urn:microsoft.com/office/officeart/2018/2/layout/IconVerticalSolidList"/>
    <dgm:cxn modelId="{2E040060-EB16-BF47-A2DA-1A7349D1E443}" type="presParOf" srcId="{3543A198-7CC0-46E4-90C1-5FB110CD6166}" destId="{B8A8F847-EF68-4975-97D1-0079EC859A74}" srcOrd="1" destOrd="0" presId="urn:microsoft.com/office/officeart/2018/2/layout/IconVerticalSolidList"/>
    <dgm:cxn modelId="{073A3C3A-1A3D-3E47-902C-C633033CB670}" type="presParOf" srcId="{3543A198-7CC0-46E4-90C1-5FB110CD6166}" destId="{C1F0184B-B75D-4AA9-A69C-52D939D7F7A5}" srcOrd="2" destOrd="0" presId="urn:microsoft.com/office/officeart/2018/2/layout/IconVerticalSolidList"/>
    <dgm:cxn modelId="{DF6C9EAF-B6CC-3348-9D2C-83CC1C9D73B3}" type="presParOf" srcId="{3543A198-7CC0-46E4-90C1-5FB110CD6166}" destId="{6CF8A5A3-1E55-4D61-8CE9-643BCB9FDC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0E9FD2-7B83-4BC1-80EF-620572CC588D}"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8BB68F81-94A6-46A3-BB02-B28B6FA8988E}">
      <dgm:prSet/>
      <dgm:spPr/>
      <dgm:t>
        <a:bodyPr/>
        <a:lstStyle/>
        <a:p>
          <a:r>
            <a:rPr lang="en-US" b="1" u="sng"/>
            <a:t>Analysis of Missing Values </a:t>
          </a:r>
          <a:r>
            <a:rPr lang="en-US"/>
            <a:t>- The analysis of missing data is important because it can affect the accuracy and validity of statistical analyses and machine learning models. Statistical description and information is obtained using the describe function.</a:t>
          </a:r>
        </a:p>
      </dgm:t>
    </dgm:pt>
    <dgm:pt modelId="{C71BF0F6-2671-4DB5-BE04-F180067EDD19}" type="parTrans" cxnId="{1EF5658B-0C61-422A-BD7F-B55C264E9AEC}">
      <dgm:prSet/>
      <dgm:spPr/>
      <dgm:t>
        <a:bodyPr/>
        <a:lstStyle/>
        <a:p>
          <a:endParaRPr lang="en-US"/>
        </a:p>
      </dgm:t>
    </dgm:pt>
    <dgm:pt modelId="{30F3967A-347E-4076-B969-C073E7B26A22}" type="sibTrans" cxnId="{1EF5658B-0C61-422A-BD7F-B55C264E9AEC}">
      <dgm:prSet/>
      <dgm:spPr/>
      <dgm:t>
        <a:bodyPr/>
        <a:lstStyle/>
        <a:p>
          <a:endParaRPr lang="en-US"/>
        </a:p>
      </dgm:t>
    </dgm:pt>
    <dgm:pt modelId="{B53A2ABD-2718-461D-BCF2-4EE91051AF81}">
      <dgm:prSet/>
      <dgm:spPr/>
      <dgm:t>
        <a:bodyPr/>
        <a:lstStyle/>
        <a:p>
          <a:r>
            <a:rPr lang="en-US" b="1" u="sng"/>
            <a:t>Data Encoding </a:t>
          </a:r>
          <a:r>
            <a:rPr lang="en-US"/>
            <a:t>- We converted categorical variables to numbers such that the model is able to understand and extract the information. Most machine learning models only accept numeric variables, preprocessing the categorical variables becomes a necessary step </a:t>
          </a:r>
        </a:p>
      </dgm:t>
    </dgm:pt>
    <dgm:pt modelId="{7CF1DF33-8C85-47E3-BA19-1E0DF888A942}" type="parTrans" cxnId="{35B76247-5BB1-473B-92AA-0B417BCAD045}">
      <dgm:prSet/>
      <dgm:spPr/>
      <dgm:t>
        <a:bodyPr/>
        <a:lstStyle/>
        <a:p>
          <a:endParaRPr lang="en-US"/>
        </a:p>
      </dgm:t>
    </dgm:pt>
    <dgm:pt modelId="{5EC60240-1AE2-412D-910B-8853F6321F2C}" type="sibTrans" cxnId="{35B76247-5BB1-473B-92AA-0B417BCAD045}">
      <dgm:prSet/>
      <dgm:spPr/>
      <dgm:t>
        <a:bodyPr/>
        <a:lstStyle/>
        <a:p>
          <a:endParaRPr lang="en-US"/>
        </a:p>
      </dgm:t>
    </dgm:pt>
    <dgm:pt modelId="{08982FF2-13B0-4A1F-B62B-D0C8F79BFC47}">
      <dgm:prSet/>
      <dgm:spPr/>
      <dgm:t>
        <a:bodyPr/>
        <a:lstStyle/>
        <a:p>
          <a:r>
            <a:rPr lang="en-US" b="1" u="sng"/>
            <a:t>Correlation Analysis - </a:t>
          </a:r>
          <a:r>
            <a:rPr lang="en-US"/>
            <a:t>We have used Pearson correlation coefficient to evaluate the relationship between two and find the relationship between two or more variables. Correlation takes values between -1 and +1. A positive value for r indicates a positive association, and a negative value for r indicates a negative association. When r is 0, then there is no linear association between the variables.</a:t>
          </a:r>
        </a:p>
      </dgm:t>
    </dgm:pt>
    <dgm:pt modelId="{F516FDF6-4826-4EB3-A48B-8363F2F002BA}" type="parTrans" cxnId="{536BCEBE-6A14-4881-8B45-698F829C41D1}">
      <dgm:prSet/>
      <dgm:spPr/>
      <dgm:t>
        <a:bodyPr/>
        <a:lstStyle/>
        <a:p>
          <a:endParaRPr lang="en-US"/>
        </a:p>
      </dgm:t>
    </dgm:pt>
    <dgm:pt modelId="{2C109971-730E-4B1E-85D7-52C2693B91B4}" type="sibTrans" cxnId="{536BCEBE-6A14-4881-8B45-698F829C41D1}">
      <dgm:prSet/>
      <dgm:spPr/>
      <dgm:t>
        <a:bodyPr/>
        <a:lstStyle/>
        <a:p>
          <a:endParaRPr lang="en-US"/>
        </a:p>
      </dgm:t>
    </dgm:pt>
    <dgm:pt modelId="{47FD1E12-CE25-D84B-B9D5-76CAE39C6476}" type="pres">
      <dgm:prSet presAssocID="{7C0E9FD2-7B83-4BC1-80EF-620572CC588D}" presName="linear" presStyleCnt="0">
        <dgm:presLayoutVars>
          <dgm:animLvl val="lvl"/>
          <dgm:resizeHandles val="exact"/>
        </dgm:presLayoutVars>
      </dgm:prSet>
      <dgm:spPr/>
    </dgm:pt>
    <dgm:pt modelId="{C7FD56D3-7AAB-8F43-95D8-CA7453F8B1FC}" type="pres">
      <dgm:prSet presAssocID="{8BB68F81-94A6-46A3-BB02-B28B6FA8988E}" presName="parentText" presStyleLbl="node1" presStyleIdx="0" presStyleCnt="3">
        <dgm:presLayoutVars>
          <dgm:chMax val="0"/>
          <dgm:bulletEnabled val="1"/>
        </dgm:presLayoutVars>
      </dgm:prSet>
      <dgm:spPr/>
    </dgm:pt>
    <dgm:pt modelId="{6CB9B7E9-F7E9-304F-A342-4C649C514849}" type="pres">
      <dgm:prSet presAssocID="{30F3967A-347E-4076-B969-C073E7B26A22}" presName="spacer" presStyleCnt="0"/>
      <dgm:spPr/>
    </dgm:pt>
    <dgm:pt modelId="{28D27A16-022C-4842-B5AF-C104A78444AE}" type="pres">
      <dgm:prSet presAssocID="{B53A2ABD-2718-461D-BCF2-4EE91051AF81}" presName="parentText" presStyleLbl="node1" presStyleIdx="1" presStyleCnt="3">
        <dgm:presLayoutVars>
          <dgm:chMax val="0"/>
          <dgm:bulletEnabled val="1"/>
        </dgm:presLayoutVars>
      </dgm:prSet>
      <dgm:spPr/>
    </dgm:pt>
    <dgm:pt modelId="{FA2867DC-0BF9-AB4E-8005-B1D96A6CD8D8}" type="pres">
      <dgm:prSet presAssocID="{5EC60240-1AE2-412D-910B-8853F6321F2C}" presName="spacer" presStyleCnt="0"/>
      <dgm:spPr/>
    </dgm:pt>
    <dgm:pt modelId="{6D9D7BA2-3511-A04C-B306-B8860D767907}" type="pres">
      <dgm:prSet presAssocID="{08982FF2-13B0-4A1F-B62B-D0C8F79BFC47}" presName="parentText" presStyleLbl="node1" presStyleIdx="2" presStyleCnt="3">
        <dgm:presLayoutVars>
          <dgm:chMax val="0"/>
          <dgm:bulletEnabled val="1"/>
        </dgm:presLayoutVars>
      </dgm:prSet>
      <dgm:spPr/>
    </dgm:pt>
  </dgm:ptLst>
  <dgm:cxnLst>
    <dgm:cxn modelId="{1282AE41-0E31-DF48-AD5B-60ED5E0A8A1F}" type="presOf" srcId="{B53A2ABD-2718-461D-BCF2-4EE91051AF81}" destId="{28D27A16-022C-4842-B5AF-C104A78444AE}" srcOrd="0" destOrd="0" presId="urn:microsoft.com/office/officeart/2005/8/layout/vList2"/>
    <dgm:cxn modelId="{35B76247-5BB1-473B-92AA-0B417BCAD045}" srcId="{7C0E9FD2-7B83-4BC1-80EF-620572CC588D}" destId="{B53A2ABD-2718-461D-BCF2-4EE91051AF81}" srcOrd="1" destOrd="0" parTransId="{7CF1DF33-8C85-47E3-BA19-1E0DF888A942}" sibTransId="{5EC60240-1AE2-412D-910B-8853F6321F2C}"/>
    <dgm:cxn modelId="{0E84FA7D-3964-B147-BA44-9B5B34C2F3A2}" type="presOf" srcId="{8BB68F81-94A6-46A3-BB02-B28B6FA8988E}" destId="{C7FD56D3-7AAB-8F43-95D8-CA7453F8B1FC}" srcOrd="0" destOrd="0" presId="urn:microsoft.com/office/officeart/2005/8/layout/vList2"/>
    <dgm:cxn modelId="{1EF5658B-0C61-422A-BD7F-B55C264E9AEC}" srcId="{7C0E9FD2-7B83-4BC1-80EF-620572CC588D}" destId="{8BB68F81-94A6-46A3-BB02-B28B6FA8988E}" srcOrd="0" destOrd="0" parTransId="{C71BF0F6-2671-4DB5-BE04-F180067EDD19}" sibTransId="{30F3967A-347E-4076-B969-C073E7B26A22}"/>
    <dgm:cxn modelId="{536BCEBE-6A14-4881-8B45-698F829C41D1}" srcId="{7C0E9FD2-7B83-4BC1-80EF-620572CC588D}" destId="{08982FF2-13B0-4A1F-B62B-D0C8F79BFC47}" srcOrd="2" destOrd="0" parTransId="{F516FDF6-4826-4EB3-A48B-8363F2F002BA}" sibTransId="{2C109971-730E-4B1E-85D7-52C2693B91B4}"/>
    <dgm:cxn modelId="{914879C2-6B17-0444-8525-1897524A3A16}" type="presOf" srcId="{7C0E9FD2-7B83-4BC1-80EF-620572CC588D}" destId="{47FD1E12-CE25-D84B-B9D5-76CAE39C6476}" srcOrd="0" destOrd="0" presId="urn:microsoft.com/office/officeart/2005/8/layout/vList2"/>
    <dgm:cxn modelId="{82E8CDCE-EFCB-4347-ACB4-8DF7B9166D99}" type="presOf" srcId="{08982FF2-13B0-4A1F-B62B-D0C8F79BFC47}" destId="{6D9D7BA2-3511-A04C-B306-B8860D767907}" srcOrd="0" destOrd="0" presId="urn:microsoft.com/office/officeart/2005/8/layout/vList2"/>
    <dgm:cxn modelId="{9753BC44-F5D6-CF42-AC31-057DA2A1788C}" type="presParOf" srcId="{47FD1E12-CE25-D84B-B9D5-76CAE39C6476}" destId="{C7FD56D3-7AAB-8F43-95D8-CA7453F8B1FC}" srcOrd="0" destOrd="0" presId="urn:microsoft.com/office/officeart/2005/8/layout/vList2"/>
    <dgm:cxn modelId="{5F1E3508-FF3A-A441-B108-87ABB155565D}" type="presParOf" srcId="{47FD1E12-CE25-D84B-B9D5-76CAE39C6476}" destId="{6CB9B7E9-F7E9-304F-A342-4C649C514849}" srcOrd="1" destOrd="0" presId="urn:microsoft.com/office/officeart/2005/8/layout/vList2"/>
    <dgm:cxn modelId="{454D8BD0-60C0-8F45-843C-4ABF10F800DE}" type="presParOf" srcId="{47FD1E12-CE25-D84B-B9D5-76CAE39C6476}" destId="{28D27A16-022C-4842-B5AF-C104A78444AE}" srcOrd="2" destOrd="0" presId="urn:microsoft.com/office/officeart/2005/8/layout/vList2"/>
    <dgm:cxn modelId="{1A643FA9-02A6-944F-91C7-F290611EFAA8}" type="presParOf" srcId="{47FD1E12-CE25-D84B-B9D5-76CAE39C6476}" destId="{FA2867DC-0BF9-AB4E-8005-B1D96A6CD8D8}" srcOrd="3" destOrd="0" presId="urn:microsoft.com/office/officeart/2005/8/layout/vList2"/>
    <dgm:cxn modelId="{B7B94290-5FE0-9C48-8BEF-49F985FC5E8E}" type="presParOf" srcId="{47FD1E12-CE25-D84B-B9D5-76CAE39C6476}" destId="{6D9D7BA2-3511-A04C-B306-B8860D76790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E9FD2-7B83-4BC1-80EF-620572CC588D}"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8BB68F81-94A6-46A3-BB02-B28B6FA8988E}">
      <dgm:prSet/>
      <dgm:spPr/>
      <dgm:t>
        <a:bodyPr/>
        <a:lstStyle/>
        <a:p>
          <a:r>
            <a:rPr lang="en-US" b="1" u="sng">
              <a:uFillTx/>
              <a:latin typeface="Times" pitchFamily="2" charset="0"/>
            </a:rPr>
            <a:t>Standardizing the Data </a:t>
          </a:r>
          <a:r>
            <a:rPr lang="en-US">
              <a:latin typeface="Times" pitchFamily="2" charset="0"/>
            </a:rPr>
            <a:t>- Data standardization is the process of rescaling the attributes so that they have mean as 0 and variance as 1. Standardization will bring the data to a common scale so that it allows the system to share and efficiently use data.</a:t>
          </a:r>
        </a:p>
      </dgm:t>
    </dgm:pt>
    <dgm:pt modelId="{C71BF0F6-2671-4DB5-BE04-F180067EDD19}" type="parTrans" cxnId="{1EF5658B-0C61-422A-BD7F-B55C264E9AEC}">
      <dgm:prSet/>
      <dgm:spPr/>
      <dgm:t>
        <a:bodyPr/>
        <a:lstStyle/>
        <a:p>
          <a:endParaRPr lang="en-US"/>
        </a:p>
      </dgm:t>
    </dgm:pt>
    <dgm:pt modelId="{30F3967A-347E-4076-B969-C073E7B26A22}" type="sibTrans" cxnId="{1EF5658B-0C61-422A-BD7F-B55C264E9AEC}">
      <dgm:prSet/>
      <dgm:spPr/>
      <dgm:t>
        <a:bodyPr/>
        <a:lstStyle/>
        <a:p>
          <a:endParaRPr lang="en-US"/>
        </a:p>
      </dgm:t>
    </dgm:pt>
    <dgm:pt modelId="{B53A2ABD-2718-461D-BCF2-4EE91051AF81}">
      <dgm:prSet/>
      <dgm:spPr/>
      <dgm:t>
        <a:bodyPr/>
        <a:lstStyle/>
        <a:p>
          <a:r>
            <a:rPr lang="en-US" b="1" u="sng">
              <a:uFillTx/>
              <a:latin typeface="Times" pitchFamily="2" charset="0"/>
            </a:rPr>
            <a:t>Principal Component Analysis </a:t>
          </a:r>
          <a:r>
            <a:rPr lang="en-US">
              <a:latin typeface="Times" pitchFamily="2" charset="0"/>
            </a:rPr>
            <a:t>- PCA will simplify the complexity in high dimension data while retaining the trends and patterns. Principal component analysis (PCA) is a technique for reducing the dimensionality of such datasets, increasing interpretability but at the same time minimizing information loss.</a:t>
          </a:r>
        </a:p>
      </dgm:t>
    </dgm:pt>
    <dgm:pt modelId="{7CF1DF33-8C85-47E3-BA19-1E0DF888A942}" type="parTrans" cxnId="{35B76247-5BB1-473B-92AA-0B417BCAD045}">
      <dgm:prSet/>
      <dgm:spPr/>
      <dgm:t>
        <a:bodyPr/>
        <a:lstStyle/>
        <a:p>
          <a:endParaRPr lang="en-US"/>
        </a:p>
      </dgm:t>
    </dgm:pt>
    <dgm:pt modelId="{5EC60240-1AE2-412D-910B-8853F6321F2C}" type="sibTrans" cxnId="{35B76247-5BB1-473B-92AA-0B417BCAD045}">
      <dgm:prSet/>
      <dgm:spPr/>
      <dgm:t>
        <a:bodyPr/>
        <a:lstStyle/>
        <a:p>
          <a:endParaRPr lang="en-US"/>
        </a:p>
      </dgm:t>
    </dgm:pt>
    <dgm:pt modelId="{D47F137B-79BE-8043-8433-D62E83782613}">
      <dgm:prSet custT="1"/>
      <dgm:spPr/>
      <dgm:t>
        <a:bodyPr/>
        <a:lstStyle/>
        <a:p>
          <a:r>
            <a:rPr lang="en-US" sz="2100" b="1" u="sng" kern="1200">
              <a:uFillTx/>
            </a:rPr>
            <a:t>Statistical Analysis</a:t>
          </a:r>
          <a:r>
            <a:rPr lang="en-US" sz="2100" kern="1200"/>
            <a:t>: </a:t>
          </a:r>
          <a:r>
            <a:rPr lang="en-US" sz="2100" kern="1200">
              <a:solidFill>
                <a:srgbClr val="000000"/>
              </a:solidFill>
              <a:latin typeface="Times" pitchFamily="2" charset="0"/>
              <a:ea typeface="+mn-ea"/>
              <a:cs typeface="+mn-cs"/>
            </a:rPr>
            <a:t>A Pearson’s chi-square test is a </a:t>
          </a:r>
          <a:r>
            <a:rPr lang="en-US" sz="2100" kern="1200">
              <a:solidFill>
                <a:srgbClr val="000000"/>
              </a:solidFill>
              <a:latin typeface="Times" pitchFamily="2" charset="0"/>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statistical test</a:t>
          </a:r>
          <a:r>
            <a:rPr lang="en-US" sz="2100" kern="1200">
              <a:solidFill>
                <a:srgbClr val="000000"/>
              </a:solidFill>
              <a:latin typeface="Times" pitchFamily="2" charset="0"/>
              <a:ea typeface="+mn-ea"/>
              <a:cs typeface="+mn-cs"/>
            </a:rPr>
            <a:t> for categorical data. </a:t>
          </a:r>
        </a:p>
      </dgm:t>
    </dgm:pt>
    <dgm:pt modelId="{A9A8F48F-694E-8846-99A7-0CFC502E0255}" type="parTrans" cxnId="{0940D808-4D19-0949-BE1A-3776580D9991}">
      <dgm:prSet/>
      <dgm:spPr/>
      <dgm:t>
        <a:bodyPr/>
        <a:lstStyle/>
        <a:p>
          <a:endParaRPr lang="en-US"/>
        </a:p>
      </dgm:t>
    </dgm:pt>
    <dgm:pt modelId="{446FD2FF-C2A9-0B47-A04B-A91010E7298D}" type="sibTrans" cxnId="{0940D808-4D19-0949-BE1A-3776580D9991}">
      <dgm:prSet/>
      <dgm:spPr/>
      <dgm:t>
        <a:bodyPr/>
        <a:lstStyle/>
        <a:p>
          <a:endParaRPr lang="en-US"/>
        </a:p>
      </dgm:t>
    </dgm:pt>
    <dgm:pt modelId="{47FD1E12-CE25-D84B-B9D5-76CAE39C6476}" type="pres">
      <dgm:prSet presAssocID="{7C0E9FD2-7B83-4BC1-80EF-620572CC588D}" presName="linear" presStyleCnt="0">
        <dgm:presLayoutVars>
          <dgm:animLvl val="lvl"/>
          <dgm:resizeHandles val="exact"/>
        </dgm:presLayoutVars>
      </dgm:prSet>
      <dgm:spPr/>
    </dgm:pt>
    <dgm:pt modelId="{C7FD56D3-7AAB-8F43-95D8-CA7453F8B1FC}" type="pres">
      <dgm:prSet presAssocID="{8BB68F81-94A6-46A3-BB02-B28B6FA8988E}" presName="parentText" presStyleLbl="node1" presStyleIdx="0" presStyleCnt="3">
        <dgm:presLayoutVars>
          <dgm:chMax val="0"/>
          <dgm:bulletEnabled val="1"/>
        </dgm:presLayoutVars>
      </dgm:prSet>
      <dgm:spPr/>
    </dgm:pt>
    <dgm:pt modelId="{6CB9B7E9-F7E9-304F-A342-4C649C514849}" type="pres">
      <dgm:prSet presAssocID="{30F3967A-347E-4076-B969-C073E7B26A22}" presName="spacer" presStyleCnt="0"/>
      <dgm:spPr/>
    </dgm:pt>
    <dgm:pt modelId="{28D27A16-022C-4842-B5AF-C104A78444AE}" type="pres">
      <dgm:prSet presAssocID="{B53A2ABD-2718-461D-BCF2-4EE91051AF81}" presName="parentText" presStyleLbl="node1" presStyleIdx="1" presStyleCnt="3">
        <dgm:presLayoutVars>
          <dgm:chMax val="0"/>
          <dgm:bulletEnabled val="1"/>
        </dgm:presLayoutVars>
      </dgm:prSet>
      <dgm:spPr/>
    </dgm:pt>
    <dgm:pt modelId="{520AB14D-78E7-C046-92A2-F1C1EB5A2433}" type="pres">
      <dgm:prSet presAssocID="{5EC60240-1AE2-412D-910B-8853F6321F2C}" presName="spacer" presStyleCnt="0"/>
      <dgm:spPr/>
    </dgm:pt>
    <dgm:pt modelId="{38F6C8C1-BE81-6246-ABAA-E9EE87BEAEA9}" type="pres">
      <dgm:prSet presAssocID="{D47F137B-79BE-8043-8433-D62E83782613}" presName="parentText" presStyleLbl="node1" presStyleIdx="2" presStyleCnt="3">
        <dgm:presLayoutVars>
          <dgm:chMax val="0"/>
          <dgm:bulletEnabled val="1"/>
        </dgm:presLayoutVars>
      </dgm:prSet>
      <dgm:spPr/>
    </dgm:pt>
  </dgm:ptLst>
  <dgm:cxnLst>
    <dgm:cxn modelId="{0940D808-4D19-0949-BE1A-3776580D9991}" srcId="{7C0E9FD2-7B83-4BC1-80EF-620572CC588D}" destId="{D47F137B-79BE-8043-8433-D62E83782613}" srcOrd="2" destOrd="0" parTransId="{A9A8F48F-694E-8846-99A7-0CFC502E0255}" sibTransId="{446FD2FF-C2A9-0B47-A04B-A91010E7298D}"/>
    <dgm:cxn modelId="{1282AE41-0E31-DF48-AD5B-60ED5E0A8A1F}" type="presOf" srcId="{B53A2ABD-2718-461D-BCF2-4EE91051AF81}" destId="{28D27A16-022C-4842-B5AF-C104A78444AE}" srcOrd="0" destOrd="0" presId="urn:microsoft.com/office/officeart/2005/8/layout/vList2"/>
    <dgm:cxn modelId="{35B76247-5BB1-473B-92AA-0B417BCAD045}" srcId="{7C0E9FD2-7B83-4BC1-80EF-620572CC588D}" destId="{B53A2ABD-2718-461D-BCF2-4EE91051AF81}" srcOrd="1" destOrd="0" parTransId="{7CF1DF33-8C85-47E3-BA19-1E0DF888A942}" sibTransId="{5EC60240-1AE2-412D-910B-8853F6321F2C}"/>
    <dgm:cxn modelId="{0E84FA7D-3964-B147-BA44-9B5B34C2F3A2}" type="presOf" srcId="{8BB68F81-94A6-46A3-BB02-B28B6FA8988E}" destId="{C7FD56D3-7AAB-8F43-95D8-CA7453F8B1FC}" srcOrd="0" destOrd="0" presId="urn:microsoft.com/office/officeart/2005/8/layout/vList2"/>
    <dgm:cxn modelId="{1EF5658B-0C61-422A-BD7F-B55C264E9AEC}" srcId="{7C0E9FD2-7B83-4BC1-80EF-620572CC588D}" destId="{8BB68F81-94A6-46A3-BB02-B28B6FA8988E}" srcOrd="0" destOrd="0" parTransId="{C71BF0F6-2671-4DB5-BE04-F180067EDD19}" sibTransId="{30F3967A-347E-4076-B969-C073E7B26A22}"/>
    <dgm:cxn modelId="{914879C2-6B17-0444-8525-1897524A3A16}" type="presOf" srcId="{7C0E9FD2-7B83-4BC1-80EF-620572CC588D}" destId="{47FD1E12-CE25-D84B-B9D5-76CAE39C6476}" srcOrd="0" destOrd="0" presId="urn:microsoft.com/office/officeart/2005/8/layout/vList2"/>
    <dgm:cxn modelId="{A8750AD1-5F0A-A141-A7D0-ABA4F7998E9C}" type="presOf" srcId="{D47F137B-79BE-8043-8433-D62E83782613}" destId="{38F6C8C1-BE81-6246-ABAA-E9EE87BEAEA9}" srcOrd="0" destOrd="0" presId="urn:microsoft.com/office/officeart/2005/8/layout/vList2"/>
    <dgm:cxn modelId="{9753BC44-F5D6-CF42-AC31-057DA2A1788C}" type="presParOf" srcId="{47FD1E12-CE25-D84B-B9D5-76CAE39C6476}" destId="{C7FD56D3-7AAB-8F43-95D8-CA7453F8B1FC}" srcOrd="0" destOrd="0" presId="urn:microsoft.com/office/officeart/2005/8/layout/vList2"/>
    <dgm:cxn modelId="{5F1E3508-FF3A-A441-B108-87ABB155565D}" type="presParOf" srcId="{47FD1E12-CE25-D84B-B9D5-76CAE39C6476}" destId="{6CB9B7E9-F7E9-304F-A342-4C649C514849}" srcOrd="1" destOrd="0" presId="urn:microsoft.com/office/officeart/2005/8/layout/vList2"/>
    <dgm:cxn modelId="{454D8BD0-60C0-8F45-843C-4ABF10F800DE}" type="presParOf" srcId="{47FD1E12-CE25-D84B-B9D5-76CAE39C6476}" destId="{28D27A16-022C-4842-B5AF-C104A78444AE}" srcOrd="2" destOrd="0" presId="urn:microsoft.com/office/officeart/2005/8/layout/vList2"/>
    <dgm:cxn modelId="{0C570CB9-C0B2-3541-A494-D78F7E147827}" type="presParOf" srcId="{47FD1E12-CE25-D84B-B9D5-76CAE39C6476}" destId="{520AB14D-78E7-C046-92A2-F1C1EB5A2433}" srcOrd="3" destOrd="0" presId="urn:microsoft.com/office/officeart/2005/8/layout/vList2"/>
    <dgm:cxn modelId="{7A74879E-F13B-7741-BBA9-9E916C2E0BAF}" type="presParOf" srcId="{47FD1E12-CE25-D84B-B9D5-76CAE39C6476}" destId="{38F6C8C1-BE81-6246-ABAA-E9EE87BEAEA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333F5-1550-BC4B-A131-B97AECB573EC}">
      <dsp:nvSpPr>
        <dsp:cNvPr id="0" name=""/>
        <dsp:cNvSpPr/>
      </dsp:nvSpPr>
      <dsp:spPr>
        <a:xfrm>
          <a:off x="0" y="0"/>
          <a:ext cx="11582399" cy="0"/>
        </a:xfrm>
        <a:prstGeom prst="lin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AF02092-CC70-C140-B693-3BB4A9A18657}">
      <dsp:nvSpPr>
        <dsp:cNvPr id="0" name=""/>
        <dsp:cNvSpPr/>
      </dsp:nvSpPr>
      <dsp:spPr>
        <a:xfrm>
          <a:off x="0" y="0"/>
          <a:ext cx="11582399" cy="1013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Times" pitchFamily="2" charset="0"/>
            </a:rPr>
            <a:t>The aim of the project is to predict if the adult income is greater than 50K or less than and equal to 50K. </a:t>
          </a:r>
        </a:p>
      </dsp:txBody>
      <dsp:txXfrm>
        <a:off x="0" y="0"/>
        <a:ext cx="11582399" cy="1013570"/>
      </dsp:txXfrm>
    </dsp:sp>
    <dsp:sp modelId="{52465B71-5445-514E-9102-A224C77D405E}">
      <dsp:nvSpPr>
        <dsp:cNvPr id="0" name=""/>
        <dsp:cNvSpPr/>
      </dsp:nvSpPr>
      <dsp:spPr>
        <a:xfrm>
          <a:off x="0" y="1013570"/>
          <a:ext cx="11582399" cy="0"/>
        </a:xfrm>
        <a:prstGeom prst="line">
          <a:avLst/>
        </a:prstGeom>
        <a:gradFill rotWithShape="0">
          <a:gsLst>
            <a:gs pos="0">
              <a:schemeClr val="accent2">
                <a:hueOff val="-504032"/>
                <a:satOff val="-1280"/>
                <a:lumOff val="-1765"/>
                <a:alphaOff val="0"/>
                <a:lumMod val="110000"/>
                <a:satMod val="105000"/>
                <a:tint val="67000"/>
              </a:schemeClr>
            </a:gs>
            <a:gs pos="50000">
              <a:schemeClr val="accent2">
                <a:hueOff val="-504032"/>
                <a:satOff val="-1280"/>
                <a:lumOff val="-1765"/>
                <a:alphaOff val="0"/>
                <a:lumMod val="105000"/>
                <a:satMod val="103000"/>
                <a:tint val="73000"/>
              </a:schemeClr>
            </a:gs>
            <a:gs pos="100000">
              <a:schemeClr val="accent2">
                <a:hueOff val="-504032"/>
                <a:satOff val="-1280"/>
                <a:lumOff val="-1765"/>
                <a:alphaOff val="0"/>
                <a:lumMod val="105000"/>
                <a:satMod val="109000"/>
                <a:tint val="81000"/>
              </a:schemeClr>
            </a:gs>
          </a:gsLst>
          <a:lin ang="5400000" scaled="0"/>
        </a:gradFill>
        <a:ln w="6350" cap="flat" cmpd="sng" algn="ctr">
          <a:solidFill>
            <a:schemeClr val="accent2">
              <a:hueOff val="-504032"/>
              <a:satOff val="-1280"/>
              <a:lumOff val="-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975BA65-B683-C348-9E24-8F2B16046ED2}">
      <dsp:nvSpPr>
        <dsp:cNvPr id="0" name=""/>
        <dsp:cNvSpPr/>
      </dsp:nvSpPr>
      <dsp:spPr>
        <a:xfrm>
          <a:off x="0" y="1013570"/>
          <a:ext cx="11582399" cy="1013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Times" pitchFamily="2" charset="0"/>
            </a:rPr>
            <a:t>There are certain factors influencing the setting up a business in a city, which rely on the average income of people living in that city; Some other factors which affect the income of people are age, education, occupation, capital gain or loss, etc. </a:t>
          </a:r>
        </a:p>
      </dsp:txBody>
      <dsp:txXfrm>
        <a:off x="0" y="1013570"/>
        <a:ext cx="11582399" cy="1013570"/>
      </dsp:txXfrm>
    </dsp:sp>
    <dsp:sp modelId="{96AF6B31-C982-5644-B2C6-C4C362409E1A}">
      <dsp:nvSpPr>
        <dsp:cNvPr id="0" name=""/>
        <dsp:cNvSpPr/>
      </dsp:nvSpPr>
      <dsp:spPr>
        <a:xfrm>
          <a:off x="0" y="2027141"/>
          <a:ext cx="11582399" cy="0"/>
        </a:xfrm>
        <a:prstGeom prst="line">
          <a:avLst/>
        </a:prstGeom>
        <a:gradFill rotWithShape="0">
          <a:gsLst>
            <a:gs pos="0">
              <a:schemeClr val="accent2">
                <a:hueOff val="-1008063"/>
                <a:satOff val="-2559"/>
                <a:lumOff val="-3530"/>
                <a:alphaOff val="0"/>
                <a:lumMod val="110000"/>
                <a:satMod val="105000"/>
                <a:tint val="67000"/>
              </a:schemeClr>
            </a:gs>
            <a:gs pos="50000">
              <a:schemeClr val="accent2">
                <a:hueOff val="-1008063"/>
                <a:satOff val="-2559"/>
                <a:lumOff val="-3530"/>
                <a:alphaOff val="0"/>
                <a:lumMod val="105000"/>
                <a:satMod val="103000"/>
                <a:tint val="73000"/>
              </a:schemeClr>
            </a:gs>
            <a:gs pos="100000">
              <a:schemeClr val="accent2">
                <a:hueOff val="-1008063"/>
                <a:satOff val="-2559"/>
                <a:lumOff val="-3530"/>
                <a:alphaOff val="0"/>
                <a:lumMod val="105000"/>
                <a:satMod val="109000"/>
                <a:tint val="81000"/>
              </a:schemeClr>
            </a:gs>
          </a:gsLst>
          <a:lin ang="5400000" scaled="0"/>
        </a:gradFill>
        <a:ln w="6350" cap="flat" cmpd="sng" algn="ctr">
          <a:solidFill>
            <a:schemeClr val="accent2">
              <a:hueOff val="-1008063"/>
              <a:satOff val="-2559"/>
              <a:lumOff val="-353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E52DD0D-5328-6A49-BE99-4A23FCF8149D}">
      <dsp:nvSpPr>
        <dsp:cNvPr id="0" name=""/>
        <dsp:cNvSpPr/>
      </dsp:nvSpPr>
      <dsp:spPr>
        <a:xfrm>
          <a:off x="0" y="2027141"/>
          <a:ext cx="11582399" cy="1013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Times" pitchFamily="2" charset="0"/>
            </a:rPr>
            <a:t>This helps us determine various things such as the scope of profit-making business, preferences of real estate and bank loans eligibility for every individual, the type of people who would like to visit any tourist place and whether the people living there would put their students in private or public colleges in future. </a:t>
          </a:r>
        </a:p>
      </dsp:txBody>
      <dsp:txXfrm>
        <a:off x="0" y="2027141"/>
        <a:ext cx="11582399" cy="1013570"/>
      </dsp:txXfrm>
    </dsp:sp>
    <dsp:sp modelId="{D4F73640-FD6D-A642-875B-1D7BDFA0576E}">
      <dsp:nvSpPr>
        <dsp:cNvPr id="0" name=""/>
        <dsp:cNvSpPr/>
      </dsp:nvSpPr>
      <dsp:spPr>
        <a:xfrm>
          <a:off x="0" y="3040712"/>
          <a:ext cx="11582399" cy="0"/>
        </a:xfrm>
        <a:prstGeom prst="line">
          <a:avLst/>
        </a:prstGeom>
        <a:gradFill rotWithShape="0">
          <a:gsLst>
            <a:gs pos="0">
              <a:schemeClr val="accent2">
                <a:hueOff val="-1512095"/>
                <a:satOff val="-3839"/>
                <a:lumOff val="-5295"/>
                <a:alphaOff val="0"/>
                <a:lumMod val="110000"/>
                <a:satMod val="105000"/>
                <a:tint val="67000"/>
              </a:schemeClr>
            </a:gs>
            <a:gs pos="50000">
              <a:schemeClr val="accent2">
                <a:hueOff val="-1512095"/>
                <a:satOff val="-3839"/>
                <a:lumOff val="-5295"/>
                <a:alphaOff val="0"/>
                <a:lumMod val="105000"/>
                <a:satMod val="103000"/>
                <a:tint val="73000"/>
              </a:schemeClr>
            </a:gs>
            <a:gs pos="100000">
              <a:schemeClr val="accent2">
                <a:hueOff val="-1512095"/>
                <a:satOff val="-3839"/>
                <a:lumOff val="-5295"/>
                <a:alphaOff val="0"/>
                <a:lumMod val="105000"/>
                <a:satMod val="109000"/>
                <a:tint val="81000"/>
              </a:schemeClr>
            </a:gs>
          </a:gsLst>
          <a:lin ang="5400000" scaled="0"/>
        </a:gradFill>
        <a:ln w="6350" cap="flat" cmpd="sng" algn="ctr">
          <a:solidFill>
            <a:schemeClr val="accent2">
              <a:hueOff val="-1512095"/>
              <a:satOff val="-3839"/>
              <a:lumOff val="-529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EC5F0EE-3AA0-5B4E-8896-77B3A28DF226}">
      <dsp:nvSpPr>
        <dsp:cNvPr id="0" name=""/>
        <dsp:cNvSpPr/>
      </dsp:nvSpPr>
      <dsp:spPr>
        <a:xfrm>
          <a:off x="0" y="3040712"/>
          <a:ext cx="11582399" cy="1013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Times" pitchFamily="2" charset="0"/>
            </a:rPr>
            <a:t>The goal of the project is to predict and extract as much information as possible from the data by using machine learning algorithms and finding appropriate patterns in the dataset using Association rules.</a:t>
          </a:r>
        </a:p>
      </dsp:txBody>
      <dsp:txXfrm>
        <a:off x="0" y="3040712"/>
        <a:ext cx="11582399" cy="1013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C407D-DD0C-406A-9843-6621704778D0}">
      <dsp:nvSpPr>
        <dsp:cNvPr id="0" name=""/>
        <dsp:cNvSpPr/>
      </dsp:nvSpPr>
      <dsp:spPr>
        <a:xfrm>
          <a:off x="0" y="2245"/>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B112D-C08F-4D70-8C1F-10376E07FA8E}">
      <dsp:nvSpPr>
        <dsp:cNvPr id="0" name=""/>
        <dsp:cNvSpPr/>
      </dsp:nvSpPr>
      <dsp:spPr>
        <a:xfrm>
          <a:off x="344203" y="258264"/>
          <a:ext cx="625824" cy="625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41EA78-6674-4895-8718-F34C9D109049}">
      <dsp:nvSpPr>
        <dsp:cNvPr id="0" name=""/>
        <dsp:cNvSpPr/>
      </dsp:nvSpPr>
      <dsp:spPr>
        <a:xfrm>
          <a:off x="1314230" y="2245"/>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100000"/>
            </a:lnSpc>
            <a:spcBef>
              <a:spcPct val="0"/>
            </a:spcBef>
            <a:spcAft>
              <a:spcPct val="35000"/>
            </a:spcAft>
            <a:buNone/>
          </a:pPr>
          <a:r>
            <a:rPr lang="en-US" sz="1500" kern="1200">
              <a:latin typeface="Times" pitchFamily="2" charset="0"/>
            </a:rPr>
            <a:t>The data for our study was accessed from the University of California Irvine (UCI) Machine Learning Repository. </a:t>
          </a:r>
        </a:p>
      </dsp:txBody>
      <dsp:txXfrm>
        <a:off x="1314230" y="2245"/>
        <a:ext cx="4874458" cy="1137862"/>
      </dsp:txXfrm>
    </dsp:sp>
    <dsp:sp modelId="{30F90A72-47F0-4C7D-AED2-66EB753B52E2}">
      <dsp:nvSpPr>
        <dsp:cNvPr id="0" name=""/>
        <dsp:cNvSpPr/>
      </dsp:nvSpPr>
      <dsp:spPr>
        <a:xfrm>
          <a:off x="0" y="1424572"/>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13CC9-2CC9-4F5E-A464-013A5C797C47}">
      <dsp:nvSpPr>
        <dsp:cNvPr id="0" name=""/>
        <dsp:cNvSpPr/>
      </dsp:nvSpPr>
      <dsp:spPr>
        <a:xfrm>
          <a:off x="344203" y="1680591"/>
          <a:ext cx="625824" cy="625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0A65D-B71D-4E40-83D1-1D14879BEED3}">
      <dsp:nvSpPr>
        <dsp:cNvPr id="0" name=""/>
        <dsp:cNvSpPr/>
      </dsp:nvSpPr>
      <dsp:spPr>
        <a:xfrm>
          <a:off x="1314230" y="1424572"/>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100000"/>
            </a:lnSpc>
            <a:spcBef>
              <a:spcPct val="0"/>
            </a:spcBef>
            <a:spcAft>
              <a:spcPct val="35000"/>
            </a:spcAft>
            <a:buNone/>
          </a:pPr>
          <a:r>
            <a:rPr lang="en-US" sz="1500" kern="1200">
              <a:latin typeface="Times" pitchFamily="2" charset="0"/>
            </a:rPr>
            <a:t>The Datasets consist of 32561 instances (rows) and 15 attributes, each of which explains various features of a person along with his income per year. </a:t>
          </a:r>
        </a:p>
      </dsp:txBody>
      <dsp:txXfrm>
        <a:off x="1314230" y="1424572"/>
        <a:ext cx="4874458" cy="1137862"/>
      </dsp:txXfrm>
    </dsp:sp>
    <dsp:sp modelId="{8B30DA27-2A07-4194-AA62-F492030CC06B}">
      <dsp:nvSpPr>
        <dsp:cNvPr id="0" name=""/>
        <dsp:cNvSpPr/>
      </dsp:nvSpPr>
      <dsp:spPr>
        <a:xfrm>
          <a:off x="0" y="2846900"/>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1EF90-6BD6-46E8-A479-480FC72A9ABC}">
      <dsp:nvSpPr>
        <dsp:cNvPr id="0" name=""/>
        <dsp:cNvSpPr/>
      </dsp:nvSpPr>
      <dsp:spPr>
        <a:xfrm>
          <a:off x="344203" y="3102919"/>
          <a:ext cx="625824" cy="625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C78B74-B202-489F-8B78-143EA75BA1B5}">
      <dsp:nvSpPr>
        <dsp:cNvPr id="0" name=""/>
        <dsp:cNvSpPr/>
      </dsp:nvSpPr>
      <dsp:spPr>
        <a:xfrm>
          <a:off x="1314230" y="2846900"/>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100000"/>
            </a:lnSpc>
            <a:spcBef>
              <a:spcPct val="0"/>
            </a:spcBef>
            <a:spcAft>
              <a:spcPct val="35000"/>
            </a:spcAft>
            <a:buNone/>
          </a:pPr>
          <a:r>
            <a:rPr lang="en-US" sz="1500" kern="1200">
              <a:latin typeface="Times" pitchFamily="2" charset="0"/>
            </a:rPr>
            <a:t>The prediction task is to predict whether income exceeds $50k per year based on the provided. The dataset needs to be balanced with the target values so that the models do not overfit the data. </a:t>
          </a:r>
        </a:p>
      </dsp:txBody>
      <dsp:txXfrm>
        <a:off x="1314230" y="2846900"/>
        <a:ext cx="4874458" cy="1137862"/>
      </dsp:txXfrm>
    </dsp:sp>
    <dsp:sp modelId="{7AE35507-1457-46AC-979E-7C4374AB5F7C}">
      <dsp:nvSpPr>
        <dsp:cNvPr id="0" name=""/>
        <dsp:cNvSpPr/>
      </dsp:nvSpPr>
      <dsp:spPr>
        <a:xfrm>
          <a:off x="0" y="4269228"/>
          <a:ext cx="6188689" cy="1137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8F847-EF68-4975-97D1-0079EC859A74}">
      <dsp:nvSpPr>
        <dsp:cNvPr id="0" name=""/>
        <dsp:cNvSpPr/>
      </dsp:nvSpPr>
      <dsp:spPr>
        <a:xfrm>
          <a:off x="344203" y="4525247"/>
          <a:ext cx="625824" cy="625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F8A5A3-1E55-4D61-8CE9-643BCB9FDCB1}">
      <dsp:nvSpPr>
        <dsp:cNvPr id="0" name=""/>
        <dsp:cNvSpPr/>
      </dsp:nvSpPr>
      <dsp:spPr>
        <a:xfrm>
          <a:off x="1314230" y="4269228"/>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100000"/>
            </a:lnSpc>
            <a:spcBef>
              <a:spcPct val="0"/>
            </a:spcBef>
            <a:spcAft>
              <a:spcPct val="35000"/>
            </a:spcAft>
            <a:buNone/>
          </a:pPr>
          <a:r>
            <a:rPr lang="en-US" sz="1500" kern="1200">
              <a:latin typeface="Times" pitchFamily="2" charset="0"/>
            </a:rPr>
            <a:t>Few columns in the dataset include age, </a:t>
          </a:r>
          <a:r>
            <a:rPr lang="en-US" sz="1500" kern="1200" err="1">
              <a:latin typeface="Times" pitchFamily="2" charset="0"/>
            </a:rPr>
            <a:t>workclass</a:t>
          </a:r>
          <a:r>
            <a:rPr lang="en-US" sz="1500" kern="1200">
              <a:latin typeface="Times" pitchFamily="2" charset="0"/>
            </a:rPr>
            <a:t>, education, occupation, marital status, race, etc.</a:t>
          </a:r>
        </a:p>
      </dsp:txBody>
      <dsp:txXfrm>
        <a:off x="1314230" y="4269228"/>
        <a:ext cx="4874458" cy="1137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D56D3-7AAB-8F43-95D8-CA7453F8B1FC}">
      <dsp:nvSpPr>
        <dsp:cNvPr id="0" name=""/>
        <dsp:cNvSpPr/>
      </dsp:nvSpPr>
      <dsp:spPr>
        <a:xfrm>
          <a:off x="0" y="14473"/>
          <a:ext cx="7154000" cy="2094153"/>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a:t>Analysis of Missing Values </a:t>
          </a:r>
          <a:r>
            <a:rPr lang="en-US" sz="1800" kern="1200"/>
            <a:t>- The analysis of missing data is important because it can affect the accuracy and validity of statistical analyses and machine learning models. Statistical description and information is obtained using the describe function.</a:t>
          </a:r>
        </a:p>
      </dsp:txBody>
      <dsp:txXfrm>
        <a:off x="102228" y="116701"/>
        <a:ext cx="6949544" cy="1889697"/>
      </dsp:txXfrm>
    </dsp:sp>
    <dsp:sp modelId="{28D27A16-022C-4842-B5AF-C104A78444AE}">
      <dsp:nvSpPr>
        <dsp:cNvPr id="0" name=""/>
        <dsp:cNvSpPr/>
      </dsp:nvSpPr>
      <dsp:spPr>
        <a:xfrm>
          <a:off x="0" y="2160467"/>
          <a:ext cx="7154000" cy="2094153"/>
        </a:xfrm>
        <a:prstGeom prst="roundRect">
          <a:avLst/>
        </a:prstGeom>
        <a:gradFill rotWithShape="0">
          <a:gsLst>
            <a:gs pos="0">
              <a:schemeClr val="accent5">
                <a:hueOff val="-745015"/>
                <a:satOff val="1990"/>
                <a:lumOff val="-785"/>
                <a:alphaOff val="0"/>
                <a:lumMod val="110000"/>
                <a:satMod val="105000"/>
                <a:tint val="67000"/>
              </a:schemeClr>
            </a:gs>
            <a:gs pos="50000">
              <a:schemeClr val="accent5">
                <a:hueOff val="-745015"/>
                <a:satOff val="1990"/>
                <a:lumOff val="-785"/>
                <a:alphaOff val="0"/>
                <a:lumMod val="105000"/>
                <a:satMod val="103000"/>
                <a:tint val="73000"/>
              </a:schemeClr>
            </a:gs>
            <a:gs pos="100000">
              <a:schemeClr val="accent5">
                <a:hueOff val="-745015"/>
                <a:satOff val="1990"/>
                <a:lumOff val="-78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a:t>Data Encoding </a:t>
          </a:r>
          <a:r>
            <a:rPr lang="en-US" sz="1800" kern="1200"/>
            <a:t>- We converted categorical variables to numbers such that the model is able to understand and extract the information. Most machine learning models only accept numeric variables, preprocessing the categorical variables becomes a necessary step </a:t>
          </a:r>
        </a:p>
      </dsp:txBody>
      <dsp:txXfrm>
        <a:off x="102228" y="2262695"/>
        <a:ext cx="6949544" cy="1889697"/>
      </dsp:txXfrm>
    </dsp:sp>
    <dsp:sp modelId="{6D9D7BA2-3511-A04C-B306-B8860D767907}">
      <dsp:nvSpPr>
        <dsp:cNvPr id="0" name=""/>
        <dsp:cNvSpPr/>
      </dsp:nvSpPr>
      <dsp:spPr>
        <a:xfrm>
          <a:off x="0" y="4306460"/>
          <a:ext cx="7154000" cy="2094153"/>
        </a:xfrm>
        <a:prstGeom prst="roundRect">
          <a:avLst/>
        </a:prstGeom>
        <a:gradFill rotWithShape="0">
          <a:gsLst>
            <a:gs pos="0">
              <a:schemeClr val="accent5">
                <a:hueOff val="-1490029"/>
                <a:satOff val="3979"/>
                <a:lumOff val="-1569"/>
                <a:alphaOff val="0"/>
                <a:lumMod val="110000"/>
                <a:satMod val="105000"/>
                <a:tint val="67000"/>
              </a:schemeClr>
            </a:gs>
            <a:gs pos="50000">
              <a:schemeClr val="accent5">
                <a:hueOff val="-1490029"/>
                <a:satOff val="3979"/>
                <a:lumOff val="-1569"/>
                <a:alphaOff val="0"/>
                <a:lumMod val="105000"/>
                <a:satMod val="103000"/>
                <a:tint val="73000"/>
              </a:schemeClr>
            </a:gs>
            <a:gs pos="100000">
              <a:schemeClr val="accent5">
                <a:hueOff val="-1490029"/>
                <a:satOff val="3979"/>
                <a:lumOff val="-156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a:t>Correlation Analysis - </a:t>
          </a:r>
          <a:r>
            <a:rPr lang="en-US" sz="1800" kern="1200"/>
            <a:t>We have used Pearson correlation coefficient to evaluate the relationship between two and find the relationship between two or more variables. Correlation takes values between -1 and +1. A positive value for r indicates a positive association, and a negative value for r indicates a negative association. When r is 0, then there is no linear association between the variables.</a:t>
          </a:r>
        </a:p>
      </dsp:txBody>
      <dsp:txXfrm>
        <a:off x="102228" y="4408688"/>
        <a:ext cx="6949544" cy="1889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D56D3-7AAB-8F43-95D8-CA7453F8B1FC}">
      <dsp:nvSpPr>
        <dsp:cNvPr id="0" name=""/>
        <dsp:cNvSpPr/>
      </dsp:nvSpPr>
      <dsp:spPr>
        <a:xfrm>
          <a:off x="0" y="129982"/>
          <a:ext cx="6562725" cy="1789515"/>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u="sng" kern="1200">
              <a:uFillTx/>
              <a:latin typeface="Times" pitchFamily="2" charset="0"/>
            </a:rPr>
            <a:t>Standardizing the Data </a:t>
          </a:r>
          <a:r>
            <a:rPr lang="en-US" sz="1900" kern="1200">
              <a:latin typeface="Times" pitchFamily="2" charset="0"/>
            </a:rPr>
            <a:t>- Data standardization is the process of rescaling the attributes so that they have mean as 0 and variance as 1. Standardization will bring the data to a common scale so that it allows the system to share and efficiently use data.</a:t>
          </a:r>
        </a:p>
      </dsp:txBody>
      <dsp:txXfrm>
        <a:off x="87357" y="217339"/>
        <a:ext cx="6388011" cy="1614801"/>
      </dsp:txXfrm>
    </dsp:sp>
    <dsp:sp modelId="{28D27A16-022C-4842-B5AF-C104A78444AE}">
      <dsp:nvSpPr>
        <dsp:cNvPr id="0" name=""/>
        <dsp:cNvSpPr/>
      </dsp:nvSpPr>
      <dsp:spPr>
        <a:xfrm>
          <a:off x="0" y="1974217"/>
          <a:ext cx="6562725" cy="1789515"/>
        </a:xfrm>
        <a:prstGeom prst="roundRect">
          <a:avLst/>
        </a:prstGeom>
        <a:gradFill rotWithShape="0">
          <a:gsLst>
            <a:gs pos="0">
              <a:schemeClr val="accent5">
                <a:hueOff val="-745015"/>
                <a:satOff val="1990"/>
                <a:lumOff val="-785"/>
                <a:alphaOff val="0"/>
                <a:lumMod val="110000"/>
                <a:satMod val="105000"/>
                <a:tint val="67000"/>
              </a:schemeClr>
            </a:gs>
            <a:gs pos="50000">
              <a:schemeClr val="accent5">
                <a:hueOff val="-745015"/>
                <a:satOff val="1990"/>
                <a:lumOff val="-785"/>
                <a:alphaOff val="0"/>
                <a:lumMod val="105000"/>
                <a:satMod val="103000"/>
                <a:tint val="73000"/>
              </a:schemeClr>
            </a:gs>
            <a:gs pos="100000">
              <a:schemeClr val="accent5">
                <a:hueOff val="-745015"/>
                <a:satOff val="1990"/>
                <a:lumOff val="-78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u="sng" kern="1200">
              <a:uFillTx/>
              <a:latin typeface="Times" pitchFamily="2" charset="0"/>
            </a:rPr>
            <a:t>Principal Component Analysis </a:t>
          </a:r>
          <a:r>
            <a:rPr lang="en-US" sz="1900" kern="1200">
              <a:latin typeface="Times" pitchFamily="2" charset="0"/>
            </a:rPr>
            <a:t>- PCA will simplify the complexity in high dimension data while retaining the trends and patterns. Principal component analysis (PCA) is a technique for reducing the dimensionality of such datasets, increasing interpretability but at the same time minimizing information loss.</a:t>
          </a:r>
        </a:p>
      </dsp:txBody>
      <dsp:txXfrm>
        <a:off x="87357" y="2061574"/>
        <a:ext cx="6388011" cy="1614801"/>
      </dsp:txXfrm>
    </dsp:sp>
    <dsp:sp modelId="{38F6C8C1-BE81-6246-ABAA-E9EE87BEAEA9}">
      <dsp:nvSpPr>
        <dsp:cNvPr id="0" name=""/>
        <dsp:cNvSpPr/>
      </dsp:nvSpPr>
      <dsp:spPr>
        <a:xfrm>
          <a:off x="0" y="3818452"/>
          <a:ext cx="6562725" cy="1789515"/>
        </a:xfrm>
        <a:prstGeom prst="roundRect">
          <a:avLst/>
        </a:prstGeom>
        <a:gradFill rotWithShape="0">
          <a:gsLst>
            <a:gs pos="0">
              <a:schemeClr val="accent5">
                <a:hueOff val="-1490029"/>
                <a:satOff val="3979"/>
                <a:lumOff val="-1569"/>
                <a:alphaOff val="0"/>
                <a:lumMod val="110000"/>
                <a:satMod val="105000"/>
                <a:tint val="67000"/>
              </a:schemeClr>
            </a:gs>
            <a:gs pos="50000">
              <a:schemeClr val="accent5">
                <a:hueOff val="-1490029"/>
                <a:satOff val="3979"/>
                <a:lumOff val="-1569"/>
                <a:alphaOff val="0"/>
                <a:lumMod val="105000"/>
                <a:satMod val="103000"/>
                <a:tint val="73000"/>
              </a:schemeClr>
            </a:gs>
            <a:gs pos="100000">
              <a:schemeClr val="accent5">
                <a:hueOff val="-1490029"/>
                <a:satOff val="3979"/>
                <a:lumOff val="-156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sng" kern="1200">
              <a:uFillTx/>
            </a:rPr>
            <a:t>Statistical Analysis</a:t>
          </a:r>
          <a:r>
            <a:rPr lang="en-US" sz="2100" kern="1200"/>
            <a:t>: </a:t>
          </a:r>
          <a:r>
            <a:rPr lang="en-US" sz="2100" kern="1200">
              <a:solidFill>
                <a:srgbClr val="000000"/>
              </a:solidFill>
              <a:latin typeface="Times" pitchFamily="2" charset="0"/>
              <a:ea typeface="+mn-ea"/>
              <a:cs typeface="+mn-cs"/>
            </a:rPr>
            <a:t>A Pearson’s chi-square test is a </a:t>
          </a:r>
          <a:r>
            <a:rPr lang="en-US" sz="2100" kern="1200">
              <a:solidFill>
                <a:srgbClr val="000000"/>
              </a:solidFill>
              <a:latin typeface="Times" pitchFamily="2" charset="0"/>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statistical test</a:t>
          </a:r>
          <a:r>
            <a:rPr lang="en-US" sz="2100" kern="1200">
              <a:solidFill>
                <a:srgbClr val="000000"/>
              </a:solidFill>
              <a:latin typeface="Times" pitchFamily="2" charset="0"/>
              <a:ea typeface="+mn-ea"/>
              <a:cs typeface="+mn-cs"/>
            </a:rPr>
            <a:t> for categorical data. </a:t>
          </a:r>
        </a:p>
      </dsp:txBody>
      <dsp:txXfrm>
        <a:off x="87357" y="3905809"/>
        <a:ext cx="6388011" cy="16148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DD9FB-8923-EF44-ADCB-BCD8E47E9C49}" type="datetimeFigureOut">
              <a:rPr lang="en-US" smtClean="0"/>
              <a:t>4/21/23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55119-F3DA-BA48-9317-B20308C9A3B7}" type="slidenum">
              <a:rPr lang="en-US" smtClean="0"/>
              <a:t>‹#›</a:t>
            </a:fld>
            <a:endParaRPr lang="en-US"/>
          </a:p>
        </p:txBody>
      </p:sp>
    </p:spTree>
    <p:extLst>
      <p:ext uri="{BB962C8B-B14F-4D97-AF65-F5344CB8AC3E}">
        <p14:creationId xmlns:p14="http://schemas.microsoft.com/office/powerpoint/2010/main" val="175834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55119-F3DA-BA48-9317-B20308C9A3B7}" type="slidenum">
              <a:rPr lang="en-US" smtClean="0"/>
              <a:t>2</a:t>
            </a:fld>
            <a:endParaRPr lang="en-US"/>
          </a:p>
        </p:txBody>
      </p:sp>
    </p:spTree>
    <p:extLst>
      <p:ext uri="{BB962C8B-B14F-4D97-AF65-F5344CB8AC3E}">
        <p14:creationId xmlns:p14="http://schemas.microsoft.com/office/powerpoint/2010/main" val="7034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April 21,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0492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April 21,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550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April 21,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2809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April 21,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1405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April 21,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2890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April 21,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3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April 21,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7106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April 21,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5576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April 21,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0366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April 21,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435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April 21,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8714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April 21, 2023</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346902907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7">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E3ED6-B94E-0FE4-089D-1A0F0C46114A}"/>
              </a:ext>
            </a:extLst>
          </p:cNvPr>
          <p:cNvSpPr>
            <a:spLocks noGrp="1"/>
          </p:cNvSpPr>
          <p:nvPr>
            <p:ph type="ctrTitle"/>
          </p:nvPr>
        </p:nvSpPr>
        <p:spPr>
          <a:xfrm>
            <a:off x="720000" y="1554630"/>
            <a:ext cx="5015638" cy="1969770"/>
          </a:xfrm>
        </p:spPr>
        <p:txBody>
          <a:bodyPr>
            <a:normAutofit/>
          </a:bodyPr>
          <a:lstStyle/>
          <a:p>
            <a:r>
              <a:rPr lang="en-US" sz="4800" b="1" dirty="0">
                <a:effectLst/>
                <a:latin typeface="Times" pitchFamily="2" charset="0"/>
                <a:ea typeface="Times New Roman" panose="02020603050405020304" pitchFamily="18" charset="0"/>
                <a:cs typeface="Times New Roman" panose="02020603050405020304" pitchFamily="18" charset="0"/>
              </a:rPr>
              <a:t>Prediction  of  Adult  Income</a:t>
            </a:r>
            <a:br>
              <a:rPr lang="en-US" sz="4800" dirty="0">
                <a:effectLst/>
                <a:latin typeface="Calibri" panose="020F0502020204030204" pitchFamily="34" charset="0"/>
                <a:ea typeface="Calibri" panose="020F0502020204030204" pitchFamily="34" charset="0"/>
              </a:rPr>
            </a:br>
            <a:endParaRPr lang="en-US" sz="4800" dirty="0"/>
          </a:p>
        </p:txBody>
      </p:sp>
      <p:sp>
        <p:nvSpPr>
          <p:cNvPr id="3" name="Subtitle 2">
            <a:extLst>
              <a:ext uri="{FF2B5EF4-FFF2-40B4-BE49-F238E27FC236}">
                <a16:creationId xmlns:a16="http://schemas.microsoft.com/office/drawing/2014/main" id="{29ED1956-0B26-6A6F-3BC1-DB9CD345C462}"/>
              </a:ext>
            </a:extLst>
          </p:cNvPr>
          <p:cNvSpPr>
            <a:spLocks noGrp="1"/>
          </p:cNvSpPr>
          <p:nvPr>
            <p:ph type="subTitle" idx="1"/>
          </p:nvPr>
        </p:nvSpPr>
        <p:spPr>
          <a:xfrm>
            <a:off x="524851" y="3021296"/>
            <a:ext cx="5376000" cy="2282073"/>
          </a:xfrm>
        </p:spPr>
        <p:txBody>
          <a:bodyPr>
            <a:noAutofit/>
          </a:bodyPr>
          <a:lstStyle/>
          <a:p>
            <a:pPr marL="1270" marR="0">
              <a:lnSpc>
                <a:spcPct val="100000"/>
              </a:lnSpc>
              <a:spcBef>
                <a:spcPts val="0"/>
              </a:spcBef>
              <a:spcAft>
                <a:spcPts val="2165"/>
              </a:spcAft>
            </a:pPr>
            <a:r>
              <a:rPr lang="en-US" sz="2000" dirty="0">
                <a:solidFill>
                  <a:schemeClr val="tx2">
                    <a:lumMod val="90000"/>
                  </a:schemeClr>
                </a:solidFill>
                <a:effectLst/>
                <a:latin typeface="Times" pitchFamily="2" charset="0"/>
                <a:ea typeface="Times New Roman" panose="02020603050405020304" pitchFamily="18" charset="0"/>
                <a:cs typeface="Times New Roman" panose="02020603050405020304" pitchFamily="18" charset="0"/>
              </a:rPr>
              <a:t>Group 44</a:t>
            </a:r>
          </a:p>
          <a:p>
            <a:pPr marL="1270" marR="0">
              <a:lnSpc>
                <a:spcPct val="100000"/>
              </a:lnSpc>
              <a:spcBef>
                <a:spcPts val="0"/>
              </a:spcBef>
              <a:spcAft>
                <a:spcPts val="2165"/>
              </a:spcAft>
            </a:pPr>
            <a:r>
              <a:rPr lang="en-US" sz="2000" b="1" dirty="0">
                <a:solidFill>
                  <a:schemeClr val="tx2">
                    <a:lumMod val="90000"/>
                  </a:schemeClr>
                </a:solidFill>
                <a:effectLst/>
                <a:latin typeface="Times" pitchFamily="2" charset="0"/>
                <a:ea typeface="Times New Roman" panose="02020603050405020304" pitchFamily="18" charset="0"/>
              </a:rPr>
              <a:t>Student 1 - </a:t>
            </a:r>
            <a:r>
              <a:rPr lang="en-US" sz="2000" b="1" dirty="0" err="1">
                <a:solidFill>
                  <a:schemeClr val="tx2">
                    <a:lumMod val="90000"/>
                  </a:schemeClr>
                </a:solidFill>
                <a:effectLst/>
                <a:latin typeface="Times" pitchFamily="2" charset="0"/>
                <a:ea typeface="Times New Roman" panose="02020603050405020304" pitchFamily="18" charset="0"/>
              </a:rPr>
              <a:t>Tanishka</a:t>
            </a:r>
            <a:r>
              <a:rPr lang="en-US" sz="2000" b="1" dirty="0">
                <a:solidFill>
                  <a:schemeClr val="tx2">
                    <a:lumMod val="90000"/>
                  </a:schemeClr>
                </a:solidFill>
                <a:effectLst/>
                <a:latin typeface="Times" pitchFamily="2" charset="0"/>
                <a:ea typeface="Times New Roman" panose="02020603050405020304" pitchFamily="18" charset="0"/>
              </a:rPr>
              <a:t> </a:t>
            </a:r>
            <a:r>
              <a:rPr lang="en-US" sz="2000" b="1" dirty="0" err="1">
                <a:solidFill>
                  <a:schemeClr val="tx2">
                    <a:lumMod val="90000"/>
                  </a:schemeClr>
                </a:solidFill>
                <a:effectLst/>
                <a:latin typeface="Times" pitchFamily="2" charset="0"/>
                <a:ea typeface="Times New Roman" panose="02020603050405020304" pitchFamily="18" charset="0"/>
              </a:rPr>
              <a:t>Adhlakha</a:t>
            </a:r>
            <a:endParaRPr lang="en-US" sz="2000" b="1" dirty="0">
              <a:solidFill>
                <a:schemeClr val="tx2">
                  <a:lumMod val="90000"/>
                </a:schemeClr>
              </a:solidFill>
              <a:effectLst/>
              <a:latin typeface="Times" pitchFamily="2" charset="0"/>
              <a:ea typeface="Times New Roman" panose="02020603050405020304" pitchFamily="18" charset="0"/>
            </a:endParaRPr>
          </a:p>
          <a:p>
            <a:pPr marL="1270" marR="0">
              <a:lnSpc>
                <a:spcPct val="100000"/>
              </a:lnSpc>
              <a:spcBef>
                <a:spcPts val="0"/>
              </a:spcBef>
              <a:spcAft>
                <a:spcPts val="2165"/>
              </a:spcAft>
            </a:pPr>
            <a:r>
              <a:rPr lang="en-US" sz="2000" b="1" dirty="0">
                <a:solidFill>
                  <a:schemeClr val="tx2">
                    <a:lumMod val="90000"/>
                  </a:schemeClr>
                </a:solidFill>
                <a:effectLst/>
                <a:latin typeface="Times" pitchFamily="2" charset="0"/>
                <a:ea typeface="Times New Roman" panose="02020603050405020304" pitchFamily="18" charset="0"/>
              </a:rPr>
              <a:t>Student 2 - Krishna </a:t>
            </a:r>
            <a:r>
              <a:rPr lang="en-US" sz="2000" b="1" dirty="0" err="1">
                <a:solidFill>
                  <a:schemeClr val="tx2">
                    <a:lumMod val="90000"/>
                  </a:schemeClr>
                </a:solidFill>
                <a:effectLst/>
                <a:latin typeface="Times" pitchFamily="2" charset="0"/>
                <a:ea typeface="Times New Roman" panose="02020603050405020304" pitchFamily="18" charset="0"/>
              </a:rPr>
              <a:t>Barfiwala</a:t>
            </a:r>
            <a:endParaRPr lang="en-US" sz="2000" b="1" dirty="0">
              <a:solidFill>
                <a:schemeClr val="tx2">
                  <a:lumMod val="90000"/>
                </a:schemeClr>
              </a:solidFill>
              <a:effectLst/>
              <a:latin typeface="Times" pitchFamily="2" charset="0"/>
              <a:ea typeface="Times New Roman" panose="02020603050405020304" pitchFamily="18" charset="0"/>
            </a:endParaRPr>
          </a:p>
          <a:p>
            <a:pPr marL="1270" marR="0">
              <a:lnSpc>
                <a:spcPct val="100000"/>
              </a:lnSpc>
              <a:spcBef>
                <a:spcPts val="0"/>
              </a:spcBef>
              <a:spcAft>
                <a:spcPts val="2165"/>
              </a:spcAft>
            </a:pPr>
            <a:r>
              <a:rPr lang="en-US" sz="2000" b="1" dirty="0">
                <a:solidFill>
                  <a:schemeClr val="tx2">
                    <a:lumMod val="90000"/>
                  </a:schemeClr>
                </a:solidFill>
                <a:latin typeface="Times" pitchFamily="2" charset="0"/>
                <a:ea typeface="Times New Roman" panose="02020603050405020304" pitchFamily="18" charset="0"/>
              </a:rPr>
              <a:t>Presentation Date – 04/21/2023</a:t>
            </a:r>
            <a:endParaRPr lang="en-US" sz="2000" b="1" dirty="0">
              <a:solidFill>
                <a:schemeClr val="tx2">
                  <a:lumMod val="90000"/>
                </a:schemeClr>
              </a:solidFill>
              <a:effectLst/>
              <a:latin typeface="Times New Roman" panose="02020603050405020304" pitchFamily="18" charset="0"/>
              <a:ea typeface="Times New Roman" panose="02020603050405020304" pitchFamily="18" charset="0"/>
            </a:endParaRPr>
          </a:p>
          <a:p>
            <a:pPr>
              <a:lnSpc>
                <a:spcPct val="100000"/>
              </a:lnSpc>
            </a:pPr>
            <a:endParaRPr lang="en-US" sz="2000" dirty="0">
              <a:solidFill>
                <a:schemeClr val="tx2">
                  <a:lumMod val="90000"/>
                </a:schemeClr>
              </a:solidFill>
            </a:endParaRPr>
          </a:p>
        </p:txBody>
      </p:sp>
      <p:grpSp>
        <p:nvGrpSpPr>
          <p:cNvPr id="40" name="Group 2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3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5" name="Group 3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3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3" descr="An abstract genetic concept">
            <a:extLst>
              <a:ext uri="{FF2B5EF4-FFF2-40B4-BE49-F238E27FC236}">
                <a16:creationId xmlns:a16="http://schemas.microsoft.com/office/drawing/2014/main" id="{8AA1F94F-F083-E4E8-C599-EA6C562A3992}"/>
              </a:ext>
            </a:extLst>
          </p:cNvPr>
          <p:cNvPicPr>
            <a:picLocks noChangeAspect="1"/>
          </p:cNvPicPr>
          <p:nvPr/>
        </p:nvPicPr>
        <p:blipFill rotWithShape="1">
          <a:blip r:embed="rId2"/>
          <a:srcRect l="9454" r="4461"/>
          <a:stretch/>
        </p:blipFill>
        <p:spPr>
          <a:xfrm>
            <a:off x="6623611" y="720000"/>
            <a:ext cx="4656627" cy="5409338"/>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403368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74D3-FFB6-D633-F7CB-D2DC865500F2}"/>
              </a:ext>
            </a:extLst>
          </p:cNvPr>
          <p:cNvSpPr>
            <a:spLocks noGrp="1"/>
          </p:cNvSpPr>
          <p:nvPr>
            <p:ph type="title"/>
          </p:nvPr>
        </p:nvSpPr>
        <p:spPr>
          <a:xfrm>
            <a:off x="720000" y="619200"/>
            <a:ext cx="3828188" cy="1477328"/>
          </a:xfrm>
        </p:spPr>
        <p:txBody>
          <a:bodyPr/>
          <a:lstStyle/>
          <a:p>
            <a:r>
              <a:rPr lang="en-US" b="1">
                <a:uFill>
                  <a:solidFill>
                    <a:srgbClr val="000000"/>
                  </a:solidFill>
                </a:uFill>
                <a:latin typeface="Times" pitchFamily="2" charset="0"/>
                <a:ea typeface="Times New Roman" panose="02020603050405020304" pitchFamily="18" charset="0"/>
                <a:cs typeface="Times New Roman" panose="02020603050405020304" pitchFamily="18" charset="0"/>
              </a:rPr>
              <a:t>4. </a:t>
            </a:r>
            <a:r>
              <a:rPr lang="en-US" b="1" u="none" strike="noStrike">
                <a:effectLst/>
                <a:uFill>
                  <a:solidFill>
                    <a:srgbClr val="000000"/>
                  </a:solidFill>
                </a:uFill>
                <a:latin typeface="Times" pitchFamily="2" charset="0"/>
                <a:ea typeface="Times New Roman" panose="02020603050405020304" pitchFamily="18" charset="0"/>
                <a:cs typeface="Times New Roman" panose="02020603050405020304" pitchFamily="18" charset="0"/>
              </a:rPr>
              <a:t>Distribution of age</a:t>
            </a:r>
            <a:r>
              <a:rPr lang="en-US" u="none" strike="noStrike">
                <a:effectLst/>
                <a:uFill>
                  <a:solidFill>
                    <a:srgbClr val="000000"/>
                  </a:solidFill>
                </a:uFill>
                <a:latin typeface="Times" pitchFamily="2" charset="0"/>
                <a:ea typeface="Arial" panose="020B0604020202020204" pitchFamily="34" charset="0"/>
                <a:cs typeface="Arial" panose="020B0604020202020204" pitchFamily="34" charset="0"/>
              </a:rPr>
              <a:t>:</a:t>
            </a:r>
            <a:br>
              <a:rPr lang="en-US" sz="18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a:p>
        </p:txBody>
      </p:sp>
      <p:sp>
        <p:nvSpPr>
          <p:cNvPr id="4" name="Text Placeholder 3">
            <a:extLst>
              <a:ext uri="{FF2B5EF4-FFF2-40B4-BE49-F238E27FC236}">
                <a16:creationId xmlns:a16="http://schemas.microsoft.com/office/drawing/2014/main" id="{27B4CDB9-BB2B-9A5A-E0EB-6071C60D0EA8}"/>
              </a:ext>
            </a:extLst>
          </p:cNvPr>
          <p:cNvSpPr>
            <a:spLocks noGrp="1"/>
          </p:cNvSpPr>
          <p:nvPr>
            <p:ph type="body" sz="half" idx="2"/>
          </p:nvPr>
        </p:nvSpPr>
        <p:spPr>
          <a:xfrm>
            <a:off x="720000" y="2096528"/>
            <a:ext cx="3828188" cy="3676909"/>
          </a:xfrm>
        </p:spPr>
        <p:txBody>
          <a:bodyPr/>
          <a:lstStyle/>
          <a:p>
            <a:r>
              <a:rPr lang="en-US" sz="2400" b="1">
                <a:solidFill>
                  <a:schemeClr val="tx1"/>
                </a:solidFill>
                <a:effectLst/>
                <a:latin typeface="Times" pitchFamily="2" charset="0"/>
                <a:ea typeface="Times New Roman" panose="02020603050405020304" pitchFamily="18" charset="0"/>
                <a:cs typeface="Times New Roman" panose="02020603050405020304" pitchFamily="18" charset="0"/>
              </a:rPr>
              <a:t>Interpretation</a:t>
            </a:r>
            <a:r>
              <a:rPr lang="en-US" sz="2400">
                <a:solidFill>
                  <a:schemeClr val="tx1"/>
                </a:solidFill>
                <a:effectLst/>
                <a:latin typeface="Times" pitchFamily="2" charset="0"/>
                <a:ea typeface="Calibri" panose="020F0502020204030204" pitchFamily="34" charset="0"/>
              </a:rPr>
              <a:t>: This plot shows a distribution of age and its count. It is seen the age distribution is right skewed and most of the population in the data are from the 20 to 50 age group.</a:t>
            </a:r>
            <a:endParaRPr lang="en-US" sz="2400">
              <a:solidFill>
                <a:schemeClr val="tx1"/>
              </a:solidFill>
              <a:effectLst/>
              <a:latin typeface="Calibri" panose="020F0502020204030204" pitchFamily="34" charset="0"/>
              <a:ea typeface="Calibri" panose="020F0502020204030204" pitchFamily="34" charset="0"/>
            </a:endParaRPr>
          </a:p>
          <a:p>
            <a:endParaRPr lang="en-US"/>
          </a:p>
        </p:txBody>
      </p:sp>
      <p:pic>
        <p:nvPicPr>
          <p:cNvPr id="5" name="Content Placeholder 4" descr="Chart, histogram&#10;&#10;Description automatically generated">
            <a:extLst>
              <a:ext uri="{FF2B5EF4-FFF2-40B4-BE49-F238E27FC236}">
                <a16:creationId xmlns:a16="http://schemas.microsoft.com/office/drawing/2014/main" id="{E4190007-7419-02EA-CCF8-02A9D35963CB}"/>
              </a:ext>
            </a:extLst>
          </p:cNvPr>
          <p:cNvPicPr>
            <a:picLocks noGrp="1"/>
          </p:cNvPicPr>
          <p:nvPr>
            <p:ph idx="1"/>
          </p:nvPr>
        </p:nvPicPr>
        <p:blipFill>
          <a:blip r:embed="rId2"/>
          <a:stretch>
            <a:fillRect/>
          </a:stretch>
        </p:blipFill>
        <p:spPr>
          <a:xfrm>
            <a:off x="4850954" y="584200"/>
            <a:ext cx="6306443" cy="5184775"/>
          </a:xfrm>
          <a:prstGeom prst="rect">
            <a:avLst/>
          </a:prstGeom>
          <a:solidFill>
            <a:schemeClr val="bg2"/>
          </a:solidFill>
        </p:spPr>
      </p:pic>
    </p:spTree>
    <p:extLst>
      <p:ext uri="{BB962C8B-B14F-4D97-AF65-F5344CB8AC3E}">
        <p14:creationId xmlns:p14="http://schemas.microsoft.com/office/powerpoint/2010/main" val="39288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74D3-FFB6-D633-F7CB-D2DC865500F2}"/>
              </a:ext>
            </a:extLst>
          </p:cNvPr>
          <p:cNvSpPr>
            <a:spLocks noGrp="1"/>
          </p:cNvSpPr>
          <p:nvPr>
            <p:ph type="title"/>
          </p:nvPr>
        </p:nvSpPr>
        <p:spPr>
          <a:xfrm>
            <a:off x="719999" y="619200"/>
            <a:ext cx="8238263" cy="1477328"/>
          </a:xfrm>
        </p:spPr>
        <p:txBody>
          <a:bodyPr>
            <a:normAutofit/>
          </a:bodyPr>
          <a:lstStyle/>
          <a:p>
            <a:r>
              <a:rPr lang="en-US" sz="3100" b="1">
                <a:uFill>
                  <a:solidFill>
                    <a:srgbClr val="000000"/>
                  </a:solidFill>
                </a:uFill>
                <a:latin typeface="Times" pitchFamily="2" charset="0"/>
                <a:ea typeface="Times New Roman" panose="02020603050405020304" pitchFamily="18" charset="0"/>
                <a:cs typeface="Times New Roman" panose="02020603050405020304" pitchFamily="18" charset="0"/>
              </a:rPr>
              <a:t>5. </a:t>
            </a:r>
            <a:r>
              <a:rPr lang="en-US" sz="3100" b="1" u="none" strike="noStrike">
                <a:effectLst/>
                <a:uFill>
                  <a:solidFill>
                    <a:srgbClr val="000000"/>
                  </a:solidFill>
                </a:uFill>
                <a:latin typeface="Times" pitchFamily="2" charset="0"/>
                <a:ea typeface="Times New Roman" panose="02020603050405020304" pitchFamily="18" charset="0"/>
                <a:cs typeface="Times New Roman" panose="02020603050405020304" pitchFamily="18" charset="0"/>
              </a:rPr>
              <a:t>Age Group and occupation wise distribution:</a:t>
            </a:r>
            <a:br>
              <a:rPr lang="en-US" sz="18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8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a:p>
        </p:txBody>
      </p:sp>
      <p:sp>
        <p:nvSpPr>
          <p:cNvPr id="4" name="Text Placeholder 3">
            <a:extLst>
              <a:ext uri="{FF2B5EF4-FFF2-40B4-BE49-F238E27FC236}">
                <a16:creationId xmlns:a16="http://schemas.microsoft.com/office/drawing/2014/main" id="{27B4CDB9-BB2B-9A5A-E0EB-6071C60D0EA8}"/>
              </a:ext>
            </a:extLst>
          </p:cNvPr>
          <p:cNvSpPr>
            <a:spLocks noGrp="1"/>
          </p:cNvSpPr>
          <p:nvPr>
            <p:ph type="body" sz="half" idx="2"/>
          </p:nvPr>
        </p:nvSpPr>
        <p:spPr>
          <a:xfrm>
            <a:off x="298880" y="1594392"/>
            <a:ext cx="4144533" cy="4334921"/>
          </a:xfrm>
        </p:spPr>
        <p:txBody>
          <a:bodyPr>
            <a:normAutofit fontScale="92500"/>
          </a:bodyPr>
          <a:lstStyle/>
          <a:p>
            <a:r>
              <a:rPr lang="en-US" sz="2400" b="1">
                <a:solidFill>
                  <a:schemeClr val="tx1"/>
                </a:solidFill>
                <a:effectLst/>
                <a:latin typeface="Times" pitchFamily="2" charset="0"/>
                <a:ea typeface="Times New Roman" panose="02020603050405020304" pitchFamily="18" charset="0"/>
                <a:cs typeface="Times New Roman" panose="02020603050405020304" pitchFamily="18" charset="0"/>
              </a:rPr>
              <a:t>Interpretation</a:t>
            </a:r>
            <a:r>
              <a:rPr lang="en-US" sz="2400">
                <a:solidFill>
                  <a:schemeClr val="tx1"/>
                </a:solidFill>
                <a:effectLst/>
                <a:latin typeface="Times" pitchFamily="2" charset="0"/>
                <a:ea typeface="Calibri" panose="020F0502020204030204" pitchFamily="34" charset="0"/>
              </a:rPr>
              <a:t>:</a:t>
            </a:r>
            <a:r>
              <a:rPr lang="en-US" sz="1800">
                <a:solidFill>
                  <a:srgbClr val="000000"/>
                </a:solidFill>
                <a:effectLst/>
                <a:latin typeface="Times" pitchFamily="2" charset="0"/>
                <a:ea typeface="Calibri" panose="020F0502020204030204" pitchFamily="34" charset="0"/>
                <a:cs typeface="Calibri" panose="020F0502020204030204" pitchFamily="34" charset="0"/>
              </a:rPr>
              <a:t> </a:t>
            </a:r>
            <a:r>
              <a:rPr lang="en-US" sz="2500">
                <a:solidFill>
                  <a:schemeClr val="tx1"/>
                </a:solidFill>
                <a:latin typeface="Times" pitchFamily="2" charset="0"/>
                <a:cs typeface="Times New Roman" panose="02020603050405020304" pitchFamily="18" charset="0"/>
              </a:rPr>
              <a:t>The line in the graph represents the count </a:t>
            </a:r>
            <a:r>
              <a:rPr lang="en-US" sz="2400">
                <a:solidFill>
                  <a:schemeClr val="tx1"/>
                </a:solidFill>
                <a:latin typeface="Times" pitchFamily="2" charset="0"/>
                <a:cs typeface="Times New Roman" panose="02020603050405020304" pitchFamily="18" charset="0"/>
              </a:rPr>
              <a:t>of the people in that particular age group and occupation. </a:t>
            </a:r>
          </a:p>
          <a:p>
            <a:r>
              <a:rPr lang="en-US" sz="2400">
                <a:solidFill>
                  <a:schemeClr val="tx1"/>
                </a:solidFill>
                <a:latin typeface="Times" pitchFamily="2" charset="0"/>
                <a:cs typeface="Times New Roman" panose="02020603050405020304" pitchFamily="18" charset="0"/>
              </a:rPr>
              <a:t>It is seen that in the age group 14-30, people working at other services are the maximum with income equal to or less than to 50k. For the age group 31-45, most people are working as Craft repair </a:t>
            </a:r>
          </a:p>
        </p:txBody>
      </p:sp>
      <p:sp>
        <p:nvSpPr>
          <p:cNvPr id="6" name="Content Placeholder 5">
            <a:extLst>
              <a:ext uri="{FF2B5EF4-FFF2-40B4-BE49-F238E27FC236}">
                <a16:creationId xmlns:a16="http://schemas.microsoft.com/office/drawing/2014/main" id="{240CA425-2784-FDBC-D92F-3C194D27C5CF}"/>
              </a:ext>
            </a:extLst>
          </p:cNvPr>
          <p:cNvSpPr>
            <a:spLocks noGrp="1"/>
          </p:cNvSpPr>
          <p:nvPr>
            <p:ph idx="1"/>
          </p:nvPr>
        </p:nvSpPr>
        <p:spPr>
          <a:xfrm>
            <a:off x="4714874" y="1357864"/>
            <a:ext cx="6911974" cy="5184313"/>
          </a:xfrm>
        </p:spPr>
        <p:txBody>
          <a:bodyPr/>
          <a:lstStyle/>
          <a:p>
            <a:endParaRPr lang="en-US"/>
          </a:p>
        </p:txBody>
      </p:sp>
      <p:pic>
        <p:nvPicPr>
          <p:cNvPr id="7" name="Picture 6" descr="Chart, bar chart, histogram&#10;&#10;Description automatically generated">
            <a:extLst>
              <a:ext uri="{FF2B5EF4-FFF2-40B4-BE49-F238E27FC236}">
                <a16:creationId xmlns:a16="http://schemas.microsoft.com/office/drawing/2014/main" id="{8158ECA5-82DE-673B-AF54-ED3FC773707D}"/>
              </a:ext>
            </a:extLst>
          </p:cNvPr>
          <p:cNvPicPr/>
          <p:nvPr/>
        </p:nvPicPr>
        <p:blipFill>
          <a:blip r:embed="rId2"/>
          <a:stretch>
            <a:fillRect/>
          </a:stretch>
        </p:blipFill>
        <p:spPr>
          <a:xfrm>
            <a:off x="4714874" y="1346200"/>
            <a:ext cx="6757125" cy="5040313"/>
          </a:xfrm>
          <a:prstGeom prst="rect">
            <a:avLst/>
          </a:prstGeom>
        </p:spPr>
      </p:pic>
    </p:spTree>
    <p:extLst>
      <p:ext uri="{BB962C8B-B14F-4D97-AF65-F5344CB8AC3E}">
        <p14:creationId xmlns:p14="http://schemas.microsoft.com/office/powerpoint/2010/main" val="305504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E599-E19E-AC47-09A8-3E4D3D35165F}"/>
              </a:ext>
            </a:extLst>
          </p:cNvPr>
          <p:cNvSpPr>
            <a:spLocks noGrp="1"/>
          </p:cNvSpPr>
          <p:nvPr>
            <p:ph type="title"/>
          </p:nvPr>
        </p:nvSpPr>
        <p:spPr>
          <a:xfrm>
            <a:off x="719999" y="619200"/>
            <a:ext cx="7995375" cy="538088"/>
          </a:xfrm>
        </p:spPr>
        <p:txBody>
          <a:bodyPr>
            <a:normAutofit fontScale="90000"/>
          </a:bodyPr>
          <a:lstStyle/>
          <a:p>
            <a:r>
              <a:rPr lang="en-US" b="1" u="none" strike="noStrike">
                <a:effectLst/>
                <a:uFill>
                  <a:solidFill>
                    <a:srgbClr val="000000"/>
                  </a:solidFill>
                </a:uFill>
                <a:latin typeface="Times" pitchFamily="2" charset="0"/>
                <a:ea typeface="Times New Roman" panose="02020603050405020304" pitchFamily="18" charset="0"/>
                <a:cs typeface="Times New Roman" panose="02020603050405020304" pitchFamily="18" charset="0"/>
              </a:rPr>
              <a:t>6. To check the Correlation between the variables:</a:t>
            </a:r>
            <a:br>
              <a:rPr lang="en-US" sz="18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3274F7BC-D9A0-D2F6-F6DF-E68D8BA6271A}"/>
              </a:ext>
            </a:extLst>
          </p:cNvPr>
          <p:cNvPicPr>
            <a:picLocks noGrp="1"/>
          </p:cNvPicPr>
          <p:nvPr>
            <p:ph idx="1"/>
          </p:nvPr>
        </p:nvPicPr>
        <p:blipFill>
          <a:blip r:embed="rId2"/>
          <a:stretch>
            <a:fillRect/>
          </a:stretch>
        </p:blipFill>
        <p:spPr>
          <a:xfrm>
            <a:off x="6390509" y="1370013"/>
            <a:ext cx="5019596" cy="5184775"/>
          </a:xfrm>
          <a:prstGeom prst="rect">
            <a:avLst/>
          </a:prstGeom>
          <a:gradFill>
            <a:gsLst>
              <a:gs pos="0">
                <a:schemeClr val="accent1">
                  <a:lumMod val="5000"/>
                  <a:lumOff val="95000"/>
                </a:schemeClr>
              </a:gs>
              <a:gs pos="100000">
                <a:schemeClr val="accent1">
                  <a:alpha val="0"/>
                  <a:lumMod val="91845"/>
                </a:schemeClr>
              </a:gs>
              <a:gs pos="90000">
                <a:schemeClr val="accent1">
                  <a:lumMod val="45000"/>
                  <a:lumOff val="55000"/>
                </a:schemeClr>
              </a:gs>
              <a:gs pos="100000">
                <a:schemeClr val="accent1">
                  <a:lumMod val="30000"/>
                  <a:lumOff val="70000"/>
                </a:schemeClr>
              </a:gs>
            </a:gsLst>
            <a:lin ang="5400000" scaled="1"/>
          </a:gradFill>
        </p:spPr>
      </p:pic>
      <p:sp>
        <p:nvSpPr>
          <p:cNvPr id="4" name="Text Placeholder 3">
            <a:extLst>
              <a:ext uri="{FF2B5EF4-FFF2-40B4-BE49-F238E27FC236}">
                <a16:creationId xmlns:a16="http://schemas.microsoft.com/office/drawing/2014/main" id="{6D9A5368-AFC4-B39A-BB43-E34D30EE6B53}"/>
              </a:ext>
            </a:extLst>
          </p:cNvPr>
          <p:cNvSpPr>
            <a:spLocks noGrp="1"/>
          </p:cNvSpPr>
          <p:nvPr>
            <p:ph type="body" sz="half" idx="2"/>
          </p:nvPr>
        </p:nvSpPr>
        <p:spPr>
          <a:xfrm>
            <a:off x="100013" y="1585913"/>
            <a:ext cx="5019595" cy="4652887"/>
          </a:xfrm>
        </p:spPr>
        <p:txBody>
          <a:bodyPr>
            <a:normAutofit fontScale="92500"/>
          </a:bodyPr>
          <a:lstStyle/>
          <a:p>
            <a:pPr marL="463550" marR="0">
              <a:lnSpc>
                <a:spcPct val="150000"/>
              </a:lnSpc>
              <a:spcBef>
                <a:spcPts val="0"/>
              </a:spcBef>
              <a:spcAft>
                <a:spcPts val="0"/>
              </a:spcAft>
            </a:pPr>
            <a:r>
              <a:rPr lang="en-US" sz="2600" b="1">
                <a:solidFill>
                  <a:schemeClr val="tx1"/>
                </a:solidFill>
                <a:effectLst/>
                <a:latin typeface="Times" pitchFamily="2" charset="0"/>
                <a:ea typeface="Times New Roman" panose="02020603050405020304" pitchFamily="18" charset="0"/>
                <a:cs typeface="Times New Roman" panose="02020603050405020304" pitchFamily="18" charset="0"/>
              </a:rPr>
              <a:t>Interpretation</a:t>
            </a:r>
            <a:r>
              <a:rPr lang="en-US" sz="2600">
                <a:solidFill>
                  <a:schemeClr val="tx1"/>
                </a:solidFill>
                <a:effectLst/>
                <a:latin typeface="Times" pitchFamily="2" charset="0"/>
                <a:ea typeface="Calibri" panose="020F0502020204030204" pitchFamily="34" charset="0"/>
              </a:rPr>
              <a:t>: This correlation map shows the correlation between the variables. The darker shades indicate the variables are negatively correlated and lighter shade includes it is positively correlated.</a:t>
            </a:r>
            <a:endParaRPr lang="en-US" sz="2600">
              <a:solidFill>
                <a:schemeClr val="tx1"/>
              </a:solidFill>
              <a:effectLst/>
              <a:latin typeface="Calibri" panose="020F0502020204030204" pitchFamily="34" charset="0"/>
              <a:ea typeface="Calibri" panose="020F0502020204030204" pitchFamily="34" charset="0"/>
            </a:endParaRPr>
          </a:p>
          <a:p>
            <a:pPr marL="463550" marR="0">
              <a:lnSpc>
                <a:spcPct val="150000"/>
              </a:lnSpc>
              <a:spcBef>
                <a:spcPts val="0"/>
              </a:spcBef>
              <a:spcAft>
                <a:spcPts val="800"/>
              </a:spcAft>
            </a:pPr>
            <a:r>
              <a:rPr lang="en-US" sz="2600">
                <a:solidFill>
                  <a:schemeClr val="tx1"/>
                </a:solidFill>
                <a:effectLst/>
                <a:latin typeface="Times" pitchFamily="2" charset="0"/>
                <a:ea typeface="Calibri" panose="020F0502020204030204" pitchFamily="34" charset="0"/>
              </a:rPr>
              <a:t>There is no strong relationship between any two variables.</a:t>
            </a:r>
            <a:endParaRPr lang="en-US" sz="2600">
              <a:solidFill>
                <a:schemeClr val="tx1"/>
              </a:solidFill>
              <a:effectLst/>
              <a:latin typeface="Calibri" panose="020F0502020204030204" pitchFamily="34" charset="0"/>
              <a:ea typeface="Calibri" panose="020F0502020204030204" pitchFamily="34" charset="0"/>
            </a:endParaRPr>
          </a:p>
          <a:p>
            <a:endParaRPr lang="en-US"/>
          </a:p>
        </p:txBody>
      </p:sp>
    </p:spTree>
    <p:extLst>
      <p:ext uri="{BB962C8B-B14F-4D97-AF65-F5344CB8AC3E}">
        <p14:creationId xmlns:p14="http://schemas.microsoft.com/office/powerpoint/2010/main" val="415426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1">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96A0B-79C6-105A-86B3-5AFEA0969FEC}"/>
              </a:ext>
            </a:extLst>
          </p:cNvPr>
          <p:cNvSpPr>
            <a:spLocks noGrp="1"/>
          </p:cNvSpPr>
          <p:nvPr>
            <p:ph type="title"/>
          </p:nvPr>
        </p:nvSpPr>
        <p:spPr>
          <a:xfrm>
            <a:off x="206738" y="416868"/>
            <a:ext cx="3779456" cy="1783407"/>
          </a:xfrm>
        </p:spPr>
        <p:txBody>
          <a:bodyPr vert="horz" wrap="square" lIns="0" tIns="0" rIns="0" bIns="0" rtlCol="0" anchor="t" anchorCtr="0">
            <a:normAutofit fontScale="90000"/>
          </a:bodyPr>
          <a:lstStyle/>
          <a:p>
            <a:pPr>
              <a:lnSpc>
                <a:spcPct val="90000"/>
              </a:lnSpc>
            </a:pPr>
            <a:r>
              <a:rPr lang="en-US" sz="2400" b="1" u="none" strike="noStrike">
                <a:effectLst/>
                <a:uFill>
                  <a:solidFill>
                    <a:srgbClr val="000000"/>
                  </a:solidFill>
                </a:uFill>
              </a:rPr>
              <a:t>7</a:t>
            </a:r>
            <a:r>
              <a:rPr lang="en-US" sz="3600" b="1" u="none" strike="noStrike">
                <a:effectLst/>
                <a:uFill>
                  <a:solidFill>
                    <a:srgbClr val="000000"/>
                  </a:solidFill>
                </a:uFill>
              </a:rPr>
              <a:t>. </a:t>
            </a:r>
            <a:r>
              <a:rPr lang="en-US" sz="2400" b="1" u="none" strike="noStrike">
                <a:effectLst/>
                <a:uFill>
                  <a:solidFill>
                    <a:srgbClr val="000000"/>
                  </a:solidFill>
                </a:uFill>
                <a:latin typeface="Times" pitchFamily="2" charset="0"/>
              </a:rPr>
              <a:t>Tree map to show the capital gain country specific and their work-class:</a:t>
            </a:r>
            <a:br>
              <a:rPr lang="en-US" sz="2500" u="none" strike="noStrike">
                <a:effectLst/>
                <a:uFill>
                  <a:solidFill>
                    <a:srgbClr val="000000"/>
                  </a:solidFill>
                </a:uFill>
              </a:rPr>
            </a:br>
            <a:endParaRPr lang="en-US" sz="2500"/>
          </a:p>
        </p:txBody>
      </p:sp>
      <p:sp>
        <p:nvSpPr>
          <p:cNvPr id="4" name="Text Placeholder 3">
            <a:extLst>
              <a:ext uri="{FF2B5EF4-FFF2-40B4-BE49-F238E27FC236}">
                <a16:creationId xmlns:a16="http://schemas.microsoft.com/office/drawing/2014/main" id="{D3FA9D81-597F-5B67-FD42-C6A15490FDBA}"/>
              </a:ext>
            </a:extLst>
          </p:cNvPr>
          <p:cNvSpPr>
            <a:spLocks noGrp="1"/>
          </p:cNvSpPr>
          <p:nvPr>
            <p:ph type="body" sz="half" idx="2"/>
          </p:nvPr>
        </p:nvSpPr>
        <p:spPr>
          <a:xfrm>
            <a:off x="3986194" y="200025"/>
            <a:ext cx="8412544" cy="2384511"/>
          </a:xfrm>
        </p:spPr>
        <p:txBody>
          <a:bodyPr vert="horz" lIns="0" tIns="0" rIns="0" bIns="0" rtlCol="0">
            <a:normAutofit/>
          </a:bodyPr>
          <a:lstStyle/>
          <a:p>
            <a:pPr marL="0" marR="0">
              <a:lnSpc>
                <a:spcPct val="150000"/>
              </a:lnSpc>
              <a:spcBef>
                <a:spcPts val="0"/>
              </a:spcBef>
              <a:spcAft>
                <a:spcPts val="2205"/>
              </a:spcAft>
            </a:pPr>
            <a:r>
              <a:rPr lang="en-US" sz="1800" b="1">
                <a:solidFill>
                  <a:schemeClr val="tx1"/>
                </a:solidFill>
                <a:latin typeface="Times" pitchFamily="2" charset="0"/>
              </a:rPr>
              <a:t>Interpretation - </a:t>
            </a:r>
            <a:r>
              <a:rPr lang="en-US" sz="1800">
                <a:solidFill>
                  <a:schemeClr val="tx1"/>
                </a:solidFill>
                <a:effectLst/>
                <a:latin typeface="Times" pitchFamily="2" charset="0"/>
                <a:ea typeface="Calibri" panose="020F0502020204030204" pitchFamily="34" charset="0"/>
              </a:rPr>
              <a:t>Tree map shows hierarchical distribution of data based on native countries for top 5 and their work-class with highest values of capital gain of their respective countries. Taiwan has the highest capital gain with a greater number of private employees and Vietnam has the lowest capital gain with a greater number of private employees</a:t>
            </a:r>
            <a:endParaRPr lang="en-US" sz="1800">
              <a:solidFill>
                <a:schemeClr val="tx1"/>
              </a:solidFill>
              <a:effectLst/>
              <a:latin typeface="Calibri" panose="020F0502020204030204" pitchFamily="34" charset="0"/>
              <a:ea typeface="Calibri" panose="020F0502020204030204" pitchFamily="34" charset="0"/>
            </a:endParaRPr>
          </a:p>
          <a:p>
            <a:pPr indent="-228600">
              <a:lnSpc>
                <a:spcPct val="110000"/>
              </a:lnSpc>
              <a:buFont typeface="The Hand Extrablack" panose="03070A02030502020204" pitchFamily="66" charset="0"/>
              <a:buChar char="•"/>
            </a:pPr>
            <a:endParaRPr lang="en-US" sz="1400"/>
          </a:p>
        </p:txBody>
      </p:sp>
      <p:pic>
        <p:nvPicPr>
          <p:cNvPr id="5" name="Content Placeholder 4" descr="Chart, treemap chart&#10;&#10;Description automatically generated">
            <a:extLst>
              <a:ext uri="{FF2B5EF4-FFF2-40B4-BE49-F238E27FC236}">
                <a16:creationId xmlns:a16="http://schemas.microsoft.com/office/drawing/2014/main" id="{D1884AD1-41AD-3758-8DA0-7C99C83F0872}"/>
              </a:ext>
            </a:extLst>
          </p:cNvPr>
          <p:cNvPicPr>
            <a:picLocks noGrp="1"/>
          </p:cNvPicPr>
          <p:nvPr>
            <p:ph idx="1"/>
          </p:nvPr>
        </p:nvPicPr>
        <p:blipFill rotWithShape="1">
          <a:blip r:embed="rId2"/>
          <a:srcRect b="1264"/>
          <a:stretch/>
        </p:blipFill>
        <p:spPr>
          <a:xfrm>
            <a:off x="20" y="2584536"/>
            <a:ext cx="12191980" cy="4273465"/>
          </a:xfrm>
          <a:custGeom>
            <a:avLst/>
            <a:gdLst/>
            <a:ahLst/>
            <a:cxnLst/>
            <a:rect l="l" t="t" r="r" b="b"/>
            <a:pathLst>
              <a:path w="12192000" h="4273465">
                <a:moveTo>
                  <a:pt x="5674827" y="107"/>
                </a:moveTo>
                <a:cubicBezTo>
                  <a:pt x="6770307" y="-2269"/>
                  <a:pt x="8062055" y="35744"/>
                  <a:pt x="8986322" y="35744"/>
                </a:cubicBezTo>
                <a:cubicBezTo>
                  <a:pt x="10233527" y="52639"/>
                  <a:pt x="11168930" y="69533"/>
                  <a:pt x="12015248" y="52639"/>
                </a:cubicBezTo>
                <a:lnTo>
                  <a:pt x="12192000" y="60460"/>
                </a:lnTo>
                <a:lnTo>
                  <a:pt x="12192000" y="4273465"/>
                </a:lnTo>
                <a:lnTo>
                  <a:pt x="0" y="4273465"/>
                </a:lnTo>
                <a:lnTo>
                  <a:pt x="0" y="65877"/>
                </a:lnTo>
                <a:lnTo>
                  <a:pt x="107413" y="52639"/>
                </a:lnTo>
                <a:cubicBezTo>
                  <a:pt x="716168" y="1955"/>
                  <a:pt x="1725810" y="137111"/>
                  <a:pt x="4665650" y="18850"/>
                </a:cubicBezTo>
                <a:cubicBezTo>
                  <a:pt x="4966315" y="6179"/>
                  <a:pt x="5309667" y="899"/>
                  <a:pt x="5674827" y="107"/>
                </a:cubicBezTo>
                <a:close/>
              </a:path>
            </a:pathLst>
          </a:custGeom>
        </p:spPr>
      </p:pic>
    </p:spTree>
    <p:extLst>
      <p:ext uri="{BB962C8B-B14F-4D97-AF65-F5344CB8AC3E}">
        <p14:creationId xmlns:p14="http://schemas.microsoft.com/office/powerpoint/2010/main" val="173357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8DD788-A462-6BFA-5233-FD740A40A5B8}"/>
              </a:ext>
            </a:extLst>
          </p:cNvPr>
          <p:cNvSpPr>
            <a:spLocks noGrp="1"/>
          </p:cNvSpPr>
          <p:nvPr>
            <p:ph type="title"/>
          </p:nvPr>
        </p:nvSpPr>
        <p:spPr>
          <a:xfrm>
            <a:off x="720000" y="619200"/>
            <a:ext cx="3107463" cy="5510138"/>
          </a:xfrm>
        </p:spPr>
        <p:txBody>
          <a:bodyPr>
            <a:normAutofit/>
          </a:bodyPr>
          <a:lstStyle/>
          <a:p>
            <a:r>
              <a:rPr lang="en-US" sz="4800" dirty="0"/>
              <a:t>Data Mining Tasks</a:t>
            </a:r>
          </a:p>
        </p:txBody>
      </p:sp>
      <p:sp useBgFill="1">
        <p:nvSpPr>
          <p:cNvPr id="28" name="Freeform: Shape 15">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29" name="Text Placeholder 5">
            <a:extLst>
              <a:ext uri="{FF2B5EF4-FFF2-40B4-BE49-F238E27FC236}">
                <a16:creationId xmlns:a16="http://schemas.microsoft.com/office/drawing/2014/main" id="{96746CF1-F5B4-8270-8828-649A121012C8}"/>
              </a:ext>
            </a:extLst>
          </p:cNvPr>
          <p:cNvGraphicFramePr>
            <a:graphicFrameLocks noGrp="1"/>
          </p:cNvGraphicFramePr>
          <p:nvPr>
            <p:ph idx="1"/>
            <p:extLst>
              <p:ext uri="{D42A27DB-BD31-4B8C-83A1-F6EECF244321}">
                <p14:modId xmlns:p14="http://schemas.microsoft.com/office/powerpoint/2010/main" val="3167288682"/>
              </p:ext>
            </p:extLst>
          </p:nvPr>
        </p:nvGraphicFramePr>
        <p:xfrm>
          <a:off x="4547463" y="257175"/>
          <a:ext cx="7154000" cy="641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4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8DD788-A462-6BFA-5233-FD740A40A5B8}"/>
              </a:ext>
            </a:extLst>
          </p:cNvPr>
          <p:cNvSpPr>
            <a:spLocks noGrp="1"/>
          </p:cNvSpPr>
          <p:nvPr>
            <p:ph type="title"/>
          </p:nvPr>
        </p:nvSpPr>
        <p:spPr>
          <a:xfrm>
            <a:off x="720000" y="619200"/>
            <a:ext cx="3107463" cy="5510138"/>
          </a:xfrm>
        </p:spPr>
        <p:txBody>
          <a:bodyPr>
            <a:normAutofit/>
          </a:bodyPr>
          <a:lstStyle/>
          <a:p>
            <a:r>
              <a:rPr lang="en-US" sz="4800"/>
              <a:t>Data Mining Tasks</a:t>
            </a:r>
          </a:p>
        </p:txBody>
      </p:sp>
      <p:sp useBgFill="1">
        <p:nvSpPr>
          <p:cNvPr id="28" name="Freeform: Shape 15">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29" name="Text Placeholder 5">
            <a:extLst>
              <a:ext uri="{FF2B5EF4-FFF2-40B4-BE49-F238E27FC236}">
                <a16:creationId xmlns:a16="http://schemas.microsoft.com/office/drawing/2014/main" id="{96746CF1-F5B4-8270-8828-649A121012C8}"/>
              </a:ext>
            </a:extLst>
          </p:cNvPr>
          <p:cNvGraphicFramePr>
            <a:graphicFrameLocks noGrp="1"/>
          </p:cNvGraphicFramePr>
          <p:nvPr>
            <p:ph idx="1"/>
            <p:extLst>
              <p:ext uri="{D42A27DB-BD31-4B8C-83A1-F6EECF244321}">
                <p14:modId xmlns:p14="http://schemas.microsoft.com/office/powerpoint/2010/main" val="3992806294"/>
              </p:ext>
            </p:extLst>
          </p:nvPr>
        </p:nvGraphicFramePr>
        <p:xfrm>
          <a:off x="4886325" y="400050"/>
          <a:ext cx="6562725" cy="573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3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2B1CA8FF-81A2-24E4-2136-44B858F89531}"/>
              </a:ext>
            </a:extLst>
          </p:cNvPr>
          <p:cNvPicPr>
            <a:picLocks noChangeAspect="1"/>
          </p:cNvPicPr>
          <p:nvPr/>
        </p:nvPicPr>
        <p:blipFill rotWithShape="1">
          <a:blip r:embed="rId2"/>
          <a:srcRect l="28637" r="2478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27669CDA-0095-7696-466C-B185F2B55891}"/>
              </a:ext>
            </a:extLst>
          </p:cNvPr>
          <p:cNvSpPr>
            <a:spLocks noGrp="1"/>
          </p:cNvSpPr>
          <p:nvPr>
            <p:ph type="title"/>
          </p:nvPr>
        </p:nvSpPr>
        <p:spPr>
          <a:xfrm>
            <a:off x="545738" y="161449"/>
            <a:ext cx="7812449" cy="1477328"/>
          </a:xfrm>
        </p:spPr>
        <p:txBody>
          <a:bodyPr wrap="square" anchor="ctr">
            <a:normAutofit/>
          </a:bodyPr>
          <a:lstStyle/>
          <a:p>
            <a:r>
              <a:rPr lang="en-US" sz="4800" b="1" kern="0" dirty="0">
                <a:effectLst/>
                <a:ea typeface="Times New Roman" panose="02020603050405020304" pitchFamily="18" charset="0"/>
              </a:rPr>
              <a:t>Model Performance Evaluation and Interpretation</a:t>
            </a:r>
            <a:br>
              <a:rPr lang="en-US" sz="3200" b="1" kern="0" dirty="0">
                <a:effectLst/>
                <a:latin typeface="Times New Roman" panose="02020603050405020304" pitchFamily="18" charset="0"/>
                <a:ea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E4B6850E-A5BB-4172-EFEC-1865421736D5}"/>
              </a:ext>
            </a:extLst>
          </p:cNvPr>
          <p:cNvSpPr>
            <a:spLocks noGrp="1"/>
          </p:cNvSpPr>
          <p:nvPr>
            <p:ph idx="1"/>
          </p:nvPr>
        </p:nvSpPr>
        <p:spPr>
          <a:xfrm>
            <a:off x="389078" y="900113"/>
            <a:ext cx="8354872" cy="6272213"/>
          </a:xfrm>
        </p:spPr>
        <p:txBody>
          <a:bodyPr>
            <a:normAutofit/>
          </a:bodyPr>
          <a:lstStyle/>
          <a:p>
            <a:pPr>
              <a:lnSpc>
                <a:spcPct val="110000"/>
              </a:lnSpc>
            </a:pPr>
            <a:endParaRPr lang="en-US" sz="3200">
              <a:effectLst/>
            </a:endParaRPr>
          </a:p>
          <a:p>
            <a:pPr marL="0" marR="0" lvl="0" indent="0" fontAlgn="base">
              <a:lnSpc>
                <a:spcPct val="150000"/>
              </a:lnSpc>
              <a:spcBef>
                <a:spcPts val="0"/>
              </a:spcBef>
              <a:spcAft>
                <a:spcPts val="310"/>
              </a:spcAft>
              <a:buClr>
                <a:srgbClr val="000000"/>
              </a:buClr>
              <a:buSzPts val="1200"/>
              <a:buNone/>
            </a:pPr>
            <a:r>
              <a:rPr lang="en-US" b="1"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Logistic Regression: </a:t>
            </a:r>
            <a:r>
              <a:rPr lang="en-US">
                <a:solidFill>
                  <a:schemeClr val="tx1"/>
                </a:solidFill>
                <a:effectLst/>
                <a:latin typeface="Times" pitchFamily="2" charset="0"/>
                <a:ea typeface="Calibri" panose="020F0502020204030204" pitchFamily="34" charset="0"/>
              </a:rPr>
              <a:t>In Logistic Regression, the main idea is to predict a dependent variable based on one or more independent variables. The Logistic regression uses a Sigmoid function which gives the probability of the outcome.</a:t>
            </a:r>
            <a:endParaRPr lang="en-US">
              <a:solidFill>
                <a:schemeClr val="tx1"/>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310"/>
              </a:spcAft>
              <a:buNone/>
            </a:pPr>
            <a:r>
              <a:rPr lang="en-US" b="1">
                <a:solidFill>
                  <a:schemeClr val="tx1"/>
                </a:solidFill>
                <a:effectLst/>
                <a:latin typeface="Times" pitchFamily="2" charset="0"/>
                <a:ea typeface="Times New Roman" panose="02020603050405020304" pitchFamily="18" charset="0"/>
                <a:cs typeface="Times New Roman" panose="02020603050405020304" pitchFamily="18" charset="0"/>
              </a:rPr>
              <a:t>Advantages:</a:t>
            </a:r>
          </a:p>
          <a:p>
            <a:pPr>
              <a:lnSpc>
                <a:spcPct val="150000"/>
              </a:lnSpc>
              <a:spcBef>
                <a:spcPts val="0"/>
              </a:spcBef>
              <a:spcAft>
                <a:spcPts val="310"/>
              </a:spcAft>
            </a:pPr>
            <a:r>
              <a:rPr lang="en-US"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It is simple to understand and perform and does not require complex mathematical techniques.</a:t>
            </a:r>
            <a:endParaRPr lang="en-US" u="none" strike="noStrike">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3810" lvl="1" indent="0" fontAlgn="base">
              <a:lnSpc>
                <a:spcPct val="110000"/>
              </a:lnSpc>
              <a:spcBef>
                <a:spcPts val="0"/>
              </a:spcBef>
              <a:spcAft>
                <a:spcPts val="800"/>
              </a:spcAft>
              <a:buClr>
                <a:srgbClr val="000000"/>
              </a:buClr>
              <a:buSzPts val="1200"/>
              <a:buNone/>
            </a:pPr>
            <a:endParaRPr lang="en-US">
              <a:latin typeface="Times" pitchFamily="2" charset="0"/>
            </a:endParaRPr>
          </a:p>
          <a:p>
            <a:pPr marL="0" marR="0" indent="0">
              <a:lnSpc>
                <a:spcPct val="150000"/>
              </a:lnSpc>
              <a:spcBef>
                <a:spcPts val="0"/>
              </a:spcBef>
              <a:spcAft>
                <a:spcPts val="310"/>
              </a:spcAft>
              <a:buNone/>
            </a:pPr>
            <a:r>
              <a:rPr lang="en-US" b="1">
                <a:solidFill>
                  <a:schemeClr val="tx1"/>
                </a:solidFill>
                <a:effectLst/>
                <a:latin typeface="Times" pitchFamily="2" charset="0"/>
                <a:ea typeface="Times New Roman" panose="02020603050405020304" pitchFamily="18" charset="0"/>
                <a:cs typeface="Times New Roman" panose="02020603050405020304" pitchFamily="18" charset="0"/>
              </a:rPr>
              <a:t>Disadvantages:</a:t>
            </a:r>
          </a:p>
          <a:p>
            <a:pPr>
              <a:lnSpc>
                <a:spcPct val="150000"/>
              </a:lnSpc>
              <a:spcBef>
                <a:spcPts val="0"/>
              </a:spcBef>
              <a:spcAft>
                <a:spcPts val="310"/>
              </a:spcAft>
            </a:pPr>
            <a:r>
              <a:rPr lang="en-US"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Linear assumption: Logistic Regression assumes linearity between the independent variables, which might not hold true in all cases.</a:t>
            </a:r>
            <a:endParaRPr lang="en-US" u="none" strike="noStrike">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0000"/>
              </a:lnSpc>
              <a:buNone/>
            </a:pPr>
            <a:endParaRPr lang="en-US" sz="800">
              <a:effectLst/>
            </a:endParaRPr>
          </a:p>
          <a:p>
            <a:pPr marL="0" indent="0">
              <a:lnSpc>
                <a:spcPct val="110000"/>
              </a:lnSpc>
              <a:buNone/>
            </a:pPr>
            <a:endParaRPr lang="en-US" sz="800"/>
          </a:p>
          <a:p>
            <a:pPr marL="0" indent="0">
              <a:lnSpc>
                <a:spcPct val="110000"/>
              </a:lnSpc>
              <a:buNone/>
            </a:pPr>
            <a:endParaRPr lang="en-US" sz="800"/>
          </a:p>
        </p:txBody>
      </p:sp>
    </p:spTree>
    <p:extLst>
      <p:ext uri="{BB962C8B-B14F-4D97-AF65-F5344CB8AC3E}">
        <p14:creationId xmlns:p14="http://schemas.microsoft.com/office/powerpoint/2010/main" val="47515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1B96B-B6B3-2ED1-C746-5005ACD53A0E}"/>
              </a:ext>
            </a:extLst>
          </p:cNvPr>
          <p:cNvSpPr>
            <a:spLocks noGrp="1"/>
          </p:cNvSpPr>
          <p:nvPr>
            <p:ph idx="1"/>
          </p:nvPr>
        </p:nvSpPr>
        <p:spPr>
          <a:xfrm>
            <a:off x="271462" y="3086100"/>
            <a:ext cx="6044475" cy="3300413"/>
          </a:xfrm>
        </p:spPr>
        <p:txBody>
          <a:bodyPr>
            <a:normAutofit/>
          </a:bodyPr>
          <a:lstStyle/>
          <a:p>
            <a:pPr marL="0" marR="3810" indent="0">
              <a:lnSpc>
                <a:spcPct val="150000"/>
              </a:lnSpc>
              <a:spcBef>
                <a:spcPts val="0"/>
              </a:spcBef>
              <a:spcAft>
                <a:spcPts val="800"/>
              </a:spcAft>
              <a:buNone/>
            </a:pPr>
            <a:r>
              <a:rPr lang="en-US" sz="1400" b="1" dirty="0">
                <a:solidFill>
                  <a:schemeClr val="tx1"/>
                </a:solidFill>
                <a:effectLst/>
                <a:uFill>
                  <a:solidFill>
                    <a:srgbClr val="000000"/>
                  </a:solidFill>
                </a:uFill>
                <a:latin typeface="Times"/>
                <a:ea typeface="Times New Roman" panose="02020603050405020304" pitchFamily="18" charset="0"/>
                <a:cs typeface="Times New Roman" panose="02020603050405020304" pitchFamily="18" charset="0"/>
              </a:rPr>
              <a:t>Interpretation: </a:t>
            </a:r>
            <a:r>
              <a:rPr lang="en-US" sz="1400" dirty="0">
                <a:solidFill>
                  <a:schemeClr val="tx1"/>
                </a:solidFill>
                <a:effectLst/>
                <a:latin typeface="Times"/>
                <a:ea typeface="Calibri" panose="020F0502020204030204" pitchFamily="34" charset="0"/>
                <a:cs typeface="Times New Roman" panose="02020603050405020304" pitchFamily="18" charset="0"/>
              </a:rPr>
              <a:t>It can be seen the Logistic Regression model has an accuracy of 85%. The confusion matrix can be seen with a good number of True Positives and True Negatives. There are comparatively a smaller number of False Positives and False Negatives.</a:t>
            </a:r>
            <a:endParaRPr lang="en-US" sz="1400" dirty="0">
              <a:solidFill>
                <a:schemeClr val="tx1"/>
              </a:solidFill>
              <a:effectLst/>
              <a:latin typeface="Calibri" panose="020F0502020204030204" pitchFamily="34" charset="0"/>
              <a:ea typeface="Calibri" panose="020F0502020204030204" pitchFamily="34" charset="0"/>
            </a:endParaRPr>
          </a:p>
          <a:p>
            <a:pPr marL="0" marR="3810" indent="0">
              <a:lnSpc>
                <a:spcPct val="150000"/>
              </a:lnSpc>
              <a:spcBef>
                <a:spcPts val="0"/>
              </a:spcBef>
              <a:spcAft>
                <a:spcPts val="3310"/>
              </a:spcAft>
              <a:buNone/>
            </a:pPr>
            <a:r>
              <a:rPr lang="en-US" sz="1400" dirty="0">
                <a:solidFill>
                  <a:schemeClr val="tx1"/>
                </a:solidFill>
                <a:effectLst/>
                <a:latin typeface="Times"/>
                <a:ea typeface="Calibri" panose="020F0502020204030204" pitchFamily="34" charset="0"/>
                <a:cs typeface="Times New Roman" panose="02020603050405020304" pitchFamily="18" charset="0"/>
              </a:rPr>
              <a:t>The ROC curve shows the graph of TPR vs the FPR at various thresholds. The area under the curve gives the classification model’s performance. As the ROC curve moves towards 1, it is considered as a perfect classifier. In this model, the ROC area curve is 0.76 indicating it is a good classifier. The Logistic regression classifier is a good model rather than random guessing.</a:t>
            </a:r>
            <a:endParaRPr lang="en-US" sz="1400" dirty="0">
              <a:solidFill>
                <a:schemeClr val="tx1"/>
              </a:solidFill>
              <a:effectLst/>
              <a:latin typeface="Calibri" panose="020F0502020204030204" pitchFamily="34" charset="0"/>
              <a:ea typeface="Calibri" panose="020F0502020204030204" pitchFamily="34" charset="0"/>
            </a:endParaRPr>
          </a:p>
        </p:txBody>
      </p:sp>
      <p:pic>
        <p:nvPicPr>
          <p:cNvPr id="2" name="Picture 1" descr="Table&#10;&#10;Description automatically generated">
            <a:extLst>
              <a:ext uri="{FF2B5EF4-FFF2-40B4-BE49-F238E27FC236}">
                <a16:creationId xmlns:a16="http://schemas.microsoft.com/office/drawing/2014/main" id="{2324198D-C39D-DF26-811F-044928F29095}"/>
              </a:ext>
            </a:extLst>
          </p:cNvPr>
          <p:cNvPicPr/>
          <p:nvPr/>
        </p:nvPicPr>
        <p:blipFill>
          <a:blip r:embed="rId2"/>
          <a:stretch>
            <a:fillRect/>
          </a:stretch>
        </p:blipFill>
        <p:spPr>
          <a:xfrm>
            <a:off x="571093" y="959863"/>
            <a:ext cx="5422265" cy="1785620"/>
          </a:xfrm>
          <a:prstGeom prst="rect">
            <a:avLst/>
          </a:prstGeom>
        </p:spPr>
      </p:pic>
      <p:pic>
        <p:nvPicPr>
          <p:cNvPr id="10" name="Picture 9" descr="Chart, treemap chart&#10;&#10;Description automatically generated">
            <a:extLst>
              <a:ext uri="{FF2B5EF4-FFF2-40B4-BE49-F238E27FC236}">
                <a16:creationId xmlns:a16="http://schemas.microsoft.com/office/drawing/2014/main" id="{C257523E-7407-1A59-3BE0-A5E1C83293EA}"/>
              </a:ext>
            </a:extLst>
          </p:cNvPr>
          <p:cNvPicPr/>
          <p:nvPr/>
        </p:nvPicPr>
        <p:blipFill>
          <a:blip r:embed="rId3"/>
          <a:stretch>
            <a:fillRect/>
          </a:stretch>
        </p:blipFill>
        <p:spPr>
          <a:xfrm>
            <a:off x="6667907" y="818938"/>
            <a:ext cx="4953000" cy="2726055"/>
          </a:xfrm>
          <a:prstGeom prst="rect">
            <a:avLst/>
          </a:prstGeom>
        </p:spPr>
      </p:pic>
      <p:pic>
        <p:nvPicPr>
          <p:cNvPr id="11" name="Picture 10" descr="Chart, line chart&#10;&#10;Description automatically generated">
            <a:extLst>
              <a:ext uri="{FF2B5EF4-FFF2-40B4-BE49-F238E27FC236}">
                <a16:creationId xmlns:a16="http://schemas.microsoft.com/office/drawing/2014/main" id="{D87B8FF5-4446-4696-A789-6EC642A43E14}"/>
              </a:ext>
            </a:extLst>
          </p:cNvPr>
          <p:cNvPicPr/>
          <p:nvPr/>
        </p:nvPicPr>
        <p:blipFill>
          <a:blip r:embed="rId4"/>
          <a:stretch>
            <a:fillRect/>
          </a:stretch>
        </p:blipFill>
        <p:spPr>
          <a:xfrm>
            <a:off x="6667907" y="3801383"/>
            <a:ext cx="4857750" cy="2934335"/>
          </a:xfrm>
          <a:prstGeom prst="rect">
            <a:avLst/>
          </a:prstGeom>
        </p:spPr>
      </p:pic>
    </p:spTree>
    <p:extLst>
      <p:ext uri="{BB962C8B-B14F-4D97-AF65-F5344CB8AC3E}">
        <p14:creationId xmlns:p14="http://schemas.microsoft.com/office/powerpoint/2010/main" val="3634883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2B1CA8FF-81A2-24E4-2136-44B858F89531}"/>
              </a:ext>
            </a:extLst>
          </p:cNvPr>
          <p:cNvPicPr>
            <a:picLocks noChangeAspect="1"/>
          </p:cNvPicPr>
          <p:nvPr/>
        </p:nvPicPr>
        <p:blipFill rotWithShape="1">
          <a:blip r:embed="rId2"/>
          <a:srcRect l="28637" r="2478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27669CDA-0095-7696-466C-B185F2B55891}"/>
              </a:ext>
            </a:extLst>
          </p:cNvPr>
          <p:cNvSpPr>
            <a:spLocks noGrp="1"/>
          </p:cNvSpPr>
          <p:nvPr>
            <p:ph type="title"/>
          </p:nvPr>
        </p:nvSpPr>
        <p:spPr>
          <a:xfrm>
            <a:off x="545739" y="161449"/>
            <a:ext cx="6923812" cy="1477328"/>
          </a:xfrm>
        </p:spPr>
        <p:txBody>
          <a:bodyPr wrap="square" anchor="ctr">
            <a:normAutofit/>
          </a:bodyPr>
          <a:lstStyle/>
          <a:p>
            <a:r>
              <a:rPr lang="en-US" b="1" kern="0">
                <a:effectLst/>
                <a:ea typeface="Times New Roman" panose="02020603050405020304" pitchFamily="18" charset="0"/>
              </a:rPr>
              <a:t>Model Performance Evaluation and Interpretation</a:t>
            </a:r>
            <a:br>
              <a:rPr lang="en-US" b="1" kern="0">
                <a:effectLst/>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E4B6850E-A5BB-4172-EFEC-1865421736D5}"/>
              </a:ext>
            </a:extLst>
          </p:cNvPr>
          <p:cNvSpPr>
            <a:spLocks noGrp="1"/>
          </p:cNvSpPr>
          <p:nvPr>
            <p:ph idx="1"/>
          </p:nvPr>
        </p:nvSpPr>
        <p:spPr>
          <a:xfrm>
            <a:off x="200024" y="1343025"/>
            <a:ext cx="8601075" cy="5676414"/>
          </a:xfrm>
        </p:spPr>
        <p:txBody>
          <a:bodyPr>
            <a:normAutofit fontScale="62500" lnSpcReduction="20000"/>
          </a:bodyPr>
          <a:lstStyle/>
          <a:p>
            <a:pPr>
              <a:lnSpc>
                <a:spcPct val="110000"/>
              </a:lnSpc>
            </a:pPr>
            <a:endParaRPr lang="en-US" sz="3200">
              <a:effectLst/>
            </a:endParaRPr>
          </a:p>
          <a:p>
            <a:pPr marL="0" indent="0" fontAlgn="base">
              <a:lnSpc>
                <a:spcPct val="150000"/>
              </a:lnSpc>
              <a:spcBef>
                <a:spcPts val="0"/>
              </a:spcBef>
              <a:spcAft>
                <a:spcPts val="310"/>
              </a:spcAft>
              <a:buNone/>
            </a:pPr>
            <a:r>
              <a:rPr lang="en-US" sz="3200" b="1" u="none" strike="noStrike" err="1">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Naives</a:t>
            </a:r>
            <a:r>
              <a:rPr lang="en-US" sz="3200" b="1"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 Bayes:</a:t>
            </a:r>
            <a:r>
              <a:rPr lang="en-US" sz="3200" b="1">
                <a:solidFill>
                  <a:schemeClr val="tx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err="1">
                <a:solidFill>
                  <a:schemeClr val="tx1"/>
                </a:solidFill>
                <a:effectLst/>
                <a:latin typeface="Times" pitchFamily="2" charset="0"/>
                <a:ea typeface="Calibri" panose="020F0502020204030204" pitchFamily="34" charset="0"/>
              </a:rPr>
              <a:t>Naives</a:t>
            </a:r>
            <a:r>
              <a:rPr lang="en-US" sz="3200">
                <a:solidFill>
                  <a:schemeClr val="tx1"/>
                </a:solidFill>
                <a:effectLst/>
                <a:latin typeface="Times" pitchFamily="2" charset="0"/>
                <a:ea typeface="Calibri" panose="020F0502020204030204" pitchFamily="34" charset="0"/>
              </a:rPr>
              <a:t> Bayes is used to predict the certainty of an event occurring based on prior assumptions. </a:t>
            </a:r>
            <a:r>
              <a:rPr lang="en-US" sz="3200">
                <a:solidFill>
                  <a:schemeClr val="tx1"/>
                </a:solidFill>
                <a:latin typeface="Times" pitchFamily="2" charset="0"/>
                <a:ea typeface="Calibri" panose="020F0502020204030204" pitchFamily="34" charset="0"/>
              </a:rPr>
              <a:t>This technique is applied by Naive Bayes to calculate the likelihood of each class  </a:t>
            </a:r>
            <a:r>
              <a:rPr lang="en-US" sz="3200">
                <a:solidFill>
                  <a:schemeClr val="tx1"/>
                </a:solidFill>
                <a:effectLst/>
                <a:latin typeface="Times" pitchFamily="2" charset="0"/>
                <a:ea typeface="Calibri" panose="020F0502020204030204" pitchFamily="34" charset="0"/>
              </a:rPr>
              <a:t>a set of features, and the most likely class is then chosen as the final classification.</a:t>
            </a:r>
          </a:p>
          <a:p>
            <a:pPr marL="0" indent="0" fontAlgn="base">
              <a:lnSpc>
                <a:spcPct val="150000"/>
              </a:lnSpc>
              <a:spcBef>
                <a:spcPts val="0"/>
              </a:spcBef>
              <a:spcAft>
                <a:spcPts val="310"/>
              </a:spcAft>
              <a:buNone/>
            </a:pPr>
            <a:br>
              <a:rPr lang="en-US" sz="3200">
                <a:solidFill>
                  <a:schemeClr val="tx1"/>
                </a:solidFill>
                <a:effectLst/>
                <a:latin typeface="Calibri" panose="020F0502020204030204" pitchFamily="34" charset="0"/>
                <a:ea typeface="Calibri" panose="020F0502020204030204" pitchFamily="34" charset="0"/>
              </a:rPr>
            </a:br>
            <a:r>
              <a:rPr lang="en-US" sz="3200" b="1">
                <a:solidFill>
                  <a:schemeClr val="tx1"/>
                </a:solidFill>
                <a:effectLst/>
                <a:latin typeface="Times" pitchFamily="2" charset="0"/>
                <a:ea typeface="Times New Roman" panose="02020603050405020304" pitchFamily="18" charset="0"/>
                <a:cs typeface="Times New Roman" panose="02020603050405020304" pitchFamily="18" charset="0"/>
              </a:rPr>
              <a:t>Advantages:</a:t>
            </a:r>
          </a:p>
          <a:p>
            <a:pPr fontAlgn="base">
              <a:lnSpc>
                <a:spcPct val="150000"/>
              </a:lnSpc>
              <a:spcBef>
                <a:spcPts val="0"/>
              </a:spcBef>
              <a:spcAft>
                <a:spcPts val="310"/>
              </a:spcAft>
            </a:pPr>
            <a:r>
              <a:rPr lang="en-US" sz="3200"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It can be performed on a small set of training data.</a:t>
            </a:r>
          </a:p>
          <a:p>
            <a:pPr fontAlgn="base">
              <a:lnSpc>
                <a:spcPct val="150000"/>
              </a:lnSpc>
              <a:spcBef>
                <a:spcPts val="0"/>
              </a:spcBef>
              <a:spcAft>
                <a:spcPts val="310"/>
              </a:spcAft>
            </a:pPr>
            <a:r>
              <a:rPr lang="en-US" sz="3200"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It performs relatively faster, than other models, for a large set of data.</a:t>
            </a:r>
            <a:br>
              <a:rPr lang="en-US" sz="3200" u="none" strike="noStrike">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br>
              <a:rPr lang="en-US" sz="3200" u="none" strike="noStrike">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US" sz="3200" b="1">
                <a:solidFill>
                  <a:schemeClr val="tx1"/>
                </a:solidFill>
                <a:effectLst/>
                <a:latin typeface="Times" pitchFamily="2" charset="0"/>
                <a:ea typeface="Times New Roman" panose="02020603050405020304" pitchFamily="18" charset="0"/>
                <a:cs typeface="Times New Roman" panose="02020603050405020304" pitchFamily="18" charset="0"/>
              </a:rPr>
              <a:t>Disadvantages:</a:t>
            </a:r>
          </a:p>
          <a:p>
            <a:pPr fontAlgn="base">
              <a:lnSpc>
                <a:spcPct val="150000"/>
              </a:lnSpc>
              <a:spcBef>
                <a:spcPts val="0"/>
              </a:spcBef>
              <a:spcAft>
                <a:spcPts val="310"/>
              </a:spcAft>
            </a:pPr>
            <a:r>
              <a:rPr lang="en-US" sz="3200"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It assumes the features are independent of each other, even when they are not.</a:t>
            </a:r>
          </a:p>
          <a:p>
            <a:pPr fontAlgn="base">
              <a:lnSpc>
                <a:spcPct val="150000"/>
              </a:lnSpc>
              <a:spcBef>
                <a:spcPts val="0"/>
              </a:spcBef>
              <a:spcAft>
                <a:spcPts val="310"/>
              </a:spcAft>
            </a:pPr>
            <a:r>
              <a:rPr lang="en-US" sz="3200" u="none" strike="noStrike">
                <a:solidFill>
                  <a:schemeClr val="tx1"/>
                </a:solidFill>
                <a:effectLst/>
                <a:uFill>
                  <a:solidFill>
                    <a:srgbClr val="000000"/>
                  </a:solidFill>
                </a:uFill>
                <a:latin typeface="Times" pitchFamily="2" charset="0"/>
                <a:ea typeface="Times New Roman" panose="02020603050405020304" pitchFamily="18" charset="0"/>
                <a:cs typeface="Times New Roman" panose="02020603050405020304" pitchFamily="18" charset="0"/>
              </a:rPr>
              <a:t>It may not perform well when there are outliers.</a:t>
            </a:r>
            <a:br>
              <a:rPr lang="en-US" sz="1400" u="none" strike="noStrike">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sz="3200">
              <a:solidFill>
                <a:schemeClr val="tx1"/>
              </a:solidFill>
            </a:endParaRPr>
          </a:p>
          <a:p>
            <a:pPr marL="0" indent="0">
              <a:lnSpc>
                <a:spcPct val="110000"/>
              </a:lnSpc>
              <a:buNone/>
            </a:pPr>
            <a:endParaRPr lang="en-US" sz="800">
              <a:effectLst/>
            </a:endParaRPr>
          </a:p>
          <a:p>
            <a:pPr marL="0" indent="0">
              <a:lnSpc>
                <a:spcPct val="110000"/>
              </a:lnSpc>
              <a:buNone/>
            </a:pPr>
            <a:endParaRPr lang="en-US" sz="800"/>
          </a:p>
          <a:p>
            <a:pPr marL="0" indent="0">
              <a:lnSpc>
                <a:spcPct val="110000"/>
              </a:lnSpc>
              <a:buNone/>
            </a:pPr>
            <a:endParaRPr lang="en-US" sz="800"/>
          </a:p>
        </p:txBody>
      </p:sp>
    </p:spTree>
    <p:extLst>
      <p:ext uri="{BB962C8B-B14F-4D97-AF65-F5344CB8AC3E}">
        <p14:creationId xmlns:p14="http://schemas.microsoft.com/office/powerpoint/2010/main" val="327978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1B96B-B6B3-2ED1-C746-5005ACD53A0E}"/>
              </a:ext>
            </a:extLst>
          </p:cNvPr>
          <p:cNvSpPr>
            <a:spLocks noGrp="1"/>
          </p:cNvSpPr>
          <p:nvPr>
            <p:ph idx="1"/>
          </p:nvPr>
        </p:nvSpPr>
        <p:spPr>
          <a:xfrm>
            <a:off x="342900" y="2827868"/>
            <a:ext cx="6300787" cy="3915832"/>
          </a:xfrm>
        </p:spPr>
        <p:txBody>
          <a:bodyPr>
            <a:normAutofit fontScale="92500"/>
          </a:bodyPr>
          <a:lstStyle/>
          <a:p>
            <a:pPr marL="0" marR="3810" indent="0">
              <a:lnSpc>
                <a:spcPct val="150000"/>
              </a:lnSpc>
              <a:spcBef>
                <a:spcPts val="0"/>
              </a:spcBef>
              <a:spcAft>
                <a:spcPts val="800"/>
              </a:spcAft>
              <a:buNone/>
            </a:pPr>
            <a:r>
              <a:rPr lang="en-US" sz="1600" b="1" dirty="0">
                <a:solidFill>
                  <a:schemeClr val="tx1"/>
                </a:solidFill>
                <a:latin typeface="Times" pitchFamily="2" charset="0"/>
              </a:rPr>
              <a:t>Interpretation - </a:t>
            </a:r>
            <a:r>
              <a:rPr lang="en-US" sz="1600" dirty="0">
                <a:solidFill>
                  <a:schemeClr val="tx1"/>
                </a:solidFill>
                <a:effectLst/>
                <a:latin typeface="Times"/>
                <a:ea typeface="Calibri" panose="020F0502020204030204" pitchFamily="34" charset="0"/>
                <a:cs typeface="Times New Roman" panose="02020603050405020304" pitchFamily="18" charset="0"/>
              </a:rPr>
              <a:t>It can be seen the </a:t>
            </a:r>
            <a:r>
              <a:rPr lang="en-US" sz="1600" dirty="0" err="1">
                <a:solidFill>
                  <a:schemeClr val="tx1"/>
                </a:solidFill>
                <a:effectLst/>
                <a:latin typeface="Times"/>
                <a:ea typeface="Calibri" panose="020F0502020204030204" pitchFamily="34" charset="0"/>
                <a:cs typeface="Times New Roman" panose="02020603050405020304" pitchFamily="18" charset="0"/>
              </a:rPr>
              <a:t>Naives</a:t>
            </a:r>
            <a:r>
              <a:rPr lang="en-US" sz="1600" dirty="0">
                <a:solidFill>
                  <a:schemeClr val="tx1"/>
                </a:solidFill>
                <a:effectLst/>
                <a:latin typeface="Times"/>
                <a:ea typeface="Calibri" panose="020F0502020204030204" pitchFamily="34" charset="0"/>
                <a:cs typeface="Times New Roman" panose="02020603050405020304" pitchFamily="18" charset="0"/>
              </a:rPr>
              <a:t> Bayes model has an accuracy of 65%. The confusion matrix can be seen with a high number of False Positives, which is not considered to be a good characteristic of the model.</a:t>
            </a:r>
            <a:endParaRPr lang="en-US" sz="1600" dirty="0">
              <a:solidFill>
                <a:schemeClr val="tx1"/>
              </a:solidFill>
              <a:effectLst/>
              <a:latin typeface="Calibri" panose="020F0502020204030204" pitchFamily="34" charset="0"/>
              <a:ea typeface="Calibri" panose="020F0502020204030204" pitchFamily="34" charset="0"/>
            </a:endParaRPr>
          </a:p>
          <a:p>
            <a:pPr marL="0" marR="3810" indent="0">
              <a:lnSpc>
                <a:spcPct val="150000"/>
              </a:lnSpc>
              <a:spcBef>
                <a:spcPts val="0"/>
              </a:spcBef>
              <a:spcAft>
                <a:spcPts val="1655"/>
              </a:spcAft>
              <a:buNone/>
            </a:pPr>
            <a:r>
              <a:rPr lang="en-US" sz="1600" dirty="0">
                <a:solidFill>
                  <a:schemeClr val="tx1"/>
                </a:solidFill>
                <a:effectLst/>
                <a:latin typeface="Times"/>
                <a:ea typeface="Calibri" panose="020F0502020204030204" pitchFamily="34" charset="0"/>
                <a:cs typeface="Times New Roman" panose="02020603050405020304" pitchFamily="18" charset="0"/>
              </a:rPr>
              <a:t>The ROC curve shows the graph of TPR vs the FPR at various thresholds. The area under the curve gives the classification model’s performance. As the ROC curve moves towards 1, it is considered as a perfect classifier. In this model, the ROC area curve is 0.74 indicating it is a good classifier. The </a:t>
            </a:r>
            <a:r>
              <a:rPr lang="en-US" sz="1600" dirty="0" err="1">
                <a:solidFill>
                  <a:schemeClr val="tx1"/>
                </a:solidFill>
                <a:effectLst/>
                <a:latin typeface="Times"/>
                <a:ea typeface="Calibri" panose="020F0502020204030204" pitchFamily="34" charset="0"/>
                <a:cs typeface="Times New Roman" panose="02020603050405020304" pitchFamily="18" charset="0"/>
              </a:rPr>
              <a:t>Naives</a:t>
            </a:r>
            <a:r>
              <a:rPr lang="en-US" sz="1600" dirty="0">
                <a:solidFill>
                  <a:schemeClr val="tx1"/>
                </a:solidFill>
                <a:effectLst/>
                <a:latin typeface="Times"/>
                <a:ea typeface="Calibri" panose="020F0502020204030204" pitchFamily="34" charset="0"/>
                <a:cs typeface="Times New Roman" panose="02020603050405020304" pitchFamily="18" charset="0"/>
              </a:rPr>
              <a:t> Bayes classifier is a good model if we consider the ROC curve individually. But since the accuracy and the confusion matrix numbers are not good, we cannot consider </a:t>
            </a:r>
            <a:r>
              <a:rPr lang="en-US" sz="1600" dirty="0" err="1">
                <a:solidFill>
                  <a:schemeClr val="tx1"/>
                </a:solidFill>
                <a:effectLst/>
                <a:latin typeface="Times"/>
                <a:ea typeface="Calibri" panose="020F0502020204030204" pitchFamily="34" charset="0"/>
                <a:cs typeface="Times New Roman" panose="02020603050405020304" pitchFamily="18" charset="0"/>
              </a:rPr>
              <a:t>Naives</a:t>
            </a:r>
            <a:r>
              <a:rPr lang="en-US" sz="1600" dirty="0">
                <a:solidFill>
                  <a:schemeClr val="tx1"/>
                </a:solidFill>
                <a:effectLst/>
                <a:latin typeface="Times"/>
                <a:ea typeface="Calibri" panose="020F0502020204030204" pitchFamily="34" charset="0"/>
                <a:cs typeface="Times New Roman" panose="02020603050405020304" pitchFamily="18" charset="0"/>
              </a:rPr>
              <a:t> Bayes as a good classifier for this dataset.</a:t>
            </a:r>
            <a:endParaRPr lang="en-US" sz="1600" dirty="0">
              <a:solidFill>
                <a:schemeClr val="tx1"/>
              </a:solidFill>
              <a:effectLst/>
              <a:latin typeface="Calibri" panose="020F0502020204030204" pitchFamily="34" charset="0"/>
              <a:ea typeface="Calibri" panose="020F0502020204030204" pitchFamily="34" charset="0"/>
            </a:endParaRPr>
          </a:p>
          <a:p>
            <a:endParaRPr lang="en-US" sz="1600" dirty="0">
              <a:solidFill>
                <a:schemeClr val="tx1"/>
              </a:solidFill>
            </a:endParaRPr>
          </a:p>
        </p:txBody>
      </p:sp>
      <p:pic>
        <p:nvPicPr>
          <p:cNvPr id="2" name="Picture 1" descr="Chart, treemap chart&#10;&#10;Description automatically generated">
            <a:extLst>
              <a:ext uri="{FF2B5EF4-FFF2-40B4-BE49-F238E27FC236}">
                <a16:creationId xmlns:a16="http://schemas.microsoft.com/office/drawing/2014/main" id="{31BC99BB-C55D-4EB5-F52B-04579325D4EE}"/>
              </a:ext>
            </a:extLst>
          </p:cNvPr>
          <p:cNvPicPr/>
          <p:nvPr/>
        </p:nvPicPr>
        <p:blipFill>
          <a:blip r:embed="rId2"/>
          <a:stretch>
            <a:fillRect/>
          </a:stretch>
        </p:blipFill>
        <p:spPr>
          <a:xfrm>
            <a:off x="7115492" y="487394"/>
            <a:ext cx="4463415" cy="3225165"/>
          </a:xfrm>
          <a:prstGeom prst="rect">
            <a:avLst/>
          </a:prstGeom>
        </p:spPr>
      </p:pic>
      <p:pic>
        <p:nvPicPr>
          <p:cNvPr id="11" name="Picture 10">
            <a:extLst>
              <a:ext uri="{FF2B5EF4-FFF2-40B4-BE49-F238E27FC236}">
                <a16:creationId xmlns:a16="http://schemas.microsoft.com/office/drawing/2014/main" id="{112C624D-C869-82B2-51D7-EB1C8D020B1A}"/>
              </a:ext>
            </a:extLst>
          </p:cNvPr>
          <p:cNvPicPr/>
          <p:nvPr/>
        </p:nvPicPr>
        <p:blipFill>
          <a:blip r:embed="rId3"/>
          <a:stretch>
            <a:fillRect/>
          </a:stretch>
        </p:blipFill>
        <p:spPr>
          <a:xfrm>
            <a:off x="613093" y="827829"/>
            <a:ext cx="5482907" cy="2000038"/>
          </a:xfrm>
          <a:prstGeom prst="rect">
            <a:avLst/>
          </a:prstGeom>
        </p:spPr>
      </p:pic>
      <p:pic>
        <p:nvPicPr>
          <p:cNvPr id="13" name="Picture 12">
            <a:extLst>
              <a:ext uri="{FF2B5EF4-FFF2-40B4-BE49-F238E27FC236}">
                <a16:creationId xmlns:a16="http://schemas.microsoft.com/office/drawing/2014/main" id="{6213EBB9-281B-890E-3357-14BCCADE2824}"/>
              </a:ext>
            </a:extLst>
          </p:cNvPr>
          <p:cNvPicPr/>
          <p:nvPr/>
        </p:nvPicPr>
        <p:blipFill>
          <a:blip r:embed="rId4"/>
          <a:stretch>
            <a:fillRect/>
          </a:stretch>
        </p:blipFill>
        <p:spPr>
          <a:xfrm>
            <a:off x="7115492" y="3826026"/>
            <a:ext cx="4463414" cy="2727173"/>
          </a:xfrm>
          <a:prstGeom prst="rect">
            <a:avLst/>
          </a:prstGeom>
        </p:spPr>
      </p:pic>
    </p:spTree>
    <p:extLst>
      <p:ext uri="{BB962C8B-B14F-4D97-AF65-F5344CB8AC3E}">
        <p14:creationId xmlns:p14="http://schemas.microsoft.com/office/powerpoint/2010/main" val="221623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FD4A6-F298-4D90-CD12-5D4E383F1660}"/>
              </a:ext>
            </a:extLst>
          </p:cNvPr>
          <p:cNvSpPr>
            <a:spLocks noGrp="1"/>
          </p:cNvSpPr>
          <p:nvPr>
            <p:ph type="title"/>
          </p:nvPr>
        </p:nvSpPr>
        <p:spPr>
          <a:xfrm>
            <a:off x="1680006" y="619200"/>
            <a:ext cx="8831988" cy="681586"/>
          </a:xfrm>
        </p:spPr>
        <p:txBody>
          <a:bodyPr wrap="square">
            <a:normAutofit/>
          </a:bodyPr>
          <a:lstStyle/>
          <a:p>
            <a:pPr algn="ctr"/>
            <a:r>
              <a:rPr lang="en-US" sz="3200"/>
              <a:t>TABLE OF CONTENT</a:t>
            </a:r>
          </a:p>
        </p:txBody>
      </p:sp>
      <p:grpSp>
        <p:nvGrpSpPr>
          <p:cNvPr id="14" name="Group 13">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5"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9" name="Group 18">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20"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4" name="Freeform: Shape 23">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3" name="Content Placeholder 2">
            <a:extLst>
              <a:ext uri="{FF2B5EF4-FFF2-40B4-BE49-F238E27FC236}">
                <a16:creationId xmlns:a16="http://schemas.microsoft.com/office/drawing/2014/main" id="{72FE04AF-6822-4703-EEE5-87EDE801CC46}"/>
              </a:ext>
            </a:extLst>
          </p:cNvPr>
          <p:cNvSpPr>
            <a:spLocks noGrp="1"/>
          </p:cNvSpPr>
          <p:nvPr>
            <p:ph idx="1"/>
          </p:nvPr>
        </p:nvSpPr>
        <p:spPr>
          <a:xfrm>
            <a:off x="2450992" y="3249612"/>
            <a:ext cx="3292278" cy="2822155"/>
          </a:xfrm>
        </p:spPr>
        <p:txBody>
          <a:bodyPr>
            <a:noAutofit/>
          </a:bodyPr>
          <a:lstStyle/>
          <a:p>
            <a:pPr marL="0" indent="0" defTabSz="667512">
              <a:spcBef>
                <a:spcPts val="730"/>
              </a:spcBef>
              <a:buNone/>
            </a:pPr>
            <a:r>
              <a:rPr lang="en-US" sz="2336" kern="1200" spc="15" baseline="0">
                <a:solidFill>
                  <a:schemeClr val="tx1">
                    <a:alpha val="58000"/>
                  </a:schemeClr>
                </a:solidFill>
                <a:latin typeface="+mj-lt"/>
                <a:ea typeface="+mn-ea"/>
                <a:cs typeface="+mn-cs"/>
              </a:rPr>
              <a:t>1. Introduction and Problem Setting</a:t>
            </a:r>
          </a:p>
          <a:p>
            <a:pPr marL="0" indent="0" defTabSz="667512">
              <a:spcBef>
                <a:spcPts val="730"/>
              </a:spcBef>
              <a:buNone/>
            </a:pPr>
            <a:r>
              <a:rPr lang="en-US" sz="2336" kern="1200" spc="15" baseline="0">
                <a:solidFill>
                  <a:schemeClr val="tx1">
                    <a:alpha val="58000"/>
                  </a:schemeClr>
                </a:solidFill>
                <a:latin typeface="+mj-lt"/>
                <a:ea typeface="+mn-ea"/>
                <a:cs typeface="+mn-cs"/>
              </a:rPr>
              <a:t>3. Data Sources</a:t>
            </a:r>
          </a:p>
          <a:p>
            <a:pPr marL="0" indent="0" defTabSz="667512">
              <a:spcBef>
                <a:spcPts val="730"/>
              </a:spcBef>
              <a:buNone/>
            </a:pPr>
            <a:r>
              <a:rPr lang="en-US" sz="2336" kern="1200" spc="15" baseline="0">
                <a:solidFill>
                  <a:schemeClr val="tx1">
                    <a:alpha val="58000"/>
                  </a:schemeClr>
                </a:solidFill>
                <a:latin typeface="+mj-lt"/>
                <a:ea typeface="+mn-ea"/>
                <a:cs typeface="+mn-cs"/>
              </a:rPr>
              <a:t>5. Data Exploration</a:t>
            </a:r>
          </a:p>
          <a:p>
            <a:pPr marL="0" indent="0" defTabSz="667512">
              <a:spcBef>
                <a:spcPts val="730"/>
              </a:spcBef>
              <a:buNone/>
            </a:pPr>
            <a:r>
              <a:rPr lang="en-US" sz="2336" b="1" kern="0" spc="15" baseline="0">
                <a:solidFill>
                  <a:schemeClr val="tx1">
                    <a:alpha val="58000"/>
                  </a:schemeClr>
                </a:solidFill>
                <a:latin typeface="+mj-lt"/>
                <a:ea typeface="+mn-ea"/>
                <a:cs typeface="+mn-cs"/>
              </a:rPr>
              <a:t>7. Model Performance Evaluation and Interpretation</a:t>
            </a:r>
          </a:p>
          <a:p>
            <a:endParaRPr lang="en-US" sz="3200" dirty="0">
              <a:latin typeface="+mj-lt"/>
            </a:endParaRPr>
          </a:p>
        </p:txBody>
      </p:sp>
      <p:sp>
        <p:nvSpPr>
          <p:cNvPr id="5" name="Content Placeholder 2">
            <a:extLst>
              <a:ext uri="{FF2B5EF4-FFF2-40B4-BE49-F238E27FC236}">
                <a16:creationId xmlns:a16="http://schemas.microsoft.com/office/drawing/2014/main" id="{63FFAD4D-7056-7781-7C94-4BF5009FC226}"/>
              </a:ext>
            </a:extLst>
          </p:cNvPr>
          <p:cNvSpPr txBox="1">
            <a:spLocks/>
          </p:cNvSpPr>
          <p:nvPr/>
        </p:nvSpPr>
        <p:spPr>
          <a:xfrm>
            <a:off x="6426505" y="3307182"/>
            <a:ext cx="3292278" cy="2822155"/>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67512">
              <a:spcBef>
                <a:spcPts val="730"/>
              </a:spcBef>
              <a:buNone/>
            </a:pPr>
            <a:r>
              <a:rPr lang="en-US" sz="2336" kern="1200" spc="15" baseline="0">
                <a:solidFill>
                  <a:schemeClr val="tx1">
                    <a:alpha val="58000"/>
                  </a:schemeClr>
                </a:solidFill>
                <a:latin typeface="+mj-lt"/>
                <a:ea typeface="+mn-ea"/>
                <a:cs typeface="+mn-cs"/>
              </a:rPr>
              <a:t>2. Problem Definition </a:t>
            </a:r>
          </a:p>
          <a:p>
            <a:pPr marL="0" indent="0" defTabSz="667512">
              <a:spcBef>
                <a:spcPts val="730"/>
              </a:spcBef>
              <a:buNone/>
            </a:pPr>
            <a:r>
              <a:rPr lang="en-US" sz="2336" kern="1200" spc="15" baseline="0">
                <a:solidFill>
                  <a:schemeClr val="tx1">
                    <a:alpha val="58000"/>
                  </a:schemeClr>
                </a:solidFill>
                <a:latin typeface="+mj-lt"/>
                <a:ea typeface="+mn-ea"/>
                <a:cs typeface="+mn-cs"/>
              </a:rPr>
              <a:t>4. Data Description</a:t>
            </a:r>
          </a:p>
          <a:p>
            <a:pPr marL="0" indent="0" defTabSz="667512">
              <a:spcBef>
                <a:spcPts val="730"/>
              </a:spcBef>
              <a:buNone/>
            </a:pPr>
            <a:r>
              <a:rPr lang="en-US" sz="2336" kern="1200" spc="15" baseline="0">
                <a:solidFill>
                  <a:schemeClr val="tx1">
                    <a:alpha val="58000"/>
                  </a:schemeClr>
                </a:solidFill>
                <a:latin typeface="+mj-lt"/>
                <a:ea typeface="+mn-ea"/>
                <a:cs typeface="+mn-cs"/>
              </a:rPr>
              <a:t>6. Data Mining Tasks</a:t>
            </a:r>
          </a:p>
          <a:p>
            <a:pPr marL="0" indent="0" defTabSz="667512">
              <a:spcBef>
                <a:spcPts val="730"/>
              </a:spcBef>
              <a:buNone/>
            </a:pPr>
            <a:r>
              <a:rPr lang="en-US" sz="2336" kern="1200" spc="15" baseline="0">
                <a:solidFill>
                  <a:schemeClr val="tx1">
                    <a:alpha val="58000"/>
                  </a:schemeClr>
                </a:solidFill>
                <a:latin typeface="+mj-lt"/>
                <a:ea typeface="+mn-ea"/>
                <a:cs typeface="+mn-cs"/>
              </a:rPr>
              <a:t>8. Conclusion</a:t>
            </a:r>
          </a:p>
          <a:p>
            <a:pPr marL="0" indent="0" defTabSz="667512">
              <a:spcBef>
                <a:spcPts val="730"/>
              </a:spcBef>
              <a:buNone/>
            </a:pPr>
            <a:endParaRPr lang="en-US" sz="2336" b="1" kern="0" spc="15" baseline="0">
              <a:solidFill>
                <a:schemeClr val="tx1">
                  <a:alpha val="58000"/>
                </a:schemeClr>
              </a:solidFill>
              <a:latin typeface="+mj-lt"/>
              <a:ea typeface="+mn-ea"/>
              <a:cs typeface="+mn-cs"/>
            </a:endParaRPr>
          </a:p>
          <a:p>
            <a:pPr marL="0" indent="0" defTabSz="667512">
              <a:spcBef>
                <a:spcPts val="730"/>
              </a:spcBef>
              <a:buNone/>
            </a:pPr>
            <a:r>
              <a:rPr lang="en-US" sz="2336" kern="1200" spc="15" baseline="0">
                <a:solidFill>
                  <a:schemeClr val="tx1">
                    <a:alpha val="58000"/>
                  </a:schemeClr>
                </a:solidFill>
                <a:latin typeface="+mj-lt"/>
                <a:ea typeface="+mn-ea"/>
                <a:cs typeface="+mn-cs"/>
              </a:rPr>
              <a:t> </a:t>
            </a:r>
            <a:endParaRPr lang="en-US" sz="3200">
              <a:latin typeface="+mj-lt"/>
            </a:endParaRPr>
          </a:p>
        </p:txBody>
      </p:sp>
    </p:spTree>
    <p:extLst>
      <p:ext uri="{BB962C8B-B14F-4D97-AF65-F5344CB8AC3E}">
        <p14:creationId xmlns:p14="http://schemas.microsoft.com/office/powerpoint/2010/main" val="3723848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2B1CA8FF-81A2-24E4-2136-44B858F89531}"/>
              </a:ext>
            </a:extLst>
          </p:cNvPr>
          <p:cNvPicPr>
            <a:picLocks noChangeAspect="1"/>
          </p:cNvPicPr>
          <p:nvPr/>
        </p:nvPicPr>
        <p:blipFill rotWithShape="1">
          <a:blip r:embed="rId2"/>
          <a:srcRect l="28637" r="2478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27669CDA-0095-7696-466C-B185F2B55891}"/>
              </a:ext>
            </a:extLst>
          </p:cNvPr>
          <p:cNvSpPr>
            <a:spLocks noGrp="1"/>
          </p:cNvSpPr>
          <p:nvPr>
            <p:ph type="title"/>
          </p:nvPr>
        </p:nvSpPr>
        <p:spPr>
          <a:xfrm>
            <a:off x="545739" y="161449"/>
            <a:ext cx="6923812" cy="1477328"/>
          </a:xfrm>
        </p:spPr>
        <p:txBody>
          <a:bodyPr wrap="square" anchor="ctr">
            <a:normAutofit/>
          </a:bodyPr>
          <a:lstStyle/>
          <a:p>
            <a:r>
              <a:rPr lang="en-US" b="1" kern="0">
                <a:effectLst/>
                <a:ea typeface="Times New Roman" panose="02020603050405020304" pitchFamily="18" charset="0"/>
              </a:rPr>
              <a:t>Model Performance Evaluation and Interpretation</a:t>
            </a:r>
            <a:br>
              <a:rPr lang="en-US" sz="3200" b="1" kern="0">
                <a:effectLst/>
                <a:latin typeface="Times New Roman" panose="02020603050405020304" pitchFamily="18" charset="0"/>
                <a:ea typeface="Times New Roman" panose="02020603050405020304" pitchFamily="18" charset="0"/>
              </a:rPr>
            </a:br>
            <a:endParaRPr lang="en-US" sz="3200"/>
          </a:p>
        </p:txBody>
      </p:sp>
      <p:sp>
        <p:nvSpPr>
          <p:cNvPr id="3" name="Content Placeholder 2">
            <a:extLst>
              <a:ext uri="{FF2B5EF4-FFF2-40B4-BE49-F238E27FC236}">
                <a16:creationId xmlns:a16="http://schemas.microsoft.com/office/drawing/2014/main" id="{E4B6850E-A5BB-4172-EFEC-1865421736D5}"/>
              </a:ext>
            </a:extLst>
          </p:cNvPr>
          <p:cNvSpPr>
            <a:spLocks noGrp="1"/>
          </p:cNvSpPr>
          <p:nvPr>
            <p:ph idx="1"/>
          </p:nvPr>
        </p:nvSpPr>
        <p:spPr>
          <a:xfrm>
            <a:off x="157164" y="1343024"/>
            <a:ext cx="8643936" cy="6572251"/>
          </a:xfrm>
        </p:spPr>
        <p:txBody>
          <a:bodyPr>
            <a:normAutofit fontScale="55000" lnSpcReduction="20000"/>
          </a:bodyPr>
          <a:lstStyle/>
          <a:p>
            <a:pPr>
              <a:lnSpc>
                <a:spcPct val="110000"/>
              </a:lnSpc>
            </a:pPr>
            <a:endParaRPr lang="en-US" sz="3600">
              <a:effectLst/>
            </a:endParaRPr>
          </a:p>
          <a:p>
            <a:pPr marL="0" indent="0" fontAlgn="base">
              <a:lnSpc>
                <a:spcPct val="150000"/>
              </a:lnSpc>
              <a:spcBef>
                <a:spcPts val="0"/>
              </a:spcBef>
              <a:spcAft>
                <a:spcPts val="310"/>
              </a:spcAft>
              <a:buNone/>
            </a:pPr>
            <a:r>
              <a:rPr lang="en-US" sz="3600" b="1">
                <a:solidFill>
                  <a:schemeClr val="tx1"/>
                </a:solidFill>
                <a:uFill>
                  <a:solidFill>
                    <a:srgbClr val="000000"/>
                  </a:solidFill>
                </a:uFill>
                <a:latin typeface="Times" pitchFamily="2" charset="0"/>
                <a:cs typeface="Times New Roman" panose="02020603050405020304" pitchFamily="18" charset="0"/>
              </a:rPr>
              <a:t>KNN Classification : </a:t>
            </a:r>
            <a:r>
              <a:rPr lang="en-US" sz="3600">
                <a:solidFill>
                  <a:schemeClr val="tx1"/>
                </a:solidFill>
                <a:uFill>
                  <a:solidFill>
                    <a:srgbClr val="000000"/>
                  </a:solidFill>
                </a:uFill>
                <a:latin typeface="Times" pitchFamily="2" charset="0"/>
                <a:cs typeface="Times New Roman" panose="02020603050405020304" pitchFamily="18" charset="0"/>
              </a:rPr>
              <a:t>KNN Classification is a widely used method for evaluating machine learning models. In KNN classification, the algorithm assigns the class label to a new data point based on its distance to the K nearest neighbors in the training set.</a:t>
            </a:r>
          </a:p>
          <a:p>
            <a:pPr marL="0" marR="0" indent="0">
              <a:lnSpc>
                <a:spcPct val="150000"/>
              </a:lnSpc>
              <a:spcBef>
                <a:spcPts val="0"/>
              </a:spcBef>
              <a:spcAft>
                <a:spcPts val="310"/>
              </a:spcAft>
              <a:buNone/>
            </a:pPr>
            <a:r>
              <a:rPr lang="en-US" sz="3600">
                <a:solidFill>
                  <a:schemeClr val="tx1"/>
                </a:solidFill>
                <a:uFill>
                  <a:solidFill>
                    <a:srgbClr val="000000"/>
                  </a:solidFill>
                </a:uFill>
                <a:latin typeface="Times" pitchFamily="2" charset="0"/>
                <a:cs typeface="Times New Roman" panose="02020603050405020304" pitchFamily="18" charset="0"/>
              </a:rPr>
              <a:t>Advantages:</a:t>
            </a:r>
          </a:p>
          <a:p>
            <a:pPr>
              <a:lnSpc>
                <a:spcPct val="150000"/>
              </a:lnSpc>
              <a:spcBef>
                <a:spcPts val="0"/>
              </a:spcBef>
              <a:spcAft>
                <a:spcPts val="310"/>
              </a:spcAft>
            </a:pPr>
            <a:r>
              <a:rPr lang="en-US" sz="3600">
                <a:solidFill>
                  <a:schemeClr val="tx1"/>
                </a:solidFill>
                <a:uFill>
                  <a:solidFill>
                    <a:srgbClr val="000000"/>
                  </a:solidFill>
                </a:uFill>
                <a:latin typeface="Times" pitchFamily="2" charset="0"/>
                <a:cs typeface="Times New Roman" panose="02020603050405020304" pitchFamily="18" charset="0"/>
              </a:rPr>
              <a:t>Robust to noisy data and outliers in the training set</a:t>
            </a:r>
          </a:p>
          <a:p>
            <a:pPr>
              <a:lnSpc>
                <a:spcPct val="150000"/>
              </a:lnSpc>
              <a:spcBef>
                <a:spcPts val="0"/>
              </a:spcBef>
              <a:spcAft>
                <a:spcPts val="310"/>
              </a:spcAft>
            </a:pPr>
            <a:r>
              <a:rPr lang="en-US" sz="3600">
                <a:solidFill>
                  <a:schemeClr val="tx1"/>
                </a:solidFill>
                <a:uFill>
                  <a:solidFill>
                    <a:srgbClr val="000000"/>
                  </a:solidFill>
                </a:uFill>
                <a:latin typeface="Times" pitchFamily="2" charset="0"/>
                <a:cs typeface="Times New Roman" panose="02020603050405020304" pitchFamily="18" charset="0"/>
              </a:rPr>
              <a:t>No training phase is required, so it can be applied directly to new data</a:t>
            </a:r>
          </a:p>
          <a:p>
            <a:pPr marL="0" marR="0" indent="0">
              <a:lnSpc>
                <a:spcPct val="150000"/>
              </a:lnSpc>
              <a:spcBef>
                <a:spcPts val="0"/>
              </a:spcBef>
              <a:spcAft>
                <a:spcPts val="310"/>
              </a:spcAft>
              <a:buNone/>
            </a:pPr>
            <a:r>
              <a:rPr lang="en-US" sz="3600">
                <a:solidFill>
                  <a:schemeClr val="tx1"/>
                </a:solidFill>
                <a:uFill>
                  <a:solidFill>
                    <a:srgbClr val="000000"/>
                  </a:solidFill>
                </a:uFill>
                <a:latin typeface="Times" pitchFamily="2" charset="0"/>
                <a:cs typeface="Times New Roman" panose="02020603050405020304" pitchFamily="18" charset="0"/>
              </a:rPr>
              <a:t>Disadvantages:</a:t>
            </a:r>
          </a:p>
          <a:p>
            <a:pPr>
              <a:lnSpc>
                <a:spcPct val="150000"/>
              </a:lnSpc>
              <a:spcBef>
                <a:spcPts val="0"/>
              </a:spcBef>
              <a:spcAft>
                <a:spcPts val="310"/>
              </a:spcAft>
            </a:pPr>
            <a:r>
              <a:rPr lang="en-US" sz="3600">
                <a:solidFill>
                  <a:schemeClr val="tx1"/>
                </a:solidFill>
                <a:uFill>
                  <a:solidFill>
                    <a:srgbClr val="000000"/>
                  </a:solidFill>
                </a:uFill>
                <a:latin typeface="Times" pitchFamily="2" charset="0"/>
                <a:cs typeface="Times New Roman" panose="02020603050405020304" pitchFamily="18" charset="0"/>
              </a:rPr>
              <a:t>For large datasets or high-dimensional data, KNN classifier is not suitable and can be expensive</a:t>
            </a:r>
          </a:p>
          <a:p>
            <a:pPr>
              <a:lnSpc>
                <a:spcPct val="150000"/>
              </a:lnSpc>
              <a:spcBef>
                <a:spcPts val="0"/>
              </a:spcBef>
              <a:spcAft>
                <a:spcPts val="310"/>
              </a:spcAft>
            </a:pPr>
            <a:r>
              <a:rPr lang="en-US" sz="3600">
                <a:solidFill>
                  <a:schemeClr val="tx1"/>
                </a:solidFill>
                <a:uFill>
                  <a:solidFill>
                    <a:srgbClr val="000000"/>
                  </a:solidFill>
                </a:uFill>
                <a:latin typeface="Times" pitchFamily="2" charset="0"/>
                <a:cs typeface="Times New Roman" panose="02020603050405020304" pitchFamily="18" charset="0"/>
              </a:rPr>
              <a:t>Not suitable for imbalanced datasets, where one class has a much larger number of samples than the other classes</a:t>
            </a:r>
          </a:p>
          <a:p>
            <a:pPr marL="0" indent="0" fontAlgn="base">
              <a:lnSpc>
                <a:spcPct val="150000"/>
              </a:lnSpc>
              <a:spcBef>
                <a:spcPts val="0"/>
              </a:spcBef>
              <a:spcAft>
                <a:spcPts val="310"/>
              </a:spcAft>
              <a:buNone/>
            </a:pPr>
            <a:br>
              <a:rPr lang="en-US" sz="3200">
                <a:solidFill>
                  <a:schemeClr val="tx1"/>
                </a:solidFill>
                <a:effectLst/>
                <a:latin typeface="Calibri" panose="020F0502020204030204" pitchFamily="34" charset="0"/>
                <a:ea typeface="Calibri" panose="020F0502020204030204" pitchFamily="34" charset="0"/>
              </a:rPr>
            </a:br>
            <a:br>
              <a:rPr lang="en-US" sz="1400" u="none" strike="noStrike">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US" sz="3200">
              <a:solidFill>
                <a:schemeClr val="tx1"/>
              </a:solidFill>
            </a:endParaRPr>
          </a:p>
          <a:p>
            <a:pPr marL="0" indent="0">
              <a:lnSpc>
                <a:spcPct val="110000"/>
              </a:lnSpc>
              <a:buNone/>
            </a:pPr>
            <a:endParaRPr lang="en-US" sz="800">
              <a:effectLst/>
            </a:endParaRPr>
          </a:p>
          <a:p>
            <a:pPr marL="0" indent="0">
              <a:lnSpc>
                <a:spcPct val="110000"/>
              </a:lnSpc>
              <a:buNone/>
            </a:pPr>
            <a:endParaRPr lang="en-US" sz="800"/>
          </a:p>
          <a:p>
            <a:pPr marL="0" indent="0">
              <a:lnSpc>
                <a:spcPct val="110000"/>
              </a:lnSpc>
              <a:buNone/>
            </a:pPr>
            <a:endParaRPr lang="en-US" sz="800"/>
          </a:p>
        </p:txBody>
      </p:sp>
    </p:spTree>
    <p:extLst>
      <p:ext uri="{BB962C8B-B14F-4D97-AF65-F5344CB8AC3E}">
        <p14:creationId xmlns:p14="http://schemas.microsoft.com/office/powerpoint/2010/main" val="233867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1B96B-B6B3-2ED1-C746-5005ACD53A0E}"/>
              </a:ext>
            </a:extLst>
          </p:cNvPr>
          <p:cNvSpPr>
            <a:spLocks noGrp="1"/>
          </p:cNvSpPr>
          <p:nvPr>
            <p:ph idx="1"/>
          </p:nvPr>
        </p:nvSpPr>
        <p:spPr>
          <a:xfrm>
            <a:off x="512497" y="3570286"/>
            <a:ext cx="5716853" cy="3067580"/>
          </a:xfrm>
        </p:spPr>
        <p:txBody>
          <a:bodyPr>
            <a:normAutofit fontScale="77500" lnSpcReduction="20000"/>
          </a:bodyPr>
          <a:lstStyle/>
          <a:p>
            <a:pPr marL="0" marR="3810" indent="0">
              <a:lnSpc>
                <a:spcPct val="150000"/>
              </a:lnSpc>
              <a:spcBef>
                <a:spcPts val="0"/>
              </a:spcBef>
              <a:spcAft>
                <a:spcPts val="1400"/>
              </a:spcAft>
              <a:buNone/>
            </a:pPr>
            <a:r>
              <a:rPr lang="en-US" sz="1800" b="1" dirty="0">
                <a:solidFill>
                  <a:schemeClr val="tx1"/>
                </a:solidFill>
                <a:latin typeface="Times" pitchFamily="2" charset="0"/>
              </a:rPr>
              <a:t>Interpretation - </a:t>
            </a:r>
            <a:r>
              <a:rPr lang="en-US" sz="1800" dirty="0">
                <a:solidFill>
                  <a:schemeClr val="tx1"/>
                </a:solidFill>
                <a:effectLst/>
                <a:latin typeface="Times"/>
                <a:ea typeface="Calibri" panose="020F0502020204030204" pitchFamily="34" charset="0"/>
                <a:cs typeface="Times New Roman" panose="02020603050405020304" pitchFamily="18" charset="0"/>
              </a:rPr>
              <a:t>We calculated the accuracy, precision, recall and F1 score to find the performance of the model. The accuracy of the model is 83% and tells that it was able to classify 83% of the instances in the test dataset correctly. Accuracy and F1 score of KNN is less than SVC and Logistic Regression therefore it is not advisable to implement in the model.</a:t>
            </a:r>
            <a:endParaRPr lang="en-US" sz="1800" dirty="0">
              <a:solidFill>
                <a:schemeClr val="tx1"/>
              </a:solidFill>
              <a:effectLst/>
              <a:latin typeface="Calibri" panose="020F0502020204030204" pitchFamily="34" charset="0"/>
              <a:ea typeface="Calibri" panose="020F0502020204030204" pitchFamily="34" charset="0"/>
            </a:endParaRPr>
          </a:p>
          <a:p>
            <a:pPr marL="0" marR="3810" indent="0">
              <a:lnSpc>
                <a:spcPct val="150000"/>
              </a:lnSpc>
              <a:spcBef>
                <a:spcPts val="0"/>
              </a:spcBef>
              <a:spcAft>
                <a:spcPts val="1400"/>
              </a:spcAft>
              <a:buNone/>
            </a:pPr>
            <a:r>
              <a:rPr lang="en-US" sz="1800" dirty="0">
                <a:solidFill>
                  <a:schemeClr val="tx1"/>
                </a:solidFill>
                <a:effectLst/>
                <a:latin typeface="Times"/>
                <a:ea typeface="Calibri" panose="020F0502020204030204" pitchFamily="34" charset="0"/>
                <a:cs typeface="Times New Roman" panose="02020603050405020304" pitchFamily="18" charset="0"/>
              </a:rPr>
              <a:t>The above ROC curve also has an area of 75% using KNN Classifier which is again lesser than SVC and Logistics model, indicating that the classifier with the 77% AUC has a better overall performance than the one with the 75% AUC.</a:t>
            </a:r>
            <a:endParaRPr lang="en-US" sz="1800" dirty="0">
              <a:solidFill>
                <a:schemeClr val="tx1"/>
              </a:solidFill>
              <a:effectLst/>
              <a:latin typeface="Calibri" panose="020F0502020204030204" pitchFamily="34" charset="0"/>
              <a:ea typeface="Calibri" panose="020F0502020204030204" pitchFamily="34" charset="0"/>
            </a:endParaRPr>
          </a:p>
          <a:p>
            <a:endParaRPr lang="en-US" dirty="0">
              <a:solidFill>
                <a:schemeClr val="tx1"/>
              </a:solidFill>
            </a:endParaRPr>
          </a:p>
        </p:txBody>
      </p:sp>
      <p:pic>
        <p:nvPicPr>
          <p:cNvPr id="4" name="Picture 3" descr="Graphical user interface, text&#10;&#10;Description automatically generated">
            <a:extLst>
              <a:ext uri="{FF2B5EF4-FFF2-40B4-BE49-F238E27FC236}">
                <a16:creationId xmlns:a16="http://schemas.microsoft.com/office/drawing/2014/main" id="{D962875B-AE39-05E3-B48B-51435A6272FD}"/>
              </a:ext>
            </a:extLst>
          </p:cNvPr>
          <p:cNvPicPr/>
          <p:nvPr/>
        </p:nvPicPr>
        <p:blipFill>
          <a:blip r:embed="rId2"/>
          <a:stretch>
            <a:fillRect/>
          </a:stretch>
        </p:blipFill>
        <p:spPr>
          <a:xfrm>
            <a:off x="864128" y="509059"/>
            <a:ext cx="4706937" cy="745066"/>
          </a:xfrm>
          <a:prstGeom prst="rect">
            <a:avLst/>
          </a:prstGeom>
        </p:spPr>
      </p:pic>
      <p:pic>
        <p:nvPicPr>
          <p:cNvPr id="5" name="Picture 4" descr="Table&#10;&#10;Description automatically generated">
            <a:extLst>
              <a:ext uri="{FF2B5EF4-FFF2-40B4-BE49-F238E27FC236}">
                <a16:creationId xmlns:a16="http://schemas.microsoft.com/office/drawing/2014/main" id="{CF3F58E6-9EE8-5E0F-EF4F-E469A8D85A0E}"/>
              </a:ext>
            </a:extLst>
          </p:cNvPr>
          <p:cNvPicPr/>
          <p:nvPr/>
        </p:nvPicPr>
        <p:blipFill>
          <a:blip r:embed="rId3"/>
          <a:stretch>
            <a:fillRect/>
          </a:stretch>
        </p:blipFill>
        <p:spPr>
          <a:xfrm>
            <a:off x="512497" y="1426103"/>
            <a:ext cx="5410200" cy="1771650"/>
          </a:xfrm>
          <a:prstGeom prst="rect">
            <a:avLst/>
          </a:prstGeom>
        </p:spPr>
      </p:pic>
      <p:pic>
        <p:nvPicPr>
          <p:cNvPr id="6" name="Picture 5" descr="Chart, treemap chart&#10;&#10;Description automatically generated">
            <a:extLst>
              <a:ext uri="{FF2B5EF4-FFF2-40B4-BE49-F238E27FC236}">
                <a16:creationId xmlns:a16="http://schemas.microsoft.com/office/drawing/2014/main" id="{8EF35470-99CF-B239-6B3C-47593BD4BB00}"/>
              </a:ext>
            </a:extLst>
          </p:cNvPr>
          <p:cNvPicPr/>
          <p:nvPr/>
        </p:nvPicPr>
        <p:blipFill>
          <a:blip r:embed="rId4"/>
          <a:stretch>
            <a:fillRect/>
          </a:stretch>
        </p:blipFill>
        <p:spPr>
          <a:xfrm>
            <a:off x="6422036" y="220134"/>
            <a:ext cx="4905836" cy="3082393"/>
          </a:xfrm>
          <a:prstGeom prst="rect">
            <a:avLst/>
          </a:prstGeom>
        </p:spPr>
      </p:pic>
      <p:pic>
        <p:nvPicPr>
          <p:cNvPr id="8" name="Picture 7" descr="Chart, line chart&#10;&#10;Description automatically generated">
            <a:extLst>
              <a:ext uri="{FF2B5EF4-FFF2-40B4-BE49-F238E27FC236}">
                <a16:creationId xmlns:a16="http://schemas.microsoft.com/office/drawing/2014/main" id="{82355F22-D342-4453-F985-AAA699CC16F7}"/>
              </a:ext>
            </a:extLst>
          </p:cNvPr>
          <p:cNvPicPr/>
          <p:nvPr/>
        </p:nvPicPr>
        <p:blipFill>
          <a:blip r:embed="rId5"/>
          <a:stretch>
            <a:fillRect/>
          </a:stretch>
        </p:blipFill>
        <p:spPr>
          <a:xfrm>
            <a:off x="6422034" y="3495671"/>
            <a:ext cx="4905835" cy="3142195"/>
          </a:xfrm>
          <a:prstGeom prst="rect">
            <a:avLst/>
          </a:prstGeom>
        </p:spPr>
      </p:pic>
    </p:spTree>
    <p:extLst>
      <p:ext uri="{BB962C8B-B14F-4D97-AF65-F5344CB8AC3E}">
        <p14:creationId xmlns:p14="http://schemas.microsoft.com/office/powerpoint/2010/main" val="3840612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578C3-426A-7A87-6092-59649B231F2D}"/>
              </a:ext>
            </a:extLst>
          </p:cNvPr>
          <p:cNvSpPr>
            <a:spLocks noGrp="1"/>
          </p:cNvSpPr>
          <p:nvPr>
            <p:ph type="title"/>
          </p:nvPr>
        </p:nvSpPr>
        <p:spPr>
          <a:xfrm>
            <a:off x="460768" y="440387"/>
            <a:ext cx="8578074" cy="1090130"/>
          </a:xfrm>
        </p:spPr>
        <p:txBody>
          <a:bodyPr vert="horz" wrap="square" lIns="0" tIns="0" rIns="0" bIns="0" rtlCol="0" anchor="ctr" anchorCtr="0">
            <a:noAutofit/>
          </a:bodyPr>
          <a:lstStyle/>
          <a:p>
            <a:r>
              <a:rPr lang="en-US" b="1">
                <a:cs typeface="Times"/>
              </a:rPr>
              <a:t>Model Performance Evaluation and Interpretation</a:t>
            </a:r>
            <a:br>
              <a:rPr lang="en-US" sz="3200" b="1">
                <a:latin typeface="Times"/>
                <a:cs typeface="Times"/>
              </a:rPr>
            </a:br>
            <a:endParaRPr lang="en-US" sz="3200">
              <a:ea typeface="+mj-lt"/>
              <a:cs typeface="+mj-lt"/>
            </a:endParaRPr>
          </a:p>
        </p:txBody>
      </p:sp>
      <p:sp>
        <p:nvSpPr>
          <p:cNvPr id="3" name="Content Placeholder 2">
            <a:extLst>
              <a:ext uri="{FF2B5EF4-FFF2-40B4-BE49-F238E27FC236}">
                <a16:creationId xmlns:a16="http://schemas.microsoft.com/office/drawing/2014/main" id="{62CF6249-F109-EB70-69AB-5B6A5757730A}"/>
              </a:ext>
            </a:extLst>
          </p:cNvPr>
          <p:cNvSpPr>
            <a:spLocks noGrp="1"/>
          </p:cNvSpPr>
          <p:nvPr>
            <p:ph idx="1"/>
          </p:nvPr>
        </p:nvSpPr>
        <p:spPr>
          <a:xfrm>
            <a:off x="536449" y="1780032"/>
            <a:ext cx="6593014" cy="4563618"/>
          </a:xfrm>
        </p:spPr>
        <p:txBody>
          <a:bodyPr vert="horz" lIns="0" tIns="0" rIns="0" bIns="0" rtlCol="0" anchor="t">
            <a:normAutofit/>
          </a:bodyPr>
          <a:lstStyle/>
          <a:p>
            <a:pPr marL="0" marR="20320">
              <a:lnSpc>
                <a:spcPct val="150000"/>
              </a:lnSpc>
              <a:spcBef>
                <a:spcPts val="0"/>
              </a:spcBef>
              <a:spcAft>
                <a:spcPts val="2070"/>
              </a:spcAft>
            </a:pPr>
            <a:endParaRPr lang="en-US" sz="1800">
              <a:solidFill>
                <a:schemeClr val="tx1"/>
              </a:solidFill>
              <a:effectLst/>
              <a:latin typeface="Times" pitchFamily="2" charset="0"/>
              <a:ea typeface="Times New Roman" panose="02020603050405020304" pitchFamily="18" charset="0"/>
              <a:cs typeface="Times New Roman" panose="02020603050405020304" pitchFamily="18" charset="0"/>
            </a:endParaRPr>
          </a:p>
          <a:p>
            <a:pPr marL="0" marR="20320">
              <a:lnSpc>
                <a:spcPct val="150000"/>
              </a:lnSpc>
              <a:spcBef>
                <a:spcPts val="0"/>
              </a:spcBef>
              <a:spcAft>
                <a:spcPts val="2070"/>
              </a:spcAft>
            </a:pPr>
            <a:endParaRPr lang="en-US" sz="1800">
              <a:solidFill>
                <a:schemeClr val="tx1"/>
              </a:solidFill>
              <a:effectLst/>
              <a:latin typeface="Calibri" panose="020F0502020204030204" pitchFamily="34" charset="0"/>
              <a:ea typeface="Calibri" panose="020F0502020204030204" pitchFamily="34" charset="0"/>
            </a:endParaRPr>
          </a:p>
        </p:txBody>
      </p:sp>
      <p:pic>
        <p:nvPicPr>
          <p:cNvPr id="5" name="Picture 4" descr="Graph on document with pen">
            <a:extLst>
              <a:ext uri="{FF2B5EF4-FFF2-40B4-BE49-F238E27FC236}">
                <a16:creationId xmlns:a16="http://schemas.microsoft.com/office/drawing/2014/main" id="{E0671DEE-3DDB-5299-8A83-C5D62335B08D}"/>
              </a:ext>
            </a:extLst>
          </p:cNvPr>
          <p:cNvPicPr>
            <a:picLocks noChangeAspect="1"/>
          </p:cNvPicPr>
          <p:nvPr/>
        </p:nvPicPr>
        <p:blipFill rotWithShape="1">
          <a:blip r:embed="rId2"/>
          <a:srcRect l="29302" r="15579"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
        <p:nvSpPr>
          <p:cNvPr id="6" name="Content Placeholder 2">
            <a:extLst>
              <a:ext uri="{FF2B5EF4-FFF2-40B4-BE49-F238E27FC236}">
                <a16:creationId xmlns:a16="http://schemas.microsoft.com/office/drawing/2014/main" id="{3E44E941-D731-9142-1327-6860ABA46BA2}"/>
              </a:ext>
            </a:extLst>
          </p:cNvPr>
          <p:cNvSpPr txBox="1">
            <a:spLocks/>
          </p:cNvSpPr>
          <p:nvPr/>
        </p:nvSpPr>
        <p:spPr>
          <a:xfrm>
            <a:off x="138018" y="1530517"/>
            <a:ext cx="7389876" cy="5576266"/>
          </a:xfrm>
          <a:prstGeom prst="rect">
            <a:avLst/>
          </a:prstGeom>
        </p:spPr>
        <p:txBody>
          <a:bodyPr vert="horz" lIns="0" tIns="0" rIns="0" bIns="0" rtlCol="0" anchor="t">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Clr>
                <a:srgbClr val="5DB4A2"/>
              </a:buClr>
              <a:buNone/>
            </a:pPr>
            <a:r>
              <a:rPr lang="en-US" sz="1800" b="1">
                <a:solidFill>
                  <a:schemeClr val="tx1"/>
                </a:solidFill>
                <a:latin typeface="Times"/>
                <a:cs typeface="Times"/>
              </a:rPr>
              <a:t>Support Vector Machine(SVM) </a:t>
            </a:r>
            <a:r>
              <a:rPr lang="en-US" sz="1800">
                <a:solidFill>
                  <a:schemeClr val="tx1"/>
                </a:solidFill>
                <a:latin typeface="Times"/>
                <a:cs typeface="Times"/>
              </a:rPr>
              <a:t>: Supervised machine learning algorithm that is commonly used for classification and regression analysis. </a:t>
            </a:r>
          </a:p>
          <a:p>
            <a:pPr marL="0" indent="0">
              <a:lnSpc>
                <a:spcPct val="110000"/>
              </a:lnSpc>
              <a:buClr>
                <a:srgbClr val="5DB4A2"/>
              </a:buClr>
              <a:buNone/>
            </a:pPr>
            <a:r>
              <a:rPr lang="en-US" sz="1800" b="1">
                <a:solidFill>
                  <a:schemeClr val="tx1"/>
                </a:solidFill>
                <a:latin typeface="Times"/>
                <a:cs typeface="Times"/>
              </a:rPr>
              <a:t>Advantages:</a:t>
            </a:r>
          </a:p>
          <a:p>
            <a:r>
              <a:rPr lang="en-US" sz="1800">
                <a:solidFill>
                  <a:schemeClr val="tx1"/>
                </a:solidFill>
                <a:latin typeface="Times"/>
                <a:cs typeface="Times"/>
              </a:rPr>
              <a:t>Robust to outliers: SVM is relatively robust to outliers in the data because it tries to maximize the margin, which can help avoid overfitting.</a:t>
            </a:r>
            <a:endParaRPr lang="en-US" sz="1800">
              <a:solidFill>
                <a:schemeClr val="tx1"/>
              </a:solidFill>
              <a:latin typeface="Sagona Book"/>
              <a:cs typeface="Times"/>
            </a:endParaRPr>
          </a:p>
          <a:p>
            <a:r>
              <a:rPr lang="en-US" sz="1800">
                <a:solidFill>
                  <a:schemeClr val="tx1"/>
                </a:solidFill>
                <a:latin typeface="Times"/>
                <a:cs typeface="Times"/>
              </a:rPr>
              <a:t>Effective in high-dimensional spaces: SVM is effective in high-dimensional spaces</a:t>
            </a:r>
          </a:p>
          <a:p>
            <a:pPr marL="0" indent="0">
              <a:buNone/>
            </a:pPr>
            <a:r>
              <a:rPr lang="en-US" sz="1800" b="1">
                <a:solidFill>
                  <a:schemeClr val="tx1"/>
                </a:solidFill>
                <a:latin typeface="Times"/>
                <a:cs typeface="Times"/>
              </a:rPr>
              <a:t>Disadvantages:</a:t>
            </a:r>
          </a:p>
          <a:p>
            <a:r>
              <a:rPr lang="en-US" sz="1800">
                <a:solidFill>
                  <a:schemeClr val="tx1"/>
                </a:solidFill>
                <a:latin typeface="Times New Roman"/>
                <a:cs typeface="Times New Roman"/>
              </a:rPr>
              <a:t> </a:t>
            </a:r>
            <a:r>
              <a:rPr lang="en-US" sz="1800">
                <a:solidFill>
                  <a:schemeClr val="tx1"/>
                </a:solidFill>
                <a:latin typeface="Times"/>
                <a:cs typeface="Times"/>
              </a:rPr>
              <a:t>Computationally intensive: SVM can be computationally intensive, especially when dealing with large datasets or complex models.</a:t>
            </a:r>
          </a:p>
          <a:p>
            <a:r>
              <a:rPr lang="en-US" sz="1800">
                <a:solidFill>
                  <a:schemeClr val="tx1"/>
                </a:solidFill>
                <a:latin typeface="Times New Roman"/>
                <a:cs typeface="Times New Roman"/>
              </a:rPr>
              <a:t> </a:t>
            </a:r>
            <a:r>
              <a:rPr lang="en-US" sz="1800">
                <a:solidFill>
                  <a:schemeClr val="tx1"/>
                </a:solidFill>
                <a:latin typeface="Times"/>
                <a:cs typeface="Times"/>
              </a:rPr>
              <a:t>Limited scalability: SVM can be limited in terms of scalability because it requires the entire dataset to be stored in memory to train the model</a:t>
            </a:r>
          </a:p>
          <a:p>
            <a:pPr marL="457200" lvl="1" indent="0">
              <a:buNone/>
            </a:pPr>
            <a:endParaRPr lang="en-US" sz="1600">
              <a:solidFill>
                <a:schemeClr val="tx1"/>
              </a:solidFill>
              <a:latin typeface="Times"/>
              <a:cs typeface="Times"/>
            </a:endParaRPr>
          </a:p>
          <a:p>
            <a:pPr>
              <a:lnSpc>
                <a:spcPct val="110000"/>
              </a:lnSpc>
              <a:buClr>
                <a:srgbClr val="5DB4A2"/>
              </a:buClr>
            </a:pPr>
            <a:endParaRPr lang="en-US" sz="1600">
              <a:solidFill>
                <a:schemeClr val="tx1"/>
              </a:solidFill>
              <a:latin typeface="Times"/>
              <a:cs typeface="Times"/>
            </a:endParaRPr>
          </a:p>
          <a:p>
            <a:pPr>
              <a:lnSpc>
                <a:spcPct val="110000"/>
              </a:lnSpc>
              <a:buClr>
                <a:srgbClr val="5DB4A2"/>
              </a:buClr>
            </a:pPr>
            <a:endParaRPr lang="en-US" sz="1600">
              <a:solidFill>
                <a:schemeClr val="tx1"/>
              </a:solidFill>
              <a:latin typeface="Sagona Book"/>
              <a:cs typeface="Times"/>
            </a:endParaRPr>
          </a:p>
        </p:txBody>
      </p:sp>
    </p:spTree>
    <p:extLst>
      <p:ext uri="{BB962C8B-B14F-4D97-AF65-F5344CB8AC3E}">
        <p14:creationId xmlns:p14="http://schemas.microsoft.com/office/powerpoint/2010/main" val="266656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1B96B-B6B3-2ED1-C746-5005ACD53A0E}"/>
              </a:ext>
            </a:extLst>
          </p:cNvPr>
          <p:cNvSpPr>
            <a:spLocks noGrp="1"/>
          </p:cNvSpPr>
          <p:nvPr>
            <p:ph idx="1"/>
          </p:nvPr>
        </p:nvSpPr>
        <p:spPr>
          <a:xfrm>
            <a:off x="248514" y="3898825"/>
            <a:ext cx="6067424" cy="2487688"/>
          </a:xfrm>
        </p:spPr>
        <p:txBody>
          <a:bodyPr/>
          <a:lstStyle/>
          <a:p>
            <a:r>
              <a:rPr lang="en-US" sz="1800" b="1" dirty="0">
                <a:solidFill>
                  <a:schemeClr val="tx1"/>
                </a:solidFill>
                <a:latin typeface="Times" pitchFamily="2" charset="0"/>
              </a:rPr>
              <a:t>Interpretation - </a:t>
            </a:r>
            <a:r>
              <a:rPr lang="en-US" sz="1800" dirty="0">
                <a:solidFill>
                  <a:schemeClr val="tx1"/>
                </a:solidFill>
                <a:effectLst/>
                <a:latin typeface="Times" pitchFamily="2" charset="0"/>
                <a:ea typeface="Calibri" panose="020F0502020204030204" pitchFamily="34" charset="0"/>
              </a:rPr>
              <a:t>We calculated the accuracy, precision, recall and F1 score to find the performance of the SVM model. The accuracy of the model is 85% and tells that it was able to classify 85% of the instances in the test dataset correctly. Accuracy and F1 score of SVC is greater than KNN and </a:t>
            </a:r>
            <a:r>
              <a:rPr lang="en-US" sz="1800" dirty="0" err="1">
                <a:solidFill>
                  <a:schemeClr val="tx1"/>
                </a:solidFill>
                <a:effectLst/>
                <a:latin typeface="Times" pitchFamily="2" charset="0"/>
                <a:ea typeface="Calibri" panose="020F0502020204030204" pitchFamily="34" charset="0"/>
              </a:rPr>
              <a:t>Naives</a:t>
            </a:r>
            <a:r>
              <a:rPr lang="en-US" sz="1800" dirty="0">
                <a:solidFill>
                  <a:schemeClr val="tx1"/>
                </a:solidFill>
                <a:effectLst/>
                <a:latin typeface="Times" pitchFamily="2" charset="0"/>
                <a:ea typeface="Calibri" panose="020F0502020204030204" pitchFamily="34" charset="0"/>
              </a:rPr>
              <a:t> Bayes therefore it is not advisable to implement in the model.</a:t>
            </a:r>
            <a:endParaRPr lang="en-US" sz="1800" dirty="0">
              <a:solidFill>
                <a:schemeClr val="tx1"/>
              </a:solidFill>
              <a:effectLst/>
              <a:latin typeface="Calibri" panose="020F0502020204030204" pitchFamily="34" charset="0"/>
              <a:ea typeface="Calibri" panose="020F0502020204030204" pitchFamily="34" charset="0"/>
            </a:endParaRPr>
          </a:p>
          <a:p>
            <a:endParaRPr lang="en-US" dirty="0"/>
          </a:p>
        </p:txBody>
      </p:sp>
      <p:grpSp>
        <p:nvGrpSpPr>
          <p:cNvPr id="4" name="Group 3">
            <a:extLst>
              <a:ext uri="{FF2B5EF4-FFF2-40B4-BE49-F238E27FC236}">
                <a16:creationId xmlns:a16="http://schemas.microsoft.com/office/drawing/2014/main" id="{F915AD19-0897-CF2C-2662-967E744E584A}"/>
              </a:ext>
            </a:extLst>
          </p:cNvPr>
          <p:cNvGrpSpPr/>
          <p:nvPr/>
        </p:nvGrpSpPr>
        <p:grpSpPr>
          <a:xfrm>
            <a:off x="248515" y="619199"/>
            <a:ext cx="6067424" cy="3186256"/>
            <a:chOff x="0" y="0"/>
            <a:chExt cx="5953125" cy="2333166"/>
          </a:xfrm>
        </p:grpSpPr>
        <p:pic>
          <p:nvPicPr>
            <p:cNvPr id="5" name="Picture 4">
              <a:extLst>
                <a:ext uri="{FF2B5EF4-FFF2-40B4-BE49-F238E27FC236}">
                  <a16:creationId xmlns:a16="http://schemas.microsoft.com/office/drawing/2014/main" id="{3EE8C925-D5A2-411C-4780-5BCF069B2CFF}"/>
                </a:ext>
              </a:extLst>
            </p:cNvPr>
            <p:cNvPicPr/>
            <p:nvPr/>
          </p:nvPicPr>
          <p:blipFill>
            <a:blip r:embed="rId2"/>
            <a:stretch>
              <a:fillRect/>
            </a:stretch>
          </p:blipFill>
          <p:spPr>
            <a:xfrm>
              <a:off x="38100" y="0"/>
              <a:ext cx="4095750" cy="571500"/>
            </a:xfrm>
            <a:prstGeom prst="rect">
              <a:avLst/>
            </a:prstGeom>
          </p:spPr>
        </p:pic>
        <p:pic>
          <p:nvPicPr>
            <p:cNvPr id="6" name="Picture 5">
              <a:extLst>
                <a:ext uri="{FF2B5EF4-FFF2-40B4-BE49-F238E27FC236}">
                  <a16:creationId xmlns:a16="http://schemas.microsoft.com/office/drawing/2014/main" id="{433BA871-9CEA-A7C1-15B1-7B4D59078000}"/>
                </a:ext>
              </a:extLst>
            </p:cNvPr>
            <p:cNvPicPr/>
            <p:nvPr/>
          </p:nvPicPr>
          <p:blipFill>
            <a:blip r:embed="rId3"/>
            <a:stretch>
              <a:fillRect/>
            </a:stretch>
          </p:blipFill>
          <p:spPr>
            <a:xfrm>
              <a:off x="0" y="666291"/>
              <a:ext cx="5953125" cy="1666875"/>
            </a:xfrm>
            <a:prstGeom prst="rect">
              <a:avLst/>
            </a:prstGeom>
          </p:spPr>
        </p:pic>
      </p:grpSp>
      <p:grpSp>
        <p:nvGrpSpPr>
          <p:cNvPr id="7" name="Group 6">
            <a:extLst>
              <a:ext uri="{FF2B5EF4-FFF2-40B4-BE49-F238E27FC236}">
                <a16:creationId xmlns:a16="http://schemas.microsoft.com/office/drawing/2014/main" id="{4D113544-0FE3-47F2-8E7A-8272627C1F37}"/>
              </a:ext>
            </a:extLst>
          </p:cNvPr>
          <p:cNvGrpSpPr/>
          <p:nvPr/>
        </p:nvGrpSpPr>
        <p:grpSpPr>
          <a:xfrm>
            <a:off x="6500812" y="276312"/>
            <a:ext cx="5691187" cy="6395627"/>
            <a:chOff x="-395288" y="-342898"/>
            <a:chExt cx="5691187" cy="6395816"/>
          </a:xfrm>
        </p:grpSpPr>
        <p:pic>
          <p:nvPicPr>
            <p:cNvPr id="8" name="Picture 7">
              <a:extLst>
                <a:ext uri="{FF2B5EF4-FFF2-40B4-BE49-F238E27FC236}">
                  <a16:creationId xmlns:a16="http://schemas.microsoft.com/office/drawing/2014/main" id="{B144420C-EC1F-8A16-E1C8-C57FFF98EE4A}"/>
                </a:ext>
              </a:extLst>
            </p:cNvPr>
            <p:cNvPicPr/>
            <p:nvPr/>
          </p:nvPicPr>
          <p:blipFill>
            <a:blip r:embed="rId4"/>
            <a:stretch>
              <a:fillRect/>
            </a:stretch>
          </p:blipFill>
          <p:spPr>
            <a:xfrm>
              <a:off x="1" y="-342898"/>
              <a:ext cx="4448176" cy="3114674"/>
            </a:xfrm>
            <a:prstGeom prst="rect">
              <a:avLst/>
            </a:prstGeom>
          </p:spPr>
        </p:pic>
        <p:pic>
          <p:nvPicPr>
            <p:cNvPr id="9" name="Picture 8">
              <a:extLst>
                <a:ext uri="{FF2B5EF4-FFF2-40B4-BE49-F238E27FC236}">
                  <a16:creationId xmlns:a16="http://schemas.microsoft.com/office/drawing/2014/main" id="{E6C69A8D-41A4-593A-5468-17F63485EC86}"/>
                </a:ext>
              </a:extLst>
            </p:cNvPr>
            <p:cNvPicPr/>
            <p:nvPr/>
          </p:nvPicPr>
          <p:blipFill>
            <a:blip r:embed="rId5"/>
            <a:stretch>
              <a:fillRect/>
            </a:stretch>
          </p:blipFill>
          <p:spPr>
            <a:xfrm>
              <a:off x="-395288" y="2866566"/>
              <a:ext cx="5691187" cy="3186352"/>
            </a:xfrm>
            <a:prstGeom prst="rect">
              <a:avLst/>
            </a:prstGeom>
          </p:spPr>
        </p:pic>
      </p:grpSp>
    </p:spTree>
    <p:extLst>
      <p:ext uri="{BB962C8B-B14F-4D97-AF65-F5344CB8AC3E}">
        <p14:creationId xmlns:p14="http://schemas.microsoft.com/office/powerpoint/2010/main" val="2362890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8F507-9168-A3F9-A039-DC6AD5A78D7E}"/>
              </a:ext>
            </a:extLst>
          </p:cNvPr>
          <p:cNvSpPr>
            <a:spLocks noGrp="1"/>
          </p:cNvSpPr>
          <p:nvPr>
            <p:ph type="title"/>
          </p:nvPr>
        </p:nvSpPr>
        <p:spPr>
          <a:xfrm>
            <a:off x="6096000" y="-166612"/>
            <a:ext cx="5903704" cy="1466775"/>
          </a:xfrm>
        </p:spPr>
        <p:txBody>
          <a:bodyPr wrap="square" anchor="ctr">
            <a:normAutofit/>
          </a:bodyPr>
          <a:lstStyle/>
          <a:p>
            <a:r>
              <a:rPr lang="en-US" sz="5400" dirty="0"/>
              <a:t>Conclusion</a:t>
            </a:r>
            <a:r>
              <a:rPr lang="en-US" sz="3600" dirty="0"/>
              <a:t> </a:t>
            </a:r>
          </a:p>
        </p:txBody>
      </p:sp>
      <p:pic>
        <p:nvPicPr>
          <p:cNvPr id="5" name="Picture 4" descr="Financial graphs on a dark display">
            <a:extLst>
              <a:ext uri="{FF2B5EF4-FFF2-40B4-BE49-F238E27FC236}">
                <a16:creationId xmlns:a16="http://schemas.microsoft.com/office/drawing/2014/main" id="{13697320-B47B-B17C-ACEB-155CE2952593}"/>
              </a:ext>
            </a:extLst>
          </p:cNvPr>
          <p:cNvPicPr>
            <a:picLocks noChangeAspect="1"/>
          </p:cNvPicPr>
          <p:nvPr/>
        </p:nvPicPr>
        <p:blipFill rotWithShape="1">
          <a:blip r:embed="rId2"/>
          <a:srcRect l="20194" r="26003"/>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A688D4AD-54D5-12C0-5A33-A7F6074A09D9}"/>
              </a:ext>
            </a:extLst>
          </p:cNvPr>
          <p:cNvSpPr>
            <a:spLocks noGrp="1"/>
          </p:cNvSpPr>
          <p:nvPr>
            <p:ph idx="1"/>
          </p:nvPr>
        </p:nvSpPr>
        <p:spPr>
          <a:xfrm>
            <a:off x="6096000" y="1300163"/>
            <a:ext cx="5903704" cy="5272087"/>
          </a:xfrm>
        </p:spPr>
        <p:txBody>
          <a:bodyPr>
            <a:normAutofit fontScale="77500" lnSpcReduction="20000"/>
          </a:bodyPr>
          <a:lstStyle/>
          <a:p>
            <a:pPr>
              <a:lnSpc>
                <a:spcPct val="110000"/>
              </a:lnSpc>
            </a:pPr>
            <a:r>
              <a:rPr lang="en-US" sz="2800" dirty="0">
                <a:solidFill>
                  <a:schemeClr val="tx1"/>
                </a:solidFill>
                <a:latin typeface="Times"/>
                <a:cs typeface="Times"/>
              </a:rPr>
              <a:t>Based on the above model predictions and comparison using various methods, we found that SVM has the highest accuracy with more percentage of AUC which tells that SVM is the best model selection to implement for this dataset. </a:t>
            </a:r>
          </a:p>
          <a:p>
            <a:pPr>
              <a:lnSpc>
                <a:spcPct val="110000"/>
              </a:lnSpc>
            </a:pPr>
            <a:r>
              <a:rPr lang="en-US" sz="2800" dirty="0">
                <a:solidFill>
                  <a:schemeClr val="tx1"/>
                </a:solidFill>
                <a:latin typeface="Times"/>
                <a:cs typeface="Times"/>
              </a:rPr>
              <a:t>SVM is a powerful and effective algorithm for classification tasks and is often the preferred choice for many applications. SVM is computationally efficient because it only considers a subset of the data points, called support vectors, which lie closest to the decision boundary. </a:t>
            </a:r>
          </a:p>
          <a:p>
            <a:pPr>
              <a:lnSpc>
                <a:spcPct val="110000"/>
              </a:lnSpc>
            </a:pPr>
            <a:r>
              <a:rPr lang="en-US" sz="2800" dirty="0">
                <a:solidFill>
                  <a:schemeClr val="tx1"/>
                </a:solidFill>
                <a:latin typeface="Times"/>
                <a:cs typeface="Times"/>
              </a:rPr>
              <a:t>This reduces the computational complexity of the algorithm and makes it scalable to large data sets. </a:t>
            </a:r>
            <a:endParaRPr lang="en-US" sz="2800" b="1" dirty="0">
              <a:solidFill>
                <a:schemeClr val="tx1"/>
              </a:solidFill>
              <a:latin typeface="Times"/>
              <a:cs typeface="Times"/>
            </a:endParaRPr>
          </a:p>
          <a:p>
            <a:pPr>
              <a:lnSpc>
                <a:spcPct val="110000"/>
              </a:lnSpc>
            </a:pPr>
            <a:endParaRPr lang="en-US" sz="1400" dirty="0"/>
          </a:p>
        </p:txBody>
      </p:sp>
    </p:spTree>
    <p:extLst>
      <p:ext uri="{BB962C8B-B14F-4D97-AF65-F5344CB8AC3E}">
        <p14:creationId xmlns:p14="http://schemas.microsoft.com/office/powerpoint/2010/main" val="251038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F507-9168-A3F9-A039-DC6AD5A78D7E}"/>
              </a:ext>
            </a:extLst>
          </p:cNvPr>
          <p:cNvSpPr>
            <a:spLocks noGrp="1"/>
          </p:cNvSpPr>
          <p:nvPr>
            <p:ph type="title"/>
          </p:nvPr>
        </p:nvSpPr>
        <p:spPr>
          <a:xfrm>
            <a:off x="581025" y="162001"/>
            <a:ext cx="5903704" cy="1466775"/>
          </a:xfrm>
        </p:spPr>
        <p:txBody>
          <a:bodyPr wrap="square" anchor="ctr">
            <a:normAutofit/>
          </a:bodyPr>
          <a:lstStyle/>
          <a:p>
            <a:r>
              <a:rPr lang="en-US" sz="5400" dirty="0"/>
              <a:t>Future Scope</a:t>
            </a:r>
            <a:endParaRPr lang="en-US" sz="3600" dirty="0"/>
          </a:p>
        </p:txBody>
      </p:sp>
      <p:sp>
        <p:nvSpPr>
          <p:cNvPr id="3" name="Content Placeholder 2">
            <a:extLst>
              <a:ext uri="{FF2B5EF4-FFF2-40B4-BE49-F238E27FC236}">
                <a16:creationId xmlns:a16="http://schemas.microsoft.com/office/drawing/2014/main" id="{A688D4AD-54D5-12C0-5A33-A7F6074A09D9}"/>
              </a:ext>
            </a:extLst>
          </p:cNvPr>
          <p:cNvSpPr>
            <a:spLocks noGrp="1"/>
          </p:cNvSpPr>
          <p:nvPr>
            <p:ph idx="1"/>
          </p:nvPr>
        </p:nvSpPr>
        <p:spPr>
          <a:xfrm>
            <a:off x="300038" y="1457326"/>
            <a:ext cx="11699666" cy="4686300"/>
          </a:xfrm>
        </p:spPr>
        <p:txBody>
          <a:bodyPr>
            <a:normAutofit/>
          </a:bodyPr>
          <a:lstStyle/>
          <a:p>
            <a:pPr>
              <a:lnSpc>
                <a:spcPct val="110000"/>
              </a:lnSpc>
            </a:pPr>
            <a:r>
              <a:rPr lang="en-US" sz="2800" dirty="0">
                <a:latin typeface="Times New Roman" panose="02020603050405020304" pitchFamily="18" charset="0"/>
                <a:cs typeface="Times New Roman" panose="02020603050405020304" pitchFamily="18" charset="0"/>
              </a:rPr>
              <a:t>The dataset was limited to categorical prediction, a continuous dependent variable would have been more useful for prediction. </a:t>
            </a:r>
          </a:p>
          <a:p>
            <a:pPr>
              <a:lnSpc>
                <a:spcPct val="110000"/>
              </a:lnSpc>
            </a:pPr>
            <a:r>
              <a:rPr lang="en-US" sz="2800" dirty="0">
                <a:latin typeface="Times New Roman" panose="02020603050405020304" pitchFamily="18" charset="0"/>
                <a:cs typeface="Times New Roman" panose="02020603050405020304" pitchFamily="18" charset="0"/>
              </a:rPr>
              <a:t>Many other analysis could be done on the data like using other algorithms like Decision tree, Neural Networks, Random Forest, etc.</a:t>
            </a:r>
          </a:p>
          <a:p>
            <a:pPr>
              <a:lnSpc>
                <a:spcPct val="110000"/>
              </a:lnSpc>
            </a:pPr>
            <a:r>
              <a:rPr lang="en-US" sz="2800" dirty="0">
                <a:latin typeface="Times New Roman" panose="02020603050405020304" pitchFamily="18" charset="0"/>
                <a:cs typeface="Times New Roman" panose="02020603050405020304" pitchFamily="18" charset="0"/>
              </a:rPr>
              <a:t>The relationships between the attributes have many possibilities. The models could be also handled in many different was for example other scoring and testing algorithms could be used. </a:t>
            </a:r>
          </a:p>
        </p:txBody>
      </p:sp>
    </p:spTree>
    <p:extLst>
      <p:ext uri="{BB962C8B-B14F-4D97-AF65-F5344CB8AC3E}">
        <p14:creationId xmlns:p14="http://schemas.microsoft.com/office/powerpoint/2010/main" val="231950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10">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2">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13BFE-DB3B-7C2C-1C01-04FB2C9838A6}"/>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lnSpc>
                <a:spcPct val="100000"/>
              </a:lnSpc>
            </a:pPr>
            <a:r>
              <a:rPr lang="en-US" sz="5600" spc="-100"/>
              <a:t>THANK  YOU </a:t>
            </a:r>
            <a:r>
              <a:rPr lang="en-US" sz="5600" spc="-100">
                <a:sym typeface="Wingdings" pitchFamily="2" charset="2"/>
              </a:rPr>
              <a:t></a:t>
            </a:r>
            <a:endParaRPr lang="en-US" sz="5600" spc="-100"/>
          </a:p>
        </p:txBody>
      </p:sp>
      <p:pic>
        <p:nvPicPr>
          <p:cNvPr id="41" name="Graphic 5" descr="Smiling Face with No Fill">
            <a:extLst>
              <a:ext uri="{FF2B5EF4-FFF2-40B4-BE49-F238E27FC236}">
                <a16:creationId xmlns:a16="http://schemas.microsoft.com/office/drawing/2014/main" id="{EF26FC46-D577-8924-CAF6-E1EC7D9A8E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2" name="Group 1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3" name="Group 1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57607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578C3-426A-7A87-6092-59649B231F2D}"/>
              </a:ext>
            </a:extLst>
          </p:cNvPr>
          <p:cNvSpPr>
            <a:spLocks noGrp="1"/>
          </p:cNvSpPr>
          <p:nvPr>
            <p:ph type="title"/>
          </p:nvPr>
        </p:nvSpPr>
        <p:spPr>
          <a:xfrm>
            <a:off x="670975" y="151352"/>
            <a:ext cx="6458488" cy="1457992"/>
          </a:xfrm>
        </p:spPr>
        <p:txBody>
          <a:bodyPr wrap="square" anchor="ctr">
            <a:normAutofit/>
          </a:bodyPr>
          <a:lstStyle/>
          <a:p>
            <a:r>
              <a:rPr lang="en-US" sz="4800" dirty="0"/>
              <a:t>Introduction and Problem Setting</a:t>
            </a:r>
          </a:p>
        </p:txBody>
      </p:sp>
      <p:sp>
        <p:nvSpPr>
          <p:cNvPr id="3" name="Content Placeholder 2">
            <a:extLst>
              <a:ext uri="{FF2B5EF4-FFF2-40B4-BE49-F238E27FC236}">
                <a16:creationId xmlns:a16="http://schemas.microsoft.com/office/drawing/2014/main" id="{62CF6249-F109-EB70-69AB-5B6A5757730A}"/>
              </a:ext>
            </a:extLst>
          </p:cNvPr>
          <p:cNvSpPr>
            <a:spLocks noGrp="1"/>
          </p:cNvSpPr>
          <p:nvPr>
            <p:ph idx="1"/>
          </p:nvPr>
        </p:nvSpPr>
        <p:spPr>
          <a:xfrm>
            <a:off x="536449" y="1780032"/>
            <a:ext cx="6593014" cy="4563618"/>
          </a:xfrm>
        </p:spPr>
        <p:txBody>
          <a:bodyPr>
            <a:normAutofit lnSpcReduction="10000"/>
          </a:bodyPr>
          <a:lstStyle/>
          <a:p>
            <a:pPr marL="0" indent="0">
              <a:lnSpc>
                <a:spcPct val="110000"/>
              </a:lnSpc>
              <a:buNone/>
            </a:pPr>
            <a:endParaRPr lang="en-US" sz="1800">
              <a:effectLst/>
              <a:latin typeface="Times" pitchFamily="2" charset="0"/>
              <a:ea typeface="Times New Roman" panose="02020603050405020304" pitchFamily="18" charset="0"/>
              <a:cs typeface="Times New Roman" panose="02020603050405020304" pitchFamily="18" charset="0"/>
            </a:endParaRPr>
          </a:p>
          <a:p>
            <a:pPr marL="0" marR="20320">
              <a:lnSpc>
                <a:spcPct val="150000"/>
              </a:lnSpc>
              <a:spcBef>
                <a:spcPts val="0"/>
              </a:spcBef>
              <a:spcAft>
                <a:spcPts val="2070"/>
              </a:spcAft>
            </a:pPr>
            <a:r>
              <a:rPr lang="en-US">
                <a:solidFill>
                  <a:schemeClr val="tx1"/>
                </a:solidFill>
                <a:effectLst/>
                <a:latin typeface="Times" pitchFamily="2" charset="0"/>
                <a:ea typeface="Times New Roman" panose="02020603050405020304" pitchFamily="18" charset="0"/>
                <a:cs typeface="Times New Roman" panose="02020603050405020304" pitchFamily="18" charset="0"/>
              </a:rPr>
              <a:t>Low income of people has caused problems and concern in recent years. </a:t>
            </a:r>
          </a:p>
          <a:p>
            <a:pPr marL="0" marR="20320">
              <a:lnSpc>
                <a:spcPct val="150000"/>
              </a:lnSpc>
              <a:spcBef>
                <a:spcPts val="0"/>
              </a:spcBef>
              <a:spcAft>
                <a:spcPts val="2070"/>
              </a:spcAft>
            </a:pPr>
            <a:r>
              <a:rPr lang="en-US">
                <a:solidFill>
                  <a:schemeClr val="tx1"/>
                </a:solidFill>
                <a:effectLst/>
                <a:latin typeface="Times" pitchFamily="2" charset="0"/>
                <a:ea typeface="Times New Roman" panose="02020603050405020304" pitchFamily="18" charset="0"/>
                <a:cs typeface="Times New Roman" panose="02020603050405020304" pitchFamily="18" charset="0"/>
              </a:rPr>
              <a:t>In this project we will aim to conduct comprehensive analysis and highlight the main factors that are essential in improving unequal income of an individual. </a:t>
            </a:r>
          </a:p>
          <a:p>
            <a:pPr marL="0" marR="20320">
              <a:lnSpc>
                <a:spcPct val="150000"/>
              </a:lnSpc>
              <a:spcBef>
                <a:spcPts val="0"/>
              </a:spcBef>
              <a:spcAft>
                <a:spcPts val="2070"/>
              </a:spcAft>
            </a:pPr>
            <a:r>
              <a:rPr lang="en-US">
                <a:solidFill>
                  <a:schemeClr val="tx1"/>
                </a:solidFill>
                <a:effectLst/>
                <a:latin typeface="Times" pitchFamily="2" charset="0"/>
                <a:ea typeface="Times New Roman" panose="02020603050405020304" pitchFamily="18" charset="0"/>
                <a:cs typeface="Times New Roman" panose="02020603050405020304" pitchFamily="18" charset="0"/>
              </a:rPr>
              <a:t>Classification is performed to predict whether a person’s yearly income is greater than or less than 50k based on various sets of attributes and parameters.</a:t>
            </a:r>
            <a:endParaRPr lang="en-US">
              <a:solidFill>
                <a:schemeClr val="tx1"/>
              </a:solidFill>
              <a:effectLst/>
              <a:latin typeface="Calibri" panose="020F0502020204030204" pitchFamily="34" charset="0"/>
              <a:ea typeface="Calibri" panose="020F0502020204030204" pitchFamily="34" charset="0"/>
            </a:endParaRPr>
          </a:p>
          <a:p>
            <a:pPr>
              <a:lnSpc>
                <a:spcPct val="110000"/>
              </a:lnSpc>
            </a:pPr>
            <a:endParaRPr lang="en-US" sz="1000"/>
          </a:p>
        </p:txBody>
      </p:sp>
      <p:pic>
        <p:nvPicPr>
          <p:cNvPr id="5" name="Picture 4" descr="Graph on document with pen">
            <a:extLst>
              <a:ext uri="{FF2B5EF4-FFF2-40B4-BE49-F238E27FC236}">
                <a16:creationId xmlns:a16="http://schemas.microsoft.com/office/drawing/2014/main" id="{E0671DEE-3DDB-5299-8A83-C5D62335B08D}"/>
              </a:ext>
            </a:extLst>
          </p:cNvPr>
          <p:cNvPicPr>
            <a:picLocks noChangeAspect="1"/>
          </p:cNvPicPr>
          <p:nvPr/>
        </p:nvPicPr>
        <p:blipFill rotWithShape="1">
          <a:blip r:embed="rId2"/>
          <a:srcRect l="29302" r="15579"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65025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FA258-7A3C-FCA2-1C29-BB4D78505C28}"/>
              </a:ext>
            </a:extLst>
          </p:cNvPr>
          <p:cNvSpPr>
            <a:spLocks noGrp="1"/>
          </p:cNvSpPr>
          <p:nvPr>
            <p:ph type="title"/>
          </p:nvPr>
        </p:nvSpPr>
        <p:spPr>
          <a:xfrm>
            <a:off x="720000" y="619200"/>
            <a:ext cx="10728322" cy="681586"/>
          </a:xfrm>
        </p:spPr>
        <p:txBody>
          <a:bodyPr wrap="square">
            <a:noAutofit/>
          </a:bodyPr>
          <a:lstStyle/>
          <a:p>
            <a:r>
              <a:rPr lang="en-US" sz="5400" dirty="0"/>
              <a:t>Problem Definition </a:t>
            </a:r>
          </a:p>
        </p:txBody>
      </p:sp>
      <p:sp useBgFill="1">
        <p:nvSpPr>
          <p:cNvPr id="22" name="Freeform: Shape 21">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CD89C2FB-5E2C-0AA4-EDC6-DC8EF1F424F4}"/>
              </a:ext>
            </a:extLst>
          </p:cNvPr>
          <p:cNvGraphicFramePr>
            <a:graphicFrameLocks noGrp="1"/>
          </p:cNvGraphicFramePr>
          <p:nvPr>
            <p:ph idx="1"/>
            <p:extLst>
              <p:ext uri="{D42A27DB-BD31-4B8C-83A1-F6EECF244321}">
                <p14:modId xmlns:p14="http://schemas.microsoft.com/office/powerpoint/2010/main" val="3689615074"/>
              </p:ext>
            </p:extLst>
          </p:nvPr>
        </p:nvGraphicFramePr>
        <p:xfrm>
          <a:off x="377952" y="2541588"/>
          <a:ext cx="11582399" cy="4054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23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515A9-D40E-52D6-7FE4-205103C10689}"/>
              </a:ext>
            </a:extLst>
          </p:cNvPr>
          <p:cNvSpPr>
            <a:spLocks noGrp="1"/>
          </p:cNvSpPr>
          <p:nvPr>
            <p:ph type="title"/>
          </p:nvPr>
        </p:nvSpPr>
        <p:spPr>
          <a:xfrm>
            <a:off x="292608" y="619200"/>
            <a:ext cx="3523018" cy="1794815"/>
          </a:xfrm>
        </p:spPr>
        <p:txBody>
          <a:bodyPr>
            <a:normAutofit/>
          </a:bodyPr>
          <a:lstStyle/>
          <a:p>
            <a:r>
              <a:rPr lang="en-US" sz="4800" dirty="0"/>
              <a:t>Data Sources</a:t>
            </a:r>
          </a:p>
        </p:txBody>
      </p:sp>
      <p:sp>
        <p:nvSpPr>
          <p:cNvPr id="13" name="Content Placeholder 2">
            <a:extLst>
              <a:ext uri="{FF2B5EF4-FFF2-40B4-BE49-F238E27FC236}">
                <a16:creationId xmlns:a16="http://schemas.microsoft.com/office/drawing/2014/main" id="{1CB58478-ED6B-BB8B-0F5B-D77152E2AD56}"/>
              </a:ext>
            </a:extLst>
          </p:cNvPr>
          <p:cNvSpPr>
            <a:spLocks noGrp="1"/>
          </p:cNvSpPr>
          <p:nvPr>
            <p:ph idx="1"/>
          </p:nvPr>
        </p:nvSpPr>
        <p:spPr>
          <a:xfrm>
            <a:off x="3328988" y="633601"/>
            <a:ext cx="8119337" cy="1950936"/>
          </a:xfrm>
        </p:spPr>
        <p:txBody>
          <a:bodyPr>
            <a:normAutofit fontScale="77500" lnSpcReduction="20000"/>
          </a:bodyPr>
          <a:lstStyle/>
          <a:p>
            <a:pPr marL="0" marR="2540" indent="-6350">
              <a:lnSpc>
                <a:spcPct val="110000"/>
              </a:lnSpc>
              <a:spcBef>
                <a:spcPts val="0"/>
              </a:spcBef>
              <a:spcAft>
                <a:spcPts val="15"/>
              </a:spcAft>
            </a:pPr>
            <a:r>
              <a:rPr lang="en-US" sz="1700">
                <a:effectLst/>
                <a:latin typeface="Times" pitchFamily="2" charset="0"/>
                <a:ea typeface="Times New Roman" panose="02020603050405020304" pitchFamily="18" charset="0"/>
                <a:cs typeface="Times New Roman" panose="02020603050405020304" pitchFamily="18" charset="0"/>
              </a:rPr>
              <a:t> </a:t>
            </a:r>
            <a:r>
              <a:rPr lang="en-US" sz="2800">
                <a:effectLst/>
                <a:latin typeface="Times" pitchFamily="2" charset="0"/>
                <a:ea typeface="Times New Roman" panose="02020603050405020304" pitchFamily="18" charset="0"/>
                <a:cs typeface="Times New Roman" panose="02020603050405020304" pitchFamily="18" charset="0"/>
              </a:rPr>
              <a:t>The prediction of Adult Income Based on Census Data has been taken from </a:t>
            </a:r>
            <a:r>
              <a:rPr lang="en-US" sz="2800" err="1">
                <a:effectLst/>
                <a:latin typeface="Times" pitchFamily="2" charset="0"/>
                <a:ea typeface="Times New Roman" panose="02020603050405020304" pitchFamily="18" charset="0"/>
                <a:cs typeface="Times New Roman" panose="02020603050405020304" pitchFamily="18" charset="0"/>
              </a:rPr>
              <a:t>kaggle</a:t>
            </a:r>
            <a:r>
              <a:rPr lang="en-US" sz="2800">
                <a:effectLst/>
                <a:latin typeface="Times" pitchFamily="2" charset="0"/>
                <a:ea typeface="Times New Roman" panose="02020603050405020304" pitchFamily="18" charset="0"/>
                <a:cs typeface="Times New Roman" panose="02020603050405020304" pitchFamily="18" charset="0"/>
              </a:rPr>
              <a:t>, an open source, secure online repository-</a:t>
            </a:r>
          </a:p>
          <a:p>
            <a:pPr marL="0" marR="2540" indent="0">
              <a:lnSpc>
                <a:spcPct val="110000"/>
              </a:lnSpc>
              <a:spcBef>
                <a:spcPts val="0"/>
              </a:spcBef>
              <a:spcAft>
                <a:spcPts val="15"/>
              </a:spcAft>
              <a:buNone/>
            </a:pPr>
            <a:endParaRPr lang="en-US" sz="2800">
              <a:effectLst/>
              <a:latin typeface="Calibri" panose="020F0502020204030204" pitchFamily="34" charset="0"/>
              <a:ea typeface="Calibri" panose="020F0502020204030204" pitchFamily="34" charset="0"/>
            </a:endParaRPr>
          </a:p>
          <a:p>
            <a:pPr marL="0" marR="0">
              <a:lnSpc>
                <a:spcPct val="110000"/>
              </a:lnSpc>
              <a:spcBef>
                <a:spcPts val="0"/>
              </a:spcBef>
              <a:spcAft>
                <a:spcPts val="2640"/>
              </a:spcAft>
            </a:pPr>
            <a:r>
              <a:rPr lang="en-US" sz="2800" u="sng">
                <a:effectLst/>
                <a:uFill>
                  <a:solidFill>
                    <a:srgbClr val="1155CC"/>
                  </a:solidFill>
                </a:uFill>
                <a:latin typeface="Times" pitchFamily="2" charset="0"/>
                <a:ea typeface="Times New Roman" panose="02020603050405020304" pitchFamily="18" charset="0"/>
                <a:cs typeface="Times New Roman" panose="02020603050405020304" pitchFamily="18" charset="0"/>
              </a:rPr>
              <a:t>https://</a:t>
            </a:r>
            <a:r>
              <a:rPr lang="en-US" sz="2800" u="sng" err="1">
                <a:effectLst/>
                <a:uFill>
                  <a:solidFill>
                    <a:srgbClr val="1155CC"/>
                  </a:solidFill>
                </a:uFill>
                <a:latin typeface="Times" pitchFamily="2" charset="0"/>
                <a:ea typeface="Times New Roman" panose="02020603050405020304" pitchFamily="18" charset="0"/>
                <a:cs typeface="Times New Roman" panose="02020603050405020304" pitchFamily="18" charset="0"/>
              </a:rPr>
              <a:t>www.kaggle.com</a:t>
            </a:r>
            <a:r>
              <a:rPr lang="en-US" sz="2800" u="sng">
                <a:effectLst/>
                <a:uFill>
                  <a:solidFill>
                    <a:srgbClr val="1155CC"/>
                  </a:solidFill>
                </a:uFill>
                <a:latin typeface="Times" pitchFamily="2" charset="0"/>
                <a:ea typeface="Times New Roman" panose="02020603050405020304" pitchFamily="18" charset="0"/>
                <a:cs typeface="Times New Roman" panose="02020603050405020304" pitchFamily="18" charset="0"/>
              </a:rPr>
              <a:t>/datasets/</a:t>
            </a:r>
            <a:r>
              <a:rPr lang="en-US" sz="2800" u="sng" err="1">
                <a:effectLst/>
                <a:uFill>
                  <a:solidFill>
                    <a:srgbClr val="1155CC"/>
                  </a:solidFill>
                </a:uFill>
                <a:latin typeface="Times" pitchFamily="2" charset="0"/>
                <a:ea typeface="Times New Roman" panose="02020603050405020304" pitchFamily="18" charset="0"/>
                <a:cs typeface="Times New Roman" panose="02020603050405020304" pitchFamily="18" charset="0"/>
              </a:rPr>
              <a:t>wenruliu</a:t>
            </a:r>
            <a:r>
              <a:rPr lang="en-US" sz="2800" u="sng">
                <a:effectLst/>
                <a:uFill>
                  <a:solidFill>
                    <a:srgbClr val="1155CC"/>
                  </a:solidFill>
                </a:uFill>
                <a:latin typeface="Times" pitchFamily="2" charset="0"/>
                <a:ea typeface="Times New Roman" panose="02020603050405020304" pitchFamily="18" charset="0"/>
                <a:cs typeface="Times New Roman" panose="02020603050405020304" pitchFamily="18" charset="0"/>
              </a:rPr>
              <a:t>/adult-income-dataset</a:t>
            </a:r>
            <a:endParaRPr lang="en-US" sz="2800">
              <a:effectLst/>
              <a:latin typeface="Calibri" panose="020F0502020204030204" pitchFamily="34" charset="0"/>
              <a:ea typeface="Calibri" panose="020F0502020204030204" pitchFamily="34" charset="0"/>
            </a:endParaRPr>
          </a:p>
          <a:p>
            <a:pPr>
              <a:lnSpc>
                <a:spcPct val="110000"/>
              </a:lnSpc>
            </a:pPr>
            <a:endParaRPr lang="en-US" sz="1700"/>
          </a:p>
        </p:txBody>
      </p:sp>
      <p:pic>
        <p:nvPicPr>
          <p:cNvPr id="5" name="Picture 4" descr="Magnifying glass showing decling performance">
            <a:extLst>
              <a:ext uri="{FF2B5EF4-FFF2-40B4-BE49-F238E27FC236}">
                <a16:creationId xmlns:a16="http://schemas.microsoft.com/office/drawing/2014/main" id="{4612E0A4-852A-F169-5417-DE5194251AF5}"/>
              </a:ext>
            </a:extLst>
          </p:cNvPr>
          <p:cNvPicPr>
            <a:picLocks noChangeAspect="1"/>
          </p:cNvPicPr>
          <p:nvPr/>
        </p:nvPicPr>
        <p:blipFill rotWithShape="1">
          <a:blip r:embed="rId2"/>
          <a:srcRect t="17099" b="30389"/>
          <a:stretch/>
        </p:blipFill>
        <p:spPr>
          <a:xfrm>
            <a:off x="20" y="2584536"/>
            <a:ext cx="12191980" cy="4273465"/>
          </a:xfrm>
          <a:custGeom>
            <a:avLst/>
            <a:gdLst/>
            <a:ahLst/>
            <a:cxnLst/>
            <a:rect l="l" t="t" r="r" b="b"/>
            <a:pathLst>
              <a:path w="12192000" h="4273465">
                <a:moveTo>
                  <a:pt x="5674827" y="107"/>
                </a:moveTo>
                <a:cubicBezTo>
                  <a:pt x="6770307" y="-2269"/>
                  <a:pt x="8062055" y="35744"/>
                  <a:pt x="8986322" y="35744"/>
                </a:cubicBezTo>
                <a:cubicBezTo>
                  <a:pt x="10233527" y="52639"/>
                  <a:pt x="11168930" y="69533"/>
                  <a:pt x="12015248" y="52639"/>
                </a:cubicBezTo>
                <a:lnTo>
                  <a:pt x="12192000" y="60460"/>
                </a:lnTo>
                <a:lnTo>
                  <a:pt x="12192000" y="4273465"/>
                </a:lnTo>
                <a:lnTo>
                  <a:pt x="0" y="4273465"/>
                </a:lnTo>
                <a:lnTo>
                  <a:pt x="0" y="65877"/>
                </a:lnTo>
                <a:lnTo>
                  <a:pt x="107413" y="52639"/>
                </a:lnTo>
                <a:cubicBezTo>
                  <a:pt x="716168" y="1955"/>
                  <a:pt x="1725810" y="137111"/>
                  <a:pt x="4665650" y="18850"/>
                </a:cubicBezTo>
                <a:cubicBezTo>
                  <a:pt x="4966315" y="6179"/>
                  <a:pt x="5309667" y="899"/>
                  <a:pt x="5674827" y="107"/>
                </a:cubicBezTo>
                <a:close/>
              </a:path>
            </a:pathLst>
          </a:custGeom>
        </p:spPr>
      </p:pic>
    </p:spTree>
    <p:extLst>
      <p:ext uri="{BB962C8B-B14F-4D97-AF65-F5344CB8AC3E}">
        <p14:creationId xmlns:p14="http://schemas.microsoft.com/office/powerpoint/2010/main" val="25276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76F5A-F68C-3899-1784-7FFF370B8013}"/>
              </a:ext>
            </a:extLst>
          </p:cNvPr>
          <p:cNvSpPr>
            <a:spLocks noGrp="1"/>
          </p:cNvSpPr>
          <p:nvPr>
            <p:ph type="title"/>
          </p:nvPr>
        </p:nvSpPr>
        <p:spPr>
          <a:xfrm>
            <a:off x="720000" y="619200"/>
            <a:ext cx="3107463" cy="5510138"/>
          </a:xfrm>
        </p:spPr>
        <p:txBody>
          <a:bodyPr>
            <a:normAutofit/>
          </a:bodyPr>
          <a:lstStyle/>
          <a:p>
            <a:r>
              <a:rPr lang="en-US"/>
              <a:t>Data Description</a:t>
            </a:r>
          </a:p>
        </p:txBody>
      </p:sp>
      <p:sp useBgFill="1">
        <p:nvSpPr>
          <p:cNvPr id="29" name="Freeform: Shape 28">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2" name="Content Placeholder 2">
            <a:extLst>
              <a:ext uri="{FF2B5EF4-FFF2-40B4-BE49-F238E27FC236}">
                <a16:creationId xmlns:a16="http://schemas.microsoft.com/office/drawing/2014/main" id="{DF420477-C879-E00E-9675-B125C4DD79E9}"/>
              </a:ext>
            </a:extLst>
          </p:cNvPr>
          <p:cNvGraphicFramePr>
            <a:graphicFrameLocks noGrp="1"/>
          </p:cNvGraphicFramePr>
          <p:nvPr>
            <p:ph idx="1"/>
            <p:extLst>
              <p:ext uri="{D42A27DB-BD31-4B8C-83A1-F6EECF244321}">
                <p14:modId xmlns:p14="http://schemas.microsoft.com/office/powerpoint/2010/main" val="3146541798"/>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37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D3A7-B8EC-5C6A-B677-6D977076E12A}"/>
              </a:ext>
            </a:extLst>
          </p:cNvPr>
          <p:cNvSpPr>
            <a:spLocks noGrp="1"/>
          </p:cNvSpPr>
          <p:nvPr>
            <p:ph type="title"/>
          </p:nvPr>
        </p:nvSpPr>
        <p:spPr>
          <a:xfrm>
            <a:off x="513526" y="300179"/>
            <a:ext cx="10728322" cy="1477328"/>
          </a:xfrm>
        </p:spPr>
        <p:txBody>
          <a:bodyPr>
            <a:normAutofit/>
          </a:bodyPr>
          <a:lstStyle/>
          <a:p>
            <a:r>
              <a:rPr lang="en-US" sz="4800" dirty="0"/>
              <a:t>Data Exploration</a:t>
            </a:r>
          </a:p>
        </p:txBody>
      </p:sp>
      <p:sp>
        <p:nvSpPr>
          <p:cNvPr id="3" name="Content Placeholder 2">
            <a:extLst>
              <a:ext uri="{FF2B5EF4-FFF2-40B4-BE49-F238E27FC236}">
                <a16:creationId xmlns:a16="http://schemas.microsoft.com/office/drawing/2014/main" id="{05A7C3ED-6EFA-6073-57B5-72000133557A}"/>
              </a:ext>
            </a:extLst>
          </p:cNvPr>
          <p:cNvSpPr>
            <a:spLocks noGrp="1"/>
          </p:cNvSpPr>
          <p:nvPr>
            <p:ph idx="1"/>
          </p:nvPr>
        </p:nvSpPr>
        <p:spPr>
          <a:xfrm>
            <a:off x="237838" y="1130140"/>
            <a:ext cx="11096187" cy="5295044"/>
          </a:xfrm>
        </p:spPr>
        <p:txBody>
          <a:bodyPr vert="horz" lIns="0" tIns="0" rIns="0" bIns="0" rtlCol="0" anchor="t">
            <a:normAutofit/>
          </a:bodyPr>
          <a:lstStyle/>
          <a:p>
            <a:r>
              <a:rPr lang="en-US" sz="1800">
                <a:solidFill>
                  <a:schemeClr val="tx1"/>
                </a:solidFill>
                <a:effectLst/>
                <a:latin typeface="Times"/>
                <a:ea typeface="Calibri" panose="020F0502020204030204" pitchFamily="34" charset="0"/>
                <a:cs typeface="Calibri"/>
              </a:rPr>
              <a:t>Statistical and visualization methods used to explore data. The goal of data exploration is to gain a deeper understanding of the data and to identify potential relationships or patterns that can inform decision-making or further analysis.</a:t>
            </a:r>
          </a:p>
          <a:p>
            <a:pPr marL="0" indent="0">
              <a:buNone/>
            </a:pPr>
            <a:endParaRPr lang="en-US" sz="1800">
              <a:solidFill>
                <a:schemeClr val="tx1"/>
              </a:solidFill>
              <a:latin typeface="Times" pitchFamily="2" charset="0"/>
              <a:cs typeface="Calibri" panose="020F0502020204030204" pitchFamily="34" charset="0"/>
            </a:endParaRPr>
          </a:p>
          <a:p>
            <a:pPr marL="342900" indent="-342900">
              <a:buAutoNum type="arabicPeriod"/>
            </a:pPr>
            <a:r>
              <a:rPr lang="en-US" sz="1800" b="1" u="none" strike="noStrike">
                <a:solidFill>
                  <a:schemeClr val="tx1"/>
                </a:solidFill>
                <a:effectLst/>
                <a:uFill>
                  <a:solidFill>
                    <a:srgbClr val="000000"/>
                  </a:solidFill>
                </a:uFill>
                <a:latin typeface="Times"/>
                <a:ea typeface="Times New Roman" panose="02020603050405020304" pitchFamily="18" charset="0"/>
                <a:cs typeface="Times New Roman"/>
              </a:rPr>
              <a:t>Count of the number of people categorized as Males and Females:</a:t>
            </a:r>
          </a:p>
          <a:p>
            <a:pPr marL="0" indent="0">
              <a:buNone/>
            </a:pPr>
            <a:endParaRPr lang="en-US" sz="1800" u="none" strike="noStrike">
              <a:solidFill>
                <a:schemeClr val="tx1"/>
              </a:solidFill>
              <a:effectLst/>
              <a:uFill>
                <a:solidFill>
                  <a:srgbClr val="000000"/>
                </a:solidFill>
              </a:uFill>
              <a:latin typeface="Times"/>
              <a:ea typeface="Arial" panose="020B0604020202020204" pitchFamily="34" charset="0"/>
              <a:cs typeface="Arial" panose="020B0604020202020204" pitchFamily="34" charset="0"/>
            </a:endParaRPr>
          </a:p>
          <a:p>
            <a:pPr marL="0" indent="0">
              <a:buNone/>
            </a:pPr>
            <a:r>
              <a:rPr lang="en-US" sz="1800" b="1">
                <a:solidFill>
                  <a:schemeClr val="tx1"/>
                </a:solidFill>
                <a:latin typeface="Times"/>
                <a:cs typeface="Calibri"/>
              </a:rPr>
              <a:t>Interpretation</a:t>
            </a:r>
            <a:r>
              <a:rPr lang="en-US" sz="1800">
                <a:solidFill>
                  <a:schemeClr val="tx1"/>
                </a:solidFill>
                <a:latin typeface="Times"/>
                <a:cs typeface="Calibri"/>
              </a:rPr>
              <a:t>: Above plot interprets that there are more </a:t>
            </a:r>
          </a:p>
          <a:p>
            <a:pPr marL="0" indent="0">
              <a:buNone/>
            </a:pPr>
            <a:r>
              <a:rPr lang="en-US" sz="1800">
                <a:solidFill>
                  <a:schemeClr val="tx1"/>
                </a:solidFill>
                <a:latin typeface="Times"/>
                <a:cs typeface="Calibri"/>
              </a:rPr>
              <a:t>number of male counts (</a:t>
            </a:r>
            <a:r>
              <a:rPr lang="en-US" sz="1800" err="1">
                <a:solidFill>
                  <a:schemeClr val="tx1"/>
                </a:solidFill>
                <a:latin typeface="Times"/>
                <a:cs typeface="Calibri"/>
              </a:rPr>
              <a:t>approx</a:t>
            </a:r>
            <a:r>
              <a:rPr lang="en-US" sz="1800">
                <a:solidFill>
                  <a:schemeClr val="tx1"/>
                </a:solidFill>
                <a:latin typeface="Times"/>
                <a:cs typeface="Calibri"/>
              </a:rPr>
              <a:t> 22000) as compared to </a:t>
            </a:r>
            <a:endParaRPr lang="en-US" sz="1800">
              <a:solidFill>
                <a:schemeClr val="tx1"/>
              </a:solidFill>
              <a:latin typeface="Times" pitchFamily="2" charset="0"/>
              <a:cs typeface="Calibri" panose="020F0502020204030204" pitchFamily="34" charset="0"/>
            </a:endParaRPr>
          </a:p>
          <a:p>
            <a:pPr marL="0" indent="0">
              <a:buNone/>
            </a:pPr>
            <a:r>
              <a:rPr lang="en-US" sz="1800">
                <a:solidFill>
                  <a:schemeClr val="tx1"/>
                </a:solidFill>
                <a:latin typeface="Times"/>
                <a:cs typeface="Calibri"/>
              </a:rPr>
              <a:t>female counts (</a:t>
            </a:r>
            <a:r>
              <a:rPr lang="en-US" sz="1800" err="1">
                <a:solidFill>
                  <a:schemeClr val="tx1"/>
                </a:solidFill>
                <a:latin typeface="Times"/>
                <a:cs typeface="Calibri"/>
              </a:rPr>
              <a:t>approx</a:t>
            </a:r>
            <a:r>
              <a:rPr lang="en-US" sz="1800">
                <a:solidFill>
                  <a:schemeClr val="tx1"/>
                </a:solidFill>
                <a:latin typeface="Times"/>
                <a:cs typeface="Calibri"/>
              </a:rPr>
              <a:t> 8000) in our data set . We can </a:t>
            </a:r>
            <a:endParaRPr lang="en-US" sz="1800">
              <a:solidFill>
                <a:schemeClr val="tx1"/>
              </a:solidFill>
              <a:latin typeface="Times" pitchFamily="2" charset="0"/>
              <a:cs typeface="Calibri" panose="020F0502020204030204" pitchFamily="34" charset="0"/>
            </a:endParaRPr>
          </a:p>
          <a:p>
            <a:pPr marL="0" indent="0">
              <a:buNone/>
            </a:pPr>
            <a:r>
              <a:rPr lang="en-US" sz="1800">
                <a:solidFill>
                  <a:schemeClr val="tx1"/>
                </a:solidFill>
                <a:latin typeface="Times"/>
                <a:cs typeface="Calibri"/>
              </a:rPr>
              <a:t>further use this information to analyze other columns </a:t>
            </a:r>
            <a:endParaRPr lang="en-US" sz="1800">
              <a:solidFill>
                <a:schemeClr val="tx1"/>
              </a:solidFill>
              <a:latin typeface="Times" pitchFamily="2" charset="0"/>
              <a:cs typeface="Calibri" panose="020F0502020204030204" pitchFamily="34" charset="0"/>
            </a:endParaRPr>
          </a:p>
          <a:p>
            <a:pPr marL="0" indent="0">
              <a:buNone/>
            </a:pPr>
            <a:r>
              <a:rPr lang="en-US" sz="1800">
                <a:solidFill>
                  <a:schemeClr val="tx1"/>
                </a:solidFill>
                <a:latin typeface="Times"/>
                <a:cs typeface="Calibri"/>
              </a:rPr>
              <a:t>and perform observations.</a:t>
            </a:r>
          </a:p>
          <a:p>
            <a:endParaRPr lang="en-US">
              <a:solidFill>
                <a:srgbClr val="FFFFFF">
                  <a:alpha val="58000"/>
                </a:srgbClr>
              </a:solidFill>
              <a:latin typeface="Times"/>
              <a:cs typeface="Times"/>
            </a:endParaRPr>
          </a:p>
        </p:txBody>
      </p:sp>
      <p:pic>
        <p:nvPicPr>
          <p:cNvPr id="4" name="Picture 3" descr="Icon&#10;&#10;Description automatically generated">
            <a:extLst>
              <a:ext uri="{FF2B5EF4-FFF2-40B4-BE49-F238E27FC236}">
                <a16:creationId xmlns:a16="http://schemas.microsoft.com/office/drawing/2014/main" id="{1D0D2AFE-0952-C56A-2344-BA9A4920140B}"/>
              </a:ext>
            </a:extLst>
          </p:cNvPr>
          <p:cNvPicPr/>
          <p:nvPr/>
        </p:nvPicPr>
        <p:blipFill>
          <a:blip r:embed="rId2"/>
          <a:stretch>
            <a:fillRect/>
          </a:stretch>
        </p:blipFill>
        <p:spPr>
          <a:xfrm>
            <a:off x="6315075" y="3429000"/>
            <a:ext cx="5720525" cy="3271838"/>
          </a:xfrm>
          <a:prstGeom prst="rect">
            <a:avLst/>
          </a:prstGeom>
          <a:gradFill>
            <a:gsLst>
              <a:gs pos="0">
                <a:schemeClr val="accent1">
                  <a:lumMod val="5000"/>
                  <a:lumOff val="95000"/>
                </a:schemeClr>
              </a:gs>
              <a:gs pos="100000">
                <a:schemeClr val="accent1">
                  <a:alpha val="0"/>
                  <a:lumMod val="91845"/>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13259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99764"/>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2CCAC-E16A-B198-4F3F-D50D1DF40F6A}"/>
              </a:ext>
            </a:extLst>
          </p:cNvPr>
          <p:cNvSpPr>
            <a:spLocks noGrp="1"/>
          </p:cNvSpPr>
          <p:nvPr>
            <p:ph type="title"/>
          </p:nvPr>
        </p:nvSpPr>
        <p:spPr>
          <a:xfrm>
            <a:off x="720000" y="619200"/>
            <a:ext cx="10467113" cy="738113"/>
          </a:xfrm>
        </p:spPr>
        <p:txBody>
          <a:bodyPr>
            <a:noAutofit/>
          </a:bodyPr>
          <a:lstStyle/>
          <a:p>
            <a:r>
              <a:rPr lang="en-US" b="1" u="none" strike="noStrike">
                <a:effectLst/>
                <a:uFill>
                  <a:solidFill>
                    <a:srgbClr val="000000"/>
                  </a:solidFill>
                </a:uFill>
                <a:latin typeface="Times" pitchFamily="2" charset="0"/>
                <a:ea typeface="Times New Roman" panose="02020603050405020304" pitchFamily="18" charset="0"/>
                <a:cs typeface="Times New Roman" panose="02020603050405020304" pitchFamily="18" charset="0"/>
              </a:rPr>
              <a:t>2. Difference in the </a:t>
            </a:r>
            <a:r>
              <a:rPr lang="en-US" b="1" u="none" strike="noStrike" err="1">
                <a:effectLst/>
                <a:uFill>
                  <a:solidFill>
                    <a:srgbClr val="000000"/>
                  </a:solidFill>
                </a:uFill>
                <a:latin typeface="Times" pitchFamily="2" charset="0"/>
                <a:ea typeface="Times New Roman" panose="02020603050405020304" pitchFamily="18" charset="0"/>
                <a:cs typeface="Times New Roman" panose="02020603050405020304" pitchFamily="18" charset="0"/>
              </a:rPr>
              <a:t>Workclass</a:t>
            </a:r>
            <a:r>
              <a:rPr lang="en-US" b="1" u="none" strike="noStrike">
                <a:effectLst/>
                <a:uFill>
                  <a:solidFill>
                    <a:srgbClr val="000000"/>
                  </a:solidFill>
                </a:uFill>
                <a:latin typeface="Times" pitchFamily="2" charset="0"/>
                <a:ea typeface="Times New Roman" panose="02020603050405020304" pitchFamily="18" charset="0"/>
                <a:cs typeface="Times New Roman" panose="02020603050405020304" pitchFamily="18" charset="0"/>
              </a:rPr>
              <a:t> and age with respective to Gender:</a:t>
            </a:r>
            <a:br>
              <a:rPr lang="en-US"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a:p>
        </p:txBody>
      </p:sp>
      <p:sp>
        <p:nvSpPr>
          <p:cNvPr id="6" name="Text Placeholder 5">
            <a:extLst>
              <a:ext uri="{FF2B5EF4-FFF2-40B4-BE49-F238E27FC236}">
                <a16:creationId xmlns:a16="http://schemas.microsoft.com/office/drawing/2014/main" id="{03C2D460-73EC-96D5-A6DF-E9CB57E05DE8}"/>
              </a:ext>
            </a:extLst>
          </p:cNvPr>
          <p:cNvSpPr>
            <a:spLocks noGrp="1"/>
          </p:cNvSpPr>
          <p:nvPr>
            <p:ph type="body" sz="half" idx="2"/>
          </p:nvPr>
        </p:nvSpPr>
        <p:spPr>
          <a:xfrm>
            <a:off x="848587" y="1628776"/>
            <a:ext cx="4509226" cy="4144662"/>
          </a:xfrm>
        </p:spPr>
        <p:txBody>
          <a:bodyPr>
            <a:normAutofit lnSpcReduction="10000"/>
          </a:bodyPr>
          <a:lstStyle/>
          <a:p>
            <a:r>
              <a:rPr lang="en-US" sz="2400" b="1">
                <a:solidFill>
                  <a:schemeClr val="tx1"/>
                </a:solidFill>
                <a:effectLst/>
                <a:latin typeface="Times" pitchFamily="2" charset="0"/>
                <a:ea typeface="Times New Roman" panose="02020603050405020304" pitchFamily="18" charset="0"/>
                <a:cs typeface="Times New Roman" panose="02020603050405020304" pitchFamily="18" charset="0"/>
              </a:rPr>
              <a:t>Interpretation: </a:t>
            </a:r>
            <a:r>
              <a:rPr lang="en-US" sz="2400">
                <a:solidFill>
                  <a:schemeClr val="tx1"/>
                </a:solidFill>
                <a:effectLst/>
                <a:latin typeface="Times" pitchFamily="2" charset="0"/>
                <a:ea typeface="Calibri" panose="020F0502020204030204" pitchFamily="34" charset="0"/>
              </a:rPr>
              <a:t>The females and males have almost equal mean, differing by a small value, for almost all the work classes except ‘Without-pay’. For the </a:t>
            </a:r>
            <a:r>
              <a:rPr lang="en-US" sz="2400" err="1">
                <a:solidFill>
                  <a:schemeClr val="tx1"/>
                </a:solidFill>
                <a:effectLst/>
                <a:latin typeface="Times" pitchFamily="2" charset="0"/>
                <a:ea typeface="Calibri" panose="020F0502020204030204" pitchFamily="34" charset="0"/>
              </a:rPr>
              <a:t>workclass</a:t>
            </a:r>
            <a:r>
              <a:rPr lang="en-US" sz="2400">
                <a:solidFill>
                  <a:schemeClr val="tx1"/>
                </a:solidFill>
                <a:effectLst/>
                <a:latin typeface="Times" pitchFamily="2" charset="0"/>
                <a:ea typeface="Calibri" panose="020F0502020204030204" pitchFamily="34" charset="0"/>
              </a:rPr>
              <a:t> ‘Without-pay’, the mean for females is relatively much higher than the males. The range for this work class is larger for males than females.</a:t>
            </a:r>
            <a:endParaRPr lang="en-US" sz="2400">
              <a:solidFill>
                <a:schemeClr val="tx1"/>
              </a:solidFill>
              <a:effectLst/>
              <a:latin typeface="Calibri" panose="020F0502020204030204" pitchFamily="34" charset="0"/>
              <a:ea typeface="Calibri" panose="020F0502020204030204" pitchFamily="34" charset="0"/>
            </a:endParaRPr>
          </a:p>
          <a:p>
            <a:endParaRPr lang="en-US"/>
          </a:p>
        </p:txBody>
      </p:sp>
      <p:pic>
        <p:nvPicPr>
          <p:cNvPr id="7" name="Content Placeholder 6" descr="Chart&#10;&#10;Description automatically generated">
            <a:extLst>
              <a:ext uri="{FF2B5EF4-FFF2-40B4-BE49-F238E27FC236}">
                <a16:creationId xmlns:a16="http://schemas.microsoft.com/office/drawing/2014/main" id="{54882C07-9C69-DEA8-7E7F-E5A2244366A0}"/>
              </a:ext>
            </a:extLst>
          </p:cNvPr>
          <p:cNvPicPr>
            <a:picLocks noGrp="1"/>
          </p:cNvPicPr>
          <p:nvPr>
            <p:ph idx="1"/>
          </p:nvPr>
        </p:nvPicPr>
        <p:blipFill>
          <a:blip r:embed="rId2"/>
          <a:stretch>
            <a:fillRect/>
          </a:stretch>
        </p:blipFill>
        <p:spPr>
          <a:xfrm>
            <a:off x="6096000" y="1628776"/>
            <a:ext cx="5534025" cy="4786312"/>
          </a:xfrm>
          <a:prstGeom prst="rect">
            <a:avLst/>
          </a:prstGeom>
          <a:gradFill>
            <a:gsLst>
              <a:gs pos="0">
                <a:schemeClr val="accent1">
                  <a:lumMod val="5000"/>
                  <a:lumOff val="95000"/>
                </a:schemeClr>
              </a:gs>
              <a:gs pos="100000">
                <a:schemeClr val="accent1">
                  <a:alpha val="0"/>
                  <a:lumMod val="91845"/>
                </a:schemeClr>
              </a:gs>
              <a:gs pos="90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25047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alpha val="0"/>
                <a:lumMod val="91845"/>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6DA-695A-19C8-CDDA-237F1D5CE587}"/>
              </a:ext>
            </a:extLst>
          </p:cNvPr>
          <p:cNvSpPr>
            <a:spLocks noGrp="1"/>
          </p:cNvSpPr>
          <p:nvPr>
            <p:ph type="title"/>
          </p:nvPr>
        </p:nvSpPr>
        <p:spPr>
          <a:xfrm>
            <a:off x="720000" y="619200"/>
            <a:ext cx="8638313" cy="1123875"/>
          </a:xfrm>
        </p:spPr>
        <p:txBody>
          <a:bodyPr>
            <a:normAutofit/>
          </a:bodyPr>
          <a:lstStyle/>
          <a:p>
            <a:r>
              <a:rPr lang="en-US" b="1" u="none" strike="noStrike">
                <a:effectLst/>
                <a:uFill>
                  <a:solidFill>
                    <a:srgbClr val="000000"/>
                  </a:solidFill>
                </a:uFill>
                <a:latin typeface="Times" pitchFamily="2" charset="0"/>
                <a:ea typeface="Times New Roman" panose="02020603050405020304" pitchFamily="18" charset="0"/>
                <a:cs typeface="Times New Roman" panose="02020603050405020304" pitchFamily="18" charset="0"/>
              </a:rPr>
              <a:t>3. Proportion of Work class, Age classified in income:</a:t>
            </a:r>
            <a:br>
              <a:rPr lang="en-US" sz="18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a:p>
        </p:txBody>
      </p:sp>
      <p:sp>
        <p:nvSpPr>
          <p:cNvPr id="4" name="Text Placeholder 3">
            <a:extLst>
              <a:ext uri="{FF2B5EF4-FFF2-40B4-BE49-F238E27FC236}">
                <a16:creationId xmlns:a16="http://schemas.microsoft.com/office/drawing/2014/main" id="{A94A6DB2-51A1-9CC6-2404-8FDD0ED0BB79}"/>
              </a:ext>
            </a:extLst>
          </p:cNvPr>
          <p:cNvSpPr>
            <a:spLocks noGrp="1"/>
          </p:cNvSpPr>
          <p:nvPr>
            <p:ph type="body" sz="half" idx="2"/>
          </p:nvPr>
        </p:nvSpPr>
        <p:spPr>
          <a:xfrm>
            <a:off x="534262" y="2176463"/>
            <a:ext cx="4894988" cy="3595688"/>
          </a:xfrm>
        </p:spPr>
        <p:txBody>
          <a:bodyPr>
            <a:normAutofit fontScale="77500" lnSpcReduction="20000"/>
          </a:bodyPr>
          <a:lstStyle/>
          <a:p>
            <a:r>
              <a:rPr lang="en-US" sz="3000" b="1" spc="40">
                <a:solidFill>
                  <a:schemeClr val="tx1"/>
                </a:solidFill>
                <a:uFill>
                  <a:solidFill>
                    <a:srgbClr val="000000"/>
                  </a:solidFill>
                </a:uFill>
                <a:latin typeface="Times" pitchFamily="2" charset="0"/>
                <a:cs typeface="Times New Roman" panose="02020603050405020304" pitchFamily="18" charset="0"/>
              </a:rPr>
              <a:t>Interpretation: </a:t>
            </a:r>
            <a:r>
              <a:rPr lang="en-US" sz="3000" spc="40">
                <a:solidFill>
                  <a:schemeClr val="tx1"/>
                </a:solidFill>
                <a:uFill>
                  <a:solidFill>
                    <a:srgbClr val="000000"/>
                  </a:solidFill>
                </a:uFill>
                <a:latin typeface="Times" pitchFamily="2" charset="0"/>
                <a:cs typeface="Times New Roman" panose="02020603050405020304" pitchFamily="18" charset="0"/>
              </a:rPr>
              <a:t>The X-axis in this plot shows age and Y-axis shows the marital status. The shape of the graph indicates the spread of individuals in that category. Widowed people are highly spread over the age range. Married-AF spouses are least spread. The graph also shows the spread of people with income greater than , less than or equal to 50k.</a:t>
            </a:r>
          </a:p>
          <a:p>
            <a:endParaRPr lang="en-US"/>
          </a:p>
        </p:txBody>
      </p:sp>
      <p:pic>
        <p:nvPicPr>
          <p:cNvPr id="5" name="Content Placeholder 4" descr="Chart, funnel chart, surface chart&#10;&#10;Description automatically generated">
            <a:extLst>
              <a:ext uri="{FF2B5EF4-FFF2-40B4-BE49-F238E27FC236}">
                <a16:creationId xmlns:a16="http://schemas.microsoft.com/office/drawing/2014/main" id="{B29B5E54-6BD8-F9A7-06E7-49B6D21C8295}"/>
              </a:ext>
            </a:extLst>
          </p:cNvPr>
          <p:cNvPicPr>
            <a:picLocks noGrp="1"/>
          </p:cNvPicPr>
          <p:nvPr>
            <p:ph idx="1"/>
          </p:nvPr>
        </p:nvPicPr>
        <p:blipFill>
          <a:blip r:embed="rId2"/>
          <a:stretch>
            <a:fillRect/>
          </a:stretch>
        </p:blipFill>
        <p:spPr>
          <a:xfrm>
            <a:off x="5915024" y="1519237"/>
            <a:ext cx="5414963" cy="4967288"/>
          </a:xfrm>
          <a:prstGeom prst="rect">
            <a:avLst/>
          </a:prstGeom>
          <a:gradFill>
            <a:gsLst>
              <a:gs pos="0">
                <a:schemeClr val="accent1">
                  <a:lumMod val="5000"/>
                  <a:lumOff val="95000"/>
                </a:schemeClr>
              </a:gs>
              <a:gs pos="100000">
                <a:schemeClr val="accent1">
                  <a:alpha val="0"/>
                  <a:lumMod val="91845"/>
                </a:schemeClr>
              </a:gs>
              <a:gs pos="88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094986569"/>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2280</Words>
  <Application>Microsoft Macintosh PowerPoint</Application>
  <PresentationFormat>Widescreen</PresentationFormat>
  <Paragraphs>122</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Sagona Book</vt:lpstr>
      <vt:lpstr>The Hand Extrablack</vt:lpstr>
      <vt:lpstr>Times</vt:lpstr>
      <vt:lpstr>Times New Roman</vt:lpstr>
      <vt:lpstr>BlobVTI</vt:lpstr>
      <vt:lpstr>Prediction  of  Adult  Income </vt:lpstr>
      <vt:lpstr>TABLE OF CONTENT</vt:lpstr>
      <vt:lpstr>Introduction and Problem Setting</vt:lpstr>
      <vt:lpstr>Problem Definition </vt:lpstr>
      <vt:lpstr>Data Sources</vt:lpstr>
      <vt:lpstr>Data Description</vt:lpstr>
      <vt:lpstr>Data Exploration</vt:lpstr>
      <vt:lpstr>2. Difference in the Workclass and age with respective to Gender: </vt:lpstr>
      <vt:lpstr>3. Proportion of Work class, Age classified in income: </vt:lpstr>
      <vt:lpstr>4. Distribution of age: </vt:lpstr>
      <vt:lpstr>5. Age Group and occupation wise distribution:  </vt:lpstr>
      <vt:lpstr>6. To check the Correlation between the variables: </vt:lpstr>
      <vt:lpstr>7. Tree map to show the capital gain country specific and their work-class: </vt:lpstr>
      <vt:lpstr>Data Mining Tasks</vt:lpstr>
      <vt:lpstr>Data Mining Tasks</vt:lpstr>
      <vt:lpstr>Model Performance Evaluation and Interpretation </vt:lpstr>
      <vt:lpstr>PowerPoint Presentation</vt:lpstr>
      <vt:lpstr>Model Performance Evaluation and Interpretation </vt:lpstr>
      <vt:lpstr>PowerPoint Presentation</vt:lpstr>
      <vt:lpstr>Model Performance Evaluation and Interpretation </vt:lpstr>
      <vt:lpstr>PowerPoint Presentation</vt:lpstr>
      <vt:lpstr>Model Performance Evaluation and Interpretation </vt:lpstr>
      <vt:lpstr>PowerPoint Presentation</vt:lpstr>
      <vt:lpstr>Conclusion </vt:lpstr>
      <vt:lpstr>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Adult Income </dc:title>
  <dc:creator>Tanishka Adhlakha</dc:creator>
  <cp:lastModifiedBy>Krishna Barfiwala</cp:lastModifiedBy>
  <cp:revision>5</cp:revision>
  <dcterms:created xsi:type="dcterms:W3CDTF">2023-04-14T19:28:14Z</dcterms:created>
  <dcterms:modified xsi:type="dcterms:W3CDTF">2023-04-21T22:01:21Z</dcterms:modified>
</cp:coreProperties>
</file>