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0" r:id="rId2"/>
    <p:sldId id="269" r:id="rId3"/>
    <p:sldId id="257" r:id="rId4"/>
    <p:sldId id="259" r:id="rId5"/>
    <p:sldId id="262" r:id="rId6"/>
    <p:sldId id="258" r:id="rId7"/>
    <p:sldId id="265" r:id="rId8"/>
    <p:sldId id="267" r:id="rId9"/>
    <p:sldId id="26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BED8FA4-9C37-46B1-89CF-DCABDA9B692B}" type="datetimeFigureOut">
              <a:rPr lang="en-US" smtClean="0"/>
              <a:t>1/14/2022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026536F6-9FE0-4353-9C68-A07E493D725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D8FA4-9C37-46B1-89CF-DCABDA9B692B}" type="datetimeFigureOut">
              <a:rPr lang="en-US" smtClean="0"/>
              <a:t>1/14/2022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D8FA4-9C37-46B1-89CF-DCABDA9B692B}" type="datetimeFigureOut">
              <a:rPr lang="en-US" smtClean="0"/>
              <a:t>1/14/2022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D8FA4-9C37-46B1-89CF-DCABDA9B692B}" type="datetimeFigureOut">
              <a:rPr lang="en-US" smtClean="0"/>
              <a:t>1/14/2022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ED8FA4-9C37-46B1-89CF-DCABDA9B692B}" type="datetimeFigureOut">
              <a:rPr lang="en-US" smtClean="0"/>
              <a:t>1/14/2022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026536F6-9FE0-4353-9C68-A07E493D725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ED8FA4-9C37-46B1-89CF-DCABDA9B692B}" type="datetimeFigureOut">
              <a:rPr lang="en-US" smtClean="0"/>
              <a:t>1/14/2022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ED8FA4-9C37-46B1-89CF-DCABDA9B692B}" type="datetimeFigureOut">
              <a:rPr lang="en-US" smtClean="0"/>
              <a:t>1/14/2022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ED8FA4-9C37-46B1-89CF-DCABDA9B692B}" type="datetimeFigureOut">
              <a:rPr lang="en-US" smtClean="0"/>
              <a:t>1/14/2022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D8FA4-9C37-46B1-89CF-DCABDA9B692B}" type="datetimeFigureOut">
              <a:rPr lang="en-US" smtClean="0"/>
              <a:t>1/14/2022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ED8FA4-9C37-46B1-89CF-DCABDA9B692B}" type="datetimeFigureOut">
              <a:rPr lang="en-US" smtClean="0"/>
              <a:t>1/14/2022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ED8FA4-9C37-46B1-89CF-DCABDA9B692B}" type="datetimeFigureOut">
              <a:rPr lang="en-US" smtClean="0"/>
              <a:t>1/14/2022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536F6-9FE0-4353-9C68-A07E493D725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BED8FA4-9C37-46B1-89CF-DCABDA9B692B}" type="datetimeFigureOut">
              <a:rPr lang="en-US" smtClean="0"/>
              <a:t>1/14/2022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26536F6-9FE0-4353-9C68-A07E493D725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1.xls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99592" y="2204864"/>
            <a:ext cx="7272808" cy="3816424"/>
          </a:xfrm>
        </p:spPr>
        <p:txBody>
          <a:bodyPr>
            <a:normAutofit/>
          </a:bodyPr>
          <a:lstStyle/>
          <a:p>
            <a:pPr marL="137160" indent="0">
              <a:buNone/>
            </a:pPr>
            <a:r>
              <a:rPr lang="en-US" sz="4800" dirty="0" smtClean="0">
                <a:latin typeface="Baskerville Old Face" pitchFamily="18" charset="0"/>
                <a:cs typeface="Aparajita" pitchFamily="34" charset="0"/>
              </a:rPr>
              <a:t>KRISHNA </a:t>
            </a:r>
            <a:r>
              <a:rPr lang="en-US" sz="4800" dirty="0">
                <a:latin typeface="Baskerville Old Face" pitchFamily="18" charset="0"/>
                <a:cs typeface="Aparajita" pitchFamily="34" charset="0"/>
              </a:rPr>
              <a:t>BARFIWALA</a:t>
            </a:r>
          </a:p>
        </p:txBody>
      </p:sp>
    </p:spTree>
    <p:extLst>
      <p:ext uri="{BB962C8B-B14F-4D97-AF65-F5344CB8AC3E}">
        <p14:creationId xmlns:p14="http://schemas.microsoft.com/office/powerpoint/2010/main" val="203350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67544" y="2564904"/>
            <a:ext cx="8229600" cy="4709160"/>
          </a:xfrm>
        </p:spPr>
        <p:txBody>
          <a:bodyPr/>
          <a:lstStyle/>
          <a:p>
            <a:r>
              <a:rPr lang="en-US" dirty="0" smtClean="0"/>
              <a:t>THE GIVEN DATA IS A GOOD FIT. Since </a:t>
            </a:r>
            <a:r>
              <a:rPr lang="en-US" sz="3600" dirty="0" smtClean="0"/>
              <a:t>coefficient of determination </a:t>
            </a:r>
            <a:r>
              <a:rPr lang="en-US" dirty="0" smtClean="0"/>
              <a:t>is 0.71.</a:t>
            </a:r>
          </a:p>
          <a:p>
            <a:r>
              <a:rPr lang="en-US" dirty="0" smtClean="0"/>
              <a:t>It is a 71% fitted regression. </a:t>
            </a:r>
          </a:p>
          <a:p>
            <a:r>
              <a:rPr lang="en-US" dirty="0" smtClean="0"/>
              <a:t>The predicted fitted regression line is as below</a:t>
            </a:r>
          </a:p>
          <a:p>
            <a:r>
              <a:rPr lang="en-US" dirty="0" smtClean="0"/>
              <a:t>Y=128.61 - 0.00157x1 - 0.5x2 -25.97x3 + 0.10x4 + 427x5.</a:t>
            </a:r>
            <a:endParaRPr lang="en-US" dirty="0"/>
          </a:p>
        </p:txBody>
      </p:sp>
    </p:spTree>
    <p:extLst>
      <p:ext uri="{BB962C8B-B14F-4D97-AF65-F5344CB8AC3E}">
        <p14:creationId xmlns:p14="http://schemas.microsoft.com/office/powerpoint/2010/main" val="325640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67544" y="980728"/>
            <a:ext cx="8229600" cy="4709160"/>
          </a:xfrm>
        </p:spPr>
        <p:txBody>
          <a:bodyPr>
            <a:normAutofit/>
          </a:bodyPr>
          <a:lstStyle/>
          <a:p>
            <a:pPr marL="137160" indent="0">
              <a:buNone/>
            </a:pPr>
            <a:r>
              <a:rPr lang="en-US" sz="9600" dirty="0" smtClean="0">
                <a:latin typeface="Aharoni" pitchFamily="2" charset="-79"/>
                <a:cs typeface="Aharoni" pitchFamily="2" charset="-79"/>
              </a:rPr>
              <a:t>  </a:t>
            </a:r>
          </a:p>
          <a:p>
            <a:pPr marL="137160" indent="0">
              <a:buNone/>
            </a:pPr>
            <a:r>
              <a:rPr lang="en-US" sz="9600" dirty="0">
                <a:latin typeface="Aharoni" pitchFamily="2" charset="-79"/>
                <a:cs typeface="Aharoni" pitchFamily="2" charset="-79"/>
              </a:rPr>
              <a:t> </a:t>
            </a:r>
            <a:r>
              <a:rPr lang="en-US" sz="9600" dirty="0" smtClean="0">
                <a:latin typeface="Aharoni" pitchFamily="2" charset="-79"/>
                <a:cs typeface="Aharoni" pitchFamily="2" charset="-79"/>
              </a:rPr>
              <a:t>THANK YOU</a:t>
            </a:r>
            <a:endParaRPr lang="en-US" sz="9600" dirty="0">
              <a:latin typeface="Aharoni" pitchFamily="2" charset="-79"/>
              <a:cs typeface="Aharoni" pitchFamily="2" charset="-79"/>
            </a:endParaRPr>
          </a:p>
        </p:txBody>
      </p:sp>
    </p:spTree>
    <p:extLst>
      <p:ext uri="{BB962C8B-B14F-4D97-AF65-F5344CB8AC3E}">
        <p14:creationId xmlns:p14="http://schemas.microsoft.com/office/powerpoint/2010/main" val="233803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Airfoil Self-Noise Data Set</a:t>
            </a:r>
            <a:r>
              <a:rPr lang="en-US" dirty="0"/>
              <a:t> </a:t>
            </a:r>
          </a:p>
        </p:txBody>
      </p:sp>
      <p:sp>
        <p:nvSpPr>
          <p:cNvPr id="3" name="Content Placeholder 2"/>
          <p:cNvSpPr>
            <a:spLocks noGrp="1"/>
          </p:cNvSpPr>
          <p:nvPr>
            <p:ph idx="1"/>
          </p:nvPr>
        </p:nvSpPr>
        <p:spPr/>
        <p:txBody>
          <a:bodyPr>
            <a:normAutofit fontScale="92500"/>
          </a:bodyPr>
          <a:lstStyle/>
          <a:p>
            <a:pPr marL="0" indent="0">
              <a:buNone/>
            </a:pPr>
            <a:r>
              <a:rPr lang="en-US" dirty="0">
                <a:latin typeface="Arial Rounded MT Bold" pitchFamily="34" charset="0"/>
              </a:rPr>
              <a:t>OBJECTIVE-</a:t>
            </a:r>
          </a:p>
          <a:p>
            <a:pPr marL="0" indent="0">
              <a:buNone/>
            </a:pPr>
            <a:r>
              <a:rPr lang="en-US" dirty="0">
                <a:latin typeface="Baskerville Old Face" pitchFamily="18" charset="0"/>
              </a:rPr>
              <a:t>TO FIND REGRESSION ON</a:t>
            </a:r>
          </a:p>
          <a:p>
            <a:pPr marL="0" indent="0">
              <a:buNone/>
            </a:pPr>
            <a:r>
              <a:rPr lang="en-US" dirty="0"/>
              <a:t>THE FOLLOWING </a:t>
            </a:r>
            <a:r>
              <a:rPr lang="en-US" dirty="0">
                <a:latin typeface="Berlin Sans FB" pitchFamily="34" charset="0"/>
              </a:rPr>
              <a:t>INPUTS </a:t>
            </a:r>
            <a:r>
              <a:rPr lang="en-US" dirty="0"/>
              <a:t>:-</a:t>
            </a:r>
          </a:p>
          <a:p>
            <a:r>
              <a:rPr lang="en-US" dirty="0"/>
              <a:t>1.  Frequency, in Hertzs. </a:t>
            </a:r>
            <a:br>
              <a:rPr lang="en-US" dirty="0"/>
            </a:br>
            <a:r>
              <a:rPr lang="en-US" dirty="0"/>
              <a:t>2. Angle of attack, in degrees. </a:t>
            </a:r>
            <a:br>
              <a:rPr lang="en-US" dirty="0"/>
            </a:br>
            <a:r>
              <a:rPr lang="en-US" dirty="0"/>
              <a:t>3. Chord length, in meters. </a:t>
            </a:r>
            <a:br>
              <a:rPr lang="en-US" dirty="0"/>
            </a:br>
            <a:r>
              <a:rPr lang="en-US" dirty="0"/>
              <a:t>4. Free-stream velocity, in meters per second. </a:t>
            </a:r>
            <a:br>
              <a:rPr lang="en-US" dirty="0"/>
            </a:br>
            <a:r>
              <a:rPr lang="en-US" dirty="0"/>
              <a:t>5. Suction side displacement thickness, in meters. </a:t>
            </a:r>
          </a:p>
          <a:p>
            <a:pPr marL="0" indent="0">
              <a:buNone/>
            </a:pPr>
            <a:r>
              <a:rPr lang="en-US" dirty="0" smtClean="0"/>
              <a:t>THE </a:t>
            </a:r>
            <a:r>
              <a:rPr lang="en-US" dirty="0"/>
              <a:t>FOLLOWING </a:t>
            </a:r>
            <a:r>
              <a:rPr lang="en-US" dirty="0">
                <a:latin typeface="Berlin Sans FB" pitchFamily="34" charset="0"/>
              </a:rPr>
              <a:t>OUTPUTS</a:t>
            </a:r>
            <a:r>
              <a:rPr lang="en-US" dirty="0"/>
              <a:t> :-</a:t>
            </a:r>
          </a:p>
          <a:p>
            <a:r>
              <a:rPr lang="en-US" dirty="0"/>
              <a:t>1.Scaled sound pressure level, in decibels. </a:t>
            </a:r>
          </a:p>
          <a:p>
            <a:pPr marL="0" indent="0">
              <a:buNone/>
            </a:pPr>
            <a:endParaRPr lang="en-US" dirty="0"/>
          </a:p>
        </p:txBody>
      </p:sp>
    </p:spTree>
    <p:extLst>
      <p:ext uri="{BB962C8B-B14F-4D97-AF65-F5344CB8AC3E}">
        <p14:creationId xmlns:p14="http://schemas.microsoft.com/office/powerpoint/2010/main" val="1478070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58006" cy="511156"/>
          </a:xfrm>
        </p:spPr>
        <p:txBody>
          <a:bodyPr>
            <a:normAutofit fontScale="90000"/>
          </a:bodyPr>
          <a:lstStyle/>
          <a:p>
            <a:r>
              <a:rPr lang="en-IN" dirty="0" smtClean="0"/>
              <a:t>  </a:t>
            </a:r>
            <a:endParaRPr lang="en-IN" dirty="0"/>
          </a:p>
        </p:txBody>
      </p:sp>
      <p:sp>
        <p:nvSpPr>
          <p:cNvPr id="3" name="Content Placeholder 2"/>
          <p:cNvSpPr>
            <a:spLocks noGrp="1"/>
          </p:cNvSpPr>
          <p:nvPr>
            <p:ph idx="1"/>
          </p:nvPr>
        </p:nvSpPr>
        <p:spPr>
          <a:xfrm>
            <a:off x="395536" y="620688"/>
            <a:ext cx="8748464" cy="5476887"/>
          </a:xfrm>
        </p:spPr>
        <p:txBody>
          <a:bodyPr>
            <a:normAutofit/>
          </a:bodyPr>
          <a:lstStyle/>
          <a:p>
            <a:r>
              <a:rPr lang="en-US" dirty="0"/>
              <a:t>NASA data set, obtained from a series of aerodynamic and acoustic tests of two and three-dimensional airfoil blade sections conducted in </a:t>
            </a:r>
            <a:r>
              <a:rPr lang="en-US" dirty="0" smtClean="0"/>
              <a:t>a wind </a:t>
            </a:r>
            <a:r>
              <a:rPr lang="en-US" dirty="0"/>
              <a:t>tunnel</a:t>
            </a:r>
            <a:r>
              <a:rPr lang="en-US" dirty="0" smtClean="0"/>
              <a:t>.</a:t>
            </a:r>
          </a:p>
          <a:p>
            <a:r>
              <a:rPr lang="en-US" dirty="0"/>
              <a:t/>
            </a:r>
            <a:br>
              <a:rPr lang="en-US" dirty="0"/>
            </a:b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88225982"/>
              </p:ext>
            </p:extLst>
          </p:nvPr>
        </p:nvGraphicFramePr>
        <p:xfrm>
          <a:off x="755576" y="2852936"/>
          <a:ext cx="7488834" cy="3190124"/>
        </p:xfrm>
        <a:graphic>
          <a:graphicData uri="http://schemas.openxmlformats.org/drawingml/2006/table">
            <a:tbl>
              <a:tblPr firstRow="1" bandRow="1">
                <a:tableStyleId>{5C22544A-7EE6-4342-B048-85BDC9FD1C3A}</a:tableStyleId>
              </a:tblPr>
              <a:tblGrid>
                <a:gridCol w="1248139"/>
                <a:gridCol w="1248139"/>
                <a:gridCol w="1248139"/>
                <a:gridCol w="1248139"/>
                <a:gridCol w="1248139"/>
                <a:gridCol w="1248139"/>
              </a:tblGrid>
              <a:tr h="1000702">
                <a:tc>
                  <a:txBody>
                    <a:bodyPr/>
                    <a:lstStyle/>
                    <a:p>
                      <a:r>
                        <a:rPr lang="en-US" dirty="0" smtClean="0"/>
                        <a:t> </a:t>
                      </a:r>
                      <a:r>
                        <a:rPr lang="en-US" sz="1800" b="1" kern="1200" dirty="0" smtClean="0">
                          <a:solidFill>
                            <a:schemeClr val="lt1"/>
                          </a:solidFill>
                          <a:latin typeface="+mn-lt"/>
                          <a:ea typeface="+mn-ea"/>
                          <a:cs typeface="+mn-cs"/>
                        </a:rPr>
                        <a:t>Data Set Characteristics:  </a:t>
                      </a:r>
                      <a:endParaRPr lang="en-IN" dirty="0"/>
                    </a:p>
                  </a:txBody>
                  <a:tcPr/>
                </a:tc>
                <a:tc>
                  <a:txBody>
                    <a:bodyPr/>
                    <a:lstStyle/>
                    <a:p>
                      <a:r>
                        <a:rPr lang="en-US" sz="1800" b="1" kern="1200" dirty="0" smtClean="0">
                          <a:solidFill>
                            <a:schemeClr val="lt1"/>
                          </a:solidFill>
                          <a:latin typeface="+mn-lt"/>
                          <a:ea typeface="+mn-ea"/>
                          <a:cs typeface="+mn-cs"/>
                        </a:rPr>
                        <a:t>Multivariate</a:t>
                      </a:r>
                      <a:endParaRPr lang="en-IN" dirty="0"/>
                    </a:p>
                  </a:txBody>
                  <a:tcPr/>
                </a:tc>
                <a:tc>
                  <a:txBody>
                    <a:bodyPr/>
                    <a:lstStyle/>
                    <a:p>
                      <a:pPr>
                        <a:lnSpc>
                          <a:spcPct val="115000"/>
                        </a:lnSpc>
                        <a:spcAft>
                          <a:spcPts val="1000"/>
                        </a:spcAft>
                      </a:pPr>
                      <a:r>
                        <a:rPr lang="en-US" sz="1600" b="1" dirty="0">
                          <a:solidFill>
                            <a:srgbClr val="123654"/>
                          </a:solidFill>
                          <a:latin typeface="Arial"/>
                          <a:ea typeface="Times New Roman"/>
                          <a:cs typeface="Times New Roman"/>
                        </a:rPr>
                        <a:t>Number of Instances:</a:t>
                      </a:r>
                      <a:endParaRPr lang="en-IN" sz="1600" dirty="0">
                        <a:latin typeface="Calibri"/>
                        <a:ea typeface="Calibri"/>
                        <a:cs typeface="Times New Roman"/>
                      </a:endParaRPr>
                    </a:p>
                  </a:txBody>
                  <a:tcPr marL="57150" marR="57150" marT="57150" marB="57150" anchor="ctr"/>
                </a:tc>
                <a:tc>
                  <a:txBody>
                    <a:bodyPr/>
                    <a:lstStyle/>
                    <a:p>
                      <a:pPr>
                        <a:lnSpc>
                          <a:spcPct val="115000"/>
                        </a:lnSpc>
                        <a:spcAft>
                          <a:spcPts val="1000"/>
                        </a:spcAft>
                      </a:pPr>
                      <a:r>
                        <a:rPr lang="en-US" sz="1400" dirty="0" smtClean="0">
                          <a:solidFill>
                            <a:srgbClr val="123654"/>
                          </a:solidFill>
                          <a:latin typeface="Arial"/>
                          <a:ea typeface="Calibri"/>
                          <a:cs typeface="Times New Roman"/>
                        </a:rPr>
                        <a:t>1503</a:t>
                      </a:r>
                      <a:endParaRPr lang="en-IN" sz="1400" dirty="0">
                        <a:latin typeface="Calibri"/>
                        <a:ea typeface="Calibri"/>
                        <a:cs typeface="Times New Roman"/>
                      </a:endParaRPr>
                    </a:p>
                  </a:txBody>
                  <a:tcPr marL="57150" marR="57150" marT="57150" marB="57150" anchor="ctr"/>
                </a:tc>
                <a:tc>
                  <a:txBody>
                    <a:bodyPr/>
                    <a:lstStyle/>
                    <a:p>
                      <a:r>
                        <a:rPr lang="en-US" sz="1800" b="1" kern="1200" dirty="0" smtClean="0">
                          <a:solidFill>
                            <a:schemeClr val="lt1"/>
                          </a:solidFill>
                          <a:latin typeface="+mn-lt"/>
                          <a:ea typeface="+mn-ea"/>
                          <a:cs typeface="+mn-cs"/>
                        </a:rPr>
                        <a:t>Area:</a:t>
                      </a:r>
                      <a:endParaRPr lang="en-IN" dirty="0"/>
                    </a:p>
                  </a:txBody>
                  <a:tcPr/>
                </a:tc>
                <a:tc>
                  <a:txBody>
                    <a:bodyPr/>
                    <a:lstStyle/>
                    <a:p>
                      <a:r>
                        <a:rPr lang="en-US" sz="1800" b="1" kern="1200" dirty="0" smtClean="0">
                          <a:solidFill>
                            <a:schemeClr val="lt1"/>
                          </a:solidFill>
                          <a:effectLst/>
                          <a:latin typeface="+mn-lt"/>
                          <a:ea typeface="+mn-ea"/>
                          <a:cs typeface="+mn-cs"/>
                        </a:rPr>
                        <a:t>Physical</a:t>
                      </a:r>
                      <a:endParaRPr lang="en-IN" dirty="0"/>
                    </a:p>
                  </a:txBody>
                  <a:tcPr/>
                </a:tc>
              </a:tr>
              <a:tr h="1000702">
                <a:tc>
                  <a:txBody>
                    <a:bodyPr/>
                    <a:lstStyle/>
                    <a:p>
                      <a:r>
                        <a:rPr lang="en-US" sz="1800" b="1" kern="1200" dirty="0" smtClean="0">
                          <a:solidFill>
                            <a:schemeClr val="dk1"/>
                          </a:solidFill>
                          <a:latin typeface="+mn-lt"/>
                          <a:ea typeface="+mn-ea"/>
                          <a:cs typeface="+mn-cs"/>
                        </a:rPr>
                        <a:t>Attribute Characteristics:</a:t>
                      </a:r>
                      <a:endParaRPr lang="en-IN" dirty="0"/>
                    </a:p>
                  </a:txBody>
                  <a:tcPr/>
                </a:tc>
                <a:tc>
                  <a:txBody>
                    <a:bodyPr/>
                    <a:lstStyle/>
                    <a:p>
                      <a:r>
                        <a:rPr lang="en-US" sz="1800" kern="1200" dirty="0" smtClean="0">
                          <a:solidFill>
                            <a:schemeClr val="dk1"/>
                          </a:solidFill>
                          <a:latin typeface="+mn-lt"/>
                          <a:ea typeface="+mn-ea"/>
                          <a:cs typeface="+mn-cs"/>
                        </a:rPr>
                        <a:t>Real</a:t>
                      </a:r>
                      <a:endParaRPr lang="en-IN" dirty="0"/>
                    </a:p>
                  </a:txBody>
                  <a:tcPr/>
                </a:tc>
                <a:tc>
                  <a:txBody>
                    <a:bodyPr/>
                    <a:lstStyle/>
                    <a:p>
                      <a:r>
                        <a:rPr lang="en-US" sz="1800" b="1" kern="1200" dirty="0" smtClean="0">
                          <a:solidFill>
                            <a:schemeClr val="dk1"/>
                          </a:solidFill>
                          <a:latin typeface="+mn-lt"/>
                          <a:ea typeface="+mn-ea"/>
                          <a:cs typeface="+mn-cs"/>
                        </a:rPr>
                        <a:t>Number of Attributes:</a:t>
                      </a:r>
                      <a:endParaRPr lang="en-IN" dirty="0"/>
                    </a:p>
                  </a:txBody>
                  <a:tcPr/>
                </a:tc>
                <a:tc>
                  <a:txBody>
                    <a:bodyPr/>
                    <a:lstStyle/>
                    <a:p>
                      <a:r>
                        <a:rPr lang="en-US" sz="1800" kern="1200" dirty="0" smtClean="0">
                          <a:solidFill>
                            <a:schemeClr val="dk1"/>
                          </a:solidFill>
                          <a:latin typeface="+mn-lt"/>
                          <a:ea typeface="+mn-ea"/>
                          <a:cs typeface="+mn-cs"/>
                        </a:rPr>
                        <a:t>6</a:t>
                      </a:r>
                      <a:endParaRPr lang="en-IN" dirty="0"/>
                    </a:p>
                  </a:txBody>
                  <a:tcPr/>
                </a:tc>
                <a:tc>
                  <a:txBody>
                    <a:bodyPr/>
                    <a:lstStyle/>
                    <a:p>
                      <a:r>
                        <a:rPr lang="en-US" sz="1800" b="1" kern="1200" dirty="0" smtClean="0">
                          <a:solidFill>
                            <a:schemeClr val="dk1"/>
                          </a:solidFill>
                          <a:latin typeface="+mn-lt"/>
                          <a:ea typeface="+mn-ea"/>
                          <a:cs typeface="+mn-cs"/>
                        </a:rPr>
                        <a:t>Date Donated</a:t>
                      </a:r>
                      <a:endParaRPr lang="en-IN" dirty="0"/>
                    </a:p>
                  </a:txBody>
                  <a:tcPr/>
                </a:tc>
                <a:tc>
                  <a:txBody>
                    <a:bodyPr/>
                    <a:lstStyle/>
                    <a:p>
                      <a:r>
                        <a:rPr lang="en-US" sz="1800" kern="1200" dirty="0" smtClean="0">
                          <a:solidFill>
                            <a:schemeClr val="dk1"/>
                          </a:solidFill>
                          <a:effectLst/>
                          <a:latin typeface="+mn-lt"/>
                          <a:ea typeface="+mn-ea"/>
                          <a:cs typeface="+mn-cs"/>
                        </a:rPr>
                        <a:t>2014-03-04</a:t>
                      </a:r>
                      <a:endParaRPr lang="en-IN" dirty="0"/>
                    </a:p>
                  </a:txBody>
                  <a:tcPr/>
                </a:tc>
              </a:tr>
              <a:tr h="1000702">
                <a:tc>
                  <a:txBody>
                    <a:bodyPr/>
                    <a:lstStyle/>
                    <a:p>
                      <a:r>
                        <a:rPr lang="en-US" sz="1800" b="1" kern="1200" dirty="0" smtClean="0">
                          <a:solidFill>
                            <a:schemeClr val="dk1"/>
                          </a:solidFill>
                          <a:latin typeface="+mn-lt"/>
                          <a:ea typeface="+mn-ea"/>
                          <a:cs typeface="+mn-cs"/>
                        </a:rPr>
                        <a:t>Associated Tasks:</a:t>
                      </a:r>
                      <a:endParaRPr lang="en-IN" dirty="0"/>
                    </a:p>
                  </a:txBody>
                  <a:tcPr/>
                </a:tc>
                <a:tc>
                  <a:txBody>
                    <a:bodyPr/>
                    <a:lstStyle/>
                    <a:p>
                      <a:r>
                        <a:rPr lang="en-US" sz="1800" kern="1200" dirty="0" smtClean="0">
                          <a:solidFill>
                            <a:schemeClr val="dk1"/>
                          </a:solidFill>
                          <a:latin typeface="+mn-lt"/>
                          <a:ea typeface="+mn-ea"/>
                          <a:cs typeface="+mn-cs"/>
                        </a:rPr>
                        <a:t>Regression</a:t>
                      </a:r>
                      <a:endParaRPr lang="en-IN" dirty="0"/>
                    </a:p>
                  </a:txBody>
                  <a:tcPr/>
                </a:tc>
                <a:tc>
                  <a:txBody>
                    <a:bodyPr/>
                    <a:lstStyle/>
                    <a:p>
                      <a:r>
                        <a:rPr lang="en-US" sz="1800" b="1" kern="1200" dirty="0" smtClean="0">
                          <a:solidFill>
                            <a:schemeClr val="dk1"/>
                          </a:solidFill>
                          <a:latin typeface="+mn-lt"/>
                          <a:ea typeface="+mn-ea"/>
                          <a:cs typeface="+mn-cs"/>
                        </a:rPr>
                        <a:t>Missing Values?</a:t>
                      </a:r>
                      <a:endParaRPr lang="en-IN" dirty="0"/>
                    </a:p>
                  </a:txBody>
                  <a:tcPr/>
                </a:tc>
                <a:tc>
                  <a:txBody>
                    <a:bodyPr/>
                    <a:lstStyle/>
                    <a:p>
                      <a:r>
                        <a:rPr lang="en-US" sz="1800" kern="1200" dirty="0" smtClean="0">
                          <a:solidFill>
                            <a:schemeClr val="dk1"/>
                          </a:solidFill>
                          <a:latin typeface="+mn-lt"/>
                          <a:ea typeface="+mn-ea"/>
                          <a:cs typeface="+mn-cs"/>
                        </a:rPr>
                        <a:t>N/A</a:t>
                      </a:r>
                      <a:endParaRPr lang="en-IN" dirty="0"/>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Set Information:</a:t>
            </a:r>
            <a:r>
              <a:rPr lang="en-US" dirty="0"/>
              <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NASA data set comprises different size NACA 0012 airfoils at various wind tunnel speeds and angles of attack. The span of the airfoil and the observer position were the same in all of the experiments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 Information: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This problem has the following inputs: </a:t>
            </a:r>
            <a:br>
              <a:rPr lang="en-US" dirty="0"/>
            </a:br>
            <a:r>
              <a:rPr lang="en-US" dirty="0"/>
              <a:t>1. Frequency, in Hertzs. </a:t>
            </a:r>
            <a:br>
              <a:rPr lang="en-US" dirty="0"/>
            </a:br>
            <a:r>
              <a:rPr lang="en-US" dirty="0"/>
              <a:t>2. Angle of attack, in degrees. </a:t>
            </a:r>
            <a:br>
              <a:rPr lang="en-US" dirty="0"/>
            </a:br>
            <a:r>
              <a:rPr lang="en-US" dirty="0"/>
              <a:t>3. Chord length, in meters. </a:t>
            </a:r>
            <a:br>
              <a:rPr lang="en-US" dirty="0"/>
            </a:br>
            <a:r>
              <a:rPr lang="en-US" dirty="0"/>
              <a:t>4. Free-stream velocity, in meters per second. </a:t>
            </a:r>
            <a:br>
              <a:rPr lang="en-US" dirty="0"/>
            </a:br>
            <a:r>
              <a:rPr lang="en-US" dirty="0"/>
              <a:t>5. Suction side displacement thickness, in meters. </a:t>
            </a:r>
            <a:br>
              <a:rPr lang="en-US" dirty="0"/>
            </a:br>
            <a:r>
              <a:rPr lang="en-US" dirty="0"/>
              <a:t/>
            </a:r>
            <a:br>
              <a:rPr lang="en-US" dirty="0"/>
            </a:br>
            <a:r>
              <a:rPr lang="en-US" dirty="0"/>
              <a:t>The only output is: </a:t>
            </a:r>
            <a:br>
              <a:rPr lang="en-US" dirty="0"/>
            </a:br>
            <a:r>
              <a:rPr lang="en-US" dirty="0"/>
              <a:t>6. Scaled sound pressure level, in decibels. </a:t>
            </a:r>
          </a:p>
        </p:txBody>
      </p:sp>
    </p:spTree>
    <p:extLst>
      <p:ext uri="{BB962C8B-B14F-4D97-AF65-F5344CB8AC3E}">
        <p14:creationId xmlns:p14="http://schemas.microsoft.com/office/powerpoint/2010/main" val="2779176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srcRect/>
          <a:stretch>
            <a:fillRect/>
          </a:stretch>
        </p:blipFill>
        <p:spPr bwMode="auto">
          <a:xfrm>
            <a:off x="357158" y="1612743"/>
            <a:ext cx="8072494" cy="4833957"/>
          </a:xfrm>
          <a:prstGeom prst="rect">
            <a:avLst/>
          </a:prstGeom>
          <a:noFill/>
        </p:spPr>
      </p:pic>
      <p:sp>
        <p:nvSpPr>
          <p:cNvPr id="7" name="TextBox 6"/>
          <p:cNvSpPr txBox="1"/>
          <p:nvPr/>
        </p:nvSpPr>
        <p:spPr>
          <a:xfrm>
            <a:off x="571472" y="500042"/>
            <a:ext cx="7643866" cy="523220"/>
          </a:xfrm>
          <a:prstGeom prst="rect">
            <a:avLst/>
          </a:prstGeom>
          <a:noFill/>
        </p:spPr>
        <p:txBody>
          <a:bodyPr wrap="square" rtlCol="0">
            <a:spAutoFit/>
          </a:bodyPr>
          <a:lstStyle/>
          <a:p>
            <a:r>
              <a:rPr lang="en-US" sz="2800" dirty="0" smtClean="0"/>
              <a:t>REGRESSION ANALYSIS USING EXCEL</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DESCREPTIVE STATISTICS USING EXCEL</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778031502"/>
              </p:ext>
            </p:extLst>
          </p:nvPr>
        </p:nvGraphicFramePr>
        <p:xfrm>
          <a:off x="-396552" y="1628800"/>
          <a:ext cx="11325915" cy="5112568"/>
        </p:xfrm>
        <a:graphic>
          <a:graphicData uri="http://schemas.openxmlformats.org/presentationml/2006/ole">
            <mc:AlternateContent xmlns:mc="http://schemas.openxmlformats.org/markup-compatibility/2006">
              <mc:Choice xmlns:v="urn:schemas-microsoft-com:vml" Requires="v">
                <p:oleObj spid="_x0000_s1036" name="Worksheet" r:id="rId4" imgW="11077564" imgH="4391010" progId="Excel.Sheet.12">
                  <p:embed/>
                </p:oleObj>
              </mc:Choice>
              <mc:Fallback>
                <p:oleObj name="Worksheet" r:id="rId4" imgW="11077564" imgH="4391010" progId="Excel.Sheet.12">
                  <p:embed/>
                  <p:pic>
                    <p:nvPicPr>
                      <p:cNvPr id="0" name=""/>
                      <p:cNvPicPr/>
                      <p:nvPr/>
                    </p:nvPicPr>
                    <p:blipFill>
                      <a:blip r:embed="rId5"/>
                      <a:stretch>
                        <a:fillRect/>
                      </a:stretch>
                    </p:blipFill>
                    <p:spPr>
                      <a:xfrm>
                        <a:off x="-396552" y="1628800"/>
                        <a:ext cx="11325915" cy="5112568"/>
                      </a:xfrm>
                      <a:prstGeom prst="rect">
                        <a:avLst/>
                      </a:prstGeom>
                    </p:spPr>
                  </p:pic>
                </p:oleObj>
              </mc:Fallback>
            </mc:AlternateContent>
          </a:graphicData>
        </a:graphic>
      </p:graphicFrame>
    </p:spTree>
    <p:extLst>
      <p:ext uri="{BB962C8B-B14F-4D97-AF65-F5344CB8AC3E}">
        <p14:creationId xmlns:p14="http://schemas.microsoft.com/office/powerpoint/2010/main" val="1771655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t>
            </a:r>
            <a:r>
              <a:rPr lang="en-US" dirty="0"/>
              <a:t>the names, email addresses, institutions, and other contact information of the donors and creators of the data set. </a:t>
            </a:r>
            <a:br>
              <a:rPr lang="en-US" dirty="0"/>
            </a:br>
            <a:r>
              <a:rPr lang="en-US" dirty="0"/>
              <a:t>Donor: </a:t>
            </a:r>
            <a:br>
              <a:rPr lang="en-US" dirty="0"/>
            </a:br>
            <a:r>
              <a:rPr lang="en-US" dirty="0" err="1"/>
              <a:t>Dr</a:t>
            </a:r>
            <a:r>
              <a:rPr lang="en-US" dirty="0"/>
              <a:t> Roberto Lopez </a:t>
            </a:r>
            <a:br>
              <a:rPr lang="en-US" dirty="0"/>
            </a:br>
            <a:r>
              <a:rPr lang="en-US" u="sng" dirty="0" err="1"/>
              <a:t>robertolopez</a:t>
            </a:r>
            <a:r>
              <a:rPr lang="en-US" u="sng" dirty="0"/>
              <a:t> </a:t>
            </a:r>
            <a:r>
              <a:rPr lang="en-US" b="1" u="sng" dirty="0"/>
              <a:t>'@'</a:t>
            </a:r>
            <a:r>
              <a:rPr lang="en-US" u="sng" dirty="0"/>
              <a:t> intelnics.com</a:t>
            </a:r>
            <a:r>
              <a:rPr lang="en-US" dirty="0"/>
              <a:t> </a:t>
            </a:r>
            <a:br>
              <a:rPr lang="en-US" dirty="0"/>
            </a:br>
            <a:r>
              <a:rPr lang="en-US" dirty="0" err="1"/>
              <a:t>Intelnics</a:t>
            </a:r>
            <a:r>
              <a:rPr lang="en-US" dirty="0"/>
              <a:t> </a:t>
            </a:r>
            <a:br>
              <a:rPr lang="en-US" dirty="0"/>
            </a:br>
            <a:r>
              <a:rPr lang="en-US" dirty="0"/>
              <a:t/>
            </a:r>
            <a:br>
              <a:rPr lang="en-US" dirty="0"/>
            </a:br>
            <a:r>
              <a:rPr lang="en-US" dirty="0"/>
              <a:t>Creators: </a:t>
            </a:r>
            <a:br>
              <a:rPr lang="en-US" dirty="0"/>
            </a:br>
            <a:r>
              <a:rPr lang="en-US" dirty="0"/>
              <a:t>Thomas F. Brooks, D. Stuart Pope and Michael A. </a:t>
            </a:r>
            <a:r>
              <a:rPr lang="en-US" dirty="0" err="1"/>
              <a:t>Marcolini</a:t>
            </a:r>
            <a:r>
              <a:rPr lang="en-US" dirty="0"/>
              <a:t> </a:t>
            </a:r>
            <a:br>
              <a:rPr lang="en-US" dirty="0"/>
            </a:br>
            <a:r>
              <a:rPr lang="en-US" dirty="0"/>
              <a:t>NASA</a:t>
            </a:r>
          </a:p>
        </p:txBody>
      </p:sp>
    </p:spTree>
    <p:extLst>
      <p:ext uri="{BB962C8B-B14F-4D97-AF65-F5344CB8AC3E}">
        <p14:creationId xmlns:p14="http://schemas.microsoft.com/office/powerpoint/2010/main" val="414297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(USING R-SOFTWARE)</a:t>
            </a:r>
            <a:endParaRPr lang="en-IN" dirty="0"/>
          </a:p>
        </p:txBody>
      </p:sp>
      <p:sp>
        <p:nvSpPr>
          <p:cNvPr id="3" name="Content Placeholder 2"/>
          <p:cNvSpPr>
            <a:spLocks noGrp="1"/>
          </p:cNvSpPr>
          <p:nvPr>
            <p:ph idx="1"/>
          </p:nvPr>
        </p:nvSpPr>
        <p:spPr/>
        <p:txBody>
          <a:bodyPr>
            <a:normAutofit fontScale="70000" lnSpcReduction="20000"/>
          </a:bodyPr>
          <a:lstStyle/>
          <a:p>
            <a:r>
              <a:rPr lang="en-IN" dirty="0"/>
              <a:t>1         2         3         4         5         6         7         8 </a:t>
            </a:r>
          </a:p>
          <a:p>
            <a:r>
              <a:rPr lang="en-IN" dirty="0"/>
              <a:t>128.36505 128.05163 127.65985 127.11137 126.48453 125.70099 124.68238 123.35035 </a:t>
            </a:r>
          </a:p>
          <a:p>
            <a:r>
              <a:rPr lang="en-IN" dirty="0"/>
              <a:t>        9        10        11        12        13        14        15        16 </a:t>
            </a:r>
          </a:p>
          <a:p>
            <a:r>
              <a:rPr lang="en-IN" dirty="0"/>
              <a:t>121.78326 119.74604 117.08198 113.94779 110.03006 104.54524 127.18301 126.97929 </a:t>
            </a:r>
          </a:p>
          <a:p>
            <a:r>
              <a:rPr lang="en-IN" dirty="0"/>
              <a:t>       17        18        19        20        21        22        23        24 </a:t>
            </a:r>
          </a:p>
          <a:p>
            <a:r>
              <a:rPr lang="en-IN" dirty="0"/>
              <a:t>126.71289 126.39947 126.00770 125.45921 124.83238 124.04883 123.03022 121.69819 </a:t>
            </a:r>
          </a:p>
          <a:p>
            <a:r>
              <a:rPr lang="en-IN" dirty="0"/>
              <a:t>       25        26        27        28        29        30        31        32 </a:t>
            </a:r>
          </a:p>
          <a:p>
            <a:r>
              <a:rPr lang="en-IN" dirty="0"/>
              <a:t>120.13110 118.09388 115.42982 112.29563 108.37790 126.03416 125.95580 125.85394 </a:t>
            </a:r>
          </a:p>
          <a:p>
            <a:r>
              <a:rPr lang="en-IN" dirty="0"/>
              <a:t>       33        34        35        36        37        38        39        40 </a:t>
            </a:r>
          </a:p>
          <a:p>
            <a:r>
              <a:rPr lang="en-IN" dirty="0"/>
              <a:t>125.72074 125.56403 125.36031 125.09390 124.78048 124.38871 123.84023 123.21339 </a:t>
            </a:r>
          </a:p>
          <a:p>
            <a:r>
              <a:rPr lang="en-IN" dirty="0"/>
              <a:t>       41        42        43        44        45        46        47        48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149</TotalTime>
  <Words>314</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Apex</vt:lpstr>
      <vt:lpstr>Worksheet</vt:lpstr>
      <vt:lpstr>  </vt:lpstr>
      <vt:lpstr>Airfoil Self-Noise Data Set </vt:lpstr>
      <vt:lpstr>  </vt:lpstr>
      <vt:lpstr>Data Set Information: </vt:lpstr>
      <vt:lpstr>Attribute Information: </vt:lpstr>
      <vt:lpstr>PowerPoint Presentation</vt:lpstr>
      <vt:lpstr>DESCREPTIVE STATISTICS USING EXCEL</vt:lpstr>
      <vt:lpstr>SOURCE</vt:lpstr>
      <vt:lpstr>BACKUP (USING R-SOFTWARE)</vt:lpstr>
      <vt:lpstr>CONCLUSION</vt:lpstr>
      <vt:lpstr> </vt:lpstr>
    </vt:vector>
  </TitlesOfParts>
  <Company>XYZ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Airfoil Self-Noise Data Set</dc:title>
  <dc:creator>COM-3</dc:creator>
  <cp:lastModifiedBy>user</cp:lastModifiedBy>
  <cp:revision>14</cp:revision>
  <dcterms:created xsi:type="dcterms:W3CDTF">2018-01-23T12:22:38Z</dcterms:created>
  <dcterms:modified xsi:type="dcterms:W3CDTF">2022-01-14T14:25:04Z</dcterms:modified>
</cp:coreProperties>
</file>