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2" r:id="rId2"/>
    <p:sldId id="256" r:id="rId3"/>
    <p:sldId id="257" r:id="rId4"/>
    <p:sldId id="258" r:id="rId5"/>
    <p:sldId id="259" r:id="rId6"/>
    <p:sldId id="262" r:id="rId7"/>
    <p:sldId id="260" r:id="rId8"/>
    <p:sldId id="261" r:id="rId9"/>
    <p:sldId id="267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CD288-F7B0-074E-87F6-A485032AEE14}" type="datetimeFigureOut">
              <a:rPr lang="en-US" smtClean="0"/>
              <a:t>7/27/19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DCD70-9595-F94E-8FD6-99E49690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DCD70-9595-F94E-8FD6-99E496906D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1D5-36F5-874E-8D1C-ADC7CE333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C8539-FF7D-354A-87BF-603828504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677B-4770-134D-8492-314EC992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6733-65E3-2943-92B6-E22B0062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FD2E-973B-4542-AD45-F84A7AA1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F6E4-07C4-3C47-B9DE-7B4BF552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BCCEF-FAFF-984D-B328-EDB5F02F7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1A70C-896C-5341-96DE-61426F0D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3EEA2-A37E-EC44-8FF8-B6EFD535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A4C9-FFE2-4D4F-A5C2-41849C3D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3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F5BCD-B2CD-B441-8FD3-5A1DFE345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217D7-8E64-0A41-A5D7-7F6D9094F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D8F1-B27F-A243-B7FE-C3308382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D24C-DEB4-3E4C-943C-80015D10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DCC0-9DF0-E345-92D7-0EA0E766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8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1A71-2035-2F46-BC81-CC863313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A7D7-120A-144B-A373-E58F2D56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A44A-F4F6-FF4D-92F7-64F2277B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8A6A9-0C55-3241-B96E-3ECAA9E4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FCEE-47A8-DD47-986D-D324DB44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3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BFBA-17CB-ED44-B9C4-5D07E045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153C6-17B6-6F43-8D7F-7D5D615D3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FCC1-6E74-DE42-9972-05FC4DF2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F368-42D7-6D46-B530-D8089D3D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EA841-BB04-C34A-A9ED-C890CD09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9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B09A-5743-C947-839B-E8BCA680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FFF7-E8C8-EE47-9402-0E1DBE30B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3B52F-B8E6-7B40-AEAB-8A77A0B5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FEE06-285E-DE45-BF8C-ACE0F968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B7BB-246D-F947-96AF-0FBCA550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180DF-FA3E-CC4D-B556-CA6176F0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4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758-8385-BB4E-9953-493E7BF6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BDA18-BE6D-A948-8C87-FAFC6586F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B8475-FA16-3245-9BD6-72F127632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EA684-C71D-B14C-B118-55A87D71E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CEB05-8F51-0D43-9E2E-BFA0AB450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7135F-5DA6-4348-8D94-8DF6D639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D8A60-A079-1241-AEE7-F2FF0726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A76D0-C233-7746-9ED4-2E131D28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50D8-44F1-BE4C-84A3-0AEB741F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103FF-C703-C841-834A-B6324543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9980E-71EE-1C45-A5FA-06FC4A4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75CFC-E16C-ED4A-8EA2-88688251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1A22B-352E-5B4C-BAD9-37E7DDAC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C2B69-5BCD-4E4F-8C04-534502D4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4680F-E3BD-B940-B74E-EF10828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7A5F-C18E-E44A-A8D1-2F3BF658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AAAB-DBAD-734A-ADFE-B67F0865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2B546-6E5C-4E49-A19C-FEFF4817F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F35C3-F794-8344-A56D-33A01C61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6A152-6AAE-E149-AE64-DAE582CE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1832C-6BFB-CC4E-B491-E9340B00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7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F444-2927-1347-B208-D2DBE4F2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05B88-73FE-F84E-A496-2AA24EE1D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0926E-773C-F942-9CBB-8A9232DD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B975B-8038-F64C-9016-D0A8C116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7FDE2-0A2F-374C-AB3E-5A501E8F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110C7-648A-8A4D-A694-FCD32CAA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9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D28B2-2BAE-5C4F-8897-EFDBE711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819AA-BC3D-074B-A6BA-2268C3B02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2CC53-54FC-124A-AAF0-99B0C0E75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2D9A1-8DD2-4247-8027-8FC2199A0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5CA32-0752-B145-BCDD-4835DB119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hnac7/serverlessRefresh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0129-127A-0449-A8DD-4C837A27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384" y="2766218"/>
            <a:ext cx="10515600" cy="1325563"/>
          </a:xfrm>
        </p:spPr>
        <p:txBody>
          <a:bodyPr/>
          <a:lstStyle/>
          <a:p>
            <a:r>
              <a:rPr lang="en-US" dirty="0"/>
              <a:t>A Quick Refresher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BCC5F-C4A3-224E-9CE4-CEB9A62C583F}"/>
              </a:ext>
            </a:extLst>
          </p:cNvPr>
          <p:cNvSpPr txBox="1"/>
          <p:nvPr/>
        </p:nvSpPr>
        <p:spPr>
          <a:xfrm>
            <a:off x="8760940" y="5399903"/>
            <a:ext cx="2921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~ Krishna </a:t>
            </a:r>
            <a:r>
              <a:rPr lang="en-US" i="1" dirty="0" err="1"/>
              <a:t>Balaga</a:t>
            </a:r>
            <a:endParaRPr lang="en-US" i="1" dirty="0"/>
          </a:p>
          <a:p>
            <a:r>
              <a:rPr lang="en-US" i="1" dirty="0">
                <a:solidFill>
                  <a:schemeClr val="tx2"/>
                </a:solidFill>
              </a:rPr>
              <a:t>Watson and Cloud Developer</a:t>
            </a:r>
          </a:p>
          <a:p>
            <a:r>
              <a:rPr lang="en-US" i="1" dirty="0" err="1"/>
              <a:t>krbalaga@in.ibm.com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957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F01B-4048-CA4A-9D8B-821232A7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“serverless”?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07EC-131D-6B4A-A0A7-5DEA24225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Whenever you need </a:t>
            </a:r>
            <a:r>
              <a:rPr lang="en-IN" b="1" dirty="0"/>
              <a:t>real time </a:t>
            </a:r>
            <a:r>
              <a:rPr lang="en-IN" dirty="0">
                <a:solidFill>
                  <a:schemeClr val="tx2"/>
                </a:solidFill>
              </a:rPr>
              <a:t>that matters at the business level (you can do asynchronous)</a:t>
            </a:r>
          </a:p>
          <a:p>
            <a:r>
              <a:rPr lang="en-IN" dirty="0">
                <a:solidFill>
                  <a:schemeClr val="tx2"/>
                </a:solidFill>
              </a:rPr>
              <a:t>Whenever you need </a:t>
            </a:r>
            <a:r>
              <a:rPr lang="en-IN" dirty="0"/>
              <a:t>a </a:t>
            </a:r>
            <a:r>
              <a:rPr lang="en-IN" dirty="0">
                <a:solidFill>
                  <a:schemeClr val="tx2"/>
                </a:solidFill>
              </a:rPr>
              <a:t>long running task that </a:t>
            </a:r>
            <a:r>
              <a:rPr lang="en-IN" b="1" dirty="0"/>
              <a:t>can’t be split </a:t>
            </a:r>
            <a:r>
              <a:rPr lang="en-IN" dirty="0">
                <a:solidFill>
                  <a:schemeClr val="tx2"/>
                </a:solidFill>
              </a:rPr>
              <a:t>into multiple compute cycles</a:t>
            </a:r>
          </a:p>
          <a:p>
            <a:r>
              <a:rPr lang="en-IN" dirty="0">
                <a:solidFill>
                  <a:schemeClr val="tx2"/>
                </a:solidFill>
              </a:rPr>
              <a:t>Whenever you need complex compute with </a:t>
            </a:r>
            <a:r>
              <a:rPr lang="en-IN" b="1" dirty="0"/>
              <a:t>high memory/compute </a:t>
            </a:r>
            <a:r>
              <a:rPr lang="en-IN" dirty="0">
                <a:solidFill>
                  <a:schemeClr val="tx2"/>
                </a:solidFill>
              </a:rPr>
              <a:t>requirements</a:t>
            </a:r>
          </a:p>
          <a:p>
            <a:r>
              <a:rPr lang="en-IN" dirty="0">
                <a:solidFill>
                  <a:schemeClr val="tx2"/>
                </a:solidFill>
              </a:rPr>
              <a:t>Whenever you need a really </a:t>
            </a:r>
            <a:r>
              <a:rPr lang="en-IN" b="1" dirty="0"/>
              <a:t>good speed </a:t>
            </a:r>
            <a:r>
              <a:rPr lang="en-IN" dirty="0">
                <a:solidFill>
                  <a:schemeClr val="tx2"/>
                </a:solidFill>
              </a:rPr>
              <a:t>of response</a:t>
            </a:r>
          </a:p>
          <a:p>
            <a:r>
              <a:rPr lang="en-IN" dirty="0">
                <a:solidFill>
                  <a:schemeClr val="tx2"/>
                </a:solidFill>
              </a:rPr>
              <a:t>Whenever you need reliability where you </a:t>
            </a:r>
            <a:r>
              <a:rPr lang="en-IN" b="1" dirty="0"/>
              <a:t>can’t guarantee service</a:t>
            </a:r>
            <a:r>
              <a:rPr lang="en-IN" dirty="0"/>
              <a:t> </a:t>
            </a:r>
            <a:r>
              <a:rPr lang="en-IN" b="1" dirty="0"/>
              <a:t>availability</a:t>
            </a:r>
            <a:r>
              <a:rPr lang="en-IN" dirty="0"/>
              <a:t> </a:t>
            </a:r>
            <a:r>
              <a:rPr lang="en-IN" dirty="0">
                <a:solidFill>
                  <a:schemeClr val="tx2"/>
                </a:solidFill>
              </a:rPr>
              <a:t>to a high enough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2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161ED-335D-B048-9362-E7A73B4A6877}"/>
              </a:ext>
            </a:extLst>
          </p:cNvPr>
          <p:cNvSpPr txBox="1"/>
          <p:nvPr/>
        </p:nvSpPr>
        <p:spPr>
          <a:xfrm>
            <a:off x="4287793" y="3075057"/>
            <a:ext cx="599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Some Use-cases</a:t>
            </a:r>
          </a:p>
        </p:txBody>
      </p:sp>
    </p:spTree>
    <p:extLst>
      <p:ext uri="{BB962C8B-B14F-4D97-AF65-F5344CB8AC3E}">
        <p14:creationId xmlns:p14="http://schemas.microsoft.com/office/powerpoint/2010/main" val="35086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A1216E-89C9-F448-A349-47BF9E815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89" y="3215446"/>
            <a:ext cx="1600200" cy="1257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3E2D2-7A4A-A147-98B3-4AE10093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528" y="2383270"/>
            <a:ext cx="4426122" cy="24905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F6212F-8813-DA4F-97DE-2F4F05AD5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446" y="2550718"/>
            <a:ext cx="3989688" cy="26184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C431B7-E914-7840-B186-88401F34478F}"/>
              </a:ext>
            </a:extLst>
          </p:cNvPr>
          <p:cNvSpPr txBox="1"/>
          <p:nvPr/>
        </p:nvSpPr>
        <p:spPr>
          <a:xfrm>
            <a:off x="1047938" y="2229914"/>
            <a:ext cx="158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 Resizing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3118D-E19F-F64E-9A02-3A74C8AFD063}"/>
              </a:ext>
            </a:extLst>
          </p:cNvPr>
          <p:cNvSpPr txBox="1"/>
          <p:nvPr/>
        </p:nvSpPr>
        <p:spPr>
          <a:xfrm>
            <a:off x="4878095" y="2181386"/>
            <a:ext cx="198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Scalability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6DB82-E20B-BD4F-BF5C-74D97AC85F61}"/>
              </a:ext>
            </a:extLst>
          </p:cNvPr>
          <p:cNvSpPr txBox="1"/>
          <p:nvPr/>
        </p:nvSpPr>
        <p:spPr>
          <a:xfrm>
            <a:off x="9107913" y="2198604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FF32A-7147-4D48-AD80-FF9E388CD210}"/>
              </a:ext>
            </a:extLst>
          </p:cNvPr>
          <p:cNvSpPr txBox="1"/>
          <p:nvPr/>
        </p:nvSpPr>
        <p:spPr>
          <a:xfrm>
            <a:off x="4716504" y="492495"/>
            <a:ext cx="599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Use-cases</a:t>
            </a:r>
          </a:p>
        </p:txBody>
      </p:sp>
    </p:spTree>
    <p:extLst>
      <p:ext uri="{BB962C8B-B14F-4D97-AF65-F5344CB8AC3E}">
        <p14:creationId xmlns:p14="http://schemas.microsoft.com/office/powerpoint/2010/main" val="102390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DD7FC-E2EF-3340-A1AC-662F964C1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253331"/>
            <a:ext cx="65270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97D39E-FAA0-5A4B-A63E-8DB8604F8A66}"/>
              </a:ext>
            </a:extLst>
          </p:cNvPr>
          <p:cNvSpPr txBox="1"/>
          <p:nvPr/>
        </p:nvSpPr>
        <p:spPr>
          <a:xfrm>
            <a:off x="4966202" y="5955956"/>
            <a:ext cx="2259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68482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161ED-335D-B048-9362-E7A73B4A6877}"/>
              </a:ext>
            </a:extLst>
          </p:cNvPr>
          <p:cNvSpPr txBox="1"/>
          <p:nvPr/>
        </p:nvSpPr>
        <p:spPr>
          <a:xfrm>
            <a:off x="4497858" y="3075057"/>
            <a:ext cx="599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Case-studies</a:t>
            </a:r>
          </a:p>
        </p:txBody>
      </p:sp>
    </p:spTree>
    <p:extLst>
      <p:ext uri="{BB962C8B-B14F-4D97-AF65-F5344CB8AC3E}">
        <p14:creationId xmlns:p14="http://schemas.microsoft.com/office/powerpoint/2010/main" val="9744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EA76E-50E3-164E-A13F-AC673EDF6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20537" y="1888996"/>
            <a:ext cx="5475568" cy="30800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7FABC-DE2E-7247-9601-80B361E43A4E}"/>
              </a:ext>
            </a:extLst>
          </p:cNvPr>
          <p:cNvSpPr txBox="1"/>
          <p:nvPr/>
        </p:nvSpPr>
        <p:spPr>
          <a:xfrm>
            <a:off x="3244376" y="542317"/>
            <a:ext cx="842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On Upload, Netflix triggers an event calling a function that splits the video into </a:t>
            </a:r>
          </a:p>
          <a:p>
            <a:r>
              <a:rPr lang="en-IN" dirty="0">
                <a:solidFill>
                  <a:schemeClr val="tx2"/>
                </a:solidFill>
              </a:rPr>
              <a:t>5-minute chunks that get </a:t>
            </a:r>
            <a:r>
              <a:rPr lang="en-IN" b="1" dirty="0"/>
              <a:t>encoded into 60 different parallel streams </a:t>
            </a:r>
            <a:r>
              <a:rPr lang="en-IN" dirty="0">
                <a:solidFill>
                  <a:schemeClr val="tx2"/>
                </a:solidFill>
              </a:rPr>
              <a:t>that Netflix needs.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DB300-C3BA-0D46-A1CE-2F7A5A07EB42}"/>
              </a:ext>
            </a:extLst>
          </p:cNvPr>
          <p:cNvSpPr txBox="1"/>
          <p:nvPr/>
        </p:nvSpPr>
        <p:spPr>
          <a:xfrm>
            <a:off x="4528227" y="1356012"/>
            <a:ext cx="5493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Thousands of files get modified on a daily basis.</a:t>
            </a:r>
          </a:p>
          <a:p>
            <a:r>
              <a:rPr lang="en-IN" dirty="0">
                <a:solidFill>
                  <a:schemeClr val="tx2"/>
                </a:solidFill>
              </a:rPr>
              <a:t>Functions are checking if the files need to be backed up, </a:t>
            </a:r>
          </a:p>
          <a:p>
            <a:r>
              <a:rPr lang="en-IN" dirty="0">
                <a:solidFill>
                  <a:schemeClr val="tx2"/>
                </a:solidFill>
              </a:rPr>
              <a:t>they check the </a:t>
            </a:r>
            <a:r>
              <a:rPr lang="en-IN" b="1" dirty="0"/>
              <a:t>validity and integrity </a:t>
            </a:r>
            <a:r>
              <a:rPr lang="en-IN" dirty="0">
                <a:solidFill>
                  <a:schemeClr val="tx2"/>
                </a:solidFill>
              </a:rPr>
              <a:t>of the files.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8CB3B-2050-8D41-B4F7-20393495FB23}"/>
              </a:ext>
            </a:extLst>
          </p:cNvPr>
          <p:cNvSpPr txBox="1"/>
          <p:nvPr/>
        </p:nvSpPr>
        <p:spPr>
          <a:xfrm>
            <a:off x="5090984" y="2714314"/>
            <a:ext cx="6182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Netflix has thousands of processes that stop and start instances </a:t>
            </a:r>
          </a:p>
          <a:p>
            <a:r>
              <a:rPr lang="en-IN" dirty="0">
                <a:solidFill>
                  <a:schemeClr val="tx2"/>
                </a:solidFill>
              </a:rPr>
              <a:t>Functions are used to </a:t>
            </a:r>
            <a:r>
              <a:rPr lang="en-IN" b="1" dirty="0"/>
              <a:t>validate that each instance </a:t>
            </a:r>
            <a:r>
              <a:rPr lang="en-IN" dirty="0">
                <a:solidFill>
                  <a:schemeClr val="tx2"/>
                </a:solidFill>
              </a:rPr>
              <a:t>is constructed </a:t>
            </a:r>
          </a:p>
          <a:p>
            <a:r>
              <a:rPr lang="en-IN" dirty="0">
                <a:solidFill>
                  <a:schemeClr val="tx2"/>
                </a:solidFill>
              </a:rPr>
              <a:t>accordance with the system’s rules and regulation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78981-747F-5C42-8719-59A794952245}"/>
              </a:ext>
            </a:extLst>
          </p:cNvPr>
          <p:cNvSpPr txBox="1"/>
          <p:nvPr/>
        </p:nvSpPr>
        <p:spPr>
          <a:xfrm>
            <a:off x="4626879" y="4099142"/>
            <a:ext cx="650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They also use Functions to create </a:t>
            </a:r>
            <a:r>
              <a:rPr lang="en-IN" b="1" dirty="0"/>
              <a:t>alerts and shutdown </a:t>
            </a:r>
            <a:r>
              <a:rPr lang="en-IN" dirty="0">
                <a:solidFill>
                  <a:schemeClr val="tx2"/>
                </a:solidFill>
              </a:rPr>
              <a:t>in the event </a:t>
            </a:r>
          </a:p>
          <a:p>
            <a:r>
              <a:rPr lang="en-IN" dirty="0">
                <a:solidFill>
                  <a:schemeClr val="tx2"/>
                </a:solidFill>
              </a:rPr>
              <a:t>of a unauthorized access.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2620A-468B-8F40-933F-632581462BBE}"/>
              </a:ext>
            </a:extLst>
          </p:cNvPr>
          <p:cNvSpPr txBox="1"/>
          <p:nvPr/>
        </p:nvSpPr>
        <p:spPr>
          <a:xfrm>
            <a:off x="3244376" y="5290119"/>
            <a:ext cx="816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Functions are responsible for the server </a:t>
            </a:r>
            <a:r>
              <a:rPr lang="en-IN" b="1" dirty="0"/>
              <a:t>deployment, compliance, and configuration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031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90925-DA01-4A48-8FF0-DE325D7DA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483" y="1176987"/>
            <a:ext cx="3251200" cy="1587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ED9B5-F4C2-E544-9FE5-3423063E6BB9}"/>
              </a:ext>
            </a:extLst>
          </p:cNvPr>
          <p:cNvSpPr txBox="1"/>
          <p:nvPr/>
        </p:nvSpPr>
        <p:spPr>
          <a:xfrm>
            <a:off x="495894" y="3225114"/>
            <a:ext cx="5099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750 employees </a:t>
            </a:r>
            <a:r>
              <a:rPr lang="en-IN" dirty="0">
                <a:solidFill>
                  <a:schemeClr val="tx2"/>
                </a:solidFill>
              </a:rPr>
              <a:t>that manages software,</a:t>
            </a:r>
          </a:p>
          <a:p>
            <a:r>
              <a:rPr lang="en-IN" dirty="0">
                <a:solidFill>
                  <a:schemeClr val="tx2"/>
                </a:solidFill>
              </a:rPr>
              <a:t>They have a </a:t>
            </a:r>
            <a:r>
              <a:rPr lang="en-IN" b="1" dirty="0"/>
              <a:t>check depositing </a:t>
            </a:r>
            <a:r>
              <a:rPr lang="en-IN" dirty="0">
                <a:solidFill>
                  <a:schemeClr val="tx2"/>
                </a:solidFill>
              </a:rPr>
              <a:t>image recognition app</a:t>
            </a:r>
          </a:p>
          <a:p>
            <a:r>
              <a:rPr lang="en-IN" dirty="0">
                <a:solidFill>
                  <a:schemeClr val="tx2"/>
                </a:solidFill>
              </a:rPr>
              <a:t>that handles billions of dollars in transactions a year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Even Invoices are being managed 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0620F0-B362-B94A-B9BC-4436864CC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319" y="739103"/>
            <a:ext cx="2025384" cy="2025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73782A-C33B-E94C-AC8A-00B2407A17B5}"/>
              </a:ext>
            </a:extLst>
          </p:cNvPr>
          <p:cNvSpPr txBox="1"/>
          <p:nvPr/>
        </p:nvSpPr>
        <p:spPr>
          <a:xfrm>
            <a:off x="6956854" y="3363613"/>
            <a:ext cx="4838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They are running 287 functions, 19 microservices </a:t>
            </a:r>
          </a:p>
          <a:p>
            <a:r>
              <a:rPr lang="en-IN" dirty="0">
                <a:solidFill>
                  <a:schemeClr val="tx2"/>
                </a:solidFill>
              </a:rPr>
              <a:t>with 3.68 TB of data at the mere cost of</a:t>
            </a:r>
          </a:p>
          <a:p>
            <a:r>
              <a:rPr lang="en-IN" b="1" dirty="0"/>
              <a:t> $580 per month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260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DF15-47B7-FC43-B681-1EA8AF74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583" y="2626412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A412D-1BBA-964C-B601-4D170ECA3161}"/>
              </a:ext>
            </a:extLst>
          </p:cNvPr>
          <p:cNvSpPr txBox="1"/>
          <p:nvPr/>
        </p:nvSpPr>
        <p:spPr>
          <a:xfrm>
            <a:off x="9185189" y="5511114"/>
            <a:ext cx="2238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Krishna </a:t>
            </a:r>
            <a:r>
              <a:rPr lang="en-US" i="1" dirty="0" err="1"/>
              <a:t>Balaga</a:t>
            </a:r>
            <a:endParaRPr lang="en-US" i="1" dirty="0"/>
          </a:p>
          <a:p>
            <a:r>
              <a:rPr lang="en-US" i="1" dirty="0" err="1"/>
              <a:t>krbalaga@in.ibm.com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E2185-82E2-9043-B555-307A4F2D94E0}"/>
              </a:ext>
            </a:extLst>
          </p:cNvPr>
          <p:cNvSpPr txBox="1"/>
          <p:nvPr/>
        </p:nvSpPr>
        <p:spPr>
          <a:xfrm>
            <a:off x="4017321" y="3951975"/>
            <a:ext cx="415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github.com/krishnac7/serverlessRefresher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4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3C25C7-D4EE-474E-9A65-DAE629B6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095" y="509095"/>
            <a:ext cx="5839810" cy="58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4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54">
            <a:extLst>
              <a:ext uri="{FF2B5EF4-FFF2-40B4-BE49-F238E27FC236}">
                <a16:creationId xmlns:a16="http://schemas.microsoft.com/office/drawing/2014/main" id="{B85C6EE1-45E0-7D46-ACDA-B316CBCCDA8A}"/>
              </a:ext>
            </a:extLst>
          </p:cNvPr>
          <p:cNvSpPr/>
          <p:nvPr/>
        </p:nvSpPr>
        <p:spPr bwMode="auto">
          <a:xfrm>
            <a:off x="774182" y="5316927"/>
            <a:ext cx="10156041" cy="302410"/>
          </a:xfrm>
          <a:custGeom>
            <a:avLst/>
            <a:gdLst>
              <a:gd name="connsiteX0" fmla="*/ 0 w 2062716"/>
              <a:gd name="connsiteY0" fmla="*/ 0 h 304800"/>
              <a:gd name="connsiteX1" fmla="*/ 2062716 w 2062716"/>
              <a:gd name="connsiteY1" fmla="*/ 0 h 304800"/>
              <a:gd name="connsiteX2" fmla="*/ 2062716 w 2062716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2716" h="304800">
                <a:moveTo>
                  <a:pt x="0" y="0"/>
                </a:moveTo>
                <a:lnTo>
                  <a:pt x="2062716" y="0"/>
                </a:lnTo>
                <a:lnTo>
                  <a:pt x="2062716" y="304800"/>
                </a:lnTo>
              </a:path>
            </a:pathLst>
          </a:cu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50">
            <a:extLst>
              <a:ext uri="{FF2B5EF4-FFF2-40B4-BE49-F238E27FC236}">
                <a16:creationId xmlns:a16="http://schemas.microsoft.com/office/drawing/2014/main" id="{573D2783-714F-DD4C-80C5-843417AA3FC2}"/>
              </a:ext>
            </a:extLst>
          </p:cNvPr>
          <p:cNvSpPr/>
          <p:nvPr/>
        </p:nvSpPr>
        <p:spPr bwMode="auto">
          <a:xfrm>
            <a:off x="774182" y="5082033"/>
            <a:ext cx="7970284" cy="537304"/>
          </a:xfrm>
          <a:custGeom>
            <a:avLst/>
            <a:gdLst>
              <a:gd name="connsiteX0" fmla="*/ 0 w 2062716"/>
              <a:gd name="connsiteY0" fmla="*/ 0 h 304800"/>
              <a:gd name="connsiteX1" fmla="*/ 2062716 w 2062716"/>
              <a:gd name="connsiteY1" fmla="*/ 0 h 304800"/>
              <a:gd name="connsiteX2" fmla="*/ 2062716 w 2062716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2716" h="304800">
                <a:moveTo>
                  <a:pt x="0" y="0"/>
                </a:moveTo>
                <a:lnTo>
                  <a:pt x="2062716" y="0"/>
                </a:lnTo>
                <a:lnTo>
                  <a:pt x="2062716" y="304800"/>
                </a:lnTo>
              </a:path>
            </a:pathLst>
          </a:cu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Building Icon">
            <a:extLst>
              <a:ext uri="{FF2B5EF4-FFF2-40B4-BE49-F238E27FC236}">
                <a16:creationId xmlns:a16="http://schemas.microsoft.com/office/drawing/2014/main" id="{D6F39D6A-D2D8-434F-9D6C-D58E9E8C20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03537" y="2518984"/>
            <a:ext cx="738433" cy="1523922"/>
          </a:xfrm>
          <a:custGeom>
            <a:avLst/>
            <a:gdLst>
              <a:gd name="T0" fmla="*/ 11 w 86"/>
              <a:gd name="T1" fmla="*/ 15 h 178"/>
              <a:gd name="T2" fmla="*/ 0 w 86"/>
              <a:gd name="T3" fmla="*/ 178 h 178"/>
              <a:gd name="T4" fmla="*/ 86 w 86"/>
              <a:gd name="T5" fmla="*/ 15 h 178"/>
              <a:gd name="T6" fmla="*/ 41 w 86"/>
              <a:gd name="T7" fmla="*/ 0 h 178"/>
              <a:gd name="T8" fmla="*/ 19 w 86"/>
              <a:gd name="T9" fmla="*/ 8 h 178"/>
              <a:gd name="T10" fmla="*/ 33 w 86"/>
              <a:gd name="T11" fmla="*/ 15 h 178"/>
              <a:gd name="T12" fmla="*/ 19 w 86"/>
              <a:gd name="T13" fmla="*/ 8 h 178"/>
              <a:gd name="T14" fmla="*/ 37 w 86"/>
              <a:gd name="T15" fmla="*/ 170 h 178"/>
              <a:gd name="T16" fmla="*/ 43 w 86"/>
              <a:gd name="T17" fmla="*/ 150 h 178"/>
              <a:gd name="T18" fmla="*/ 49 w 86"/>
              <a:gd name="T19" fmla="*/ 170 h 178"/>
              <a:gd name="T20" fmla="*/ 78 w 86"/>
              <a:gd name="T21" fmla="*/ 170 h 178"/>
              <a:gd name="T22" fmla="*/ 57 w 86"/>
              <a:gd name="T23" fmla="*/ 156 h 178"/>
              <a:gd name="T24" fmla="*/ 29 w 86"/>
              <a:gd name="T25" fmla="*/ 156 h 178"/>
              <a:gd name="T26" fmla="*/ 8 w 86"/>
              <a:gd name="T27" fmla="*/ 170 h 178"/>
              <a:gd name="T28" fmla="*/ 11 w 86"/>
              <a:gd name="T29" fmla="*/ 23 h 178"/>
              <a:gd name="T30" fmla="*/ 78 w 86"/>
              <a:gd name="T31" fmla="*/ 23 h 178"/>
              <a:gd name="T32" fmla="*/ 36 w 86"/>
              <a:gd name="T33" fmla="*/ 124 h 178"/>
              <a:gd name="T34" fmla="*/ 16 w 86"/>
              <a:gd name="T35" fmla="*/ 104 h 178"/>
              <a:gd name="T36" fmla="*/ 24 w 86"/>
              <a:gd name="T37" fmla="*/ 112 h 178"/>
              <a:gd name="T38" fmla="*/ 28 w 86"/>
              <a:gd name="T39" fmla="*/ 116 h 178"/>
              <a:gd name="T40" fmla="*/ 24 w 86"/>
              <a:gd name="T41" fmla="*/ 112 h 178"/>
              <a:gd name="T42" fmla="*/ 51 w 86"/>
              <a:gd name="T43" fmla="*/ 104 h 178"/>
              <a:gd name="T44" fmla="*/ 70 w 86"/>
              <a:gd name="T45" fmla="*/ 124 h 178"/>
              <a:gd name="T46" fmla="*/ 62 w 86"/>
              <a:gd name="T47" fmla="*/ 116 h 178"/>
              <a:gd name="T48" fmla="*/ 59 w 86"/>
              <a:gd name="T49" fmla="*/ 112 h 178"/>
              <a:gd name="T50" fmla="*/ 62 w 86"/>
              <a:gd name="T51" fmla="*/ 116 h 178"/>
              <a:gd name="T52" fmla="*/ 36 w 86"/>
              <a:gd name="T53" fmla="*/ 92 h 178"/>
              <a:gd name="T54" fmla="*/ 16 w 86"/>
              <a:gd name="T55" fmla="*/ 72 h 178"/>
              <a:gd name="T56" fmla="*/ 24 w 86"/>
              <a:gd name="T57" fmla="*/ 80 h 178"/>
              <a:gd name="T58" fmla="*/ 28 w 86"/>
              <a:gd name="T59" fmla="*/ 84 h 178"/>
              <a:gd name="T60" fmla="*/ 24 w 86"/>
              <a:gd name="T61" fmla="*/ 80 h 178"/>
              <a:gd name="T62" fmla="*/ 51 w 86"/>
              <a:gd name="T63" fmla="*/ 72 h 178"/>
              <a:gd name="T64" fmla="*/ 70 w 86"/>
              <a:gd name="T65" fmla="*/ 92 h 178"/>
              <a:gd name="T66" fmla="*/ 62 w 86"/>
              <a:gd name="T67" fmla="*/ 84 h 178"/>
              <a:gd name="T68" fmla="*/ 59 w 86"/>
              <a:gd name="T69" fmla="*/ 80 h 178"/>
              <a:gd name="T70" fmla="*/ 62 w 86"/>
              <a:gd name="T71" fmla="*/ 84 h 178"/>
              <a:gd name="T72" fmla="*/ 36 w 86"/>
              <a:gd name="T73" fmla="*/ 60 h 178"/>
              <a:gd name="T74" fmla="*/ 16 w 86"/>
              <a:gd name="T75" fmla="*/ 40 h 178"/>
              <a:gd name="T76" fmla="*/ 24 w 86"/>
              <a:gd name="T77" fmla="*/ 48 h 178"/>
              <a:gd name="T78" fmla="*/ 28 w 86"/>
              <a:gd name="T79" fmla="*/ 52 h 178"/>
              <a:gd name="T80" fmla="*/ 24 w 86"/>
              <a:gd name="T81" fmla="*/ 48 h 178"/>
              <a:gd name="T82" fmla="*/ 51 w 86"/>
              <a:gd name="T83" fmla="*/ 40 h 178"/>
              <a:gd name="T84" fmla="*/ 70 w 86"/>
              <a:gd name="T85" fmla="*/ 60 h 178"/>
              <a:gd name="T86" fmla="*/ 62 w 86"/>
              <a:gd name="T87" fmla="*/ 52 h 178"/>
              <a:gd name="T88" fmla="*/ 59 w 86"/>
              <a:gd name="T89" fmla="*/ 48 h 178"/>
              <a:gd name="T90" fmla="*/ 62 w 86"/>
              <a:gd name="T91" fmla="*/ 5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" h="178">
                <a:moveTo>
                  <a:pt x="11" y="0"/>
                </a:moveTo>
                <a:cubicBezTo>
                  <a:pt x="11" y="15"/>
                  <a:pt x="11" y="15"/>
                  <a:pt x="11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78"/>
                  <a:pt x="0" y="178"/>
                  <a:pt x="0" y="178"/>
                </a:cubicBezTo>
                <a:cubicBezTo>
                  <a:pt x="86" y="178"/>
                  <a:pt x="86" y="178"/>
                  <a:pt x="86" y="178"/>
                </a:cubicBezTo>
                <a:cubicBezTo>
                  <a:pt x="86" y="15"/>
                  <a:pt x="86" y="15"/>
                  <a:pt x="86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0"/>
                  <a:pt x="41" y="0"/>
                  <a:pt x="41" y="0"/>
                </a:cubicBezTo>
                <a:lnTo>
                  <a:pt x="11" y="0"/>
                </a:lnTo>
                <a:close/>
                <a:moveTo>
                  <a:pt x="19" y="8"/>
                </a:moveTo>
                <a:cubicBezTo>
                  <a:pt x="33" y="8"/>
                  <a:pt x="33" y="8"/>
                  <a:pt x="33" y="8"/>
                </a:cubicBezTo>
                <a:cubicBezTo>
                  <a:pt x="33" y="15"/>
                  <a:pt x="33" y="15"/>
                  <a:pt x="33" y="15"/>
                </a:cubicBezTo>
                <a:cubicBezTo>
                  <a:pt x="19" y="15"/>
                  <a:pt x="19" y="15"/>
                  <a:pt x="19" y="15"/>
                </a:cubicBezTo>
                <a:lnTo>
                  <a:pt x="19" y="8"/>
                </a:lnTo>
                <a:close/>
                <a:moveTo>
                  <a:pt x="49" y="170"/>
                </a:moveTo>
                <a:cubicBezTo>
                  <a:pt x="37" y="170"/>
                  <a:pt x="37" y="170"/>
                  <a:pt x="37" y="170"/>
                </a:cubicBezTo>
                <a:cubicBezTo>
                  <a:pt x="37" y="156"/>
                  <a:pt x="37" y="156"/>
                  <a:pt x="37" y="156"/>
                </a:cubicBezTo>
                <a:cubicBezTo>
                  <a:pt x="37" y="152"/>
                  <a:pt x="40" y="150"/>
                  <a:pt x="43" y="150"/>
                </a:cubicBezTo>
                <a:cubicBezTo>
                  <a:pt x="46" y="150"/>
                  <a:pt x="49" y="152"/>
                  <a:pt x="49" y="156"/>
                </a:cubicBezTo>
                <a:lnTo>
                  <a:pt x="49" y="170"/>
                </a:lnTo>
                <a:close/>
                <a:moveTo>
                  <a:pt x="78" y="23"/>
                </a:moveTo>
                <a:cubicBezTo>
                  <a:pt x="78" y="170"/>
                  <a:pt x="78" y="170"/>
                  <a:pt x="78" y="170"/>
                </a:cubicBezTo>
                <a:cubicBezTo>
                  <a:pt x="57" y="170"/>
                  <a:pt x="57" y="170"/>
                  <a:pt x="57" y="170"/>
                </a:cubicBezTo>
                <a:cubicBezTo>
                  <a:pt x="57" y="156"/>
                  <a:pt x="57" y="156"/>
                  <a:pt x="57" y="156"/>
                </a:cubicBezTo>
                <a:cubicBezTo>
                  <a:pt x="57" y="148"/>
                  <a:pt x="51" y="142"/>
                  <a:pt x="43" y="142"/>
                </a:cubicBezTo>
                <a:cubicBezTo>
                  <a:pt x="35" y="142"/>
                  <a:pt x="29" y="148"/>
                  <a:pt x="29" y="156"/>
                </a:cubicBezTo>
                <a:cubicBezTo>
                  <a:pt x="29" y="170"/>
                  <a:pt x="29" y="170"/>
                  <a:pt x="29" y="170"/>
                </a:cubicBezTo>
                <a:cubicBezTo>
                  <a:pt x="8" y="170"/>
                  <a:pt x="8" y="170"/>
                  <a:pt x="8" y="170"/>
                </a:cubicBezTo>
                <a:cubicBezTo>
                  <a:pt x="8" y="23"/>
                  <a:pt x="8" y="23"/>
                  <a:pt x="8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41" y="23"/>
                  <a:pt x="41" y="23"/>
                  <a:pt x="41" y="23"/>
                </a:cubicBezTo>
                <a:lnTo>
                  <a:pt x="78" y="23"/>
                </a:lnTo>
                <a:close/>
                <a:moveTo>
                  <a:pt x="16" y="124"/>
                </a:moveTo>
                <a:cubicBezTo>
                  <a:pt x="36" y="124"/>
                  <a:pt x="36" y="124"/>
                  <a:pt x="36" y="12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16" y="104"/>
                  <a:pt x="16" y="104"/>
                  <a:pt x="16" y="104"/>
                </a:cubicBezTo>
                <a:lnTo>
                  <a:pt x="16" y="124"/>
                </a:lnTo>
                <a:close/>
                <a:moveTo>
                  <a:pt x="24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4" y="116"/>
                  <a:pt x="24" y="116"/>
                  <a:pt x="24" y="116"/>
                </a:cubicBezTo>
                <a:lnTo>
                  <a:pt x="24" y="112"/>
                </a:lnTo>
                <a:close/>
                <a:moveTo>
                  <a:pt x="70" y="104"/>
                </a:moveTo>
                <a:cubicBezTo>
                  <a:pt x="51" y="104"/>
                  <a:pt x="51" y="104"/>
                  <a:pt x="51" y="10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70" y="124"/>
                  <a:pt x="70" y="124"/>
                  <a:pt x="70" y="124"/>
                </a:cubicBezTo>
                <a:lnTo>
                  <a:pt x="70" y="104"/>
                </a:lnTo>
                <a:close/>
                <a:moveTo>
                  <a:pt x="62" y="116"/>
                </a:moveTo>
                <a:cubicBezTo>
                  <a:pt x="59" y="116"/>
                  <a:pt x="59" y="116"/>
                  <a:pt x="59" y="116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62" y="112"/>
                  <a:pt x="62" y="112"/>
                  <a:pt x="62" y="112"/>
                </a:cubicBezTo>
                <a:lnTo>
                  <a:pt x="62" y="116"/>
                </a:lnTo>
                <a:close/>
                <a:moveTo>
                  <a:pt x="16" y="92"/>
                </a:moveTo>
                <a:cubicBezTo>
                  <a:pt x="36" y="92"/>
                  <a:pt x="36" y="92"/>
                  <a:pt x="36" y="92"/>
                </a:cubicBezTo>
                <a:cubicBezTo>
                  <a:pt x="36" y="72"/>
                  <a:pt x="36" y="72"/>
                  <a:pt x="36" y="72"/>
                </a:cubicBezTo>
                <a:cubicBezTo>
                  <a:pt x="16" y="72"/>
                  <a:pt x="16" y="72"/>
                  <a:pt x="16" y="72"/>
                </a:cubicBezTo>
                <a:lnTo>
                  <a:pt x="16" y="92"/>
                </a:lnTo>
                <a:close/>
                <a:moveTo>
                  <a:pt x="24" y="80"/>
                </a:moveTo>
                <a:cubicBezTo>
                  <a:pt x="28" y="80"/>
                  <a:pt x="28" y="80"/>
                  <a:pt x="28" y="80"/>
                </a:cubicBezTo>
                <a:cubicBezTo>
                  <a:pt x="28" y="84"/>
                  <a:pt x="28" y="84"/>
                  <a:pt x="28" y="84"/>
                </a:cubicBezTo>
                <a:cubicBezTo>
                  <a:pt x="24" y="84"/>
                  <a:pt x="24" y="84"/>
                  <a:pt x="24" y="84"/>
                </a:cubicBezTo>
                <a:lnTo>
                  <a:pt x="24" y="80"/>
                </a:lnTo>
                <a:close/>
                <a:moveTo>
                  <a:pt x="70" y="72"/>
                </a:moveTo>
                <a:cubicBezTo>
                  <a:pt x="51" y="72"/>
                  <a:pt x="51" y="72"/>
                  <a:pt x="51" y="72"/>
                </a:cubicBezTo>
                <a:cubicBezTo>
                  <a:pt x="51" y="92"/>
                  <a:pt x="51" y="92"/>
                  <a:pt x="51" y="92"/>
                </a:cubicBezTo>
                <a:cubicBezTo>
                  <a:pt x="70" y="92"/>
                  <a:pt x="70" y="92"/>
                  <a:pt x="70" y="92"/>
                </a:cubicBezTo>
                <a:lnTo>
                  <a:pt x="70" y="72"/>
                </a:lnTo>
                <a:close/>
                <a:moveTo>
                  <a:pt x="62" y="84"/>
                </a:moveTo>
                <a:cubicBezTo>
                  <a:pt x="59" y="84"/>
                  <a:pt x="59" y="84"/>
                  <a:pt x="59" y="84"/>
                </a:cubicBezTo>
                <a:cubicBezTo>
                  <a:pt x="59" y="80"/>
                  <a:pt x="59" y="80"/>
                  <a:pt x="59" y="80"/>
                </a:cubicBezTo>
                <a:cubicBezTo>
                  <a:pt x="62" y="80"/>
                  <a:pt x="62" y="80"/>
                  <a:pt x="62" y="80"/>
                </a:cubicBezTo>
                <a:lnTo>
                  <a:pt x="62" y="84"/>
                </a:lnTo>
                <a:close/>
                <a:moveTo>
                  <a:pt x="16" y="60"/>
                </a:move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16" y="40"/>
                  <a:pt x="16" y="40"/>
                  <a:pt x="16" y="40"/>
                </a:cubicBezTo>
                <a:lnTo>
                  <a:pt x="16" y="60"/>
                </a:lnTo>
                <a:close/>
                <a:moveTo>
                  <a:pt x="24" y="48"/>
                </a:moveTo>
                <a:cubicBezTo>
                  <a:pt x="28" y="48"/>
                  <a:pt x="28" y="48"/>
                  <a:pt x="28" y="48"/>
                </a:cubicBezTo>
                <a:cubicBezTo>
                  <a:pt x="28" y="52"/>
                  <a:pt x="28" y="52"/>
                  <a:pt x="28" y="52"/>
                </a:cubicBezTo>
                <a:cubicBezTo>
                  <a:pt x="24" y="52"/>
                  <a:pt x="24" y="52"/>
                  <a:pt x="24" y="52"/>
                </a:cubicBezTo>
                <a:lnTo>
                  <a:pt x="24" y="48"/>
                </a:lnTo>
                <a:close/>
                <a:moveTo>
                  <a:pt x="70" y="40"/>
                </a:moveTo>
                <a:cubicBezTo>
                  <a:pt x="51" y="40"/>
                  <a:pt x="51" y="40"/>
                  <a:pt x="51" y="40"/>
                </a:cubicBezTo>
                <a:cubicBezTo>
                  <a:pt x="51" y="60"/>
                  <a:pt x="51" y="60"/>
                  <a:pt x="51" y="60"/>
                </a:cubicBezTo>
                <a:cubicBezTo>
                  <a:pt x="70" y="60"/>
                  <a:pt x="70" y="60"/>
                  <a:pt x="70" y="60"/>
                </a:cubicBezTo>
                <a:lnTo>
                  <a:pt x="70" y="40"/>
                </a:lnTo>
                <a:close/>
                <a:moveTo>
                  <a:pt x="62" y="52"/>
                </a:moveTo>
                <a:cubicBezTo>
                  <a:pt x="59" y="52"/>
                  <a:pt x="59" y="52"/>
                  <a:pt x="59" y="52"/>
                </a:cubicBezTo>
                <a:cubicBezTo>
                  <a:pt x="59" y="48"/>
                  <a:pt x="59" y="48"/>
                  <a:pt x="59" y="48"/>
                </a:cubicBezTo>
                <a:cubicBezTo>
                  <a:pt x="62" y="48"/>
                  <a:pt x="62" y="48"/>
                  <a:pt x="62" y="48"/>
                </a:cubicBezTo>
                <a:lnTo>
                  <a:pt x="62" y="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Building Icon">
            <a:extLst>
              <a:ext uri="{FF2B5EF4-FFF2-40B4-BE49-F238E27FC236}">
                <a16:creationId xmlns:a16="http://schemas.microsoft.com/office/drawing/2014/main" id="{3CF742F0-7EE9-0D46-9C96-56B276E503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72232" y="2518984"/>
            <a:ext cx="738433" cy="1523922"/>
          </a:xfrm>
          <a:custGeom>
            <a:avLst/>
            <a:gdLst>
              <a:gd name="T0" fmla="*/ 11 w 86"/>
              <a:gd name="T1" fmla="*/ 15 h 178"/>
              <a:gd name="T2" fmla="*/ 0 w 86"/>
              <a:gd name="T3" fmla="*/ 178 h 178"/>
              <a:gd name="T4" fmla="*/ 86 w 86"/>
              <a:gd name="T5" fmla="*/ 15 h 178"/>
              <a:gd name="T6" fmla="*/ 41 w 86"/>
              <a:gd name="T7" fmla="*/ 0 h 178"/>
              <a:gd name="T8" fmla="*/ 19 w 86"/>
              <a:gd name="T9" fmla="*/ 8 h 178"/>
              <a:gd name="T10" fmla="*/ 33 w 86"/>
              <a:gd name="T11" fmla="*/ 15 h 178"/>
              <a:gd name="T12" fmla="*/ 19 w 86"/>
              <a:gd name="T13" fmla="*/ 8 h 178"/>
              <a:gd name="T14" fmla="*/ 37 w 86"/>
              <a:gd name="T15" fmla="*/ 170 h 178"/>
              <a:gd name="T16" fmla="*/ 43 w 86"/>
              <a:gd name="T17" fmla="*/ 150 h 178"/>
              <a:gd name="T18" fmla="*/ 49 w 86"/>
              <a:gd name="T19" fmla="*/ 170 h 178"/>
              <a:gd name="T20" fmla="*/ 78 w 86"/>
              <a:gd name="T21" fmla="*/ 170 h 178"/>
              <a:gd name="T22" fmla="*/ 57 w 86"/>
              <a:gd name="T23" fmla="*/ 156 h 178"/>
              <a:gd name="T24" fmla="*/ 29 w 86"/>
              <a:gd name="T25" fmla="*/ 156 h 178"/>
              <a:gd name="T26" fmla="*/ 8 w 86"/>
              <a:gd name="T27" fmla="*/ 170 h 178"/>
              <a:gd name="T28" fmla="*/ 11 w 86"/>
              <a:gd name="T29" fmla="*/ 23 h 178"/>
              <a:gd name="T30" fmla="*/ 78 w 86"/>
              <a:gd name="T31" fmla="*/ 23 h 178"/>
              <a:gd name="T32" fmla="*/ 36 w 86"/>
              <a:gd name="T33" fmla="*/ 124 h 178"/>
              <a:gd name="T34" fmla="*/ 16 w 86"/>
              <a:gd name="T35" fmla="*/ 104 h 178"/>
              <a:gd name="T36" fmla="*/ 24 w 86"/>
              <a:gd name="T37" fmla="*/ 112 h 178"/>
              <a:gd name="T38" fmla="*/ 28 w 86"/>
              <a:gd name="T39" fmla="*/ 116 h 178"/>
              <a:gd name="T40" fmla="*/ 24 w 86"/>
              <a:gd name="T41" fmla="*/ 112 h 178"/>
              <a:gd name="T42" fmla="*/ 51 w 86"/>
              <a:gd name="T43" fmla="*/ 104 h 178"/>
              <a:gd name="T44" fmla="*/ 70 w 86"/>
              <a:gd name="T45" fmla="*/ 124 h 178"/>
              <a:gd name="T46" fmla="*/ 62 w 86"/>
              <a:gd name="T47" fmla="*/ 116 h 178"/>
              <a:gd name="T48" fmla="*/ 59 w 86"/>
              <a:gd name="T49" fmla="*/ 112 h 178"/>
              <a:gd name="T50" fmla="*/ 62 w 86"/>
              <a:gd name="T51" fmla="*/ 116 h 178"/>
              <a:gd name="T52" fmla="*/ 36 w 86"/>
              <a:gd name="T53" fmla="*/ 92 h 178"/>
              <a:gd name="T54" fmla="*/ 16 w 86"/>
              <a:gd name="T55" fmla="*/ 72 h 178"/>
              <a:gd name="T56" fmla="*/ 24 w 86"/>
              <a:gd name="T57" fmla="*/ 80 h 178"/>
              <a:gd name="T58" fmla="*/ 28 w 86"/>
              <a:gd name="T59" fmla="*/ 84 h 178"/>
              <a:gd name="T60" fmla="*/ 24 w 86"/>
              <a:gd name="T61" fmla="*/ 80 h 178"/>
              <a:gd name="T62" fmla="*/ 51 w 86"/>
              <a:gd name="T63" fmla="*/ 72 h 178"/>
              <a:gd name="T64" fmla="*/ 70 w 86"/>
              <a:gd name="T65" fmla="*/ 92 h 178"/>
              <a:gd name="T66" fmla="*/ 62 w 86"/>
              <a:gd name="T67" fmla="*/ 84 h 178"/>
              <a:gd name="T68" fmla="*/ 59 w 86"/>
              <a:gd name="T69" fmla="*/ 80 h 178"/>
              <a:gd name="T70" fmla="*/ 62 w 86"/>
              <a:gd name="T71" fmla="*/ 84 h 178"/>
              <a:gd name="T72" fmla="*/ 36 w 86"/>
              <a:gd name="T73" fmla="*/ 60 h 178"/>
              <a:gd name="T74" fmla="*/ 16 w 86"/>
              <a:gd name="T75" fmla="*/ 40 h 178"/>
              <a:gd name="T76" fmla="*/ 24 w 86"/>
              <a:gd name="T77" fmla="*/ 48 h 178"/>
              <a:gd name="T78" fmla="*/ 28 w 86"/>
              <a:gd name="T79" fmla="*/ 52 h 178"/>
              <a:gd name="T80" fmla="*/ 24 w 86"/>
              <a:gd name="T81" fmla="*/ 48 h 178"/>
              <a:gd name="T82" fmla="*/ 51 w 86"/>
              <a:gd name="T83" fmla="*/ 40 h 178"/>
              <a:gd name="T84" fmla="*/ 70 w 86"/>
              <a:gd name="T85" fmla="*/ 60 h 178"/>
              <a:gd name="T86" fmla="*/ 62 w 86"/>
              <a:gd name="T87" fmla="*/ 52 h 178"/>
              <a:gd name="T88" fmla="*/ 59 w 86"/>
              <a:gd name="T89" fmla="*/ 48 h 178"/>
              <a:gd name="T90" fmla="*/ 62 w 86"/>
              <a:gd name="T91" fmla="*/ 5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" h="178">
                <a:moveTo>
                  <a:pt x="11" y="0"/>
                </a:moveTo>
                <a:cubicBezTo>
                  <a:pt x="11" y="15"/>
                  <a:pt x="11" y="15"/>
                  <a:pt x="11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78"/>
                  <a:pt x="0" y="178"/>
                  <a:pt x="0" y="178"/>
                </a:cubicBezTo>
                <a:cubicBezTo>
                  <a:pt x="86" y="178"/>
                  <a:pt x="86" y="178"/>
                  <a:pt x="86" y="178"/>
                </a:cubicBezTo>
                <a:cubicBezTo>
                  <a:pt x="86" y="15"/>
                  <a:pt x="86" y="15"/>
                  <a:pt x="86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0"/>
                  <a:pt x="41" y="0"/>
                  <a:pt x="41" y="0"/>
                </a:cubicBezTo>
                <a:lnTo>
                  <a:pt x="11" y="0"/>
                </a:lnTo>
                <a:close/>
                <a:moveTo>
                  <a:pt x="19" y="8"/>
                </a:moveTo>
                <a:cubicBezTo>
                  <a:pt x="33" y="8"/>
                  <a:pt x="33" y="8"/>
                  <a:pt x="33" y="8"/>
                </a:cubicBezTo>
                <a:cubicBezTo>
                  <a:pt x="33" y="15"/>
                  <a:pt x="33" y="15"/>
                  <a:pt x="33" y="15"/>
                </a:cubicBezTo>
                <a:cubicBezTo>
                  <a:pt x="19" y="15"/>
                  <a:pt x="19" y="15"/>
                  <a:pt x="19" y="15"/>
                </a:cubicBezTo>
                <a:lnTo>
                  <a:pt x="19" y="8"/>
                </a:lnTo>
                <a:close/>
                <a:moveTo>
                  <a:pt x="49" y="170"/>
                </a:moveTo>
                <a:cubicBezTo>
                  <a:pt x="37" y="170"/>
                  <a:pt x="37" y="170"/>
                  <a:pt x="37" y="170"/>
                </a:cubicBezTo>
                <a:cubicBezTo>
                  <a:pt x="37" y="156"/>
                  <a:pt x="37" y="156"/>
                  <a:pt x="37" y="156"/>
                </a:cubicBezTo>
                <a:cubicBezTo>
                  <a:pt x="37" y="152"/>
                  <a:pt x="40" y="150"/>
                  <a:pt x="43" y="150"/>
                </a:cubicBezTo>
                <a:cubicBezTo>
                  <a:pt x="46" y="150"/>
                  <a:pt x="49" y="152"/>
                  <a:pt x="49" y="156"/>
                </a:cubicBezTo>
                <a:lnTo>
                  <a:pt x="49" y="170"/>
                </a:lnTo>
                <a:close/>
                <a:moveTo>
                  <a:pt x="78" y="23"/>
                </a:moveTo>
                <a:cubicBezTo>
                  <a:pt x="78" y="170"/>
                  <a:pt x="78" y="170"/>
                  <a:pt x="78" y="170"/>
                </a:cubicBezTo>
                <a:cubicBezTo>
                  <a:pt x="57" y="170"/>
                  <a:pt x="57" y="170"/>
                  <a:pt x="57" y="170"/>
                </a:cubicBezTo>
                <a:cubicBezTo>
                  <a:pt x="57" y="156"/>
                  <a:pt x="57" y="156"/>
                  <a:pt x="57" y="156"/>
                </a:cubicBezTo>
                <a:cubicBezTo>
                  <a:pt x="57" y="148"/>
                  <a:pt x="51" y="142"/>
                  <a:pt x="43" y="142"/>
                </a:cubicBezTo>
                <a:cubicBezTo>
                  <a:pt x="35" y="142"/>
                  <a:pt x="29" y="148"/>
                  <a:pt x="29" y="156"/>
                </a:cubicBezTo>
                <a:cubicBezTo>
                  <a:pt x="29" y="170"/>
                  <a:pt x="29" y="170"/>
                  <a:pt x="29" y="170"/>
                </a:cubicBezTo>
                <a:cubicBezTo>
                  <a:pt x="8" y="170"/>
                  <a:pt x="8" y="170"/>
                  <a:pt x="8" y="170"/>
                </a:cubicBezTo>
                <a:cubicBezTo>
                  <a:pt x="8" y="23"/>
                  <a:pt x="8" y="23"/>
                  <a:pt x="8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41" y="23"/>
                  <a:pt x="41" y="23"/>
                  <a:pt x="41" y="23"/>
                </a:cubicBezTo>
                <a:lnTo>
                  <a:pt x="78" y="23"/>
                </a:lnTo>
                <a:close/>
                <a:moveTo>
                  <a:pt x="16" y="124"/>
                </a:moveTo>
                <a:cubicBezTo>
                  <a:pt x="36" y="124"/>
                  <a:pt x="36" y="124"/>
                  <a:pt x="36" y="12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16" y="104"/>
                  <a:pt x="16" y="104"/>
                  <a:pt x="16" y="104"/>
                </a:cubicBezTo>
                <a:lnTo>
                  <a:pt x="16" y="124"/>
                </a:lnTo>
                <a:close/>
                <a:moveTo>
                  <a:pt x="24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4" y="116"/>
                  <a:pt x="24" y="116"/>
                  <a:pt x="24" y="116"/>
                </a:cubicBezTo>
                <a:lnTo>
                  <a:pt x="24" y="112"/>
                </a:lnTo>
                <a:close/>
                <a:moveTo>
                  <a:pt x="70" y="104"/>
                </a:moveTo>
                <a:cubicBezTo>
                  <a:pt x="51" y="104"/>
                  <a:pt x="51" y="104"/>
                  <a:pt x="51" y="10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70" y="124"/>
                  <a:pt x="70" y="124"/>
                  <a:pt x="70" y="124"/>
                </a:cubicBezTo>
                <a:lnTo>
                  <a:pt x="70" y="104"/>
                </a:lnTo>
                <a:close/>
                <a:moveTo>
                  <a:pt x="62" y="116"/>
                </a:moveTo>
                <a:cubicBezTo>
                  <a:pt x="59" y="116"/>
                  <a:pt x="59" y="116"/>
                  <a:pt x="59" y="116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62" y="112"/>
                  <a:pt x="62" y="112"/>
                  <a:pt x="62" y="112"/>
                </a:cubicBezTo>
                <a:lnTo>
                  <a:pt x="62" y="116"/>
                </a:lnTo>
                <a:close/>
                <a:moveTo>
                  <a:pt x="16" y="92"/>
                </a:moveTo>
                <a:cubicBezTo>
                  <a:pt x="36" y="92"/>
                  <a:pt x="36" y="92"/>
                  <a:pt x="36" y="92"/>
                </a:cubicBezTo>
                <a:cubicBezTo>
                  <a:pt x="36" y="72"/>
                  <a:pt x="36" y="72"/>
                  <a:pt x="36" y="72"/>
                </a:cubicBezTo>
                <a:cubicBezTo>
                  <a:pt x="16" y="72"/>
                  <a:pt x="16" y="72"/>
                  <a:pt x="16" y="72"/>
                </a:cubicBezTo>
                <a:lnTo>
                  <a:pt x="16" y="92"/>
                </a:lnTo>
                <a:close/>
                <a:moveTo>
                  <a:pt x="24" y="80"/>
                </a:moveTo>
                <a:cubicBezTo>
                  <a:pt x="28" y="80"/>
                  <a:pt x="28" y="80"/>
                  <a:pt x="28" y="80"/>
                </a:cubicBezTo>
                <a:cubicBezTo>
                  <a:pt x="28" y="84"/>
                  <a:pt x="28" y="84"/>
                  <a:pt x="28" y="84"/>
                </a:cubicBezTo>
                <a:cubicBezTo>
                  <a:pt x="24" y="84"/>
                  <a:pt x="24" y="84"/>
                  <a:pt x="24" y="84"/>
                </a:cubicBezTo>
                <a:lnTo>
                  <a:pt x="24" y="80"/>
                </a:lnTo>
                <a:close/>
                <a:moveTo>
                  <a:pt x="70" y="72"/>
                </a:moveTo>
                <a:cubicBezTo>
                  <a:pt x="51" y="72"/>
                  <a:pt x="51" y="72"/>
                  <a:pt x="51" y="72"/>
                </a:cubicBezTo>
                <a:cubicBezTo>
                  <a:pt x="51" y="92"/>
                  <a:pt x="51" y="92"/>
                  <a:pt x="51" y="92"/>
                </a:cubicBezTo>
                <a:cubicBezTo>
                  <a:pt x="70" y="92"/>
                  <a:pt x="70" y="92"/>
                  <a:pt x="70" y="92"/>
                </a:cubicBezTo>
                <a:lnTo>
                  <a:pt x="70" y="72"/>
                </a:lnTo>
                <a:close/>
                <a:moveTo>
                  <a:pt x="62" y="84"/>
                </a:moveTo>
                <a:cubicBezTo>
                  <a:pt x="59" y="84"/>
                  <a:pt x="59" y="84"/>
                  <a:pt x="59" y="84"/>
                </a:cubicBezTo>
                <a:cubicBezTo>
                  <a:pt x="59" y="80"/>
                  <a:pt x="59" y="80"/>
                  <a:pt x="59" y="80"/>
                </a:cubicBezTo>
                <a:cubicBezTo>
                  <a:pt x="62" y="80"/>
                  <a:pt x="62" y="80"/>
                  <a:pt x="62" y="80"/>
                </a:cubicBezTo>
                <a:lnTo>
                  <a:pt x="62" y="84"/>
                </a:lnTo>
                <a:close/>
                <a:moveTo>
                  <a:pt x="16" y="60"/>
                </a:move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16" y="40"/>
                  <a:pt x="16" y="40"/>
                  <a:pt x="16" y="40"/>
                </a:cubicBezTo>
                <a:lnTo>
                  <a:pt x="16" y="60"/>
                </a:lnTo>
                <a:close/>
                <a:moveTo>
                  <a:pt x="24" y="48"/>
                </a:moveTo>
                <a:cubicBezTo>
                  <a:pt x="28" y="48"/>
                  <a:pt x="28" y="48"/>
                  <a:pt x="28" y="48"/>
                </a:cubicBezTo>
                <a:cubicBezTo>
                  <a:pt x="28" y="52"/>
                  <a:pt x="28" y="52"/>
                  <a:pt x="28" y="52"/>
                </a:cubicBezTo>
                <a:cubicBezTo>
                  <a:pt x="24" y="52"/>
                  <a:pt x="24" y="52"/>
                  <a:pt x="24" y="52"/>
                </a:cubicBezTo>
                <a:lnTo>
                  <a:pt x="24" y="48"/>
                </a:lnTo>
                <a:close/>
                <a:moveTo>
                  <a:pt x="70" y="40"/>
                </a:moveTo>
                <a:cubicBezTo>
                  <a:pt x="51" y="40"/>
                  <a:pt x="51" y="40"/>
                  <a:pt x="51" y="40"/>
                </a:cubicBezTo>
                <a:cubicBezTo>
                  <a:pt x="51" y="60"/>
                  <a:pt x="51" y="60"/>
                  <a:pt x="51" y="60"/>
                </a:cubicBezTo>
                <a:cubicBezTo>
                  <a:pt x="70" y="60"/>
                  <a:pt x="70" y="60"/>
                  <a:pt x="70" y="60"/>
                </a:cubicBezTo>
                <a:lnTo>
                  <a:pt x="70" y="40"/>
                </a:lnTo>
                <a:close/>
                <a:moveTo>
                  <a:pt x="62" y="52"/>
                </a:moveTo>
                <a:cubicBezTo>
                  <a:pt x="59" y="52"/>
                  <a:pt x="59" y="52"/>
                  <a:pt x="59" y="52"/>
                </a:cubicBezTo>
                <a:cubicBezTo>
                  <a:pt x="59" y="48"/>
                  <a:pt x="59" y="48"/>
                  <a:pt x="59" y="48"/>
                </a:cubicBezTo>
                <a:cubicBezTo>
                  <a:pt x="62" y="48"/>
                  <a:pt x="62" y="48"/>
                  <a:pt x="62" y="48"/>
                </a:cubicBezTo>
                <a:lnTo>
                  <a:pt x="62" y="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Building Icon">
            <a:extLst>
              <a:ext uri="{FF2B5EF4-FFF2-40B4-BE49-F238E27FC236}">
                <a16:creationId xmlns:a16="http://schemas.microsoft.com/office/drawing/2014/main" id="{79EAF725-86E6-D341-90BF-6A23B9C4A2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82693" y="2518984"/>
            <a:ext cx="738433" cy="1523922"/>
          </a:xfrm>
          <a:custGeom>
            <a:avLst/>
            <a:gdLst>
              <a:gd name="T0" fmla="*/ 11 w 86"/>
              <a:gd name="T1" fmla="*/ 15 h 178"/>
              <a:gd name="T2" fmla="*/ 0 w 86"/>
              <a:gd name="T3" fmla="*/ 178 h 178"/>
              <a:gd name="T4" fmla="*/ 86 w 86"/>
              <a:gd name="T5" fmla="*/ 15 h 178"/>
              <a:gd name="T6" fmla="*/ 41 w 86"/>
              <a:gd name="T7" fmla="*/ 0 h 178"/>
              <a:gd name="T8" fmla="*/ 19 w 86"/>
              <a:gd name="T9" fmla="*/ 8 h 178"/>
              <a:gd name="T10" fmla="*/ 33 w 86"/>
              <a:gd name="T11" fmla="*/ 15 h 178"/>
              <a:gd name="T12" fmla="*/ 19 w 86"/>
              <a:gd name="T13" fmla="*/ 8 h 178"/>
              <a:gd name="T14" fmla="*/ 37 w 86"/>
              <a:gd name="T15" fmla="*/ 170 h 178"/>
              <a:gd name="T16" fmla="*/ 43 w 86"/>
              <a:gd name="T17" fmla="*/ 150 h 178"/>
              <a:gd name="T18" fmla="*/ 49 w 86"/>
              <a:gd name="T19" fmla="*/ 170 h 178"/>
              <a:gd name="T20" fmla="*/ 78 w 86"/>
              <a:gd name="T21" fmla="*/ 170 h 178"/>
              <a:gd name="T22" fmla="*/ 57 w 86"/>
              <a:gd name="T23" fmla="*/ 156 h 178"/>
              <a:gd name="T24" fmla="*/ 29 w 86"/>
              <a:gd name="T25" fmla="*/ 156 h 178"/>
              <a:gd name="T26" fmla="*/ 8 w 86"/>
              <a:gd name="T27" fmla="*/ 170 h 178"/>
              <a:gd name="T28" fmla="*/ 11 w 86"/>
              <a:gd name="T29" fmla="*/ 23 h 178"/>
              <a:gd name="T30" fmla="*/ 78 w 86"/>
              <a:gd name="T31" fmla="*/ 23 h 178"/>
              <a:gd name="T32" fmla="*/ 36 w 86"/>
              <a:gd name="T33" fmla="*/ 124 h 178"/>
              <a:gd name="T34" fmla="*/ 16 w 86"/>
              <a:gd name="T35" fmla="*/ 104 h 178"/>
              <a:gd name="T36" fmla="*/ 24 w 86"/>
              <a:gd name="T37" fmla="*/ 112 h 178"/>
              <a:gd name="T38" fmla="*/ 28 w 86"/>
              <a:gd name="T39" fmla="*/ 116 h 178"/>
              <a:gd name="T40" fmla="*/ 24 w 86"/>
              <a:gd name="T41" fmla="*/ 112 h 178"/>
              <a:gd name="T42" fmla="*/ 51 w 86"/>
              <a:gd name="T43" fmla="*/ 104 h 178"/>
              <a:gd name="T44" fmla="*/ 70 w 86"/>
              <a:gd name="T45" fmla="*/ 124 h 178"/>
              <a:gd name="T46" fmla="*/ 62 w 86"/>
              <a:gd name="T47" fmla="*/ 116 h 178"/>
              <a:gd name="T48" fmla="*/ 59 w 86"/>
              <a:gd name="T49" fmla="*/ 112 h 178"/>
              <a:gd name="T50" fmla="*/ 62 w 86"/>
              <a:gd name="T51" fmla="*/ 116 h 178"/>
              <a:gd name="T52" fmla="*/ 36 w 86"/>
              <a:gd name="T53" fmla="*/ 92 h 178"/>
              <a:gd name="T54" fmla="*/ 16 w 86"/>
              <a:gd name="T55" fmla="*/ 72 h 178"/>
              <a:gd name="T56" fmla="*/ 24 w 86"/>
              <a:gd name="T57" fmla="*/ 80 h 178"/>
              <a:gd name="T58" fmla="*/ 28 w 86"/>
              <a:gd name="T59" fmla="*/ 84 h 178"/>
              <a:gd name="T60" fmla="*/ 24 w 86"/>
              <a:gd name="T61" fmla="*/ 80 h 178"/>
              <a:gd name="T62" fmla="*/ 51 w 86"/>
              <a:gd name="T63" fmla="*/ 72 h 178"/>
              <a:gd name="T64" fmla="*/ 70 w 86"/>
              <a:gd name="T65" fmla="*/ 92 h 178"/>
              <a:gd name="T66" fmla="*/ 62 w 86"/>
              <a:gd name="T67" fmla="*/ 84 h 178"/>
              <a:gd name="T68" fmla="*/ 59 w 86"/>
              <a:gd name="T69" fmla="*/ 80 h 178"/>
              <a:gd name="T70" fmla="*/ 62 w 86"/>
              <a:gd name="T71" fmla="*/ 84 h 178"/>
              <a:gd name="T72" fmla="*/ 36 w 86"/>
              <a:gd name="T73" fmla="*/ 60 h 178"/>
              <a:gd name="T74" fmla="*/ 16 w 86"/>
              <a:gd name="T75" fmla="*/ 40 h 178"/>
              <a:gd name="T76" fmla="*/ 24 w 86"/>
              <a:gd name="T77" fmla="*/ 48 h 178"/>
              <a:gd name="T78" fmla="*/ 28 w 86"/>
              <a:gd name="T79" fmla="*/ 52 h 178"/>
              <a:gd name="T80" fmla="*/ 24 w 86"/>
              <a:gd name="T81" fmla="*/ 48 h 178"/>
              <a:gd name="T82" fmla="*/ 51 w 86"/>
              <a:gd name="T83" fmla="*/ 40 h 178"/>
              <a:gd name="T84" fmla="*/ 70 w 86"/>
              <a:gd name="T85" fmla="*/ 60 h 178"/>
              <a:gd name="T86" fmla="*/ 62 w 86"/>
              <a:gd name="T87" fmla="*/ 52 h 178"/>
              <a:gd name="T88" fmla="*/ 59 w 86"/>
              <a:gd name="T89" fmla="*/ 48 h 178"/>
              <a:gd name="T90" fmla="*/ 62 w 86"/>
              <a:gd name="T91" fmla="*/ 5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" h="178">
                <a:moveTo>
                  <a:pt x="11" y="0"/>
                </a:moveTo>
                <a:cubicBezTo>
                  <a:pt x="11" y="15"/>
                  <a:pt x="11" y="15"/>
                  <a:pt x="11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78"/>
                  <a:pt x="0" y="178"/>
                  <a:pt x="0" y="178"/>
                </a:cubicBezTo>
                <a:cubicBezTo>
                  <a:pt x="86" y="178"/>
                  <a:pt x="86" y="178"/>
                  <a:pt x="86" y="178"/>
                </a:cubicBezTo>
                <a:cubicBezTo>
                  <a:pt x="86" y="15"/>
                  <a:pt x="86" y="15"/>
                  <a:pt x="86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0"/>
                  <a:pt x="41" y="0"/>
                  <a:pt x="41" y="0"/>
                </a:cubicBezTo>
                <a:lnTo>
                  <a:pt x="11" y="0"/>
                </a:lnTo>
                <a:close/>
                <a:moveTo>
                  <a:pt x="19" y="8"/>
                </a:moveTo>
                <a:cubicBezTo>
                  <a:pt x="33" y="8"/>
                  <a:pt x="33" y="8"/>
                  <a:pt x="33" y="8"/>
                </a:cubicBezTo>
                <a:cubicBezTo>
                  <a:pt x="33" y="15"/>
                  <a:pt x="33" y="15"/>
                  <a:pt x="33" y="15"/>
                </a:cubicBezTo>
                <a:cubicBezTo>
                  <a:pt x="19" y="15"/>
                  <a:pt x="19" y="15"/>
                  <a:pt x="19" y="15"/>
                </a:cubicBezTo>
                <a:lnTo>
                  <a:pt x="19" y="8"/>
                </a:lnTo>
                <a:close/>
                <a:moveTo>
                  <a:pt x="49" y="170"/>
                </a:moveTo>
                <a:cubicBezTo>
                  <a:pt x="37" y="170"/>
                  <a:pt x="37" y="170"/>
                  <a:pt x="37" y="170"/>
                </a:cubicBezTo>
                <a:cubicBezTo>
                  <a:pt x="37" y="156"/>
                  <a:pt x="37" y="156"/>
                  <a:pt x="37" y="156"/>
                </a:cubicBezTo>
                <a:cubicBezTo>
                  <a:pt x="37" y="152"/>
                  <a:pt x="40" y="150"/>
                  <a:pt x="43" y="150"/>
                </a:cubicBezTo>
                <a:cubicBezTo>
                  <a:pt x="46" y="150"/>
                  <a:pt x="49" y="152"/>
                  <a:pt x="49" y="156"/>
                </a:cubicBezTo>
                <a:lnTo>
                  <a:pt x="49" y="170"/>
                </a:lnTo>
                <a:close/>
                <a:moveTo>
                  <a:pt x="78" y="23"/>
                </a:moveTo>
                <a:cubicBezTo>
                  <a:pt x="78" y="170"/>
                  <a:pt x="78" y="170"/>
                  <a:pt x="78" y="170"/>
                </a:cubicBezTo>
                <a:cubicBezTo>
                  <a:pt x="57" y="170"/>
                  <a:pt x="57" y="170"/>
                  <a:pt x="57" y="170"/>
                </a:cubicBezTo>
                <a:cubicBezTo>
                  <a:pt x="57" y="156"/>
                  <a:pt x="57" y="156"/>
                  <a:pt x="57" y="156"/>
                </a:cubicBezTo>
                <a:cubicBezTo>
                  <a:pt x="57" y="148"/>
                  <a:pt x="51" y="142"/>
                  <a:pt x="43" y="142"/>
                </a:cubicBezTo>
                <a:cubicBezTo>
                  <a:pt x="35" y="142"/>
                  <a:pt x="29" y="148"/>
                  <a:pt x="29" y="156"/>
                </a:cubicBezTo>
                <a:cubicBezTo>
                  <a:pt x="29" y="170"/>
                  <a:pt x="29" y="170"/>
                  <a:pt x="29" y="170"/>
                </a:cubicBezTo>
                <a:cubicBezTo>
                  <a:pt x="8" y="170"/>
                  <a:pt x="8" y="170"/>
                  <a:pt x="8" y="170"/>
                </a:cubicBezTo>
                <a:cubicBezTo>
                  <a:pt x="8" y="23"/>
                  <a:pt x="8" y="23"/>
                  <a:pt x="8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41" y="23"/>
                  <a:pt x="41" y="23"/>
                  <a:pt x="41" y="23"/>
                </a:cubicBezTo>
                <a:lnTo>
                  <a:pt x="78" y="23"/>
                </a:lnTo>
                <a:close/>
                <a:moveTo>
                  <a:pt x="16" y="124"/>
                </a:moveTo>
                <a:cubicBezTo>
                  <a:pt x="36" y="124"/>
                  <a:pt x="36" y="124"/>
                  <a:pt x="36" y="12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16" y="104"/>
                  <a:pt x="16" y="104"/>
                  <a:pt x="16" y="104"/>
                </a:cubicBezTo>
                <a:lnTo>
                  <a:pt x="16" y="124"/>
                </a:lnTo>
                <a:close/>
                <a:moveTo>
                  <a:pt x="24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4" y="116"/>
                  <a:pt x="24" y="116"/>
                  <a:pt x="24" y="116"/>
                </a:cubicBezTo>
                <a:lnTo>
                  <a:pt x="24" y="112"/>
                </a:lnTo>
                <a:close/>
                <a:moveTo>
                  <a:pt x="70" y="104"/>
                </a:moveTo>
                <a:cubicBezTo>
                  <a:pt x="51" y="104"/>
                  <a:pt x="51" y="104"/>
                  <a:pt x="51" y="10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70" y="124"/>
                  <a:pt x="70" y="124"/>
                  <a:pt x="70" y="124"/>
                </a:cubicBezTo>
                <a:lnTo>
                  <a:pt x="70" y="104"/>
                </a:lnTo>
                <a:close/>
                <a:moveTo>
                  <a:pt x="62" y="116"/>
                </a:moveTo>
                <a:cubicBezTo>
                  <a:pt x="59" y="116"/>
                  <a:pt x="59" y="116"/>
                  <a:pt x="59" y="116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62" y="112"/>
                  <a:pt x="62" y="112"/>
                  <a:pt x="62" y="112"/>
                </a:cubicBezTo>
                <a:lnTo>
                  <a:pt x="62" y="116"/>
                </a:lnTo>
                <a:close/>
                <a:moveTo>
                  <a:pt x="16" y="92"/>
                </a:moveTo>
                <a:cubicBezTo>
                  <a:pt x="36" y="92"/>
                  <a:pt x="36" y="92"/>
                  <a:pt x="36" y="92"/>
                </a:cubicBezTo>
                <a:cubicBezTo>
                  <a:pt x="36" y="72"/>
                  <a:pt x="36" y="72"/>
                  <a:pt x="36" y="72"/>
                </a:cubicBezTo>
                <a:cubicBezTo>
                  <a:pt x="16" y="72"/>
                  <a:pt x="16" y="72"/>
                  <a:pt x="16" y="72"/>
                </a:cubicBezTo>
                <a:lnTo>
                  <a:pt x="16" y="92"/>
                </a:lnTo>
                <a:close/>
                <a:moveTo>
                  <a:pt x="24" y="80"/>
                </a:moveTo>
                <a:cubicBezTo>
                  <a:pt x="28" y="80"/>
                  <a:pt x="28" y="80"/>
                  <a:pt x="28" y="80"/>
                </a:cubicBezTo>
                <a:cubicBezTo>
                  <a:pt x="28" y="84"/>
                  <a:pt x="28" y="84"/>
                  <a:pt x="28" y="84"/>
                </a:cubicBezTo>
                <a:cubicBezTo>
                  <a:pt x="24" y="84"/>
                  <a:pt x="24" y="84"/>
                  <a:pt x="24" y="84"/>
                </a:cubicBezTo>
                <a:lnTo>
                  <a:pt x="24" y="80"/>
                </a:lnTo>
                <a:close/>
                <a:moveTo>
                  <a:pt x="70" y="72"/>
                </a:moveTo>
                <a:cubicBezTo>
                  <a:pt x="51" y="72"/>
                  <a:pt x="51" y="72"/>
                  <a:pt x="51" y="72"/>
                </a:cubicBezTo>
                <a:cubicBezTo>
                  <a:pt x="51" y="92"/>
                  <a:pt x="51" y="92"/>
                  <a:pt x="51" y="92"/>
                </a:cubicBezTo>
                <a:cubicBezTo>
                  <a:pt x="70" y="92"/>
                  <a:pt x="70" y="92"/>
                  <a:pt x="70" y="92"/>
                </a:cubicBezTo>
                <a:lnTo>
                  <a:pt x="70" y="72"/>
                </a:lnTo>
                <a:close/>
                <a:moveTo>
                  <a:pt x="62" y="84"/>
                </a:moveTo>
                <a:cubicBezTo>
                  <a:pt x="59" y="84"/>
                  <a:pt x="59" y="84"/>
                  <a:pt x="59" y="84"/>
                </a:cubicBezTo>
                <a:cubicBezTo>
                  <a:pt x="59" y="80"/>
                  <a:pt x="59" y="80"/>
                  <a:pt x="59" y="80"/>
                </a:cubicBezTo>
                <a:cubicBezTo>
                  <a:pt x="62" y="80"/>
                  <a:pt x="62" y="80"/>
                  <a:pt x="62" y="80"/>
                </a:cubicBezTo>
                <a:lnTo>
                  <a:pt x="62" y="84"/>
                </a:lnTo>
                <a:close/>
                <a:moveTo>
                  <a:pt x="16" y="60"/>
                </a:move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16" y="40"/>
                  <a:pt x="16" y="40"/>
                  <a:pt x="16" y="40"/>
                </a:cubicBezTo>
                <a:lnTo>
                  <a:pt x="16" y="60"/>
                </a:lnTo>
                <a:close/>
                <a:moveTo>
                  <a:pt x="24" y="48"/>
                </a:moveTo>
                <a:cubicBezTo>
                  <a:pt x="28" y="48"/>
                  <a:pt x="28" y="48"/>
                  <a:pt x="28" y="48"/>
                </a:cubicBezTo>
                <a:cubicBezTo>
                  <a:pt x="28" y="52"/>
                  <a:pt x="28" y="52"/>
                  <a:pt x="28" y="52"/>
                </a:cubicBezTo>
                <a:cubicBezTo>
                  <a:pt x="24" y="52"/>
                  <a:pt x="24" y="52"/>
                  <a:pt x="24" y="52"/>
                </a:cubicBezTo>
                <a:lnTo>
                  <a:pt x="24" y="48"/>
                </a:lnTo>
                <a:close/>
                <a:moveTo>
                  <a:pt x="70" y="40"/>
                </a:moveTo>
                <a:cubicBezTo>
                  <a:pt x="51" y="40"/>
                  <a:pt x="51" y="40"/>
                  <a:pt x="51" y="40"/>
                </a:cubicBezTo>
                <a:cubicBezTo>
                  <a:pt x="51" y="60"/>
                  <a:pt x="51" y="60"/>
                  <a:pt x="51" y="60"/>
                </a:cubicBezTo>
                <a:cubicBezTo>
                  <a:pt x="70" y="60"/>
                  <a:pt x="70" y="60"/>
                  <a:pt x="70" y="60"/>
                </a:cubicBezTo>
                <a:lnTo>
                  <a:pt x="70" y="40"/>
                </a:lnTo>
                <a:close/>
                <a:moveTo>
                  <a:pt x="62" y="52"/>
                </a:moveTo>
                <a:cubicBezTo>
                  <a:pt x="59" y="52"/>
                  <a:pt x="59" y="52"/>
                  <a:pt x="59" y="52"/>
                </a:cubicBezTo>
                <a:cubicBezTo>
                  <a:pt x="59" y="48"/>
                  <a:pt x="59" y="48"/>
                  <a:pt x="59" y="48"/>
                </a:cubicBezTo>
                <a:cubicBezTo>
                  <a:pt x="62" y="48"/>
                  <a:pt x="62" y="48"/>
                  <a:pt x="62" y="48"/>
                </a:cubicBezTo>
                <a:lnTo>
                  <a:pt x="62" y="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Building Icon">
            <a:extLst>
              <a:ext uri="{FF2B5EF4-FFF2-40B4-BE49-F238E27FC236}">
                <a16:creationId xmlns:a16="http://schemas.microsoft.com/office/drawing/2014/main" id="{062B89DC-7E5F-A840-9C64-583A1A41FE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54397" y="2518984"/>
            <a:ext cx="738433" cy="1523922"/>
          </a:xfrm>
          <a:custGeom>
            <a:avLst/>
            <a:gdLst>
              <a:gd name="T0" fmla="*/ 11 w 86"/>
              <a:gd name="T1" fmla="*/ 15 h 178"/>
              <a:gd name="T2" fmla="*/ 0 w 86"/>
              <a:gd name="T3" fmla="*/ 178 h 178"/>
              <a:gd name="T4" fmla="*/ 86 w 86"/>
              <a:gd name="T5" fmla="*/ 15 h 178"/>
              <a:gd name="T6" fmla="*/ 41 w 86"/>
              <a:gd name="T7" fmla="*/ 0 h 178"/>
              <a:gd name="T8" fmla="*/ 19 w 86"/>
              <a:gd name="T9" fmla="*/ 8 h 178"/>
              <a:gd name="T10" fmla="*/ 33 w 86"/>
              <a:gd name="T11" fmla="*/ 15 h 178"/>
              <a:gd name="T12" fmla="*/ 19 w 86"/>
              <a:gd name="T13" fmla="*/ 8 h 178"/>
              <a:gd name="T14" fmla="*/ 37 w 86"/>
              <a:gd name="T15" fmla="*/ 170 h 178"/>
              <a:gd name="T16" fmla="*/ 43 w 86"/>
              <a:gd name="T17" fmla="*/ 150 h 178"/>
              <a:gd name="T18" fmla="*/ 49 w 86"/>
              <a:gd name="T19" fmla="*/ 170 h 178"/>
              <a:gd name="T20" fmla="*/ 78 w 86"/>
              <a:gd name="T21" fmla="*/ 170 h 178"/>
              <a:gd name="T22" fmla="*/ 57 w 86"/>
              <a:gd name="T23" fmla="*/ 156 h 178"/>
              <a:gd name="T24" fmla="*/ 29 w 86"/>
              <a:gd name="T25" fmla="*/ 156 h 178"/>
              <a:gd name="T26" fmla="*/ 8 w 86"/>
              <a:gd name="T27" fmla="*/ 170 h 178"/>
              <a:gd name="T28" fmla="*/ 11 w 86"/>
              <a:gd name="T29" fmla="*/ 23 h 178"/>
              <a:gd name="T30" fmla="*/ 78 w 86"/>
              <a:gd name="T31" fmla="*/ 23 h 178"/>
              <a:gd name="T32" fmla="*/ 36 w 86"/>
              <a:gd name="T33" fmla="*/ 124 h 178"/>
              <a:gd name="T34" fmla="*/ 16 w 86"/>
              <a:gd name="T35" fmla="*/ 104 h 178"/>
              <a:gd name="T36" fmla="*/ 24 w 86"/>
              <a:gd name="T37" fmla="*/ 112 h 178"/>
              <a:gd name="T38" fmla="*/ 28 w 86"/>
              <a:gd name="T39" fmla="*/ 116 h 178"/>
              <a:gd name="T40" fmla="*/ 24 w 86"/>
              <a:gd name="T41" fmla="*/ 112 h 178"/>
              <a:gd name="T42" fmla="*/ 51 w 86"/>
              <a:gd name="T43" fmla="*/ 104 h 178"/>
              <a:gd name="T44" fmla="*/ 70 w 86"/>
              <a:gd name="T45" fmla="*/ 124 h 178"/>
              <a:gd name="T46" fmla="*/ 62 w 86"/>
              <a:gd name="T47" fmla="*/ 116 h 178"/>
              <a:gd name="T48" fmla="*/ 59 w 86"/>
              <a:gd name="T49" fmla="*/ 112 h 178"/>
              <a:gd name="T50" fmla="*/ 62 w 86"/>
              <a:gd name="T51" fmla="*/ 116 h 178"/>
              <a:gd name="T52" fmla="*/ 36 w 86"/>
              <a:gd name="T53" fmla="*/ 92 h 178"/>
              <a:gd name="T54" fmla="*/ 16 w 86"/>
              <a:gd name="T55" fmla="*/ 72 h 178"/>
              <a:gd name="T56" fmla="*/ 24 w 86"/>
              <a:gd name="T57" fmla="*/ 80 h 178"/>
              <a:gd name="T58" fmla="*/ 28 w 86"/>
              <a:gd name="T59" fmla="*/ 84 h 178"/>
              <a:gd name="T60" fmla="*/ 24 w 86"/>
              <a:gd name="T61" fmla="*/ 80 h 178"/>
              <a:gd name="T62" fmla="*/ 51 w 86"/>
              <a:gd name="T63" fmla="*/ 72 h 178"/>
              <a:gd name="T64" fmla="*/ 70 w 86"/>
              <a:gd name="T65" fmla="*/ 92 h 178"/>
              <a:gd name="T66" fmla="*/ 62 w 86"/>
              <a:gd name="T67" fmla="*/ 84 h 178"/>
              <a:gd name="T68" fmla="*/ 59 w 86"/>
              <a:gd name="T69" fmla="*/ 80 h 178"/>
              <a:gd name="T70" fmla="*/ 62 w 86"/>
              <a:gd name="T71" fmla="*/ 84 h 178"/>
              <a:gd name="T72" fmla="*/ 36 w 86"/>
              <a:gd name="T73" fmla="*/ 60 h 178"/>
              <a:gd name="T74" fmla="*/ 16 w 86"/>
              <a:gd name="T75" fmla="*/ 40 h 178"/>
              <a:gd name="T76" fmla="*/ 24 w 86"/>
              <a:gd name="T77" fmla="*/ 48 h 178"/>
              <a:gd name="T78" fmla="*/ 28 w 86"/>
              <a:gd name="T79" fmla="*/ 52 h 178"/>
              <a:gd name="T80" fmla="*/ 24 w 86"/>
              <a:gd name="T81" fmla="*/ 48 h 178"/>
              <a:gd name="T82" fmla="*/ 51 w 86"/>
              <a:gd name="T83" fmla="*/ 40 h 178"/>
              <a:gd name="T84" fmla="*/ 70 w 86"/>
              <a:gd name="T85" fmla="*/ 60 h 178"/>
              <a:gd name="T86" fmla="*/ 62 w 86"/>
              <a:gd name="T87" fmla="*/ 52 h 178"/>
              <a:gd name="T88" fmla="*/ 59 w 86"/>
              <a:gd name="T89" fmla="*/ 48 h 178"/>
              <a:gd name="T90" fmla="*/ 62 w 86"/>
              <a:gd name="T91" fmla="*/ 5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" h="178">
                <a:moveTo>
                  <a:pt x="11" y="0"/>
                </a:moveTo>
                <a:cubicBezTo>
                  <a:pt x="11" y="15"/>
                  <a:pt x="11" y="15"/>
                  <a:pt x="11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78"/>
                  <a:pt x="0" y="178"/>
                  <a:pt x="0" y="178"/>
                </a:cubicBezTo>
                <a:cubicBezTo>
                  <a:pt x="86" y="178"/>
                  <a:pt x="86" y="178"/>
                  <a:pt x="86" y="178"/>
                </a:cubicBezTo>
                <a:cubicBezTo>
                  <a:pt x="86" y="15"/>
                  <a:pt x="86" y="15"/>
                  <a:pt x="86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0"/>
                  <a:pt x="41" y="0"/>
                  <a:pt x="41" y="0"/>
                </a:cubicBezTo>
                <a:lnTo>
                  <a:pt x="11" y="0"/>
                </a:lnTo>
                <a:close/>
                <a:moveTo>
                  <a:pt x="19" y="8"/>
                </a:moveTo>
                <a:cubicBezTo>
                  <a:pt x="33" y="8"/>
                  <a:pt x="33" y="8"/>
                  <a:pt x="33" y="8"/>
                </a:cubicBezTo>
                <a:cubicBezTo>
                  <a:pt x="33" y="15"/>
                  <a:pt x="33" y="15"/>
                  <a:pt x="33" y="15"/>
                </a:cubicBezTo>
                <a:cubicBezTo>
                  <a:pt x="19" y="15"/>
                  <a:pt x="19" y="15"/>
                  <a:pt x="19" y="15"/>
                </a:cubicBezTo>
                <a:lnTo>
                  <a:pt x="19" y="8"/>
                </a:lnTo>
                <a:close/>
                <a:moveTo>
                  <a:pt x="49" y="170"/>
                </a:moveTo>
                <a:cubicBezTo>
                  <a:pt x="37" y="170"/>
                  <a:pt x="37" y="170"/>
                  <a:pt x="37" y="170"/>
                </a:cubicBezTo>
                <a:cubicBezTo>
                  <a:pt x="37" y="156"/>
                  <a:pt x="37" y="156"/>
                  <a:pt x="37" y="156"/>
                </a:cubicBezTo>
                <a:cubicBezTo>
                  <a:pt x="37" y="152"/>
                  <a:pt x="40" y="150"/>
                  <a:pt x="43" y="150"/>
                </a:cubicBezTo>
                <a:cubicBezTo>
                  <a:pt x="46" y="150"/>
                  <a:pt x="49" y="152"/>
                  <a:pt x="49" y="156"/>
                </a:cubicBezTo>
                <a:lnTo>
                  <a:pt x="49" y="170"/>
                </a:lnTo>
                <a:close/>
                <a:moveTo>
                  <a:pt x="78" y="23"/>
                </a:moveTo>
                <a:cubicBezTo>
                  <a:pt x="78" y="170"/>
                  <a:pt x="78" y="170"/>
                  <a:pt x="78" y="170"/>
                </a:cubicBezTo>
                <a:cubicBezTo>
                  <a:pt x="57" y="170"/>
                  <a:pt x="57" y="170"/>
                  <a:pt x="57" y="170"/>
                </a:cubicBezTo>
                <a:cubicBezTo>
                  <a:pt x="57" y="156"/>
                  <a:pt x="57" y="156"/>
                  <a:pt x="57" y="156"/>
                </a:cubicBezTo>
                <a:cubicBezTo>
                  <a:pt x="57" y="148"/>
                  <a:pt x="51" y="142"/>
                  <a:pt x="43" y="142"/>
                </a:cubicBezTo>
                <a:cubicBezTo>
                  <a:pt x="35" y="142"/>
                  <a:pt x="29" y="148"/>
                  <a:pt x="29" y="156"/>
                </a:cubicBezTo>
                <a:cubicBezTo>
                  <a:pt x="29" y="170"/>
                  <a:pt x="29" y="170"/>
                  <a:pt x="29" y="170"/>
                </a:cubicBezTo>
                <a:cubicBezTo>
                  <a:pt x="8" y="170"/>
                  <a:pt x="8" y="170"/>
                  <a:pt x="8" y="170"/>
                </a:cubicBezTo>
                <a:cubicBezTo>
                  <a:pt x="8" y="23"/>
                  <a:pt x="8" y="23"/>
                  <a:pt x="8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41" y="23"/>
                  <a:pt x="41" y="23"/>
                  <a:pt x="41" y="23"/>
                </a:cubicBezTo>
                <a:lnTo>
                  <a:pt x="78" y="23"/>
                </a:lnTo>
                <a:close/>
                <a:moveTo>
                  <a:pt x="16" y="124"/>
                </a:moveTo>
                <a:cubicBezTo>
                  <a:pt x="36" y="124"/>
                  <a:pt x="36" y="124"/>
                  <a:pt x="36" y="12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16" y="104"/>
                  <a:pt x="16" y="104"/>
                  <a:pt x="16" y="104"/>
                </a:cubicBezTo>
                <a:lnTo>
                  <a:pt x="16" y="124"/>
                </a:lnTo>
                <a:close/>
                <a:moveTo>
                  <a:pt x="24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4" y="116"/>
                  <a:pt x="24" y="116"/>
                  <a:pt x="24" y="116"/>
                </a:cubicBezTo>
                <a:lnTo>
                  <a:pt x="24" y="112"/>
                </a:lnTo>
                <a:close/>
                <a:moveTo>
                  <a:pt x="70" y="104"/>
                </a:moveTo>
                <a:cubicBezTo>
                  <a:pt x="51" y="104"/>
                  <a:pt x="51" y="104"/>
                  <a:pt x="51" y="10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70" y="124"/>
                  <a:pt x="70" y="124"/>
                  <a:pt x="70" y="124"/>
                </a:cubicBezTo>
                <a:lnTo>
                  <a:pt x="70" y="104"/>
                </a:lnTo>
                <a:close/>
                <a:moveTo>
                  <a:pt x="62" y="116"/>
                </a:moveTo>
                <a:cubicBezTo>
                  <a:pt x="59" y="116"/>
                  <a:pt x="59" y="116"/>
                  <a:pt x="59" y="116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62" y="112"/>
                  <a:pt x="62" y="112"/>
                  <a:pt x="62" y="112"/>
                </a:cubicBezTo>
                <a:lnTo>
                  <a:pt x="62" y="116"/>
                </a:lnTo>
                <a:close/>
                <a:moveTo>
                  <a:pt x="16" y="92"/>
                </a:moveTo>
                <a:cubicBezTo>
                  <a:pt x="36" y="92"/>
                  <a:pt x="36" y="92"/>
                  <a:pt x="36" y="92"/>
                </a:cubicBezTo>
                <a:cubicBezTo>
                  <a:pt x="36" y="72"/>
                  <a:pt x="36" y="72"/>
                  <a:pt x="36" y="72"/>
                </a:cubicBezTo>
                <a:cubicBezTo>
                  <a:pt x="16" y="72"/>
                  <a:pt x="16" y="72"/>
                  <a:pt x="16" y="72"/>
                </a:cubicBezTo>
                <a:lnTo>
                  <a:pt x="16" y="92"/>
                </a:lnTo>
                <a:close/>
                <a:moveTo>
                  <a:pt x="24" y="80"/>
                </a:moveTo>
                <a:cubicBezTo>
                  <a:pt x="28" y="80"/>
                  <a:pt x="28" y="80"/>
                  <a:pt x="28" y="80"/>
                </a:cubicBezTo>
                <a:cubicBezTo>
                  <a:pt x="28" y="84"/>
                  <a:pt x="28" y="84"/>
                  <a:pt x="28" y="84"/>
                </a:cubicBezTo>
                <a:cubicBezTo>
                  <a:pt x="24" y="84"/>
                  <a:pt x="24" y="84"/>
                  <a:pt x="24" y="84"/>
                </a:cubicBezTo>
                <a:lnTo>
                  <a:pt x="24" y="80"/>
                </a:lnTo>
                <a:close/>
                <a:moveTo>
                  <a:pt x="70" y="72"/>
                </a:moveTo>
                <a:cubicBezTo>
                  <a:pt x="51" y="72"/>
                  <a:pt x="51" y="72"/>
                  <a:pt x="51" y="72"/>
                </a:cubicBezTo>
                <a:cubicBezTo>
                  <a:pt x="51" y="92"/>
                  <a:pt x="51" y="92"/>
                  <a:pt x="51" y="92"/>
                </a:cubicBezTo>
                <a:cubicBezTo>
                  <a:pt x="70" y="92"/>
                  <a:pt x="70" y="92"/>
                  <a:pt x="70" y="92"/>
                </a:cubicBezTo>
                <a:lnTo>
                  <a:pt x="70" y="72"/>
                </a:lnTo>
                <a:close/>
                <a:moveTo>
                  <a:pt x="62" y="84"/>
                </a:moveTo>
                <a:cubicBezTo>
                  <a:pt x="59" y="84"/>
                  <a:pt x="59" y="84"/>
                  <a:pt x="59" y="84"/>
                </a:cubicBezTo>
                <a:cubicBezTo>
                  <a:pt x="59" y="80"/>
                  <a:pt x="59" y="80"/>
                  <a:pt x="59" y="80"/>
                </a:cubicBezTo>
                <a:cubicBezTo>
                  <a:pt x="62" y="80"/>
                  <a:pt x="62" y="80"/>
                  <a:pt x="62" y="80"/>
                </a:cubicBezTo>
                <a:lnTo>
                  <a:pt x="62" y="84"/>
                </a:lnTo>
                <a:close/>
                <a:moveTo>
                  <a:pt x="16" y="60"/>
                </a:move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16" y="40"/>
                  <a:pt x="16" y="40"/>
                  <a:pt x="16" y="40"/>
                </a:cubicBezTo>
                <a:lnTo>
                  <a:pt x="16" y="60"/>
                </a:lnTo>
                <a:close/>
                <a:moveTo>
                  <a:pt x="24" y="48"/>
                </a:moveTo>
                <a:cubicBezTo>
                  <a:pt x="28" y="48"/>
                  <a:pt x="28" y="48"/>
                  <a:pt x="28" y="48"/>
                </a:cubicBezTo>
                <a:cubicBezTo>
                  <a:pt x="28" y="52"/>
                  <a:pt x="28" y="52"/>
                  <a:pt x="28" y="52"/>
                </a:cubicBezTo>
                <a:cubicBezTo>
                  <a:pt x="24" y="52"/>
                  <a:pt x="24" y="52"/>
                  <a:pt x="24" y="52"/>
                </a:cubicBezTo>
                <a:lnTo>
                  <a:pt x="24" y="48"/>
                </a:lnTo>
                <a:close/>
                <a:moveTo>
                  <a:pt x="70" y="40"/>
                </a:moveTo>
                <a:cubicBezTo>
                  <a:pt x="51" y="40"/>
                  <a:pt x="51" y="40"/>
                  <a:pt x="51" y="40"/>
                </a:cubicBezTo>
                <a:cubicBezTo>
                  <a:pt x="51" y="60"/>
                  <a:pt x="51" y="60"/>
                  <a:pt x="51" y="60"/>
                </a:cubicBezTo>
                <a:cubicBezTo>
                  <a:pt x="70" y="60"/>
                  <a:pt x="70" y="60"/>
                  <a:pt x="70" y="60"/>
                </a:cubicBezTo>
                <a:lnTo>
                  <a:pt x="70" y="40"/>
                </a:lnTo>
                <a:close/>
                <a:moveTo>
                  <a:pt x="62" y="52"/>
                </a:moveTo>
                <a:cubicBezTo>
                  <a:pt x="59" y="52"/>
                  <a:pt x="59" y="52"/>
                  <a:pt x="59" y="52"/>
                </a:cubicBezTo>
                <a:cubicBezTo>
                  <a:pt x="59" y="48"/>
                  <a:pt x="59" y="48"/>
                  <a:pt x="59" y="48"/>
                </a:cubicBezTo>
                <a:cubicBezTo>
                  <a:pt x="62" y="48"/>
                  <a:pt x="62" y="48"/>
                  <a:pt x="62" y="48"/>
                </a:cubicBezTo>
                <a:lnTo>
                  <a:pt x="62" y="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B0F09-FA8A-1749-BCF6-07B546F5CF6C}"/>
              </a:ext>
            </a:extLst>
          </p:cNvPr>
          <p:cNvSpPr txBox="1"/>
          <p:nvPr/>
        </p:nvSpPr>
        <p:spPr>
          <a:xfrm>
            <a:off x="646067" y="4165866"/>
            <a:ext cx="2453373" cy="39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On-premises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81470-B939-D24A-BF59-A0F32C612DD0}"/>
              </a:ext>
            </a:extLst>
          </p:cNvPr>
          <p:cNvSpPr txBox="1"/>
          <p:nvPr/>
        </p:nvSpPr>
        <p:spPr>
          <a:xfrm>
            <a:off x="3295297" y="4165866"/>
            <a:ext cx="2453373" cy="39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IaaS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D4BE4-21EB-F747-85E5-E5C12FCFD6FB}"/>
              </a:ext>
            </a:extLst>
          </p:cNvPr>
          <p:cNvSpPr txBox="1"/>
          <p:nvPr/>
        </p:nvSpPr>
        <p:spPr>
          <a:xfrm>
            <a:off x="6009698" y="4165866"/>
            <a:ext cx="2453373" cy="39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PaaS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38D15-8179-BA49-BA99-AA7ED6FC6B77}"/>
              </a:ext>
            </a:extLst>
          </p:cNvPr>
          <p:cNvSpPr txBox="1"/>
          <p:nvPr/>
        </p:nvSpPr>
        <p:spPr>
          <a:xfrm>
            <a:off x="8696927" y="4165866"/>
            <a:ext cx="2453373" cy="39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Serverless</a:t>
            </a:r>
          </a:p>
        </p:txBody>
      </p:sp>
      <p:sp>
        <p:nvSpPr>
          <p:cNvPr id="14" name="Freeform 111">
            <a:extLst>
              <a:ext uri="{FF2B5EF4-FFF2-40B4-BE49-F238E27FC236}">
                <a16:creationId xmlns:a16="http://schemas.microsoft.com/office/drawing/2014/main" id="{67E2D1D0-942B-A148-BE52-672BE3FC59ED}"/>
              </a:ext>
            </a:extLst>
          </p:cNvPr>
          <p:cNvSpPr>
            <a:spLocks noChangeAspect="1"/>
          </p:cNvSpPr>
          <p:nvPr/>
        </p:nvSpPr>
        <p:spPr bwMode="black">
          <a:xfrm>
            <a:off x="1037835" y="5950135"/>
            <a:ext cx="336131" cy="217107"/>
          </a:xfrm>
          <a:custGeom>
            <a:avLst/>
            <a:gdLst>
              <a:gd name="connsiteX0" fmla="*/ 93529 w 794079"/>
              <a:gd name="connsiteY0" fmla="*/ 409985 h 512894"/>
              <a:gd name="connsiteX1" fmla="*/ 57350 w 794079"/>
              <a:gd name="connsiteY1" fmla="*/ 446163 h 512894"/>
              <a:gd name="connsiteX2" fmla="*/ 93529 w 794079"/>
              <a:gd name="connsiteY2" fmla="*/ 482342 h 512894"/>
              <a:gd name="connsiteX3" fmla="*/ 129707 w 794079"/>
              <a:gd name="connsiteY3" fmla="*/ 446163 h 512894"/>
              <a:gd name="connsiteX4" fmla="*/ 93529 w 794079"/>
              <a:gd name="connsiteY4" fmla="*/ 409985 h 512894"/>
              <a:gd name="connsiteX5" fmla="*/ 22935 w 794079"/>
              <a:gd name="connsiteY5" fmla="*/ 375286 h 512894"/>
              <a:gd name="connsiteX6" fmla="*/ 771144 w 794079"/>
              <a:gd name="connsiteY6" fmla="*/ 375286 h 512894"/>
              <a:gd name="connsiteX7" fmla="*/ 794079 w 794079"/>
              <a:gd name="connsiteY7" fmla="*/ 398221 h 512894"/>
              <a:gd name="connsiteX8" fmla="*/ 794079 w 794079"/>
              <a:gd name="connsiteY8" fmla="*/ 489959 h 512894"/>
              <a:gd name="connsiteX9" fmla="*/ 771144 w 794079"/>
              <a:gd name="connsiteY9" fmla="*/ 512894 h 512894"/>
              <a:gd name="connsiteX10" fmla="*/ 22935 w 794079"/>
              <a:gd name="connsiteY10" fmla="*/ 512894 h 512894"/>
              <a:gd name="connsiteX11" fmla="*/ 0 w 794079"/>
              <a:gd name="connsiteY11" fmla="*/ 489959 h 512894"/>
              <a:gd name="connsiteX12" fmla="*/ 0 w 794079"/>
              <a:gd name="connsiteY12" fmla="*/ 398221 h 512894"/>
              <a:gd name="connsiteX13" fmla="*/ 22935 w 794079"/>
              <a:gd name="connsiteY13" fmla="*/ 375286 h 512894"/>
              <a:gd name="connsiteX14" fmla="*/ 93529 w 794079"/>
              <a:gd name="connsiteY14" fmla="*/ 222341 h 512894"/>
              <a:gd name="connsiteX15" fmla="*/ 57350 w 794079"/>
              <a:gd name="connsiteY15" fmla="*/ 258520 h 512894"/>
              <a:gd name="connsiteX16" fmla="*/ 93529 w 794079"/>
              <a:gd name="connsiteY16" fmla="*/ 294699 h 512894"/>
              <a:gd name="connsiteX17" fmla="*/ 129707 w 794079"/>
              <a:gd name="connsiteY17" fmla="*/ 258520 h 512894"/>
              <a:gd name="connsiteX18" fmla="*/ 93529 w 794079"/>
              <a:gd name="connsiteY18" fmla="*/ 222341 h 512894"/>
              <a:gd name="connsiteX19" fmla="*/ 22935 w 794079"/>
              <a:gd name="connsiteY19" fmla="*/ 187643 h 512894"/>
              <a:gd name="connsiteX20" fmla="*/ 771144 w 794079"/>
              <a:gd name="connsiteY20" fmla="*/ 187643 h 512894"/>
              <a:gd name="connsiteX21" fmla="*/ 794079 w 794079"/>
              <a:gd name="connsiteY21" fmla="*/ 210578 h 512894"/>
              <a:gd name="connsiteX22" fmla="*/ 794079 w 794079"/>
              <a:gd name="connsiteY22" fmla="*/ 302316 h 512894"/>
              <a:gd name="connsiteX23" fmla="*/ 771144 w 794079"/>
              <a:gd name="connsiteY23" fmla="*/ 325251 h 512894"/>
              <a:gd name="connsiteX24" fmla="*/ 22935 w 794079"/>
              <a:gd name="connsiteY24" fmla="*/ 325251 h 512894"/>
              <a:gd name="connsiteX25" fmla="*/ 0 w 794079"/>
              <a:gd name="connsiteY25" fmla="*/ 302316 h 512894"/>
              <a:gd name="connsiteX26" fmla="*/ 0 w 794079"/>
              <a:gd name="connsiteY26" fmla="*/ 210578 h 512894"/>
              <a:gd name="connsiteX27" fmla="*/ 22935 w 794079"/>
              <a:gd name="connsiteY27" fmla="*/ 187643 h 512894"/>
              <a:gd name="connsiteX28" fmla="*/ 93529 w 794079"/>
              <a:gd name="connsiteY28" fmla="*/ 34698 h 512894"/>
              <a:gd name="connsiteX29" fmla="*/ 57350 w 794079"/>
              <a:gd name="connsiteY29" fmla="*/ 70877 h 512894"/>
              <a:gd name="connsiteX30" fmla="*/ 93529 w 794079"/>
              <a:gd name="connsiteY30" fmla="*/ 107056 h 512894"/>
              <a:gd name="connsiteX31" fmla="*/ 129707 w 794079"/>
              <a:gd name="connsiteY31" fmla="*/ 70877 h 512894"/>
              <a:gd name="connsiteX32" fmla="*/ 93529 w 794079"/>
              <a:gd name="connsiteY32" fmla="*/ 34698 h 512894"/>
              <a:gd name="connsiteX33" fmla="*/ 22935 w 794079"/>
              <a:gd name="connsiteY33" fmla="*/ 0 h 512894"/>
              <a:gd name="connsiteX34" fmla="*/ 771144 w 794079"/>
              <a:gd name="connsiteY34" fmla="*/ 0 h 512894"/>
              <a:gd name="connsiteX35" fmla="*/ 794079 w 794079"/>
              <a:gd name="connsiteY35" fmla="*/ 22935 h 512894"/>
              <a:gd name="connsiteX36" fmla="*/ 794079 w 794079"/>
              <a:gd name="connsiteY36" fmla="*/ 114673 h 512894"/>
              <a:gd name="connsiteX37" fmla="*/ 771144 w 794079"/>
              <a:gd name="connsiteY37" fmla="*/ 137608 h 512894"/>
              <a:gd name="connsiteX38" fmla="*/ 22935 w 794079"/>
              <a:gd name="connsiteY38" fmla="*/ 137608 h 512894"/>
              <a:gd name="connsiteX39" fmla="*/ 0 w 794079"/>
              <a:gd name="connsiteY39" fmla="*/ 114673 h 512894"/>
              <a:gd name="connsiteX40" fmla="*/ 0 w 794079"/>
              <a:gd name="connsiteY40" fmla="*/ 22935 h 512894"/>
              <a:gd name="connsiteX41" fmla="*/ 22935 w 794079"/>
              <a:gd name="connsiteY41" fmla="*/ 0 h 5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94079" h="512894">
                <a:moveTo>
                  <a:pt x="93529" y="409985"/>
                </a:moveTo>
                <a:cubicBezTo>
                  <a:pt x="73548" y="409985"/>
                  <a:pt x="57350" y="426182"/>
                  <a:pt x="57350" y="446163"/>
                </a:cubicBezTo>
                <a:cubicBezTo>
                  <a:pt x="57350" y="466144"/>
                  <a:pt x="73548" y="482342"/>
                  <a:pt x="93529" y="482342"/>
                </a:cubicBezTo>
                <a:cubicBezTo>
                  <a:pt x="113510" y="482342"/>
                  <a:pt x="129707" y="466144"/>
                  <a:pt x="129707" y="446163"/>
                </a:cubicBezTo>
                <a:cubicBezTo>
                  <a:pt x="129707" y="426182"/>
                  <a:pt x="113510" y="409985"/>
                  <a:pt x="93529" y="409985"/>
                </a:cubicBezTo>
                <a:close/>
                <a:moveTo>
                  <a:pt x="22935" y="375286"/>
                </a:moveTo>
                <a:lnTo>
                  <a:pt x="771144" y="375286"/>
                </a:lnTo>
                <a:cubicBezTo>
                  <a:pt x="783811" y="375286"/>
                  <a:pt x="794079" y="385555"/>
                  <a:pt x="794079" y="398221"/>
                </a:cubicBezTo>
                <a:lnTo>
                  <a:pt x="794079" y="489959"/>
                </a:lnTo>
                <a:cubicBezTo>
                  <a:pt x="794079" y="502626"/>
                  <a:pt x="783811" y="512894"/>
                  <a:pt x="771144" y="512894"/>
                </a:cubicBezTo>
                <a:lnTo>
                  <a:pt x="22935" y="512894"/>
                </a:lnTo>
                <a:cubicBezTo>
                  <a:pt x="10269" y="512894"/>
                  <a:pt x="0" y="502626"/>
                  <a:pt x="0" y="489959"/>
                </a:cubicBezTo>
                <a:lnTo>
                  <a:pt x="0" y="398221"/>
                </a:lnTo>
                <a:cubicBezTo>
                  <a:pt x="0" y="385555"/>
                  <a:pt x="10269" y="375286"/>
                  <a:pt x="22935" y="375286"/>
                </a:cubicBezTo>
                <a:close/>
                <a:moveTo>
                  <a:pt x="93529" y="222341"/>
                </a:moveTo>
                <a:cubicBezTo>
                  <a:pt x="73548" y="222341"/>
                  <a:pt x="57350" y="238539"/>
                  <a:pt x="57350" y="258520"/>
                </a:cubicBezTo>
                <a:cubicBezTo>
                  <a:pt x="57350" y="278501"/>
                  <a:pt x="73548" y="294699"/>
                  <a:pt x="93529" y="294699"/>
                </a:cubicBezTo>
                <a:cubicBezTo>
                  <a:pt x="113510" y="294699"/>
                  <a:pt x="129707" y="278501"/>
                  <a:pt x="129707" y="258520"/>
                </a:cubicBezTo>
                <a:cubicBezTo>
                  <a:pt x="129707" y="238539"/>
                  <a:pt x="113510" y="222341"/>
                  <a:pt x="93529" y="222341"/>
                </a:cubicBezTo>
                <a:close/>
                <a:moveTo>
                  <a:pt x="22935" y="187643"/>
                </a:moveTo>
                <a:lnTo>
                  <a:pt x="771144" y="187643"/>
                </a:lnTo>
                <a:cubicBezTo>
                  <a:pt x="783811" y="187643"/>
                  <a:pt x="794079" y="197911"/>
                  <a:pt x="794079" y="210578"/>
                </a:cubicBezTo>
                <a:lnTo>
                  <a:pt x="794079" y="302316"/>
                </a:lnTo>
                <a:cubicBezTo>
                  <a:pt x="794079" y="314982"/>
                  <a:pt x="783811" y="325251"/>
                  <a:pt x="771144" y="325251"/>
                </a:cubicBezTo>
                <a:lnTo>
                  <a:pt x="22935" y="325251"/>
                </a:lnTo>
                <a:cubicBezTo>
                  <a:pt x="10269" y="325251"/>
                  <a:pt x="0" y="314982"/>
                  <a:pt x="0" y="302316"/>
                </a:cubicBezTo>
                <a:lnTo>
                  <a:pt x="0" y="210578"/>
                </a:lnTo>
                <a:cubicBezTo>
                  <a:pt x="0" y="197911"/>
                  <a:pt x="10269" y="187643"/>
                  <a:pt x="22935" y="187643"/>
                </a:cubicBezTo>
                <a:close/>
                <a:moveTo>
                  <a:pt x="93529" y="34698"/>
                </a:moveTo>
                <a:cubicBezTo>
                  <a:pt x="73548" y="34698"/>
                  <a:pt x="57350" y="50896"/>
                  <a:pt x="57350" y="70877"/>
                </a:cubicBezTo>
                <a:cubicBezTo>
                  <a:pt x="57350" y="90858"/>
                  <a:pt x="73548" y="107056"/>
                  <a:pt x="93529" y="107056"/>
                </a:cubicBezTo>
                <a:cubicBezTo>
                  <a:pt x="113510" y="107056"/>
                  <a:pt x="129707" y="90858"/>
                  <a:pt x="129707" y="70877"/>
                </a:cubicBezTo>
                <a:cubicBezTo>
                  <a:pt x="129707" y="50896"/>
                  <a:pt x="113510" y="34698"/>
                  <a:pt x="93529" y="34698"/>
                </a:cubicBezTo>
                <a:close/>
                <a:moveTo>
                  <a:pt x="22935" y="0"/>
                </a:moveTo>
                <a:lnTo>
                  <a:pt x="771144" y="0"/>
                </a:lnTo>
                <a:cubicBezTo>
                  <a:pt x="783811" y="0"/>
                  <a:pt x="794079" y="10268"/>
                  <a:pt x="794079" y="22935"/>
                </a:cubicBezTo>
                <a:lnTo>
                  <a:pt x="794079" y="114673"/>
                </a:lnTo>
                <a:cubicBezTo>
                  <a:pt x="794079" y="127339"/>
                  <a:pt x="783811" y="137608"/>
                  <a:pt x="771144" y="137608"/>
                </a:cubicBezTo>
                <a:lnTo>
                  <a:pt x="22935" y="137608"/>
                </a:lnTo>
                <a:cubicBezTo>
                  <a:pt x="10269" y="137608"/>
                  <a:pt x="0" y="127339"/>
                  <a:pt x="0" y="114673"/>
                </a:cubicBezTo>
                <a:lnTo>
                  <a:pt x="0" y="22935"/>
                </a:lnTo>
                <a:cubicBezTo>
                  <a:pt x="0" y="10268"/>
                  <a:pt x="10269" y="0"/>
                  <a:pt x="22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52" tIns="107562" rIns="134452" bIns="1075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8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A549A1-051F-E642-9097-74438E6EB0F6}"/>
              </a:ext>
            </a:extLst>
          </p:cNvPr>
          <p:cNvSpPr txBox="1"/>
          <p:nvPr/>
        </p:nvSpPr>
        <p:spPr>
          <a:xfrm>
            <a:off x="1373127" y="5892739"/>
            <a:ext cx="1763905" cy="331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Servers &amp; storage</a:t>
            </a:r>
          </a:p>
        </p:txBody>
      </p:sp>
      <p:sp>
        <p:nvSpPr>
          <p:cNvPr id="16" name="Freeform 86">
            <a:extLst>
              <a:ext uri="{FF2B5EF4-FFF2-40B4-BE49-F238E27FC236}">
                <a16:creationId xmlns:a16="http://schemas.microsoft.com/office/drawing/2014/main" id="{20D4C92B-AE89-2440-9A64-20CB2A380EAF}"/>
              </a:ext>
            </a:extLst>
          </p:cNvPr>
          <p:cNvSpPr>
            <a:spLocks noChangeAspect="1"/>
          </p:cNvSpPr>
          <p:nvPr/>
        </p:nvSpPr>
        <p:spPr bwMode="black">
          <a:xfrm>
            <a:off x="3510388" y="5894718"/>
            <a:ext cx="288809" cy="327943"/>
          </a:xfrm>
          <a:custGeom>
            <a:avLst/>
            <a:gdLst>
              <a:gd name="connsiteX0" fmla="*/ 671962 w 1342613"/>
              <a:gd name="connsiteY0" fmla="*/ 451283 h 1524532"/>
              <a:gd name="connsiteX1" fmla="*/ 485615 w 1342613"/>
              <a:gd name="connsiteY1" fmla="*/ 637630 h 1524532"/>
              <a:gd name="connsiteX2" fmla="*/ 540195 w 1342613"/>
              <a:gd name="connsiteY2" fmla="*/ 769397 h 1524532"/>
              <a:gd name="connsiteX3" fmla="*/ 580648 w 1342613"/>
              <a:gd name="connsiteY3" fmla="*/ 796671 h 1524532"/>
              <a:gd name="connsiteX4" fmla="*/ 525619 w 1342613"/>
              <a:gd name="connsiteY4" fmla="*/ 1087555 h 1524532"/>
              <a:gd name="connsiteX5" fmla="*/ 818303 w 1342613"/>
              <a:gd name="connsiteY5" fmla="*/ 1087555 h 1524532"/>
              <a:gd name="connsiteX6" fmla="*/ 763275 w 1342613"/>
              <a:gd name="connsiteY6" fmla="*/ 796673 h 1524532"/>
              <a:gd name="connsiteX7" fmla="*/ 803729 w 1342613"/>
              <a:gd name="connsiteY7" fmla="*/ 769397 h 1524532"/>
              <a:gd name="connsiteX8" fmla="*/ 858309 w 1342613"/>
              <a:gd name="connsiteY8" fmla="*/ 637630 h 1524532"/>
              <a:gd name="connsiteX9" fmla="*/ 671962 w 1342613"/>
              <a:gd name="connsiteY9" fmla="*/ 451283 h 1524532"/>
              <a:gd name="connsiteX10" fmla="*/ 665941 w 1342613"/>
              <a:gd name="connsiteY10" fmla="*/ 0 h 1524532"/>
              <a:gd name="connsiteX11" fmla="*/ 677983 w 1342613"/>
              <a:gd name="connsiteY11" fmla="*/ 12004 h 1524532"/>
              <a:gd name="connsiteX12" fmla="*/ 1015160 w 1342613"/>
              <a:gd name="connsiteY12" fmla="*/ 156055 h 1524532"/>
              <a:gd name="connsiteX13" fmla="*/ 1292127 w 1342613"/>
              <a:gd name="connsiteY13" fmla="*/ 84029 h 1524532"/>
              <a:gd name="connsiteX14" fmla="*/ 665941 w 1342613"/>
              <a:gd name="connsiteY14" fmla="*/ 1524532 h 1524532"/>
              <a:gd name="connsiteX15" fmla="*/ 51797 w 1342613"/>
              <a:gd name="connsiteY15" fmla="*/ 84029 h 1524532"/>
              <a:gd name="connsiteX16" fmla="*/ 328763 w 1342613"/>
              <a:gd name="connsiteY16" fmla="*/ 156055 h 1524532"/>
              <a:gd name="connsiteX17" fmla="*/ 665941 w 1342613"/>
              <a:gd name="connsiteY17" fmla="*/ 12004 h 1524532"/>
              <a:gd name="connsiteX18" fmla="*/ 665941 w 1342613"/>
              <a:gd name="connsiteY18" fmla="*/ 0 h 15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42613" h="1524532">
                <a:moveTo>
                  <a:pt x="671962" y="451283"/>
                </a:moveTo>
                <a:cubicBezTo>
                  <a:pt x="569045" y="451283"/>
                  <a:pt x="485615" y="534713"/>
                  <a:pt x="485615" y="637630"/>
                </a:cubicBezTo>
                <a:cubicBezTo>
                  <a:pt x="485615" y="689089"/>
                  <a:pt x="506472" y="735675"/>
                  <a:pt x="540195" y="769397"/>
                </a:cubicBezTo>
                <a:lnTo>
                  <a:pt x="580648" y="796671"/>
                </a:lnTo>
                <a:lnTo>
                  <a:pt x="525619" y="1087555"/>
                </a:lnTo>
                <a:lnTo>
                  <a:pt x="818303" y="1087555"/>
                </a:lnTo>
                <a:lnTo>
                  <a:pt x="763275" y="796673"/>
                </a:lnTo>
                <a:lnTo>
                  <a:pt x="803729" y="769397"/>
                </a:lnTo>
                <a:cubicBezTo>
                  <a:pt x="837452" y="735675"/>
                  <a:pt x="858309" y="689089"/>
                  <a:pt x="858309" y="637630"/>
                </a:cubicBezTo>
                <a:cubicBezTo>
                  <a:pt x="858309" y="534713"/>
                  <a:pt x="774879" y="451283"/>
                  <a:pt x="671962" y="451283"/>
                </a:cubicBezTo>
                <a:close/>
                <a:moveTo>
                  <a:pt x="665941" y="0"/>
                </a:moveTo>
                <a:cubicBezTo>
                  <a:pt x="677983" y="0"/>
                  <a:pt x="677983" y="0"/>
                  <a:pt x="677983" y="12004"/>
                </a:cubicBezTo>
                <a:cubicBezTo>
                  <a:pt x="750235" y="72025"/>
                  <a:pt x="858613" y="156055"/>
                  <a:pt x="1015160" y="156055"/>
                </a:cubicBezTo>
                <a:cubicBezTo>
                  <a:pt x="1099454" y="156055"/>
                  <a:pt x="1195790" y="132046"/>
                  <a:pt x="1292127" y="84029"/>
                </a:cubicBezTo>
                <a:cubicBezTo>
                  <a:pt x="1460715" y="624218"/>
                  <a:pt x="1195790" y="1248436"/>
                  <a:pt x="665941" y="1524532"/>
                </a:cubicBezTo>
                <a:cubicBezTo>
                  <a:pt x="136091" y="1248436"/>
                  <a:pt x="-116792" y="624218"/>
                  <a:pt x="51797" y="84029"/>
                </a:cubicBezTo>
                <a:cubicBezTo>
                  <a:pt x="148133" y="132046"/>
                  <a:pt x="244469" y="156055"/>
                  <a:pt x="328763" y="156055"/>
                </a:cubicBezTo>
                <a:cubicBezTo>
                  <a:pt x="485310" y="156055"/>
                  <a:pt x="593688" y="72025"/>
                  <a:pt x="665941" y="12004"/>
                </a:cubicBezTo>
                <a:cubicBezTo>
                  <a:pt x="665941" y="0"/>
                  <a:pt x="665941" y="0"/>
                  <a:pt x="6659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778" tIns="55823" rIns="69778" bIns="558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557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16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A3551E-78EB-9242-939D-0784D8F7570F}"/>
              </a:ext>
            </a:extLst>
          </p:cNvPr>
          <p:cNvSpPr txBox="1"/>
          <p:nvPr/>
        </p:nvSpPr>
        <p:spPr>
          <a:xfrm>
            <a:off x="3800141" y="5892739"/>
            <a:ext cx="896425" cy="331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Security</a:t>
            </a:r>
          </a:p>
        </p:txBody>
      </p:sp>
      <p:sp>
        <p:nvSpPr>
          <p:cNvPr id="18" name="Freeform 79">
            <a:extLst>
              <a:ext uri="{FF2B5EF4-FFF2-40B4-BE49-F238E27FC236}">
                <a16:creationId xmlns:a16="http://schemas.microsoft.com/office/drawing/2014/main" id="{743C637B-6C4F-DA43-8060-DDF7638BD68E}"/>
              </a:ext>
            </a:extLst>
          </p:cNvPr>
          <p:cNvSpPr>
            <a:spLocks noChangeAspect="1"/>
          </p:cNvSpPr>
          <p:nvPr/>
        </p:nvSpPr>
        <p:spPr bwMode="black">
          <a:xfrm>
            <a:off x="5114706" y="5906729"/>
            <a:ext cx="285249" cy="303921"/>
          </a:xfrm>
          <a:custGeom>
            <a:avLst/>
            <a:gdLst>
              <a:gd name="connsiteX0" fmla="*/ 254159 w 872148"/>
              <a:gd name="connsiteY0" fmla="*/ 97966 h 929236"/>
              <a:gd name="connsiteX1" fmla="*/ 296409 w 872148"/>
              <a:gd name="connsiteY1" fmla="*/ 193849 h 929236"/>
              <a:gd name="connsiteX2" fmla="*/ 250910 w 872148"/>
              <a:gd name="connsiteY2" fmla="*/ 218545 h 929236"/>
              <a:gd name="connsiteX3" fmla="*/ 104897 w 872148"/>
              <a:gd name="connsiteY3" fmla="*/ 493163 h 929236"/>
              <a:gd name="connsiteX4" fmla="*/ 436075 w 872148"/>
              <a:gd name="connsiteY4" fmla="*/ 824341 h 929236"/>
              <a:gd name="connsiteX5" fmla="*/ 767253 w 872148"/>
              <a:gd name="connsiteY5" fmla="*/ 493163 h 929236"/>
              <a:gd name="connsiteX6" fmla="*/ 621239 w 872148"/>
              <a:gd name="connsiteY6" fmla="*/ 218545 h 929236"/>
              <a:gd name="connsiteX7" fmla="*/ 575739 w 872148"/>
              <a:gd name="connsiteY7" fmla="*/ 193849 h 929236"/>
              <a:gd name="connsiteX8" fmla="*/ 617989 w 872148"/>
              <a:gd name="connsiteY8" fmla="*/ 97966 h 929236"/>
              <a:gd name="connsiteX9" fmla="*/ 679887 w 872148"/>
              <a:gd name="connsiteY9" fmla="*/ 131564 h 929236"/>
              <a:gd name="connsiteX10" fmla="*/ 872148 w 872148"/>
              <a:gd name="connsiteY10" fmla="*/ 493162 h 929236"/>
              <a:gd name="connsiteX11" fmla="*/ 436074 w 872148"/>
              <a:gd name="connsiteY11" fmla="*/ 929236 h 929236"/>
              <a:gd name="connsiteX12" fmla="*/ 0 w 872148"/>
              <a:gd name="connsiteY12" fmla="*/ 493162 h 929236"/>
              <a:gd name="connsiteX13" fmla="*/ 192261 w 872148"/>
              <a:gd name="connsiteY13" fmla="*/ 131564 h 929236"/>
              <a:gd name="connsiteX14" fmla="*/ 388636 w 872148"/>
              <a:gd name="connsiteY14" fmla="*/ 0 h 929236"/>
              <a:gd name="connsiteX15" fmla="*/ 490987 w 872148"/>
              <a:gd name="connsiteY15" fmla="*/ 0 h 929236"/>
              <a:gd name="connsiteX16" fmla="*/ 490987 w 872148"/>
              <a:gd name="connsiteY16" fmla="*/ 541054 h 929236"/>
              <a:gd name="connsiteX17" fmla="*/ 388636 w 872148"/>
              <a:gd name="connsiteY17" fmla="*/ 541054 h 92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72148" h="929236">
                <a:moveTo>
                  <a:pt x="254159" y="97966"/>
                </a:moveTo>
                <a:lnTo>
                  <a:pt x="296409" y="193849"/>
                </a:lnTo>
                <a:lnTo>
                  <a:pt x="250910" y="218545"/>
                </a:lnTo>
                <a:cubicBezTo>
                  <a:pt x="162816" y="278061"/>
                  <a:pt x="104897" y="378848"/>
                  <a:pt x="104897" y="493163"/>
                </a:cubicBezTo>
                <a:cubicBezTo>
                  <a:pt x="104897" y="676067"/>
                  <a:pt x="253170" y="824341"/>
                  <a:pt x="436075" y="824341"/>
                </a:cubicBezTo>
                <a:cubicBezTo>
                  <a:pt x="618979" y="824341"/>
                  <a:pt x="767253" y="676067"/>
                  <a:pt x="767253" y="493163"/>
                </a:cubicBezTo>
                <a:cubicBezTo>
                  <a:pt x="767253" y="378848"/>
                  <a:pt x="709333" y="278061"/>
                  <a:pt x="621239" y="218545"/>
                </a:cubicBezTo>
                <a:lnTo>
                  <a:pt x="575739" y="193849"/>
                </a:lnTo>
                <a:lnTo>
                  <a:pt x="617989" y="97966"/>
                </a:lnTo>
                <a:lnTo>
                  <a:pt x="679887" y="131564"/>
                </a:lnTo>
                <a:cubicBezTo>
                  <a:pt x="795884" y="209929"/>
                  <a:pt x="872148" y="342640"/>
                  <a:pt x="872148" y="493162"/>
                </a:cubicBezTo>
                <a:cubicBezTo>
                  <a:pt x="872148" y="733999"/>
                  <a:pt x="676911" y="929236"/>
                  <a:pt x="436074" y="929236"/>
                </a:cubicBezTo>
                <a:cubicBezTo>
                  <a:pt x="195237" y="929236"/>
                  <a:pt x="0" y="733999"/>
                  <a:pt x="0" y="493162"/>
                </a:cubicBezTo>
                <a:cubicBezTo>
                  <a:pt x="0" y="342640"/>
                  <a:pt x="76265" y="209929"/>
                  <a:pt x="192261" y="131564"/>
                </a:cubicBezTo>
                <a:close/>
                <a:moveTo>
                  <a:pt x="388636" y="0"/>
                </a:moveTo>
                <a:lnTo>
                  <a:pt x="490987" y="0"/>
                </a:lnTo>
                <a:lnTo>
                  <a:pt x="490987" y="541054"/>
                </a:lnTo>
                <a:lnTo>
                  <a:pt x="388636" y="541054"/>
                </a:lnTo>
                <a:close/>
              </a:path>
            </a:pathLst>
          </a:cu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52" tIns="107562" rIns="134452" bIns="1075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8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46CE89-AD6F-3541-B025-BD9B54497FD5}"/>
              </a:ext>
            </a:extLst>
          </p:cNvPr>
          <p:cNvSpPr txBox="1"/>
          <p:nvPr/>
        </p:nvSpPr>
        <p:spPr>
          <a:xfrm>
            <a:off x="5394999" y="5892739"/>
            <a:ext cx="1465448" cy="331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OS &amp; software</a:t>
            </a: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EC522988-AC66-4044-8D79-AF982DD67DE5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7252719" y="5878962"/>
            <a:ext cx="443313" cy="359452"/>
          </a:xfrm>
          <a:custGeom>
            <a:avLst/>
            <a:gdLst>
              <a:gd name="T0" fmla="*/ 600 w 1107"/>
              <a:gd name="T1" fmla="*/ 625 h 897"/>
              <a:gd name="T2" fmla="*/ 649 w 1107"/>
              <a:gd name="T3" fmla="*/ 567 h 897"/>
              <a:gd name="T4" fmla="*/ 727 w 1107"/>
              <a:gd name="T5" fmla="*/ 482 h 897"/>
              <a:gd name="T6" fmla="*/ 601 w 1107"/>
              <a:gd name="T7" fmla="*/ 434 h 897"/>
              <a:gd name="T8" fmla="*/ 628 w 1107"/>
              <a:gd name="T9" fmla="*/ 305 h 897"/>
              <a:gd name="T10" fmla="*/ 547 w 1107"/>
              <a:gd name="T11" fmla="*/ 240 h 897"/>
              <a:gd name="T12" fmla="*/ 427 w 1107"/>
              <a:gd name="T13" fmla="*/ 287 h 897"/>
              <a:gd name="T14" fmla="*/ 368 w 1107"/>
              <a:gd name="T15" fmla="*/ 170 h 897"/>
              <a:gd name="T16" fmla="*/ 285 w 1107"/>
              <a:gd name="T17" fmla="*/ 263 h 897"/>
              <a:gd name="T18" fmla="*/ 241 w 1107"/>
              <a:gd name="T19" fmla="*/ 313 h 897"/>
              <a:gd name="T20" fmla="*/ 139 w 1107"/>
              <a:gd name="T21" fmla="*/ 281 h 897"/>
              <a:gd name="T22" fmla="*/ 79 w 1107"/>
              <a:gd name="T23" fmla="*/ 355 h 897"/>
              <a:gd name="T24" fmla="*/ 132 w 1107"/>
              <a:gd name="T25" fmla="*/ 446 h 897"/>
              <a:gd name="T26" fmla="*/ 83 w 1107"/>
              <a:gd name="T27" fmla="*/ 505 h 897"/>
              <a:gd name="T28" fmla="*/ 5 w 1107"/>
              <a:gd name="T29" fmla="*/ 590 h 897"/>
              <a:gd name="T30" fmla="*/ 132 w 1107"/>
              <a:gd name="T31" fmla="*/ 638 h 897"/>
              <a:gd name="T32" fmla="*/ 145 w 1107"/>
              <a:gd name="T33" fmla="*/ 669 h 897"/>
              <a:gd name="T34" fmla="*/ 110 w 1107"/>
              <a:gd name="T35" fmla="*/ 793 h 897"/>
              <a:gd name="T36" fmla="*/ 230 w 1107"/>
              <a:gd name="T37" fmla="*/ 781 h 897"/>
              <a:gd name="T38" fmla="*/ 306 w 1107"/>
              <a:gd name="T39" fmla="*/ 785 h 897"/>
              <a:gd name="T40" fmla="*/ 346 w 1107"/>
              <a:gd name="T41" fmla="*/ 878 h 897"/>
              <a:gd name="T42" fmla="*/ 440 w 1107"/>
              <a:gd name="T43" fmla="*/ 872 h 897"/>
              <a:gd name="T44" fmla="*/ 466 w 1107"/>
              <a:gd name="T45" fmla="*/ 764 h 897"/>
              <a:gd name="T46" fmla="*/ 539 w 1107"/>
              <a:gd name="T47" fmla="*/ 755 h 897"/>
              <a:gd name="T48" fmla="*/ 659 w 1107"/>
              <a:gd name="T49" fmla="*/ 743 h 897"/>
              <a:gd name="T50" fmla="*/ 263 w 1107"/>
              <a:gd name="T51" fmla="*/ 452 h 897"/>
              <a:gd name="T52" fmla="*/ 281 w 1107"/>
              <a:gd name="T53" fmla="*/ 633 h 897"/>
              <a:gd name="T54" fmla="*/ 1002 w 1107"/>
              <a:gd name="T55" fmla="*/ 332 h 897"/>
              <a:gd name="T56" fmla="*/ 1043 w 1107"/>
              <a:gd name="T57" fmla="*/ 304 h 897"/>
              <a:gd name="T58" fmla="*/ 1107 w 1107"/>
              <a:gd name="T59" fmla="*/ 266 h 897"/>
              <a:gd name="T60" fmla="*/ 1037 w 1107"/>
              <a:gd name="T61" fmla="*/ 213 h 897"/>
              <a:gd name="T62" fmla="*/ 1077 w 1107"/>
              <a:gd name="T63" fmla="*/ 138 h 897"/>
              <a:gd name="T64" fmla="*/ 1038 w 1107"/>
              <a:gd name="T65" fmla="*/ 83 h 897"/>
              <a:gd name="T66" fmla="*/ 956 w 1107"/>
              <a:gd name="T67" fmla="*/ 91 h 897"/>
              <a:gd name="T68" fmla="*/ 940 w 1107"/>
              <a:gd name="T69" fmla="*/ 7 h 897"/>
              <a:gd name="T70" fmla="*/ 872 w 1107"/>
              <a:gd name="T71" fmla="*/ 50 h 897"/>
              <a:gd name="T72" fmla="*/ 836 w 1107"/>
              <a:gd name="T73" fmla="*/ 74 h 897"/>
              <a:gd name="T74" fmla="*/ 778 w 1107"/>
              <a:gd name="T75" fmla="*/ 35 h 897"/>
              <a:gd name="T76" fmla="*/ 728 w 1107"/>
              <a:gd name="T77" fmla="*/ 70 h 897"/>
              <a:gd name="T78" fmla="*/ 744 w 1107"/>
              <a:gd name="T79" fmla="*/ 136 h 897"/>
              <a:gd name="T80" fmla="*/ 703 w 1107"/>
              <a:gd name="T81" fmla="*/ 164 h 897"/>
              <a:gd name="T82" fmla="*/ 640 w 1107"/>
              <a:gd name="T83" fmla="*/ 203 h 897"/>
              <a:gd name="T84" fmla="*/ 710 w 1107"/>
              <a:gd name="T85" fmla="*/ 255 h 897"/>
              <a:gd name="T86" fmla="*/ 712 w 1107"/>
              <a:gd name="T87" fmla="*/ 277 h 897"/>
              <a:gd name="T88" fmla="*/ 668 w 1107"/>
              <a:gd name="T89" fmla="*/ 347 h 897"/>
              <a:gd name="T90" fmla="*/ 745 w 1107"/>
              <a:gd name="T91" fmla="*/ 361 h 897"/>
              <a:gd name="T92" fmla="*/ 791 w 1107"/>
              <a:gd name="T93" fmla="*/ 377 h 897"/>
              <a:gd name="T94" fmla="*/ 799 w 1107"/>
              <a:gd name="T95" fmla="*/ 443 h 897"/>
              <a:gd name="T96" fmla="*/ 859 w 1107"/>
              <a:gd name="T97" fmla="*/ 456 h 897"/>
              <a:gd name="T98" fmla="*/ 894 w 1107"/>
              <a:gd name="T99" fmla="*/ 393 h 897"/>
              <a:gd name="T100" fmla="*/ 941 w 1107"/>
              <a:gd name="T101" fmla="*/ 401 h 897"/>
              <a:gd name="T102" fmla="*/ 1018 w 1107"/>
              <a:gd name="T103" fmla="*/ 415 h 897"/>
              <a:gd name="T104" fmla="*/ 825 w 1107"/>
              <a:gd name="T105" fmla="*/ 164 h 897"/>
              <a:gd name="T106" fmla="*/ 803 w 1107"/>
              <a:gd name="T107" fmla="*/ 27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7" h="897">
                <a:moveTo>
                  <a:pt x="654" y="716"/>
                </a:moveTo>
                <a:cubicBezTo>
                  <a:pt x="616" y="670"/>
                  <a:pt x="616" y="670"/>
                  <a:pt x="616" y="670"/>
                </a:cubicBezTo>
                <a:cubicBezTo>
                  <a:pt x="593" y="654"/>
                  <a:pt x="603" y="638"/>
                  <a:pt x="600" y="625"/>
                </a:cubicBezTo>
                <a:cubicBezTo>
                  <a:pt x="600" y="625"/>
                  <a:pt x="600" y="625"/>
                  <a:pt x="600" y="625"/>
                </a:cubicBezTo>
                <a:cubicBezTo>
                  <a:pt x="605" y="617"/>
                  <a:pt x="611" y="609"/>
                  <a:pt x="608" y="596"/>
                </a:cubicBezTo>
                <a:cubicBezTo>
                  <a:pt x="618" y="580"/>
                  <a:pt x="623" y="572"/>
                  <a:pt x="649" y="567"/>
                </a:cubicBezTo>
                <a:cubicBezTo>
                  <a:pt x="715" y="553"/>
                  <a:pt x="715" y="553"/>
                  <a:pt x="715" y="553"/>
                </a:cubicBezTo>
                <a:cubicBezTo>
                  <a:pt x="728" y="550"/>
                  <a:pt x="733" y="542"/>
                  <a:pt x="730" y="529"/>
                </a:cubicBezTo>
                <a:cubicBezTo>
                  <a:pt x="727" y="482"/>
                  <a:pt x="727" y="482"/>
                  <a:pt x="727" y="482"/>
                </a:cubicBezTo>
                <a:cubicBezTo>
                  <a:pt x="724" y="469"/>
                  <a:pt x="717" y="463"/>
                  <a:pt x="701" y="453"/>
                </a:cubicBezTo>
                <a:cubicBezTo>
                  <a:pt x="641" y="459"/>
                  <a:pt x="641" y="459"/>
                  <a:pt x="641" y="459"/>
                </a:cubicBezTo>
                <a:cubicBezTo>
                  <a:pt x="620" y="457"/>
                  <a:pt x="604" y="447"/>
                  <a:pt x="601" y="434"/>
                </a:cubicBezTo>
                <a:cubicBezTo>
                  <a:pt x="598" y="421"/>
                  <a:pt x="590" y="416"/>
                  <a:pt x="580" y="397"/>
                </a:cubicBezTo>
                <a:cubicBezTo>
                  <a:pt x="577" y="384"/>
                  <a:pt x="574" y="371"/>
                  <a:pt x="584" y="355"/>
                </a:cubicBezTo>
                <a:cubicBezTo>
                  <a:pt x="628" y="305"/>
                  <a:pt x="628" y="305"/>
                  <a:pt x="628" y="305"/>
                </a:cubicBezTo>
                <a:cubicBezTo>
                  <a:pt x="634" y="297"/>
                  <a:pt x="631" y="284"/>
                  <a:pt x="623" y="279"/>
                </a:cubicBezTo>
                <a:cubicBezTo>
                  <a:pt x="581" y="240"/>
                  <a:pt x="581" y="240"/>
                  <a:pt x="581" y="240"/>
                </a:cubicBezTo>
                <a:cubicBezTo>
                  <a:pt x="573" y="235"/>
                  <a:pt x="560" y="238"/>
                  <a:pt x="547" y="240"/>
                </a:cubicBezTo>
                <a:cubicBezTo>
                  <a:pt x="503" y="291"/>
                  <a:pt x="503" y="291"/>
                  <a:pt x="503" y="291"/>
                </a:cubicBezTo>
                <a:cubicBezTo>
                  <a:pt x="484" y="302"/>
                  <a:pt x="471" y="304"/>
                  <a:pt x="463" y="299"/>
                </a:cubicBezTo>
                <a:cubicBezTo>
                  <a:pt x="456" y="294"/>
                  <a:pt x="435" y="292"/>
                  <a:pt x="427" y="287"/>
                </a:cubicBezTo>
                <a:cubicBezTo>
                  <a:pt x="419" y="282"/>
                  <a:pt x="403" y="271"/>
                  <a:pt x="400" y="258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384" y="180"/>
                  <a:pt x="368" y="170"/>
                  <a:pt x="368" y="170"/>
                </a:cubicBezTo>
                <a:cubicBezTo>
                  <a:pt x="308" y="176"/>
                  <a:pt x="308" y="176"/>
                  <a:pt x="308" y="176"/>
                </a:cubicBezTo>
                <a:cubicBezTo>
                  <a:pt x="308" y="176"/>
                  <a:pt x="289" y="187"/>
                  <a:pt x="292" y="200"/>
                </a:cubicBezTo>
                <a:cubicBezTo>
                  <a:pt x="285" y="263"/>
                  <a:pt x="285" y="263"/>
                  <a:pt x="285" y="263"/>
                </a:cubicBezTo>
                <a:cubicBezTo>
                  <a:pt x="291" y="289"/>
                  <a:pt x="277" y="292"/>
                  <a:pt x="272" y="300"/>
                </a:cubicBezTo>
                <a:cubicBezTo>
                  <a:pt x="272" y="300"/>
                  <a:pt x="272" y="300"/>
                  <a:pt x="267" y="308"/>
                </a:cubicBezTo>
                <a:cubicBezTo>
                  <a:pt x="259" y="302"/>
                  <a:pt x="246" y="305"/>
                  <a:pt x="241" y="313"/>
                </a:cubicBezTo>
                <a:cubicBezTo>
                  <a:pt x="236" y="321"/>
                  <a:pt x="236" y="321"/>
                  <a:pt x="236" y="321"/>
                </a:cubicBezTo>
                <a:cubicBezTo>
                  <a:pt x="223" y="324"/>
                  <a:pt x="210" y="327"/>
                  <a:pt x="194" y="317"/>
                </a:cubicBezTo>
                <a:cubicBezTo>
                  <a:pt x="139" y="281"/>
                  <a:pt x="139" y="281"/>
                  <a:pt x="139" y="281"/>
                </a:cubicBezTo>
                <a:cubicBezTo>
                  <a:pt x="131" y="276"/>
                  <a:pt x="110" y="273"/>
                  <a:pt x="104" y="281"/>
                </a:cubicBezTo>
                <a:cubicBezTo>
                  <a:pt x="79" y="321"/>
                  <a:pt x="79" y="321"/>
                  <a:pt x="79" y="321"/>
                </a:cubicBezTo>
                <a:cubicBezTo>
                  <a:pt x="66" y="324"/>
                  <a:pt x="68" y="337"/>
                  <a:pt x="79" y="355"/>
                </a:cubicBezTo>
                <a:cubicBezTo>
                  <a:pt x="121" y="394"/>
                  <a:pt x="121" y="394"/>
                  <a:pt x="121" y="394"/>
                </a:cubicBezTo>
                <a:cubicBezTo>
                  <a:pt x="140" y="417"/>
                  <a:pt x="135" y="425"/>
                  <a:pt x="132" y="446"/>
                </a:cubicBezTo>
                <a:cubicBezTo>
                  <a:pt x="132" y="446"/>
                  <a:pt x="132" y="446"/>
                  <a:pt x="132" y="446"/>
                </a:cubicBezTo>
                <a:cubicBezTo>
                  <a:pt x="127" y="454"/>
                  <a:pt x="122" y="462"/>
                  <a:pt x="117" y="470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20" y="483"/>
                  <a:pt x="109" y="499"/>
                  <a:pt x="83" y="505"/>
                </a:cubicBezTo>
                <a:cubicBezTo>
                  <a:pt x="23" y="511"/>
                  <a:pt x="23" y="511"/>
                  <a:pt x="23" y="511"/>
                </a:cubicBezTo>
                <a:cubicBezTo>
                  <a:pt x="10" y="514"/>
                  <a:pt x="0" y="529"/>
                  <a:pt x="2" y="543"/>
                </a:cubicBezTo>
                <a:cubicBezTo>
                  <a:pt x="5" y="590"/>
                  <a:pt x="5" y="590"/>
                  <a:pt x="5" y="590"/>
                </a:cubicBezTo>
                <a:cubicBezTo>
                  <a:pt x="8" y="603"/>
                  <a:pt x="16" y="608"/>
                  <a:pt x="37" y="610"/>
                </a:cubicBezTo>
                <a:cubicBezTo>
                  <a:pt x="92" y="612"/>
                  <a:pt x="92" y="612"/>
                  <a:pt x="92" y="612"/>
                </a:cubicBezTo>
                <a:cubicBezTo>
                  <a:pt x="113" y="614"/>
                  <a:pt x="129" y="625"/>
                  <a:pt x="132" y="638"/>
                </a:cubicBezTo>
                <a:cubicBezTo>
                  <a:pt x="132" y="638"/>
                  <a:pt x="132" y="638"/>
                  <a:pt x="132" y="638"/>
                </a:cubicBezTo>
                <a:cubicBezTo>
                  <a:pt x="140" y="643"/>
                  <a:pt x="142" y="656"/>
                  <a:pt x="150" y="661"/>
                </a:cubicBezTo>
                <a:cubicBezTo>
                  <a:pt x="145" y="669"/>
                  <a:pt x="145" y="669"/>
                  <a:pt x="145" y="669"/>
                </a:cubicBezTo>
                <a:cubicBezTo>
                  <a:pt x="153" y="674"/>
                  <a:pt x="156" y="687"/>
                  <a:pt x="140" y="711"/>
                </a:cubicBezTo>
                <a:cubicBezTo>
                  <a:pt x="109" y="759"/>
                  <a:pt x="109" y="759"/>
                  <a:pt x="109" y="759"/>
                </a:cubicBezTo>
                <a:cubicBezTo>
                  <a:pt x="99" y="775"/>
                  <a:pt x="102" y="788"/>
                  <a:pt x="110" y="793"/>
                </a:cubicBezTo>
                <a:cubicBezTo>
                  <a:pt x="152" y="832"/>
                  <a:pt x="152" y="832"/>
                  <a:pt x="152" y="832"/>
                </a:cubicBezTo>
                <a:cubicBezTo>
                  <a:pt x="160" y="837"/>
                  <a:pt x="173" y="834"/>
                  <a:pt x="178" y="826"/>
                </a:cubicBezTo>
                <a:cubicBezTo>
                  <a:pt x="230" y="781"/>
                  <a:pt x="230" y="781"/>
                  <a:pt x="230" y="781"/>
                </a:cubicBezTo>
                <a:cubicBezTo>
                  <a:pt x="248" y="770"/>
                  <a:pt x="261" y="767"/>
                  <a:pt x="269" y="772"/>
                </a:cubicBezTo>
                <a:cubicBezTo>
                  <a:pt x="269" y="772"/>
                  <a:pt x="269" y="772"/>
                  <a:pt x="269" y="772"/>
                </a:cubicBezTo>
                <a:cubicBezTo>
                  <a:pt x="282" y="769"/>
                  <a:pt x="298" y="779"/>
                  <a:pt x="306" y="785"/>
                </a:cubicBezTo>
                <a:cubicBezTo>
                  <a:pt x="306" y="785"/>
                  <a:pt x="306" y="785"/>
                  <a:pt x="306" y="785"/>
                </a:cubicBezTo>
                <a:cubicBezTo>
                  <a:pt x="319" y="782"/>
                  <a:pt x="327" y="787"/>
                  <a:pt x="332" y="813"/>
                </a:cubicBezTo>
                <a:cubicBezTo>
                  <a:pt x="346" y="878"/>
                  <a:pt x="346" y="878"/>
                  <a:pt x="346" y="878"/>
                </a:cubicBezTo>
                <a:cubicBezTo>
                  <a:pt x="349" y="892"/>
                  <a:pt x="357" y="897"/>
                  <a:pt x="370" y="894"/>
                </a:cubicBezTo>
                <a:cubicBezTo>
                  <a:pt x="425" y="896"/>
                  <a:pt x="425" y="896"/>
                  <a:pt x="425" y="896"/>
                </a:cubicBezTo>
                <a:cubicBezTo>
                  <a:pt x="430" y="888"/>
                  <a:pt x="443" y="885"/>
                  <a:pt x="440" y="872"/>
                </a:cubicBezTo>
                <a:cubicBezTo>
                  <a:pt x="440" y="804"/>
                  <a:pt x="440" y="804"/>
                  <a:pt x="440" y="804"/>
                </a:cubicBezTo>
                <a:cubicBezTo>
                  <a:pt x="442" y="783"/>
                  <a:pt x="460" y="772"/>
                  <a:pt x="466" y="764"/>
                </a:cubicBezTo>
                <a:cubicBezTo>
                  <a:pt x="466" y="764"/>
                  <a:pt x="466" y="764"/>
                  <a:pt x="466" y="764"/>
                </a:cubicBezTo>
                <a:cubicBezTo>
                  <a:pt x="479" y="761"/>
                  <a:pt x="492" y="758"/>
                  <a:pt x="497" y="750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510" y="747"/>
                  <a:pt x="523" y="745"/>
                  <a:pt x="539" y="755"/>
                </a:cubicBezTo>
                <a:cubicBezTo>
                  <a:pt x="594" y="791"/>
                  <a:pt x="594" y="791"/>
                  <a:pt x="594" y="791"/>
                </a:cubicBezTo>
                <a:cubicBezTo>
                  <a:pt x="602" y="796"/>
                  <a:pt x="623" y="798"/>
                  <a:pt x="628" y="790"/>
                </a:cubicBezTo>
                <a:cubicBezTo>
                  <a:pt x="659" y="743"/>
                  <a:pt x="659" y="743"/>
                  <a:pt x="659" y="743"/>
                </a:cubicBezTo>
                <a:cubicBezTo>
                  <a:pt x="659" y="743"/>
                  <a:pt x="669" y="727"/>
                  <a:pt x="654" y="716"/>
                </a:cubicBezTo>
                <a:close/>
                <a:moveTo>
                  <a:pt x="281" y="633"/>
                </a:moveTo>
                <a:cubicBezTo>
                  <a:pt x="223" y="584"/>
                  <a:pt x="219" y="502"/>
                  <a:pt x="263" y="452"/>
                </a:cubicBezTo>
                <a:cubicBezTo>
                  <a:pt x="313" y="393"/>
                  <a:pt x="399" y="382"/>
                  <a:pt x="457" y="431"/>
                </a:cubicBezTo>
                <a:cubicBezTo>
                  <a:pt x="507" y="475"/>
                  <a:pt x="518" y="561"/>
                  <a:pt x="469" y="619"/>
                </a:cubicBezTo>
                <a:cubicBezTo>
                  <a:pt x="420" y="678"/>
                  <a:pt x="339" y="682"/>
                  <a:pt x="281" y="633"/>
                </a:cubicBezTo>
                <a:close/>
                <a:moveTo>
                  <a:pt x="1019" y="398"/>
                </a:moveTo>
                <a:cubicBezTo>
                  <a:pt x="1004" y="362"/>
                  <a:pt x="1004" y="362"/>
                  <a:pt x="1004" y="362"/>
                </a:cubicBezTo>
                <a:cubicBezTo>
                  <a:pt x="992" y="348"/>
                  <a:pt x="1002" y="340"/>
                  <a:pt x="1002" y="332"/>
                </a:cubicBezTo>
                <a:cubicBezTo>
                  <a:pt x="1002" y="332"/>
                  <a:pt x="1002" y="332"/>
                  <a:pt x="1002" y="332"/>
                </a:cubicBezTo>
                <a:cubicBezTo>
                  <a:pt x="1007" y="328"/>
                  <a:pt x="1011" y="324"/>
                  <a:pt x="1012" y="315"/>
                </a:cubicBezTo>
                <a:cubicBezTo>
                  <a:pt x="1021" y="307"/>
                  <a:pt x="1026" y="303"/>
                  <a:pt x="1043" y="304"/>
                </a:cubicBezTo>
                <a:cubicBezTo>
                  <a:pt x="1086" y="307"/>
                  <a:pt x="1086" y="307"/>
                  <a:pt x="1086" y="307"/>
                </a:cubicBezTo>
                <a:cubicBezTo>
                  <a:pt x="1095" y="308"/>
                  <a:pt x="1099" y="304"/>
                  <a:pt x="1100" y="295"/>
                </a:cubicBezTo>
                <a:cubicBezTo>
                  <a:pt x="1107" y="266"/>
                  <a:pt x="1107" y="266"/>
                  <a:pt x="1107" y="266"/>
                </a:cubicBezTo>
                <a:cubicBezTo>
                  <a:pt x="1107" y="257"/>
                  <a:pt x="1103" y="252"/>
                  <a:pt x="1095" y="243"/>
                </a:cubicBezTo>
                <a:cubicBezTo>
                  <a:pt x="1057" y="236"/>
                  <a:pt x="1057" y="236"/>
                  <a:pt x="1057" y="236"/>
                </a:cubicBezTo>
                <a:cubicBezTo>
                  <a:pt x="1044" y="231"/>
                  <a:pt x="1036" y="222"/>
                  <a:pt x="1037" y="213"/>
                </a:cubicBezTo>
                <a:cubicBezTo>
                  <a:pt x="1038" y="205"/>
                  <a:pt x="1034" y="200"/>
                  <a:pt x="1030" y="187"/>
                </a:cubicBezTo>
                <a:cubicBezTo>
                  <a:pt x="1031" y="178"/>
                  <a:pt x="1032" y="170"/>
                  <a:pt x="1041" y="162"/>
                </a:cubicBezTo>
                <a:cubicBezTo>
                  <a:pt x="1077" y="138"/>
                  <a:pt x="1077" y="138"/>
                  <a:pt x="1077" y="138"/>
                </a:cubicBezTo>
                <a:cubicBezTo>
                  <a:pt x="1082" y="134"/>
                  <a:pt x="1083" y="126"/>
                  <a:pt x="1079" y="121"/>
                </a:cubicBezTo>
                <a:cubicBezTo>
                  <a:pt x="1059" y="89"/>
                  <a:pt x="1059" y="89"/>
                  <a:pt x="1059" y="89"/>
                </a:cubicBezTo>
                <a:cubicBezTo>
                  <a:pt x="1055" y="85"/>
                  <a:pt x="1047" y="84"/>
                  <a:pt x="1038" y="83"/>
                </a:cubicBezTo>
                <a:cubicBezTo>
                  <a:pt x="1002" y="107"/>
                  <a:pt x="1002" y="107"/>
                  <a:pt x="1002" y="107"/>
                </a:cubicBezTo>
                <a:cubicBezTo>
                  <a:pt x="989" y="110"/>
                  <a:pt x="980" y="110"/>
                  <a:pt x="976" y="105"/>
                </a:cubicBezTo>
                <a:cubicBezTo>
                  <a:pt x="972" y="100"/>
                  <a:pt x="960" y="95"/>
                  <a:pt x="956" y="91"/>
                </a:cubicBezTo>
                <a:cubicBezTo>
                  <a:pt x="952" y="86"/>
                  <a:pt x="944" y="77"/>
                  <a:pt x="944" y="68"/>
                </a:cubicBezTo>
                <a:cubicBezTo>
                  <a:pt x="948" y="25"/>
                  <a:pt x="948" y="25"/>
                  <a:pt x="948" y="25"/>
                </a:cubicBezTo>
                <a:cubicBezTo>
                  <a:pt x="948" y="17"/>
                  <a:pt x="940" y="7"/>
                  <a:pt x="940" y="7"/>
                </a:cubicBezTo>
                <a:cubicBezTo>
                  <a:pt x="902" y="0"/>
                  <a:pt x="902" y="0"/>
                  <a:pt x="902" y="0"/>
                </a:cubicBezTo>
                <a:cubicBezTo>
                  <a:pt x="902" y="0"/>
                  <a:pt x="889" y="4"/>
                  <a:pt x="888" y="12"/>
                </a:cubicBezTo>
                <a:cubicBezTo>
                  <a:pt x="872" y="50"/>
                  <a:pt x="872" y="50"/>
                  <a:pt x="872" y="50"/>
                </a:cubicBezTo>
                <a:cubicBezTo>
                  <a:pt x="871" y="67"/>
                  <a:pt x="862" y="67"/>
                  <a:pt x="858" y="71"/>
                </a:cubicBezTo>
                <a:cubicBezTo>
                  <a:pt x="858" y="71"/>
                  <a:pt x="858" y="71"/>
                  <a:pt x="853" y="75"/>
                </a:cubicBezTo>
                <a:cubicBezTo>
                  <a:pt x="849" y="70"/>
                  <a:pt x="840" y="70"/>
                  <a:pt x="836" y="74"/>
                </a:cubicBezTo>
                <a:cubicBezTo>
                  <a:pt x="831" y="78"/>
                  <a:pt x="831" y="78"/>
                  <a:pt x="831" y="78"/>
                </a:cubicBezTo>
                <a:cubicBezTo>
                  <a:pt x="822" y="77"/>
                  <a:pt x="814" y="76"/>
                  <a:pt x="806" y="67"/>
                </a:cubicBezTo>
                <a:cubicBezTo>
                  <a:pt x="778" y="35"/>
                  <a:pt x="778" y="35"/>
                  <a:pt x="778" y="35"/>
                </a:cubicBezTo>
                <a:cubicBezTo>
                  <a:pt x="774" y="30"/>
                  <a:pt x="762" y="25"/>
                  <a:pt x="757" y="29"/>
                </a:cubicBezTo>
                <a:cubicBezTo>
                  <a:pt x="734" y="49"/>
                  <a:pt x="734" y="49"/>
                  <a:pt x="734" y="49"/>
                </a:cubicBezTo>
                <a:cubicBezTo>
                  <a:pt x="725" y="49"/>
                  <a:pt x="725" y="57"/>
                  <a:pt x="728" y="70"/>
                </a:cubicBezTo>
                <a:cubicBezTo>
                  <a:pt x="747" y="102"/>
                  <a:pt x="747" y="102"/>
                  <a:pt x="747" y="102"/>
                </a:cubicBezTo>
                <a:cubicBezTo>
                  <a:pt x="754" y="120"/>
                  <a:pt x="750" y="124"/>
                  <a:pt x="744" y="136"/>
                </a:cubicBezTo>
                <a:cubicBezTo>
                  <a:pt x="744" y="136"/>
                  <a:pt x="744" y="136"/>
                  <a:pt x="744" y="136"/>
                </a:cubicBezTo>
                <a:cubicBezTo>
                  <a:pt x="740" y="140"/>
                  <a:pt x="735" y="144"/>
                  <a:pt x="731" y="148"/>
                </a:cubicBezTo>
                <a:cubicBezTo>
                  <a:pt x="731" y="148"/>
                  <a:pt x="731" y="148"/>
                  <a:pt x="731" y="148"/>
                </a:cubicBezTo>
                <a:cubicBezTo>
                  <a:pt x="730" y="157"/>
                  <a:pt x="721" y="165"/>
                  <a:pt x="703" y="164"/>
                </a:cubicBezTo>
                <a:cubicBezTo>
                  <a:pt x="665" y="157"/>
                  <a:pt x="665" y="157"/>
                  <a:pt x="665" y="157"/>
                </a:cubicBezTo>
                <a:cubicBezTo>
                  <a:pt x="656" y="156"/>
                  <a:pt x="647" y="164"/>
                  <a:pt x="647" y="173"/>
                </a:cubicBezTo>
                <a:cubicBezTo>
                  <a:pt x="640" y="203"/>
                  <a:pt x="640" y="203"/>
                  <a:pt x="640" y="203"/>
                </a:cubicBezTo>
                <a:cubicBezTo>
                  <a:pt x="639" y="211"/>
                  <a:pt x="643" y="216"/>
                  <a:pt x="656" y="221"/>
                </a:cubicBezTo>
                <a:cubicBezTo>
                  <a:pt x="690" y="232"/>
                  <a:pt x="690" y="232"/>
                  <a:pt x="690" y="232"/>
                </a:cubicBezTo>
                <a:cubicBezTo>
                  <a:pt x="702" y="237"/>
                  <a:pt x="710" y="246"/>
                  <a:pt x="710" y="255"/>
                </a:cubicBezTo>
                <a:cubicBezTo>
                  <a:pt x="710" y="255"/>
                  <a:pt x="710" y="255"/>
                  <a:pt x="710" y="255"/>
                </a:cubicBezTo>
                <a:cubicBezTo>
                  <a:pt x="714" y="260"/>
                  <a:pt x="713" y="268"/>
                  <a:pt x="717" y="273"/>
                </a:cubicBezTo>
                <a:cubicBezTo>
                  <a:pt x="712" y="277"/>
                  <a:pt x="712" y="277"/>
                  <a:pt x="712" y="277"/>
                </a:cubicBezTo>
                <a:cubicBezTo>
                  <a:pt x="716" y="281"/>
                  <a:pt x="716" y="290"/>
                  <a:pt x="702" y="302"/>
                </a:cubicBezTo>
                <a:cubicBezTo>
                  <a:pt x="674" y="326"/>
                  <a:pt x="674" y="326"/>
                  <a:pt x="674" y="326"/>
                </a:cubicBezTo>
                <a:cubicBezTo>
                  <a:pt x="665" y="334"/>
                  <a:pt x="664" y="343"/>
                  <a:pt x="668" y="347"/>
                </a:cubicBezTo>
                <a:cubicBezTo>
                  <a:pt x="687" y="379"/>
                  <a:pt x="687" y="379"/>
                  <a:pt x="687" y="379"/>
                </a:cubicBezTo>
                <a:cubicBezTo>
                  <a:pt x="691" y="383"/>
                  <a:pt x="700" y="384"/>
                  <a:pt x="704" y="380"/>
                </a:cubicBezTo>
                <a:cubicBezTo>
                  <a:pt x="745" y="361"/>
                  <a:pt x="745" y="361"/>
                  <a:pt x="745" y="361"/>
                </a:cubicBezTo>
                <a:cubicBezTo>
                  <a:pt x="758" y="358"/>
                  <a:pt x="767" y="358"/>
                  <a:pt x="771" y="363"/>
                </a:cubicBezTo>
                <a:cubicBezTo>
                  <a:pt x="771" y="363"/>
                  <a:pt x="771" y="363"/>
                  <a:pt x="771" y="363"/>
                </a:cubicBezTo>
                <a:cubicBezTo>
                  <a:pt x="779" y="364"/>
                  <a:pt x="787" y="373"/>
                  <a:pt x="791" y="377"/>
                </a:cubicBezTo>
                <a:cubicBezTo>
                  <a:pt x="791" y="377"/>
                  <a:pt x="791" y="377"/>
                  <a:pt x="791" y="377"/>
                </a:cubicBezTo>
                <a:cubicBezTo>
                  <a:pt x="800" y="378"/>
                  <a:pt x="804" y="383"/>
                  <a:pt x="802" y="400"/>
                </a:cubicBezTo>
                <a:cubicBezTo>
                  <a:pt x="799" y="443"/>
                  <a:pt x="799" y="443"/>
                  <a:pt x="799" y="443"/>
                </a:cubicBezTo>
                <a:cubicBezTo>
                  <a:pt x="798" y="451"/>
                  <a:pt x="802" y="456"/>
                  <a:pt x="811" y="457"/>
                </a:cubicBezTo>
                <a:cubicBezTo>
                  <a:pt x="845" y="468"/>
                  <a:pt x="845" y="468"/>
                  <a:pt x="845" y="468"/>
                </a:cubicBezTo>
                <a:cubicBezTo>
                  <a:pt x="849" y="464"/>
                  <a:pt x="858" y="464"/>
                  <a:pt x="859" y="456"/>
                </a:cubicBezTo>
                <a:cubicBezTo>
                  <a:pt x="871" y="413"/>
                  <a:pt x="871" y="413"/>
                  <a:pt x="871" y="413"/>
                </a:cubicBezTo>
                <a:cubicBezTo>
                  <a:pt x="876" y="401"/>
                  <a:pt x="889" y="397"/>
                  <a:pt x="894" y="393"/>
                </a:cubicBezTo>
                <a:cubicBezTo>
                  <a:pt x="894" y="393"/>
                  <a:pt x="894" y="393"/>
                  <a:pt x="894" y="393"/>
                </a:cubicBezTo>
                <a:cubicBezTo>
                  <a:pt x="902" y="394"/>
                  <a:pt x="911" y="395"/>
                  <a:pt x="916" y="391"/>
                </a:cubicBezTo>
                <a:cubicBezTo>
                  <a:pt x="916" y="391"/>
                  <a:pt x="916" y="391"/>
                  <a:pt x="916" y="391"/>
                </a:cubicBezTo>
                <a:cubicBezTo>
                  <a:pt x="924" y="391"/>
                  <a:pt x="933" y="392"/>
                  <a:pt x="941" y="401"/>
                </a:cubicBezTo>
                <a:cubicBezTo>
                  <a:pt x="969" y="433"/>
                  <a:pt x="969" y="433"/>
                  <a:pt x="969" y="433"/>
                </a:cubicBezTo>
                <a:cubicBezTo>
                  <a:pt x="973" y="438"/>
                  <a:pt x="985" y="443"/>
                  <a:pt x="990" y="439"/>
                </a:cubicBezTo>
                <a:cubicBezTo>
                  <a:pt x="1018" y="415"/>
                  <a:pt x="1018" y="415"/>
                  <a:pt x="1018" y="415"/>
                </a:cubicBezTo>
                <a:cubicBezTo>
                  <a:pt x="1018" y="415"/>
                  <a:pt x="1027" y="407"/>
                  <a:pt x="1019" y="398"/>
                </a:cubicBezTo>
                <a:close/>
                <a:moveTo>
                  <a:pt x="803" y="279"/>
                </a:moveTo>
                <a:cubicBezTo>
                  <a:pt x="776" y="238"/>
                  <a:pt x="788" y="187"/>
                  <a:pt x="825" y="164"/>
                </a:cubicBezTo>
                <a:cubicBezTo>
                  <a:pt x="866" y="136"/>
                  <a:pt x="921" y="144"/>
                  <a:pt x="948" y="185"/>
                </a:cubicBezTo>
                <a:cubicBezTo>
                  <a:pt x="972" y="221"/>
                  <a:pt x="963" y="277"/>
                  <a:pt x="922" y="304"/>
                </a:cubicBezTo>
                <a:cubicBezTo>
                  <a:pt x="881" y="332"/>
                  <a:pt x="830" y="320"/>
                  <a:pt x="803" y="2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7226" tIns="33613" rIns="67226" bIns="336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2174B-594D-EF49-8083-4410011331A7}"/>
              </a:ext>
            </a:extLst>
          </p:cNvPr>
          <p:cNvSpPr txBox="1"/>
          <p:nvPr/>
        </p:nvSpPr>
        <p:spPr>
          <a:xfrm>
            <a:off x="7694743" y="5892739"/>
            <a:ext cx="1013926" cy="331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Dev tools</a:t>
            </a:r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1C6540A1-6323-B644-970F-94377014189A}"/>
              </a:ext>
            </a:extLst>
          </p:cNvPr>
          <p:cNvSpPr>
            <a:spLocks noChangeAspect="1"/>
          </p:cNvSpPr>
          <p:nvPr/>
        </p:nvSpPr>
        <p:spPr bwMode="black">
          <a:xfrm>
            <a:off x="9109558" y="5890197"/>
            <a:ext cx="193380" cy="336983"/>
          </a:xfrm>
          <a:custGeom>
            <a:avLst/>
            <a:gdLst>
              <a:gd name="connsiteX0" fmla="*/ 1002412 w 3075598"/>
              <a:gd name="connsiteY0" fmla="*/ 484878 h 5359527"/>
              <a:gd name="connsiteX1" fmla="*/ 508128 w 3075598"/>
              <a:gd name="connsiteY1" fmla="*/ 979160 h 5359527"/>
              <a:gd name="connsiteX2" fmla="*/ 652901 w 3075598"/>
              <a:gd name="connsiteY2" fmla="*/ 1328670 h 5359527"/>
              <a:gd name="connsiteX3" fmla="*/ 714869 w 3075598"/>
              <a:gd name="connsiteY3" fmla="*/ 1379799 h 5359527"/>
              <a:gd name="connsiteX4" fmla="*/ 714869 w 3075598"/>
              <a:gd name="connsiteY4" fmla="*/ 1276891 h 5359527"/>
              <a:gd name="connsiteX5" fmla="*/ 714869 w 3075598"/>
              <a:gd name="connsiteY5" fmla="*/ 972694 h 5359527"/>
              <a:gd name="connsiteX6" fmla="*/ 1014116 w 3075598"/>
              <a:gd name="connsiteY6" fmla="*/ 690208 h 5359527"/>
              <a:gd name="connsiteX7" fmla="*/ 1296739 w 3075598"/>
              <a:gd name="connsiteY7" fmla="*/ 972694 h 5359527"/>
              <a:gd name="connsiteX8" fmla="*/ 1296739 w 3075598"/>
              <a:gd name="connsiteY8" fmla="*/ 1321582 h 5359527"/>
              <a:gd name="connsiteX9" fmla="*/ 1296739 w 3075598"/>
              <a:gd name="connsiteY9" fmla="*/ 1374202 h 5359527"/>
              <a:gd name="connsiteX10" fmla="*/ 1351924 w 3075598"/>
              <a:gd name="connsiteY10" fmla="*/ 1328670 h 5359527"/>
              <a:gd name="connsiteX11" fmla="*/ 1496696 w 3075598"/>
              <a:gd name="connsiteY11" fmla="*/ 979160 h 5359527"/>
              <a:gd name="connsiteX12" fmla="*/ 1002412 w 3075598"/>
              <a:gd name="connsiteY12" fmla="*/ 484878 h 5359527"/>
              <a:gd name="connsiteX13" fmla="*/ 1002412 w 3075598"/>
              <a:gd name="connsiteY13" fmla="*/ 134752 h 5359527"/>
              <a:gd name="connsiteX14" fmla="*/ 158003 w 3075598"/>
              <a:gd name="connsiteY14" fmla="*/ 979160 h 5359527"/>
              <a:gd name="connsiteX15" fmla="*/ 673730 w 3075598"/>
              <a:gd name="connsiteY15" fmla="*/ 1757210 h 5359527"/>
              <a:gd name="connsiteX16" fmla="*/ 714869 w 3075598"/>
              <a:gd name="connsiteY16" fmla="*/ 1769981 h 5359527"/>
              <a:gd name="connsiteX17" fmla="*/ 714869 w 3075598"/>
              <a:gd name="connsiteY17" fmla="*/ 1543117 h 5359527"/>
              <a:gd name="connsiteX18" fmla="*/ 714869 w 3075598"/>
              <a:gd name="connsiteY18" fmla="*/ 1535496 h 5359527"/>
              <a:gd name="connsiteX19" fmla="*/ 650757 w 3075598"/>
              <a:gd name="connsiteY19" fmla="*/ 1500698 h 5359527"/>
              <a:gd name="connsiteX20" fmla="*/ 373457 w 3075598"/>
              <a:gd name="connsiteY20" fmla="*/ 979160 h 5359527"/>
              <a:gd name="connsiteX21" fmla="*/ 1002412 w 3075598"/>
              <a:gd name="connsiteY21" fmla="*/ 350207 h 5359527"/>
              <a:gd name="connsiteX22" fmla="*/ 1631367 w 3075598"/>
              <a:gd name="connsiteY22" fmla="*/ 979160 h 5359527"/>
              <a:gd name="connsiteX23" fmla="*/ 1354067 w 3075598"/>
              <a:gd name="connsiteY23" fmla="*/ 1500698 h 5359527"/>
              <a:gd name="connsiteX24" fmla="*/ 1296739 w 3075598"/>
              <a:gd name="connsiteY24" fmla="*/ 1531815 h 5359527"/>
              <a:gd name="connsiteX25" fmla="*/ 1296739 w 3075598"/>
              <a:gd name="connsiteY25" fmla="*/ 1575572 h 5359527"/>
              <a:gd name="connsiteX26" fmla="*/ 1296739 w 3075598"/>
              <a:gd name="connsiteY26" fmla="*/ 1739200 h 5359527"/>
              <a:gd name="connsiteX27" fmla="*/ 1296739 w 3075598"/>
              <a:gd name="connsiteY27" fmla="*/ 1767875 h 5359527"/>
              <a:gd name="connsiteX28" fmla="*/ 1331095 w 3075598"/>
              <a:gd name="connsiteY28" fmla="*/ 1757210 h 5359527"/>
              <a:gd name="connsiteX29" fmla="*/ 1846822 w 3075598"/>
              <a:gd name="connsiteY29" fmla="*/ 979160 h 5359527"/>
              <a:gd name="connsiteX30" fmla="*/ 1002412 w 3075598"/>
              <a:gd name="connsiteY30" fmla="*/ 134752 h 5359527"/>
              <a:gd name="connsiteX31" fmla="*/ 1002412 w 3075598"/>
              <a:gd name="connsiteY31" fmla="*/ 0 h 5359527"/>
              <a:gd name="connsiteX32" fmla="*/ 1981574 w 3075598"/>
              <a:gd name="connsiteY32" fmla="*/ 979160 h 5359527"/>
              <a:gd name="connsiteX33" fmla="*/ 1383546 w 3075598"/>
              <a:gd name="connsiteY33" fmla="*/ 1881373 h 5359527"/>
              <a:gd name="connsiteX34" fmla="*/ 1296739 w 3075598"/>
              <a:gd name="connsiteY34" fmla="*/ 1908319 h 5359527"/>
              <a:gd name="connsiteX35" fmla="*/ 1296739 w 3075598"/>
              <a:gd name="connsiteY35" fmla="*/ 1930042 h 5359527"/>
              <a:gd name="connsiteX36" fmla="*/ 1296739 w 3075598"/>
              <a:gd name="connsiteY36" fmla="*/ 2401738 h 5359527"/>
              <a:gd name="connsiteX37" fmla="*/ 1595986 w 3075598"/>
              <a:gd name="connsiteY37" fmla="*/ 2102636 h 5359527"/>
              <a:gd name="connsiteX38" fmla="*/ 1895234 w 3075598"/>
              <a:gd name="connsiteY38" fmla="*/ 2401738 h 5359527"/>
              <a:gd name="connsiteX39" fmla="*/ 1895234 w 3075598"/>
              <a:gd name="connsiteY39" fmla="*/ 2551289 h 5359527"/>
              <a:gd name="connsiteX40" fmla="*/ 2177856 w 3075598"/>
              <a:gd name="connsiteY40" fmla="*/ 2252187 h 5359527"/>
              <a:gd name="connsiteX41" fmla="*/ 2477103 w 3075598"/>
              <a:gd name="connsiteY41" fmla="*/ 2551289 h 5359527"/>
              <a:gd name="connsiteX42" fmla="*/ 2477103 w 3075598"/>
              <a:gd name="connsiteY42" fmla="*/ 2700840 h 5359527"/>
              <a:gd name="connsiteX43" fmla="*/ 2776351 w 3075598"/>
              <a:gd name="connsiteY43" fmla="*/ 2401738 h 5359527"/>
              <a:gd name="connsiteX44" fmla="*/ 3058973 w 3075598"/>
              <a:gd name="connsiteY44" fmla="*/ 2700840 h 5359527"/>
              <a:gd name="connsiteX45" fmla="*/ 3058973 w 3075598"/>
              <a:gd name="connsiteY45" fmla="*/ 3332278 h 5359527"/>
              <a:gd name="connsiteX46" fmla="*/ 3058973 w 3075598"/>
              <a:gd name="connsiteY46" fmla="*/ 3830782 h 5359527"/>
              <a:gd name="connsiteX47" fmla="*/ 3075598 w 3075598"/>
              <a:gd name="connsiteY47" fmla="*/ 3830782 h 5359527"/>
              <a:gd name="connsiteX48" fmla="*/ 3058973 w 3075598"/>
              <a:gd name="connsiteY48" fmla="*/ 3947100 h 5359527"/>
              <a:gd name="connsiteX49" fmla="*/ 3058973 w 3075598"/>
              <a:gd name="connsiteY49" fmla="*/ 3996950 h 5359527"/>
              <a:gd name="connsiteX50" fmla="*/ 1529487 w 3075598"/>
              <a:gd name="connsiteY50" fmla="*/ 5359527 h 5359527"/>
              <a:gd name="connsiteX51" fmla="*/ 0 w 3075598"/>
              <a:gd name="connsiteY51" fmla="*/ 3830782 h 5359527"/>
              <a:gd name="connsiteX52" fmla="*/ 0 w 3075598"/>
              <a:gd name="connsiteY52" fmla="*/ 2966709 h 5359527"/>
              <a:gd name="connsiteX53" fmla="*/ 0 w 3075598"/>
              <a:gd name="connsiteY53" fmla="*/ 2667607 h 5359527"/>
              <a:gd name="connsiteX54" fmla="*/ 299248 w 3075598"/>
              <a:gd name="connsiteY54" fmla="*/ 2667607 h 5359527"/>
              <a:gd name="connsiteX55" fmla="*/ 581870 w 3075598"/>
              <a:gd name="connsiteY55" fmla="*/ 2966709 h 5359527"/>
              <a:gd name="connsiteX56" fmla="*/ 581870 w 3075598"/>
              <a:gd name="connsiteY56" fmla="*/ 3681231 h 5359527"/>
              <a:gd name="connsiteX57" fmla="*/ 714869 w 3075598"/>
              <a:gd name="connsiteY57" fmla="*/ 3531680 h 5359527"/>
              <a:gd name="connsiteX58" fmla="*/ 714869 w 3075598"/>
              <a:gd name="connsiteY58" fmla="*/ 2700840 h 5359527"/>
              <a:gd name="connsiteX59" fmla="*/ 714869 w 3075598"/>
              <a:gd name="connsiteY59" fmla="*/ 1971778 h 5359527"/>
              <a:gd name="connsiteX60" fmla="*/ 714869 w 3075598"/>
              <a:gd name="connsiteY60" fmla="*/ 1910425 h 5359527"/>
              <a:gd name="connsiteX61" fmla="*/ 621278 w 3075598"/>
              <a:gd name="connsiteY61" fmla="*/ 1881373 h 5359527"/>
              <a:gd name="connsiteX62" fmla="*/ 23250 w 3075598"/>
              <a:gd name="connsiteY62" fmla="*/ 979160 h 5359527"/>
              <a:gd name="connsiteX63" fmla="*/ 1002412 w 3075598"/>
              <a:gd name="connsiteY63" fmla="*/ 0 h 53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075598" h="5359527">
                <a:moveTo>
                  <a:pt x="1002412" y="484878"/>
                </a:moveTo>
                <a:cubicBezTo>
                  <a:pt x="729427" y="484878"/>
                  <a:pt x="508128" y="706175"/>
                  <a:pt x="508128" y="979160"/>
                </a:cubicBezTo>
                <a:cubicBezTo>
                  <a:pt x="508128" y="1115653"/>
                  <a:pt x="563453" y="1239223"/>
                  <a:pt x="652901" y="1328670"/>
                </a:cubicBezTo>
                <a:lnTo>
                  <a:pt x="714869" y="1379799"/>
                </a:lnTo>
                <a:lnTo>
                  <a:pt x="714869" y="1276891"/>
                </a:lnTo>
                <a:cubicBezTo>
                  <a:pt x="714869" y="1181961"/>
                  <a:pt x="714869" y="1080703"/>
                  <a:pt x="714869" y="972694"/>
                </a:cubicBezTo>
                <a:cubicBezTo>
                  <a:pt x="714869" y="823143"/>
                  <a:pt x="847868" y="690208"/>
                  <a:pt x="1014116" y="690208"/>
                </a:cubicBezTo>
                <a:cubicBezTo>
                  <a:pt x="1163740" y="690208"/>
                  <a:pt x="1296739" y="823143"/>
                  <a:pt x="1296739" y="972694"/>
                </a:cubicBezTo>
                <a:cubicBezTo>
                  <a:pt x="1296739" y="972694"/>
                  <a:pt x="1296739" y="972694"/>
                  <a:pt x="1296739" y="1321582"/>
                </a:cubicBezTo>
                <a:lnTo>
                  <a:pt x="1296739" y="1374202"/>
                </a:lnTo>
                <a:lnTo>
                  <a:pt x="1351924" y="1328670"/>
                </a:lnTo>
                <a:cubicBezTo>
                  <a:pt x="1441372" y="1239223"/>
                  <a:pt x="1496696" y="1115653"/>
                  <a:pt x="1496696" y="979160"/>
                </a:cubicBezTo>
                <a:cubicBezTo>
                  <a:pt x="1496696" y="706175"/>
                  <a:pt x="1275397" y="484878"/>
                  <a:pt x="1002412" y="484878"/>
                </a:cubicBezTo>
                <a:close/>
                <a:moveTo>
                  <a:pt x="1002412" y="134752"/>
                </a:moveTo>
                <a:cubicBezTo>
                  <a:pt x="536057" y="134752"/>
                  <a:pt x="158003" y="512806"/>
                  <a:pt x="158003" y="979160"/>
                </a:cubicBezTo>
                <a:cubicBezTo>
                  <a:pt x="158003" y="1328926"/>
                  <a:pt x="370658" y="1629022"/>
                  <a:pt x="673730" y="1757210"/>
                </a:cubicBezTo>
                <a:lnTo>
                  <a:pt x="714869" y="1769981"/>
                </a:lnTo>
                <a:lnTo>
                  <a:pt x="714869" y="1543117"/>
                </a:lnTo>
                <a:lnTo>
                  <a:pt x="714869" y="1535496"/>
                </a:lnTo>
                <a:lnTo>
                  <a:pt x="650757" y="1500698"/>
                </a:lnTo>
                <a:cubicBezTo>
                  <a:pt x="483454" y="1387670"/>
                  <a:pt x="373457" y="1196261"/>
                  <a:pt x="373457" y="979160"/>
                </a:cubicBezTo>
                <a:cubicBezTo>
                  <a:pt x="373457" y="631799"/>
                  <a:pt x="655050" y="350207"/>
                  <a:pt x="1002412" y="350207"/>
                </a:cubicBezTo>
                <a:cubicBezTo>
                  <a:pt x="1349775" y="350207"/>
                  <a:pt x="1631367" y="631799"/>
                  <a:pt x="1631367" y="979160"/>
                </a:cubicBezTo>
                <a:cubicBezTo>
                  <a:pt x="1631367" y="1196261"/>
                  <a:pt x="1521370" y="1387670"/>
                  <a:pt x="1354067" y="1500698"/>
                </a:cubicBezTo>
                <a:lnTo>
                  <a:pt x="1296739" y="1531815"/>
                </a:lnTo>
                <a:lnTo>
                  <a:pt x="1296739" y="1575572"/>
                </a:lnTo>
                <a:cubicBezTo>
                  <a:pt x="1296739" y="1625812"/>
                  <a:pt x="1296739" y="1680238"/>
                  <a:pt x="1296739" y="1739200"/>
                </a:cubicBezTo>
                <a:lnTo>
                  <a:pt x="1296739" y="1767875"/>
                </a:lnTo>
                <a:lnTo>
                  <a:pt x="1331095" y="1757210"/>
                </a:lnTo>
                <a:cubicBezTo>
                  <a:pt x="1634166" y="1629022"/>
                  <a:pt x="1846822" y="1328926"/>
                  <a:pt x="1846822" y="979160"/>
                </a:cubicBezTo>
                <a:cubicBezTo>
                  <a:pt x="1846822" y="512806"/>
                  <a:pt x="1468767" y="134752"/>
                  <a:pt x="1002412" y="134752"/>
                </a:cubicBezTo>
                <a:close/>
                <a:moveTo>
                  <a:pt x="1002412" y="0"/>
                </a:moveTo>
                <a:cubicBezTo>
                  <a:pt x="1543188" y="0"/>
                  <a:pt x="1981574" y="438385"/>
                  <a:pt x="1981574" y="979160"/>
                </a:cubicBezTo>
                <a:cubicBezTo>
                  <a:pt x="1981574" y="1384741"/>
                  <a:pt x="1734982" y="1732728"/>
                  <a:pt x="1383546" y="1881373"/>
                </a:cubicBezTo>
                <a:lnTo>
                  <a:pt x="1296739" y="1908319"/>
                </a:lnTo>
                <a:lnTo>
                  <a:pt x="1296739" y="1930042"/>
                </a:lnTo>
                <a:cubicBezTo>
                  <a:pt x="1296739" y="2066806"/>
                  <a:pt x="1296739" y="2223107"/>
                  <a:pt x="1296739" y="2401738"/>
                </a:cubicBezTo>
                <a:cubicBezTo>
                  <a:pt x="1296739" y="2235570"/>
                  <a:pt x="1429738" y="2102636"/>
                  <a:pt x="1595986" y="2102636"/>
                </a:cubicBezTo>
                <a:cubicBezTo>
                  <a:pt x="1762235" y="2102636"/>
                  <a:pt x="1895234" y="2235570"/>
                  <a:pt x="1895234" y="2401738"/>
                </a:cubicBezTo>
                <a:cubicBezTo>
                  <a:pt x="1895234" y="2401738"/>
                  <a:pt x="1895234" y="2401738"/>
                  <a:pt x="1895234" y="2551289"/>
                </a:cubicBezTo>
                <a:cubicBezTo>
                  <a:pt x="1895234" y="2385121"/>
                  <a:pt x="2028232" y="2252187"/>
                  <a:pt x="2177856" y="2252187"/>
                </a:cubicBezTo>
                <a:cubicBezTo>
                  <a:pt x="2344105" y="2252187"/>
                  <a:pt x="2477103" y="2385121"/>
                  <a:pt x="2477103" y="2551289"/>
                </a:cubicBezTo>
                <a:cubicBezTo>
                  <a:pt x="2477103" y="2551289"/>
                  <a:pt x="2477103" y="2551289"/>
                  <a:pt x="2477103" y="2700840"/>
                </a:cubicBezTo>
                <a:cubicBezTo>
                  <a:pt x="2477103" y="2534672"/>
                  <a:pt x="2610102" y="2401738"/>
                  <a:pt x="2776351" y="2401738"/>
                </a:cubicBezTo>
                <a:cubicBezTo>
                  <a:pt x="2942599" y="2401738"/>
                  <a:pt x="3058973" y="2534672"/>
                  <a:pt x="3058973" y="2700840"/>
                </a:cubicBezTo>
                <a:cubicBezTo>
                  <a:pt x="3058973" y="2700840"/>
                  <a:pt x="3058973" y="2700840"/>
                  <a:pt x="3058973" y="3332278"/>
                </a:cubicBezTo>
                <a:cubicBezTo>
                  <a:pt x="3058973" y="3332278"/>
                  <a:pt x="3058973" y="3332278"/>
                  <a:pt x="3058973" y="3830782"/>
                </a:cubicBezTo>
                <a:cubicBezTo>
                  <a:pt x="3058973" y="3830782"/>
                  <a:pt x="3058973" y="3830782"/>
                  <a:pt x="3075598" y="3830782"/>
                </a:cubicBezTo>
                <a:cubicBezTo>
                  <a:pt x="3075598" y="3864016"/>
                  <a:pt x="3075598" y="3913866"/>
                  <a:pt x="3058973" y="3947100"/>
                </a:cubicBezTo>
                <a:lnTo>
                  <a:pt x="3058973" y="3996950"/>
                </a:lnTo>
                <a:cubicBezTo>
                  <a:pt x="2975849" y="4761323"/>
                  <a:pt x="2327480" y="5359527"/>
                  <a:pt x="1529487" y="5359527"/>
                </a:cubicBezTo>
                <a:cubicBezTo>
                  <a:pt x="681619" y="5359527"/>
                  <a:pt x="0" y="4678239"/>
                  <a:pt x="0" y="3830782"/>
                </a:cubicBezTo>
                <a:cubicBezTo>
                  <a:pt x="0" y="3830782"/>
                  <a:pt x="0" y="3830782"/>
                  <a:pt x="0" y="2966709"/>
                </a:cubicBezTo>
                <a:cubicBezTo>
                  <a:pt x="0" y="2966709"/>
                  <a:pt x="0" y="2966709"/>
                  <a:pt x="0" y="2667607"/>
                </a:cubicBezTo>
                <a:cubicBezTo>
                  <a:pt x="0" y="2667607"/>
                  <a:pt x="0" y="2667607"/>
                  <a:pt x="299248" y="2667607"/>
                </a:cubicBezTo>
                <a:cubicBezTo>
                  <a:pt x="465496" y="2667607"/>
                  <a:pt x="581870" y="2800541"/>
                  <a:pt x="581870" y="2966709"/>
                </a:cubicBezTo>
                <a:cubicBezTo>
                  <a:pt x="581870" y="2966709"/>
                  <a:pt x="581870" y="2966709"/>
                  <a:pt x="581870" y="3681231"/>
                </a:cubicBezTo>
                <a:cubicBezTo>
                  <a:pt x="681619" y="3681231"/>
                  <a:pt x="714869" y="3598147"/>
                  <a:pt x="714869" y="3531680"/>
                </a:cubicBezTo>
                <a:cubicBezTo>
                  <a:pt x="714869" y="3531680"/>
                  <a:pt x="714869" y="3531680"/>
                  <a:pt x="714869" y="2700840"/>
                </a:cubicBezTo>
                <a:cubicBezTo>
                  <a:pt x="714869" y="2700840"/>
                  <a:pt x="714869" y="2700840"/>
                  <a:pt x="714869" y="1971778"/>
                </a:cubicBezTo>
                <a:lnTo>
                  <a:pt x="714869" y="1910425"/>
                </a:lnTo>
                <a:lnTo>
                  <a:pt x="621278" y="1881373"/>
                </a:lnTo>
                <a:cubicBezTo>
                  <a:pt x="269842" y="1732728"/>
                  <a:pt x="23250" y="1384741"/>
                  <a:pt x="23250" y="979160"/>
                </a:cubicBezTo>
                <a:cubicBezTo>
                  <a:pt x="23250" y="438385"/>
                  <a:pt x="461636" y="0"/>
                  <a:pt x="10024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7226" tIns="33613" rIns="67226" bIns="33613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15BDAF-3DAD-0741-BF91-2CED81D4B4B0}"/>
              </a:ext>
            </a:extLst>
          </p:cNvPr>
          <p:cNvSpPr txBox="1"/>
          <p:nvPr/>
        </p:nvSpPr>
        <p:spPr>
          <a:xfrm>
            <a:off x="9310979" y="5892739"/>
            <a:ext cx="1598710" cy="331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Apps &amp; services</a:t>
            </a:r>
          </a:p>
        </p:txBody>
      </p:sp>
      <p:sp>
        <p:nvSpPr>
          <p:cNvPr id="24" name="Isosceles Triangle 28">
            <a:extLst>
              <a:ext uri="{FF2B5EF4-FFF2-40B4-BE49-F238E27FC236}">
                <a16:creationId xmlns:a16="http://schemas.microsoft.com/office/drawing/2014/main" id="{F16420CB-BA60-DF47-9624-D45707E07BE8}"/>
              </a:ext>
            </a:extLst>
          </p:cNvPr>
          <p:cNvSpPr/>
          <p:nvPr/>
        </p:nvSpPr>
        <p:spPr>
          <a:xfrm>
            <a:off x="4370383" y="4574394"/>
            <a:ext cx="303203" cy="17928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Isosceles Triangle 78">
            <a:extLst>
              <a:ext uri="{FF2B5EF4-FFF2-40B4-BE49-F238E27FC236}">
                <a16:creationId xmlns:a16="http://schemas.microsoft.com/office/drawing/2014/main" id="{EFE25517-AA05-9047-9711-5776CFD3B21C}"/>
              </a:ext>
            </a:extLst>
          </p:cNvPr>
          <p:cNvSpPr/>
          <p:nvPr/>
        </p:nvSpPr>
        <p:spPr>
          <a:xfrm>
            <a:off x="7096698" y="4842442"/>
            <a:ext cx="303203" cy="17928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79">
            <a:extLst>
              <a:ext uri="{FF2B5EF4-FFF2-40B4-BE49-F238E27FC236}">
                <a16:creationId xmlns:a16="http://schemas.microsoft.com/office/drawing/2014/main" id="{9D7F0FFC-1758-3F43-92D1-5912F2CBE855}"/>
              </a:ext>
            </a:extLst>
          </p:cNvPr>
          <p:cNvSpPr/>
          <p:nvPr/>
        </p:nvSpPr>
        <p:spPr>
          <a:xfrm>
            <a:off x="9740659" y="5074375"/>
            <a:ext cx="303203" cy="17928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1E4B50-CCD6-8E48-A967-E7F48600FF68}"/>
              </a:ext>
            </a:extLst>
          </p:cNvPr>
          <p:cNvSpPr/>
          <p:nvPr/>
        </p:nvSpPr>
        <p:spPr>
          <a:xfrm>
            <a:off x="4095433" y="2508847"/>
            <a:ext cx="955014" cy="609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FA0AF-770F-0D4A-A437-46149948E3CB}"/>
              </a:ext>
            </a:extLst>
          </p:cNvPr>
          <p:cNvSpPr/>
          <p:nvPr/>
        </p:nvSpPr>
        <p:spPr>
          <a:xfrm>
            <a:off x="6764203" y="2508847"/>
            <a:ext cx="955014" cy="1228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5FB2E8-C0EB-5F4B-BA41-11B0AF811C65}"/>
              </a:ext>
            </a:extLst>
          </p:cNvPr>
          <p:cNvSpPr/>
          <p:nvPr/>
        </p:nvSpPr>
        <p:spPr>
          <a:xfrm>
            <a:off x="9435751" y="2508847"/>
            <a:ext cx="955014" cy="1541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13">
            <a:extLst>
              <a:ext uri="{FF2B5EF4-FFF2-40B4-BE49-F238E27FC236}">
                <a16:creationId xmlns:a16="http://schemas.microsoft.com/office/drawing/2014/main" id="{1A1E5656-6F49-8943-82ED-761987AA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/>
              <a:t>History of cloud development</a:t>
            </a:r>
          </a:p>
        </p:txBody>
      </p:sp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89EEACA2-7921-F34D-9DDC-5AA1CBF4E657}"/>
              </a:ext>
            </a:extLst>
          </p:cNvPr>
          <p:cNvSpPr txBox="1">
            <a:spLocks/>
          </p:cNvSpPr>
          <p:nvPr/>
        </p:nvSpPr>
        <p:spPr>
          <a:xfrm>
            <a:off x="585217" y="741690"/>
            <a:ext cx="11018520" cy="2308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Increasingly advanced cloud technologies have led companies to </a:t>
            </a:r>
            <a:br>
              <a:rPr lang="en-US" sz="2000" dirty="0"/>
            </a:br>
            <a:r>
              <a:rPr lang="en-US" sz="2000" dirty="0"/>
              <a:t>entrust more and more of their IT activities to service providers </a:t>
            </a:r>
          </a:p>
          <a:p>
            <a:endParaRPr lang="en-US" sz="2000" dirty="0"/>
          </a:p>
        </p:txBody>
      </p:sp>
      <p:sp>
        <p:nvSpPr>
          <p:cNvPr id="32" name="Freeform: Shape 19">
            <a:extLst>
              <a:ext uri="{FF2B5EF4-FFF2-40B4-BE49-F238E27FC236}">
                <a16:creationId xmlns:a16="http://schemas.microsoft.com/office/drawing/2014/main" id="{3CEDFA01-29AE-E44F-9981-C0B680458397}"/>
              </a:ext>
            </a:extLst>
          </p:cNvPr>
          <p:cNvSpPr/>
          <p:nvPr/>
        </p:nvSpPr>
        <p:spPr bwMode="auto">
          <a:xfrm>
            <a:off x="774183" y="4811075"/>
            <a:ext cx="3977181" cy="794486"/>
          </a:xfrm>
          <a:custGeom>
            <a:avLst/>
            <a:gdLst>
              <a:gd name="connsiteX0" fmla="*/ 0 w 2062716"/>
              <a:gd name="connsiteY0" fmla="*/ 0 h 304800"/>
              <a:gd name="connsiteX1" fmla="*/ 2062716 w 2062716"/>
              <a:gd name="connsiteY1" fmla="*/ 0 h 304800"/>
              <a:gd name="connsiteX2" fmla="*/ 2062716 w 2062716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2716" h="304800">
                <a:moveTo>
                  <a:pt x="0" y="0"/>
                </a:moveTo>
                <a:lnTo>
                  <a:pt x="2062716" y="0"/>
                </a:lnTo>
                <a:lnTo>
                  <a:pt x="2062716" y="304800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Left Mask">
            <a:extLst>
              <a:ext uri="{FF2B5EF4-FFF2-40B4-BE49-F238E27FC236}">
                <a16:creationId xmlns:a16="http://schemas.microsoft.com/office/drawing/2014/main" id="{B4BB2C54-3FF6-4642-A370-0A3A56EE1D0E}"/>
              </a:ext>
            </a:extLst>
          </p:cNvPr>
          <p:cNvSpPr/>
          <p:nvPr/>
        </p:nvSpPr>
        <p:spPr bwMode="auto">
          <a:xfrm>
            <a:off x="1" y="4238702"/>
            <a:ext cx="825524" cy="208674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2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2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75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/>
      <p:bldP spid="12" grpId="0"/>
      <p:bldP spid="13" grpId="0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161ED-335D-B048-9362-E7A73B4A6877}"/>
              </a:ext>
            </a:extLst>
          </p:cNvPr>
          <p:cNvSpPr txBox="1"/>
          <p:nvPr/>
        </p:nvSpPr>
        <p:spPr>
          <a:xfrm>
            <a:off x="3892377" y="2721114"/>
            <a:ext cx="599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Stateful vs Stateless</a:t>
            </a:r>
          </a:p>
        </p:txBody>
      </p:sp>
    </p:spTree>
    <p:extLst>
      <p:ext uri="{BB962C8B-B14F-4D97-AF65-F5344CB8AC3E}">
        <p14:creationId xmlns:p14="http://schemas.microsoft.com/office/powerpoint/2010/main" val="294025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8A5195-3F4C-4045-A59F-EF3DCE0E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463550"/>
            <a:ext cx="107315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2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252F86-0116-C649-A9D6-22DCFE42E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09" r="194"/>
          <a:stretch/>
        </p:blipFill>
        <p:spPr>
          <a:xfrm>
            <a:off x="407774" y="1148236"/>
            <a:ext cx="4658496" cy="4561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D989FC-07C5-F84F-B0EB-13F4238D2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65"/>
          <a:stretch/>
        </p:blipFill>
        <p:spPr>
          <a:xfrm>
            <a:off x="5881816" y="1148236"/>
            <a:ext cx="5807676" cy="47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2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2DB1A0-E794-F248-BC35-C7028161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11452"/>
            <a:ext cx="10905066" cy="343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2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E5CEF3-368F-A44A-BB66-9FF72B50D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77" y="486258"/>
            <a:ext cx="11485529" cy="5885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DEBB1C-DA47-9142-AE56-5DE5CCF5329B}"/>
              </a:ext>
            </a:extLst>
          </p:cNvPr>
          <p:cNvSpPr txBox="1"/>
          <p:nvPr/>
        </p:nvSpPr>
        <p:spPr>
          <a:xfrm>
            <a:off x="5340856" y="193870"/>
            <a:ext cx="1870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Serverless</a:t>
            </a:r>
          </a:p>
        </p:txBody>
      </p:sp>
    </p:spTree>
    <p:extLst>
      <p:ext uri="{BB962C8B-B14F-4D97-AF65-F5344CB8AC3E}">
        <p14:creationId xmlns:p14="http://schemas.microsoft.com/office/powerpoint/2010/main" val="427778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6919-02AE-834D-8AF5-A00EE0CC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56B1-6D79-9A46-9E8F-08E912DF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Continuous integration and continuous delivery</a:t>
            </a:r>
          </a:p>
          <a:p>
            <a:r>
              <a:rPr lang="en-IN" dirty="0"/>
              <a:t>Auto scalable and no monitoring required</a:t>
            </a:r>
          </a:p>
          <a:p>
            <a:r>
              <a:rPr lang="en-IN" dirty="0"/>
              <a:t>No server management is necessary</a:t>
            </a:r>
          </a:p>
          <a:p>
            <a:r>
              <a:rPr lang="en-IN" dirty="0"/>
              <a:t>Developers are only charged for the server space they use, reducing cost</a:t>
            </a:r>
          </a:p>
          <a:p>
            <a:r>
              <a:rPr lang="en-IN" dirty="0"/>
              <a:t>Code can run closer to the end user, decreasing latency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4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364</Words>
  <Application>Microsoft Macintosh PowerPoint</Application>
  <PresentationFormat>Widescreen</PresentationFormat>
  <Paragraphs>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Semibold</vt:lpstr>
      <vt:lpstr>Office Theme</vt:lpstr>
      <vt:lpstr>A Quick Refresher</vt:lpstr>
      <vt:lpstr>PowerPoint Presentation</vt:lpstr>
      <vt:lpstr>History of cloud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When not to “serverless”?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Chaitanya Balaga</dc:creator>
  <cp:lastModifiedBy>Krishna Chaitanya Balaga</cp:lastModifiedBy>
  <cp:revision>34</cp:revision>
  <dcterms:created xsi:type="dcterms:W3CDTF">2019-07-27T03:48:28Z</dcterms:created>
  <dcterms:modified xsi:type="dcterms:W3CDTF">2019-07-27T14:44:01Z</dcterms:modified>
</cp:coreProperties>
</file>