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63" r:id="rId2"/>
    <p:sldId id="264" r:id="rId3"/>
    <p:sldId id="266" r:id="rId4"/>
    <p:sldId id="262" r:id="rId5"/>
    <p:sldId id="257" r:id="rId6"/>
    <p:sldId id="258" r:id="rId7"/>
    <p:sldId id="259" r:id="rId8"/>
    <p:sldId id="267" r:id="rId9"/>
    <p:sldId id="261" r:id="rId10"/>
    <p:sldId id="270" r:id="rId11"/>
    <p:sldId id="271" r:id="rId12"/>
    <p:sldId id="272" r:id="rId13"/>
    <p:sldId id="273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63FCD-D119-4ED9-9984-F219908E411D}" v="2350" dt="2023-04-05T17:04:47.880"/>
    <p1510:client id="{D010E3CD-2441-3030-0470-E62ED77DC5A4}" v="164" dt="2023-04-05T12:54:01.166"/>
    <p1510:client id="{EC5594E4-4BF1-4B16-80C5-D98125C59F26}" v="874" dt="2023-04-05T13:59:51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9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3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01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5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979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59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50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8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9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9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4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7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63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0C8A5-EB5E-93A4-C227-2CCEC911DFD2}"/>
              </a:ext>
            </a:extLst>
          </p:cNvPr>
          <p:cNvSpPr txBox="1"/>
          <p:nvPr/>
        </p:nvSpPr>
        <p:spPr>
          <a:xfrm>
            <a:off x="1053935" y="2793176"/>
            <a:ext cx="901782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/>
              <a:t>CS 232 </a:t>
            </a:r>
            <a:r>
              <a:rPr lang="en-US" sz="3600" b="1" dirty="0">
                <a:ea typeface="+mn-lt"/>
                <a:cs typeface="+mn-lt"/>
              </a:rPr>
              <a:t>Lab-5</a:t>
            </a:r>
            <a:endParaRPr lang="en-US" sz="3600"/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Logic Design and Computer Architecture 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85511-9670-FCF2-B9F8-A1C49D9F6D5A}"/>
              </a:ext>
            </a:extLst>
          </p:cNvPr>
          <p:cNvSpPr txBox="1"/>
          <p:nvPr/>
        </p:nvSpPr>
        <p:spPr>
          <a:xfrm>
            <a:off x="3003467" y="1358239"/>
            <a:ext cx="105269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Intel </a:t>
            </a:r>
            <a:r>
              <a:rPr lang="en-US" sz="4000" b="1" dirty="0" err="1">
                <a:solidFill>
                  <a:schemeClr val="accent2"/>
                </a:solidFill>
              </a:rPr>
              <a:t>Vtune</a:t>
            </a:r>
            <a:r>
              <a:rPr lang="en-US" sz="4000" b="1" dirty="0">
                <a:solidFill>
                  <a:schemeClr val="accent2"/>
                </a:solidFill>
              </a:rPr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105460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C0408-45DB-D03A-1FCE-0D2ACCBBF7C1}"/>
              </a:ext>
            </a:extLst>
          </p:cNvPr>
          <p:cNvSpPr txBox="1"/>
          <p:nvPr/>
        </p:nvSpPr>
        <p:spPr>
          <a:xfrm>
            <a:off x="493295" y="753979"/>
            <a:ext cx="1155633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ritannic Bold"/>
                <a:ea typeface="+mn-lt"/>
                <a:cs typeface="+mn-lt"/>
              </a:rPr>
              <a:t>Optimization 2</a:t>
            </a:r>
            <a:endParaRPr lang="en-US" b="1">
              <a:solidFill>
                <a:schemeClr val="bg1"/>
              </a:solidFill>
              <a:latin typeface="Britannic Bold"/>
              <a:ea typeface="+mn-lt"/>
              <a:cs typeface="+mn-lt"/>
            </a:endParaRP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Next Decrypt is the hotspot. The two while loops were replaced by a single for loop(because it is faster than while loop), for better memory accesses, with respect to cache utilization.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1639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C0408-45DB-D03A-1FCE-0D2ACCBBF7C1}"/>
              </a:ext>
            </a:extLst>
          </p:cNvPr>
          <p:cNvSpPr txBox="1"/>
          <p:nvPr/>
        </p:nvSpPr>
        <p:spPr>
          <a:xfrm>
            <a:off x="443163" y="804111"/>
            <a:ext cx="1155633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ritannic Bold"/>
                <a:ea typeface="+mn-lt"/>
                <a:cs typeface="+mn-lt"/>
              </a:rPr>
              <a:t>Optimization 3</a:t>
            </a:r>
            <a:endParaRPr lang="en-US" dirty="0">
              <a:solidFill>
                <a:schemeClr val="bg1"/>
              </a:solidFill>
              <a:latin typeface="Britannic Bold"/>
              <a:ea typeface="+mn-lt"/>
              <a:cs typeface="+mn-lt"/>
            </a:endParaRP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 err="1">
                <a:ea typeface="+mn-lt"/>
                <a:cs typeface="+mn-lt"/>
              </a:rPr>
              <a:t>perf_int</a:t>
            </a:r>
            <a:r>
              <a:rPr lang="en-US" sz="3200" b="1" dirty="0">
                <a:ea typeface="+mn-lt"/>
                <a:cs typeface="+mn-lt"/>
              </a:rPr>
              <a:t> is less than or equal to 15. Hence </a:t>
            </a:r>
            <a:endParaRPr lang="en-US" sz="3200" dirty="0">
              <a:ea typeface="+mn-lt"/>
              <a:cs typeface="+mn-lt"/>
            </a:endParaRPr>
          </a:p>
          <a:p>
            <a:r>
              <a:rPr lang="en-US" sz="3200" b="1" dirty="0">
                <a:ea typeface="+mn-lt"/>
                <a:cs typeface="+mn-lt"/>
              </a:rPr>
              <a:t>(prf_int+1) &gt;&gt; 4 is either 1 or 0. In case it is 0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b="1" dirty="0">
                <a:ea typeface="+mn-lt"/>
                <a:cs typeface="+mn-lt"/>
              </a:rPr>
              <a:t>mask is 15 , </a:t>
            </a:r>
            <a:r>
              <a:rPr lang="en-US" sz="3200" b="1" dirty="0" err="1">
                <a:ea typeface="+mn-lt"/>
                <a:cs typeface="+mn-lt"/>
              </a:rPr>
              <a:t>perf_int</a:t>
            </a:r>
            <a:r>
              <a:rPr lang="en-US" sz="3200" b="1" dirty="0">
                <a:ea typeface="+mn-lt"/>
                <a:cs typeface="+mn-lt"/>
              </a:rPr>
              <a:t> &amp; mask is </a:t>
            </a:r>
            <a:r>
              <a:rPr lang="en-US" sz="3200" b="1" dirty="0" err="1">
                <a:ea typeface="+mn-lt"/>
                <a:cs typeface="+mn-lt"/>
              </a:rPr>
              <a:t>perf_int</a:t>
            </a:r>
            <a:r>
              <a:rPr lang="en-US" sz="3200" b="1" dirty="0">
                <a:ea typeface="+mn-lt"/>
                <a:cs typeface="+mn-lt"/>
              </a:rPr>
              <a:t>. In case it is 1, then we have to consider the mask.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22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C0408-45DB-D03A-1FCE-0D2ACCBBF7C1}"/>
              </a:ext>
            </a:extLst>
          </p:cNvPr>
          <p:cNvSpPr txBox="1"/>
          <p:nvPr/>
        </p:nvSpPr>
        <p:spPr>
          <a:xfrm>
            <a:off x="513347" y="894347"/>
            <a:ext cx="1155633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ritannic Bold"/>
                <a:ea typeface="+mn-lt"/>
                <a:cs typeface="+mn-lt"/>
              </a:rPr>
              <a:t>Optimization 4</a:t>
            </a:r>
            <a:endParaRPr lang="en-US" dirty="0">
              <a:solidFill>
                <a:schemeClr val="bg1"/>
              </a:solidFill>
              <a:latin typeface="Britannic Bold"/>
              <a:ea typeface="+mn-lt"/>
              <a:cs typeface="+mn-lt"/>
            </a:endParaRP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>
                <a:ea typeface="+mn-lt"/>
                <a:cs typeface="+mn-lt"/>
              </a:rPr>
              <a:t>Instead of calculating </a:t>
            </a:r>
            <a:r>
              <a:rPr lang="en-US" sz="3200" b="1" dirty="0" err="1">
                <a:ea typeface="+mn-lt"/>
                <a:cs typeface="+mn-lt"/>
              </a:rPr>
              <a:t>I%length</a:t>
            </a:r>
            <a:r>
              <a:rPr lang="en-US" sz="3200" b="1" dirty="0">
                <a:ea typeface="+mn-lt"/>
                <a:cs typeface="+mn-lt"/>
              </a:rPr>
              <a:t> in every </a:t>
            </a:r>
            <a:r>
              <a:rPr lang="en-US" sz="3200" b="1" dirty="0" err="1">
                <a:ea typeface="+mn-lt"/>
                <a:cs typeface="+mn-lt"/>
              </a:rPr>
              <a:t>itertion</a:t>
            </a:r>
            <a:r>
              <a:rPr lang="en-US" sz="3200" b="1" dirty="0">
                <a:ea typeface="+mn-lt"/>
                <a:cs typeface="+mn-lt"/>
              </a:rPr>
              <a:t>, we can just use another variable j, increment it and reset to 0 each time I touches </a:t>
            </a:r>
            <a:r>
              <a:rPr lang="en-US" sz="3200" b="1" dirty="0" err="1">
                <a:ea typeface="+mn-lt"/>
                <a:cs typeface="+mn-lt"/>
              </a:rPr>
              <a:t>len</a:t>
            </a:r>
            <a:r>
              <a:rPr lang="en-US" sz="3200" b="1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066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C0408-45DB-D03A-1FCE-0D2ACCBBF7C1}"/>
              </a:ext>
            </a:extLst>
          </p:cNvPr>
          <p:cNvSpPr txBox="1"/>
          <p:nvPr/>
        </p:nvSpPr>
        <p:spPr>
          <a:xfrm>
            <a:off x="362953" y="703847"/>
            <a:ext cx="1155633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ritannic Bold"/>
                <a:ea typeface="+mn-lt"/>
                <a:cs typeface="+mn-lt"/>
              </a:rPr>
              <a:t>Optimization 5</a:t>
            </a:r>
            <a:endParaRPr lang="en-US" dirty="0">
              <a:solidFill>
                <a:schemeClr val="bg1"/>
              </a:solidFill>
              <a:latin typeface="Britannic Bold"/>
              <a:ea typeface="+mn-lt"/>
              <a:cs typeface="+mn-lt"/>
            </a:endParaRP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>
                <a:ea typeface="+mn-lt"/>
                <a:cs typeface="+mn-lt"/>
              </a:rPr>
              <a:t>We can further speed it up by implementing parallelism, running execution for 4 indices in one iteration (Assuming length and maximum size are a multiple of 4). And minor changes like replacing while loops with for.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18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C58649-CB56-4B12-2F24-308BB7F1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44996"/>
              </p:ext>
            </p:extLst>
          </p:nvPr>
        </p:nvGraphicFramePr>
        <p:xfrm>
          <a:off x="1799029" y="1891957"/>
          <a:ext cx="81686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674196782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71511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Passwords per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4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01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88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4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21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Optimization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0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4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063F59C-C15A-026B-1897-97503FF0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10" y="1203579"/>
            <a:ext cx="9751594" cy="4851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D1BED-DCBC-24E6-AA06-944A8DDD0152}"/>
              </a:ext>
            </a:extLst>
          </p:cNvPr>
          <p:cNvSpPr txBox="1"/>
          <p:nvPr/>
        </p:nvSpPr>
        <p:spPr>
          <a:xfrm>
            <a:off x="1263315" y="140368"/>
            <a:ext cx="61922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 Rounded MT Bold"/>
              </a:rPr>
              <a:t>Plot of passwords per second</a:t>
            </a:r>
            <a:endParaRPr lang="en-US" sz="2800" b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53816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A729-440E-34D7-EC14-8BE4EB40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31" y="-685141"/>
            <a:ext cx="8534401" cy="2281600"/>
          </a:xfrm>
        </p:spPr>
        <p:txBody>
          <a:bodyPr/>
          <a:lstStyle/>
          <a:p>
            <a:r>
              <a:rPr lang="en-US" b="1" dirty="0"/>
              <a:t>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C715A-C6C9-74A8-B504-994E88DE4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732" y="2209800"/>
            <a:ext cx="10236529" cy="28939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 err="1">
                <a:solidFill>
                  <a:srgbClr val="FFFF00"/>
                </a:solidFill>
                <a:latin typeface="Georgia Pro"/>
              </a:rPr>
              <a:t>Nagasai</a:t>
            </a:r>
            <a:r>
              <a:rPr lang="en-US" sz="4000" dirty="0">
                <a:solidFill>
                  <a:srgbClr val="FFFF00"/>
                </a:solidFill>
                <a:latin typeface="Georgia Pro"/>
              </a:rPr>
              <a:t> Saketh Naidu (210050103)</a:t>
            </a:r>
          </a:p>
          <a:p>
            <a:r>
              <a:rPr lang="en-US" sz="4000" dirty="0">
                <a:solidFill>
                  <a:srgbClr val="FFFF00"/>
                </a:solidFill>
                <a:latin typeface="Georgia Pro"/>
              </a:rPr>
              <a:t>Gorle Krishna Chaitanya (210050057)</a:t>
            </a:r>
          </a:p>
          <a:p>
            <a:r>
              <a:rPr lang="en-US" sz="4000" dirty="0" err="1">
                <a:solidFill>
                  <a:srgbClr val="FFFF00"/>
                </a:solidFill>
                <a:latin typeface="Georgia Pro"/>
              </a:rPr>
              <a:t>Gangisetty</a:t>
            </a:r>
            <a:r>
              <a:rPr lang="en-US" sz="4000" dirty="0">
                <a:solidFill>
                  <a:srgbClr val="FFFF00"/>
                </a:solidFill>
                <a:latin typeface="Georgia Pro"/>
              </a:rPr>
              <a:t> Krishna Sai Kusal (</a:t>
            </a:r>
            <a:r>
              <a:rPr lang="en-US" sz="4000" dirty="0">
                <a:solidFill>
                  <a:srgbClr val="FFFF00"/>
                </a:solidFill>
                <a:latin typeface="Georgia Pro"/>
                <a:ea typeface="+mn-lt"/>
                <a:cs typeface="+mn-lt"/>
              </a:rPr>
              <a:t>210050051)</a:t>
            </a:r>
            <a:endParaRPr lang="en-US" sz="4000" dirty="0">
              <a:solidFill>
                <a:srgbClr val="FFFF00"/>
              </a:solidFill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26371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7351-1422-035C-DBEE-F2E0D196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094" y="1383145"/>
            <a:ext cx="8534401" cy="228160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Times New Roman"/>
                <a:cs typeface="Times New Roman"/>
              </a:rPr>
              <a:t>PART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CF57-D289-12CC-3E57-389A0AF9A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18182-0FDF-7403-4A5D-5DBE30C52AE8}"/>
              </a:ext>
            </a:extLst>
          </p:cNvPr>
          <p:cNvSpPr txBox="1"/>
          <p:nvPr/>
        </p:nvSpPr>
        <p:spPr>
          <a:xfrm>
            <a:off x="4515097" y="216477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957A98-49BC-3C5B-87FC-3227E405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86862"/>
              </p:ext>
            </p:extLst>
          </p:nvPr>
        </p:nvGraphicFramePr>
        <p:xfrm>
          <a:off x="959922" y="1830780"/>
          <a:ext cx="428441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391">
                  <a:extLst>
                    <a:ext uri="{9D8B030D-6E8A-4147-A177-3AD203B41FA5}">
                      <a16:colId xmlns:a16="http://schemas.microsoft.com/office/drawing/2014/main" val="379203783"/>
                    </a:ext>
                  </a:extLst>
                </a:gridCol>
                <a:gridCol w="2339020">
                  <a:extLst>
                    <a:ext uri="{9D8B030D-6E8A-4147-A177-3AD203B41FA5}">
                      <a16:colId xmlns:a16="http://schemas.microsoft.com/office/drawing/2014/main" val="4068911671"/>
                    </a:ext>
                  </a:extLst>
                </a:gridCol>
              </a:tblGrid>
              <a:tr h="351909">
                <a:tc>
                  <a:txBody>
                    <a:bodyPr/>
                    <a:lstStyle/>
                    <a:p>
                      <a:r>
                        <a:rPr lang="en-US" dirty="0"/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06968"/>
                  </a:ext>
                </a:extLst>
              </a:tr>
              <a:tr h="287925">
                <a:tc>
                  <a:txBody>
                    <a:bodyPr/>
                    <a:lstStyle/>
                    <a:p>
                      <a:r>
                        <a:rPr lang="en-US" dirty="0"/>
                        <a:t>Bad Speculation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72124"/>
                  </a:ext>
                </a:extLst>
              </a:tr>
              <a:tr h="287925">
                <a:tc>
                  <a:txBody>
                    <a:bodyPr/>
                    <a:lstStyle/>
                    <a:p>
                      <a:r>
                        <a:rPr lang="en-US" dirty="0"/>
                        <a:t>Logic Core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972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28D045-028E-2E08-ABF3-4996FB20A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0973"/>
              </p:ext>
            </p:extLst>
          </p:nvPr>
        </p:nvGraphicFramePr>
        <p:xfrm>
          <a:off x="6873331" y="1806108"/>
          <a:ext cx="428441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391">
                  <a:extLst>
                    <a:ext uri="{9D8B030D-6E8A-4147-A177-3AD203B41FA5}">
                      <a16:colId xmlns:a16="http://schemas.microsoft.com/office/drawing/2014/main" val="379203783"/>
                    </a:ext>
                  </a:extLst>
                </a:gridCol>
                <a:gridCol w="2339020">
                  <a:extLst>
                    <a:ext uri="{9D8B030D-6E8A-4147-A177-3AD203B41FA5}">
                      <a16:colId xmlns:a16="http://schemas.microsoft.com/office/drawing/2014/main" val="4068911671"/>
                    </a:ext>
                  </a:extLst>
                </a:gridCol>
              </a:tblGrid>
              <a:tr h="351909">
                <a:tc>
                  <a:txBody>
                    <a:bodyPr/>
                    <a:lstStyle/>
                    <a:p>
                      <a:r>
                        <a:rPr lang="en-US" dirty="0"/>
                        <a:t>Top hotspot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06968"/>
                  </a:ext>
                </a:extLst>
              </a:tr>
              <a:tr h="287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Percentage of CPU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72124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F94432A-6645-F0BF-AFC8-ACC9E4750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94556"/>
              </p:ext>
            </p:extLst>
          </p:nvPr>
        </p:nvGraphicFramePr>
        <p:xfrm>
          <a:off x="3119641" y="4559595"/>
          <a:ext cx="554551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012">
                  <a:extLst>
                    <a:ext uri="{9D8B030D-6E8A-4147-A177-3AD203B41FA5}">
                      <a16:colId xmlns:a16="http://schemas.microsoft.com/office/drawing/2014/main" val="379203783"/>
                    </a:ext>
                  </a:extLst>
                </a:gridCol>
                <a:gridCol w="3027505">
                  <a:extLst>
                    <a:ext uri="{9D8B030D-6E8A-4147-A177-3AD203B41FA5}">
                      <a16:colId xmlns:a16="http://schemas.microsoft.com/office/drawing/2014/main" val="4068911671"/>
                    </a:ext>
                  </a:extLst>
                </a:gridCol>
              </a:tblGrid>
              <a:tr h="351909">
                <a:tc>
                  <a:txBody>
                    <a:bodyPr/>
                    <a:lstStyle/>
                    <a:p>
                      <a:r>
                        <a:rPr lang="en-US" dirty="0"/>
                        <a:t>Number of Instructions 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70,099,200,000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06968"/>
                  </a:ext>
                </a:extLst>
              </a:tr>
              <a:tr h="287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Average CPU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72124"/>
                  </a:ext>
                </a:extLst>
              </a:tr>
              <a:tr h="287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Effective logical core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972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ABDC81-C781-1BA1-E25A-DBA9998AE23F}"/>
              </a:ext>
            </a:extLst>
          </p:cNvPr>
          <p:cNvSpPr txBox="1"/>
          <p:nvPr/>
        </p:nvSpPr>
        <p:spPr>
          <a:xfrm>
            <a:off x="907967" y="1167740"/>
            <a:ext cx="44532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Performance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5DA5F-13C4-BB7F-3277-B51E4084E08A}"/>
              </a:ext>
            </a:extLst>
          </p:cNvPr>
          <p:cNvSpPr txBox="1"/>
          <p:nvPr/>
        </p:nvSpPr>
        <p:spPr>
          <a:xfrm>
            <a:off x="6905006" y="1140526"/>
            <a:ext cx="41934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Hotspot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E9F05-F812-67B0-58E5-38C748152FAC}"/>
              </a:ext>
            </a:extLst>
          </p:cNvPr>
          <p:cNvSpPr txBox="1"/>
          <p:nvPr/>
        </p:nvSpPr>
        <p:spPr>
          <a:xfrm>
            <a:off x="3090058" y="3802577"/>
            <a:ext cx="52325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Microarchitecture Exploration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703D2-74D2-5B80-DCCB-D80D197846DE}"/>
              </a:ext>
            </a:extLst>
          </p:cNvPr>
          <p:cNvSpPr txBox="1"/>
          <p:nvPr/>
        </p:nvSpPr>
        <p:spPr>
          <a:xfrm>
            <a:off x="915390" y="195447"/>
            <a:ext cx="80900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Profiling Output</a:t>
            </a:r>
          </a:p>
        </p:txBody>
      </p:sp>
    </p:spTree>
    <p:extLst>
      <p:ext uri="{BB962C8B-B14F-4D97-AF65-F5344CB8AC3E}">
        <p14:creationId xmlns:p14="http://schemas.microsoft.com/office/powerpoint/2010/main" val="21312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0014A-C6E2-AAEE-F42B-40E9AE876D08}"/>
              </a:ext>
            </a:extLst>
          </p:cNvPr>
          <p:cNvSpPr txBox="1"/>
          <p:nvPr/>
        </p:nvSpPr>
        <p:spPr>
          <a:xfrm>
            <a:off x="760607" y="1537935"/>
            <a:ext cx="4582492" cy="18910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Performance Analysis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B8FB611-7D0A-A587-C744-3949B149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80" y="345171"/>
            <a:ext cx="4616098" cy="6134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29417-CE9E-10C2-3656-1AFD8AD0F84A}"/>
              </a:ext>
            </a:extLst>
          </p:cNvPr>
          <p:cNvSpPr txBox="1"/>
          <p:nvPr/>
        </p:nvSpPr>
        <p:spPr>
          <a:xfrm>
            <a:off x="1763233" y="496186"/>
            <a:ext cx="132906" cy="44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B78F-A21C-8417-F7D5-4158852F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05" y="690827"/>
            <a:ext cx="4889190" cy="2121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Hotspot Analysis</a:t>
            </a: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8046F1F-4C9E-C4FA-A1EC-CE4A3B9C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08" y="2749998"/>
            <a:ext cx="7894749" cy="237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1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AE63-0F55-A6F0-F4B0-0F9DADC23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8571" y="-714169"/>
            <a:ext cx="8505825" cy="2882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Microarchitecture Exploration</a:t>
            </a:r>
          </a:p>
        </p:txBody>
      </p:sp>
      <p:pic>
        <p:nvPicPr>
          <p:cNvPr id="3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694278FC-2814-B0CF-3140-81E37536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84" y="1715258"/>
            <a:ext cx="6592784" cy="419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7351-1422-035C-DBEE-F2E0D196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094" y="1383145"/>
            <a:ext cx="8534401" cy="228160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Times New Roman"/>
                <a:cs typeface="Times New Roman"/>
              </a:rPr>
              <a:t>PART - 2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CF57-D289-12CC-3E57-389A0AF9A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18182-0FDF-7403-4A5D-5DBE30C52AE8}"/>
              </a:ext>
            </a:extLst>
          </p:cNvPr>
          <p:cNvSpPr txBox="1"/>
          <p:nvPr/>
        </p:nvSpPr>
        <p:spPr>
          <a:xfrm>
            <a:off x="4515097" y="2164772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664D07-2483-43B1-CD05-BFD9A1BDD98B}"/>
              </a:ext>
            </a:extLst>
          </p:cNvPr>
          <p:cNvSpPr txBox="1"/>
          <p:nvPr/>
        </p:nvSpPr>
        <p:spPr>
          <a:xfrm>
            <a:off x="606136" y="272142"/>
            <a:ext cx="10848603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Britannic Bold"/>
              </a:rPr>
              <a:t>Optimization 1</a:t>
            </a:r>
            <a:endParaRPr lang="en-US" dirty="0">
              <a:solidFill>
                <a:schemeClr val="bg1"/>
              </a:solidFill>
              <a:latin typeface="Britannic Bold"/>
            </a:endParaRP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Hotspot analysis suggests </a:t>
            </a:r>
            <a:r>
              <a:rPr lang="en-US" sz="3200" b="1" dirty="0" err="1"/>
              <a:t>my_strlen</a:t>
            </a:r>
            <a:r>
              <a:rPr lang="en-US" sz="3200" b="1" dirty="0"/>
              <a:t>() is the hotspot, so the number of function calls have been reduced. And subfunction </a:t>
            </a:r>
            <a:r>
              <a:rPr lang="en-US" sz="3200" b="1" dirty="0" err="1"/>
              <a:t>CalculateCRC</a:t>
            </a:r>
            <a:r>
              <a:rPr lang="en-US" sz="3200" b="1" dirty="0"/>
              <a:t> is eliminated.</a:t>
            </a:r>
            <a:endParaRPr lang="en-US"/>
          </a:p>
          <a:p>
            <a:pPr marL="742950" indent="-742950">
              <a:buAutoNum type="arabicPeriod"/>
            </a:pPr>
            <a:endParaRPr lang="en-US" sz="3200" b="1" dirty="0"/>
          </a:p>
          <a:p>
            <a:endParaRPr lang="en-US" sz="3200" b="1" dirty="0"/>
          </a:p>
          <a:p>
            <a:pPr marL="742950" indent="-742950">
              <a:buAutoNum type="arabicPeriod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99404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Slice</vt:lpstr>
      <vt:lpstr>PowerPoint Presentation</vt:lpstr>
      <vt:lpstr>Team</vt:lpstr>
      <vt:lpstr>PART - 1</vt:lpstr>
      <vt:lpstr>PowerPoint Presentation</vt:lpstr>
      <vt:lpstr>PowerPoint Presentation</vt:lpstr>
      <vt:lpstr>Hotspot Analysis</vt:lpstr>
      <vt:lpstr>Microarchitecture Exploration</vt:lpstr>
      <vt:lpstr>PART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463</cp:revision>
  <dcterms:created xsi:type="dcterms:W3CDTF">2023-04-05T10:39:58Z</dcterms:created>
  <dcterms:modified xsi:type="dcterms:W3CDTF">2023-04-05T17:05:13Z</dcterms:modified>
</cp:coreProperties>
</file>