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0" y="1916950"/>
            <a:ext cx="8939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0554" y="4688588"/>
            <a:ext cx="817089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0612" y="519061"/>
            <a:ext cx="7770774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9" y="2528925"/>
            <a:ext cx="501142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dustin.schultz.io/ps-scf/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731139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70" dirty="0">
                <a:solidFill>
                  <a:srgbClr val="101010"/>
                </a:solidFill>
              </a:rPr>
              <a:t>Configuring </a:t>
            </a:r>
            <a:r>
              <a:rPr sz="4500" spc="-140" dirty="0">
                <a:solidFill>
                  <a:srgbClr val="101010"/>
                </a:solidFill>
              </a:rPr>
              <a:t>Services</a:t>
            </a:r>
            <a:r>
              <a:rPr sz="4500" spc="-990" dirty="0">
                <a:solidFill>
                  <a:srgbClr val="101010"/>
                </a:solidFill>
              </a:rPr>
              <a:t> </a:t>
            </a:r>
            <a:r>
              <a:rPr sz="4500" spc="-95" dirty="0">
                <a:solidFill>
                  <a:srgbClr val="101010"/>
                </a:solidFill>
              </a:rPr>
              <a:t>Using  </a:t>
            </a:r>
            <a:r>
              <a:rPr sz="4500" spc="-105" dirty="0">
                <a:solidFill>
                  <a:srgbClr val="101010"/>
                </a:solidFill>
              </a:rPr>
              <a:t>Distributed</a:t>
            </a:r>
            <a:r>
              <a:rPr sz="4500" spc="-509" dirty="0">
                <a:solidFill>
                  <a:srgbClr val="101010"/>
                </a:solidFill>
              </a:rPr>
              <a:t> </a:t>
            </a:r>
            <a:r>
              <a:rPr sz="4500" spc="-95" dirty="0">
                <a:solidFill>
                  <a:srgbClr val="101010"/>
                </a:solidFill>
              </a:rPr>
              <a:t>Configuration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304" y="2252560"/>
            <a:ext cx="823531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95"/>
              </a:lnSpc>
              <a:spcBef>
                <a:spcPts val="100"/>
              </a:spcBef>
            </a:pPr>
            <a:r>
              <a:rPr spc="5" dirty="0">
                <a:solidFill>
                  <a:srgbClr val="1A1A1A"/>
                </a:solidFill>
              </a:rPr>
              <a:t>Managing </a:t>
            </a:r>
            <a:r>
              <a:rPr spc="65" dirty="0">
                <a:solidFill>
                  <a:srgbClr val="1A1A1A"/>
                </a:solidFill>
              </a:rPr>
              <a:t>Application</a:t>
            </a:r>
            <a:r>
              <a:rPr spc="-430" dirty="0">
                <a:solidFill>
                  <a:srgbClr val="1A1A1A"/>
                </a:solidFill>
              </a:rPr>
              <a:t> </a:t>
            </a:r>
            <a:r>
              <a:rPr spc="5" dirty="0">
                <a:solidFill>
                  <a:srgbClr val="1A1A1A"/>
                </a:solidFill>
              </a:rPr>
              <a:t>Configuration</a:t>
            </a:r>
          </a:p>
          <a:p>
            <a:pPr marL="4144010">
              <a:lnSpc>
                <a:spcPts val="3995"/>
              </a:lnSpc>
            </a:pPr>
            <a:r>
              <a:rPr spc="15" dirty="0">
                <a:solidFill>
                  <a:srgbClr val="1A1A1A"/>
                </a:solidFill>
              </a:rPr>
              <a:t>with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45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47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4">
              <a:lnSpc>
                <a:spcPct val="118900"/>
              </a:lnSpc>
              <a:spcBef>
                <a:spcPts val="204"/>
              </a:spcBef>
            </a:pPr>
            <a:r>
              <a:rPr sz="3350" i="1" spc="-40" dirty="0">
                <a:solidFill>
                  <a:srgbClr val="F05A28"/>
                </a:solidFill>
                <a:latin typeface="Verdana"/>
                <a:cs typeface="Verdana"/>
              </a:rPr>
              <a:t>manage </a:t>
            </a:r>
            <a:r>
              <a:rPr sz="2400" spc="55" dirty="0">
                <a:solidFill>
                  <a:srgbClr val="F05A28"/>
                </a:solidFill>
              </a:rPr>
              <a:t>config </a:t>
            </a:r>
            <a:r>
              <a:rPr sz="2400" spc="-60" dirty="0">
                <a:solidFill>
                  <a:srgbClr val="F05A28"/>
                </a:solidFill>
              </a:rPr>
              <a:t>with: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3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31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Config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4391" y="1598675"/>
            <a:ext cx="4043171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3667" y="2980245"/>
            <a:ext cx="10026650" cy="1610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Config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client-side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support 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externalized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configuration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i="1" spc="-114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600" i="1" spc="-5" dirty="0">
                <a:solidFill>
                  <a:srgbClr val="FFFFFF"/>
                </a:solidFill>
                <a:latin typeface="Verdana"/>
                <a:cs typeface="Verdana"/>
              </a:rPr>
              <a:t>Reference</a:t>
            </a:r>
            <a:r>
              <a:rPr sz="26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i="1" dirty="0">
                <a:solidFill>
                  <a:srgbClr val="FFFFFF"/>
                </a:solidFill>
                <a:latin typeface="Verdana"/>
                <a:cs typeface="Verdana"/>
              </a:rPr>
              <a:t>documentation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583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>
                <a:solidFill>
                  <a:srgbClr val="9BC850"/>
                </a:solidFill>
              </a:rPr>
              <a:t>Spring </a:t>
            </a:r>
            <a:r>
              <a:rPr sz="4800" spc="-30" dirty="0">
                <a:solidFill>
                  <a:srgbClr val="9BC850"/>
                </a:solidFill>
              </a:rPr>
              <a:t>Cloud</a:t>
            </a:r>
            <a:r>
              <a:rPr sz="4800" spc="-930" dirty="0">
                <a:solidFill>
                  <a:srgbClr val="9BC850"/>
                </a:solidFill>
              </a:rPr>
              <a:t> </a:t>
            </a:r>
            <a:r>
              <a:rPr sz="4800" spc="-60" dirty="0">
                <a:solidFill>
                  <a:srgbClr val="9BC850"/>
                </a:solidFill>
              </a:rPr>
              <a:t>Config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151" y="4470895"/>
            <a:ext cx="4478020" cy="14103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3E3E3E"/>
              </a:buClr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Embedded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000" spc="-3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Environment</a:t>
            </a:r>
            <a:r>
              <a:rPr sz="2000" spc="-7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abstraction</a:t>
            </a:r>
            <a:endParaRPr sz="2000">
              <a:latin typeface="Verdana"/>
              <a:cs typeface="Verdana"/>
            </a:endParaRPr>
          </a:p>
          <a:p>
            <a:pPr marL="942340" lvl="1" indent="-342900">
              <a:lnSpc>
                <a:spcPct val="100000"/>
              </a:lnSpc>
              <a:spcBef>
                <a:spcPts val="605"/>
              </a:spcBef>
              <a:buSzPct val="75000"/>
              <a:buFont typeface="Arial"/>
              <a:buChar char="•"/>
              <a:tabLst>
                <a:tab pos="941705" algn="l"/>
                <a:tab pos="942340" algn="l"/>
              </a:tabLst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e.g.</a:t>
            </a:r>
            <a:r>
              <a:rPr sz="18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@Inject</a:t>
            </a:r>
            <a:endParaRPr sz="1800">
              <a:latin typeface="Courier New"/>
              <a:cs typeface="Courier New"/>
            </a:endParaRPr>
          </a:p>
          <a:p>
            <a:pPr marL="1624965">
              <a:lnSpc>
                <a:spcPct val="100000"/>
              </a:lnSpc>
            </a:pP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Environment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172" y="4470895"/>
            <a:ext cx="5056505" cy="11360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Standalone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(can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2000" spc="-3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embedded)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PropertySource</a:t>
            </a:r>
            <a:r>
              <a:rPr sz="2000" spc="-7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abstraction</a:t>
            </a:r>
            <a:endParaRPr sz="2000">
              <a:latin typeface="Verdana"/>
              <a:cs typeface="Verdana"/>
            </a:endParaRPr>
          </a:p>
          <a:p>
            <a:pPr marL="942340" lvl="1" indent="-342900">
              <a:lnSpc>
                <a:spcPct val="100000"/>
              </a:lnSpc>
              <a:spcBef>
                <a:spcPts val="605"/>
              </a:spcBef>
              <a:buSzPct val="75000"/>
              <a:buFont typeface="Arial"/>
              <a:buChar char="•"/>
              <a:tabLst>
                <a:tab pos="941705" algn="l"/>
                <a:tab pos="942340" algn="l"/>
              </a:tabLst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e.g.</a:t>
            </a:r>
            <a:r>
              <a:rPr sz="18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classpath:file.properties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0514" y="519061"/>
            <a:ext cx="814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Integration </a:t>
            </a:r>
            <a:r>
              <a:rPr dirty="0"/>
              <a:t>with </a:t>
            </a:r>
            <a:r>
              <a:rPr spc="-25" dirty="0"/>
              <a:t>Spring</a:t>
            </a:r>
            <a:r>
              <a:rPr spc="-595" dirty="0"/>
              <a:t> </a:t>
            </a:r>
            <a:r>
              <a:rPr spc="35" dirty="0"/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7700771" y="1828800"/>
            <a:ext cx="2482596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5664" y="1828800"/>
            <a:ext cx="1211580" cy="2430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3642" y="1380566"/>
            <a:ext cx="717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2855" algn="l"/>
              </a:tabLst>
            </a:pP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Client	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4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1267" y="2272283"/>
            <a:ext cx="1743710" cy="3175"/>
          </a:xfrm>
          <a:custGeom>
            <a:avLst/>
            <a:gdLst/>
            <a:ahLst/>
            <a:cxnLst/>
            <a:rect l="l" t="t" r="r" b="b"/>
            <a:pathLst>
              <a:path w="1743709" h="3175">
                <a:moveTo>
                  <a:pt x="0" y="0"/>
                </a:moveTo>
                <a:lnTo>
                  <a:pt x="1743671" y="2806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49" y="2160727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380" y="0"/>
                </a:moveTo>
                <a:lnTo>
                  <a:pt x="0" y="228600"/>
                </a:lnTo>
                <a:lnTo>
                  <a:pt x="228790" y="114680"/>
                </a:lnTo>
                <a:lnTo>
                  <a:pt x="3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1767" y="3660965"/>
            <a:ext cx="1743710" cy="3175"/>
          </a:xfrm>
          <a:custGeom>
            <a:avLst/>
            <a:gdLst/>
            <a:ahLst/>
            <a:cxnLst/>
            <a:rect l="l" t="t" r="r" b="b"/>
            <a:pathLst>
              <a:path w="1743709" h="3175">
                <a:moveTo>
                  <a:pt x="1743671" y="2806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1267" y="3546728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228790" y="0"/>
                </a:moveTo>
                <a:lnTo>
                  <a:pt x="0" y="113919"/>
                </a:lnTo>
                <a:lnTo>
                  <a:pt x="228409" y="228600"/>
                </a:lnTo>
                <a:lnTo>
                  <a:pt x="22879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984" y="2718904"/>
            <a:ext cx="622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 </a:t>
            </a:r>
            <a:r>
              <a:rPr spc="55" dirty="0">
                <a:solidFill>
                  <a:srgbClr val="1A1A1A"/>
                </a:solidFill>
              </a:rPr>
              <a:t>Config</a:t>
            </a:r>
            <a:r>
              <a:rPr spc="-675" dirty="0">
                <a:solidFill>
                  <a:srgbClr val="1A1A1A"/>
                </a:solidFill>
              </a:rPr>
              <a:t> </a:t>
            </a:r>
            <a:r>
              <a:rPr spc="-80" dirty="0">
                <a:solidFill>
                  <a:srgbClr val="1A1A1A"/>
                </a:solidFill>
              </a:rPr>
              <a:t>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996721"/>
            <a:ext cx="330263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HTTP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REST</a:t>
            </a:r>
            <a:r>
              <a:rPr sz="2400" spc="-3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Output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formats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JSON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(default)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Properties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/>
                <a:cs typeface="Verdana"/>
              </a:rPr>
              <a:t>YAML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Backend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stores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Git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(default)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SVN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Filesystem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scopes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7047" y="2766060"/>
            <a:ext cx="1696212" cy="1659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6544" y="1844039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641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2256" y="2443581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0" y="0"/>
                </a:moveTo>
                <a:lnTo>
                  <a:pt x="114287" y="228612"/>
                </a:lnTo>
                <a:lnTo>
                  <a:pt x="22860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7064" y="2007107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637641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2751" y="1816607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114312" y="0"/>
                </a:moveTo>
                <a:lnTo>
                  <a:pt x="0" y="228600"/>
                </a:lnTo>
                <a:lnTo>
                  <a:pt x="228600" y="228612"/>
                </a:lnTo>
                <a:lnTo>
                  <a:pt x="1143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6544" y="4518659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641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2256" y="5118188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0" y="0"/>
                </a:moveTo>
                <a:lnTo>
                  <a:pt x="114287" y="228612"/>
                </a:lnTo>
                <a:lnTo>
                  <a:pt x="22860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2492" y="4672584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637641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179" y="4482084"/>
            <a:ext cx="228600" cy="229235"/>
          </a:xfrm>
          <a:custGeom>
            <a:avLst/>
            <a:gdLst/>
            <a:ahLst/>
            <a:cxnLst/>
            <a:rect l="l" t="t" r="r" b="b"/>
            <a:pathLst>
              <a:path w="228600" h="229235">
                <a:moveTo>
                  <a:pt x="114312" y="0"/>
                </a:moveTo>
                <a:lnTo>
                  <a:pt x="0" y="228600"/>
                </a:lnTo>
                <a:lnTo>
                  <a:pt x="228600" y="228612"/>
                </a:lnTo>
                <a:lnTo>
                  <a:pt x="1143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8332" y="3555491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>
                <a:moveTo>
                  <a:pt x="63764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7832" y="3441204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228612" y="0"/>
                </a:moveTo>
                <a:lnTo>
                  <a:pt x="0" y="114287"/>
                </a:lnTo>
                <a:lnTo>
                  <a:pt x="228600" y="228600"/>
                </a:lnTo>
                <a:lnTo>
                  <a:pt x="2286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8123" y="3831335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>
                <a:moveTo>
                  <a:pt x="0" y="0"/>
                </a:moveTo>
                <a:lnTo>
                  <a:pt x="637641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7652" y="3717023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663" y="3555491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>
                <a:moveTo>
                  <a:pt x="63764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57" y="3441204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228612" y="0"/>
                </a:moveTo>
                <a:lnTo>
                  <a:pt x="0" y="114287"/>
                </a:lnTo>
                <a:lnTo>
                  <a:pt x="228600" y="228600"/>
                </a:lnTo>
                <a:lnTo>
                  <a:pt x="2286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931" y="3831335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>
                <a:moveTo>
                  <a:pt x="0" y="0"/>
                </a:moveTo>
                <a:lnTo>
                  <a:pt x="637641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8467" y="3717023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42668" y="540461"/>
            <a:ext cx="246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Config</a:t>
            </a:r>
            <a:r>
              <a:rPr sz="2800" spc="-210" dirty="0"/>
              <a:t> </a:t>
            </a:r>
            <a:r>
              <a:rPr sz="2800" spc="-45" dirty="0"/>
              <a:t>Server</a:t>
            </a:r>
            <a:endParaRPr sz="2800"/>
          </a:p>
        </p:txBody>
      </p:sp>
      <p:sp>
        <p:nvSpPr>
          <p:cNvPr id="22" name="object 22"/>
          <p:cNvSpPr txBox="1"/>
          <p:nvPr/>
        </p:nvSpPr>
        <p:spPr>
          <a:xfrm>
            <a:off x="1877009" y="1466837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5630" y="5333322"/>
            <a:ext cx="73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2356" y="3332162"/>
            <a:ext cx="352425" cy="733425"/>
          </a:xfrm>
          <a:prstGeom prst="rect">
            <a:avLst/>
          </a:prstGeom>
        </p:spPr>
        <p:txBody>
          <a:bodyPr vert="vert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808" y="3338700"/>
            <a:ext cx="352425" cy="73342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978" y="519061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4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spring-cloud-config-server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3978" y="519061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4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51292" y="4043171"/>
            <a:ext cx="3429000" cy="1643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99415" marR="393065" algn="ctr">
              <a:lnSpc>
                <a:spcPct val="100000"/>
              </a:lnSpc>
            </a:pPr>
            <a:r>
              <a:rPr sz="1700" spc="15" dirty="0">
                <a:solidFill>
                  <a:srgbClr val="3E3E3E"/>
                </a:solidFill>
                <a:latin typeface="Verdana"/>
                <a:cs typeface="Verdana"/>
              </a:rPr>
              <a:t>(optional) </a:t>
            </a:r>
            <a:r>
              <a:rPr sz="1700" spc="5" dirty="0">
                <a:solidFill>
                  <a:srgbClr val="3E3E3E"/>
                </a:solidFill>
                <a:latin typeface="Verdana"/>
                <a:cs typeface="Verdana"/>
              </a:rPr>
              <a:t>Setup</a:t>
            </a:r>
            <a:r>
              <a:rPr sz="1700" spc="-2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3E3E3E"/>
                </a:solidFill>
                <a:latin typeface="Verdana"/>
                <a:cs typeface="Verdana"/>
              </a:rPr>
              <a:t>remote  </a:t>
            </a:r>
            <a:r>
              <a:rPr sz="1700" spc="40" dirty="0">
                <a:solidFill>
                  <a:srgbClr val="3E3E3E"/>
                </a:solidFill>
                <a:latin typeface="Verdana"/>
                <a:cs typeface="Verdana"/>
              </a:rPr>
              <a:t>git </a:t>
            </a:r>
            <a:r>
              <a:rPr sz="1700" spc="15" dirty="0">
                <a:solidFill>
                  <a:srgbClr val="3E3E3E"/>
                </a:solidFill>
                <a:latin typeface="Verdana"/>
                <a:cs typeface="Verdana"/>
              </a:rPr>
              <a:t>repository</a:t>
            </a:r>
            <a:r>
              <a:rPr sz="1700" spc="-2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endParaRPr sz="1700">
              <a:latin typeface="Verdana"/>
              <a:cs typeface="Verdana"/>
            </a:endParaRPr>
          </a:p>
          <a:p>
            <a:pPr marL="635" algn="ctr">
              <a:lnSpc>
                <a:spcPts val="2025"/>
              </a:lnSpc>
            </a:pP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git</a:t>
            </a:r>
            <a:r>
              <a:rPr sz="1700" spc="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push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4043171"/>
            <a:ext cx="3429000" cy="1643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064260" marR="1057275" indent="193675">
              <a:lnSpc>
                <a:spcPct val="100000"/>
              </a:lnSpc>
              <a:spcBef>
                <a:spcPts val="1814"/>
              </a:spcBef>
            </a:pP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git add  git</a:t>
            </a:r>
            <a:r>
              <a:rPr sz="1700" spc="-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commit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4043171"/>
            <a:ext cx="3429000" cy="1643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git</a:t>
            </a:r>
            <a:r>
              <a:rPr sz="1700" spc="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init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1292" y="2164079"/>
            <a:ext cx="3429000" cy="16446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700" spc="95" dirty="0">
                <a:solidFill>
                  <a:srgbClr val="3E3E3E"/>
                </a:solidFill>
                <a:latin typeface="Verdana"/>
                <a:cs typeface="Verdana"/>
              </a:rPr>
              <a:t>Add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properties</a:t>
            </a:r>
            <a:r>
              <a:rPr sz="1700" spc="-80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Verdana"/>
                <a:cs typeface="Verdana"/>
              </a:rPr>
              <a:t>or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yml</a:t>
            </a:r>
            <a:endParaRPr sz="1700">
              <a:latin typeface="Courier New"/>
              <a:cs typeface="Courier New"/>
            </a:endParaRPr>
          </a:p>
          <a:p>
            <a:pPr marL="635" algn="ctr">
              <a:lnSpc>
                <a:spcPts val="2035"/>
              </a:lnSpc>
              <a:spcBef>
                <a:spcPts val="10"/>
              </a:spcBef>
            </a:pPr>
            <a:r>
              <a:rPr sz="1700" spc="10" dirty="0">
                <a:solidFill>
                  <a:srgbClr val="3E3E3E"/>
                </a:solidFill>
                <a:latin typeface="Verdana"/>
                <a:cs typeface="Verdana"/>
              </a:rPr>
              <a:t>files</a:t>
            </a:r>
            <a:r>
              <a:rPr sz="17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3E3E3E"/>
                </a:solidFill>
                <a:latin typeface="Verdana"/>
                <a:cs typeface="Verdana"/>
              </a:rPr>
              <a:t>named</a:t>
            </a:r>
            <a:endParaRPr sz="1700">
              <a:latin typeface="Verdana"/>
              <a:cs typeface="Verdana"/>
            </a:endParaRPr>
          </a:p>
          <a:p>
            <a:pPr algn="ctr">
              <a:lnSpc>
                <a:spcPts val="1914"/>
              </a:lnSpc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{application}-{profile}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928" y="2164079"/>
            <a:ext cx="3429000" cy="16446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485775" marR="479425" algn="ctr">
              <a:lnSpc>
                <a:spcPct val="99900"/>
              </a:lnSpc>
            </a:pPr>
            <a:r>
              <a:rPr sz="1700" spc="15" dirty="0">
                <a:solidFill>
                  <a:srgbClr val="3E3E3E"/>
                </a:solidFill>
                <a:latin typeface="Verdana"/>
                <a:cs typeface="Verdana"/>
              </a:rPr>
              <a:t>(optional) </a:t>
            </a:r>
            <a:r>
              <a:rPr sz="1700" spc="95" dirty="0">
                <a:solidFill>
                  <a:srgbClr val="3E3E3E"/>
                </a:solidFill>
                <a:latin typeface="Verdana"/>
                <a:cs typeface="Verdana"/>
              </a:rPr>
              <a:t>Add </a:t>
            </a:r>
            <a:r>
              <a:rPr sz="1700" spc="-25" dirty="0">
                <a:solidFill>
                  <a:srgbClr val="3E3E3E"/>
                </a:solidFill>
                <a:latin typeface="Verdana"/>
                <a:cs typeface="Verdana"/>
              </a:rPr>
              <a:t>a 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properties</a:t>
            </a:r>
            <a:r>
              <a:rPr sz="1700" spc="-484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3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17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Courier New"/>
                <a:cs typeface="Courier New"/>
              </a:rPr>
              <a:t>yml</a:t>
            </a:r>
            <a:r>
              <a:rPr sz="1700" spc="-51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700" spc="25" dirty="0">
                <a:solidFill>
                  <a:srgbClr val="3E3E3E"/>
                </a:solidFill>
                <a:latin typeface="Verdana"/>
                <a:cs typeface="Verdana"/>
              </a:rPr>
              <a:t>file  </a:t>
            </a:r>
            <a:r>
              <a:rPr sz="1700" spc="20" dirty="0">
                <a:solidFill>
                  <a:srgbClr val="3E3E3E"/>
                </a:solidFill>
                <a:latin typeface="Verdana"/>
                <a:cs typeface="Verdana"/>
              </a:rPr>
              <a:t>with </a:t>
            </a:r>
            <a:r>
              <a:rPr sz="1700" spc="-2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1700" dirty="0">
                <a:solidFill>
                  <a:srgbClr val="3E3E3E"/>
                </a:solidFill>
                <a:latin typeface="Verdana"/>
                <a:cs typeface="Verdana"/>
              </a:rPr>
              <a:t>named 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application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" y="2164079"/>
            <a:ext cx="3429000" cy="16446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88060" marR="443865" indent="-536575">
              <a:lnSpc>
                <a:spcPct val="100000"/>
              </a:lnSpc>
              <a:spcBef>
                <a:spcPts val="1830"/>
              </a:spcBef>
            </a:pPr>
            <a:r>
              <a:rPr sz="1700" dirty="0">
                <a:solidFill>
                  <a:srgbClr val="3E3E3E"/>
                </a:solidFill>
                <a:latin typeface="Verdana"/>
                <a:cs typeface="Verdana"/>
              </a:rPr>
              <a:t>Create </a:t>
            </a:r>
            <a:r>
              <a:rPr sz="1700" spc="-2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1700" spc="30" dirty="0">
                <a:solidFill>
                  <a:srgbClr val="3E3E3E"/>
                </a:solidFill>
                <a:latin typeface="Verdana"/>
                <a:cs typeface="Verdana"/>
              </a:rPr>
              <a:t>folder </a:t>
            </a:r>
            <a:r>
              <a:rPr sz="17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700" spc="-4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3E3E3E"/>
                </a:solidFill>
                <a:latin typeface="Verdana"/>
                <a:cs typeface="Verdana"/>
              </a:rPr>
              <a:t>store  </a:t>
            </a:r>
            <a:r>
              <a:rPr sz="1700" spc="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3978" y="519061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3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0074" y="6295135"/>
            <a:ext cx="4871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8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000" i="1" spc="130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2000" i="1" spc="200" dirty="0">
                <a:solidFill>
                  <a:srgbClr val="FFFFFF"/>
                </a:solidFill>
                <a:latin typeface="Arial"/>
                <a:cs typeface="Arial"/>
              </a:rPr>
              <a:t>git </a:t>
            </a:r>
            <a:r>
              <a:rPr sz="2000" i="1" spc="14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r>
              <a:rPr sz="2000" i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9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i="1" spc="140" dirty="0">
                <a:solidFill>
                  <a:srgbClr val="FFFFFF"/>
                </a:solidFill>
                <a:latin typeface="Arial"/>
                <a:cs typeface="Arial"/>
              </a:rPr>
              <a:t>abbreviated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3978" y="519061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3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166837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540763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1086485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server.port=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8888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spring.cloud.config.server.git.uri=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&lt;uri_to_git_repo&gt;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008960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407664"/>
            <a:ext cx="11687810" cy="26777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501015" marR="9810115" indent="-273050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server:  port:</a:t>
            </a:r>
            <a:r>
              <a:rPr sz="1800" spc="-12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8888</a:t>
            </a:r>
            <a:endParaRPr sz="18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cloud:</a:t>
            </a:r>
            <a:endParaRPr sz="1800">
              <a:latin typeface="Courier New"/>
              <a:cs typeface="Courier New"/>
            </a:endParaRPr>
          </a:p>
          <a:p>
            <a:pPr marL="10464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config:</a:t>
            </a:r>
            <a:endParaRPr sz="1800">
              <a:latin typeface="Courier New"/>
              <a:cs typeface="Courier New"/>
            </a:endParaRPr>
          </a:p>
          <a:p>
            <a:pPr marL="145669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server:</a:t>
            </a:r>
            <a:endParaRPr sz="1800">
              <a:latin typeface="Courier New"/>
              <a:cs typeface="Courier New"/>
            </a:endParaRPr>
          </a:p>
          <a:p>
            <a:pPr marL="1866264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git:</a:t>
            </a:r>
            <a:endParaRPr sz="1800">
              <a:latin typeface="Courier New"/>
              <a:cs typeface="Courier New"/>
            </a:endParaRPr>
          </a:p>
          <a:p>
            <a:pPr marL="227584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uri:</a:t>
            </a:r>
            <a:r>
              <a:rPr sz="1800" spc="-3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&lt;uri_to_git_repo&gt;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286712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1568805"/>
            <a:ext cx="6107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</a:rPr>
              <a:t>Configuration </a:t>
            </a:r>
            <a:r>
              <a:rPr sz="2400" spc="-5" dirty="0">
                <a:solidFill>
                  <a:srgbClr val="F05A28"/>
                </a:solidFill>
              </a:rPr>
              <a:t>in </a:t>
            </a:r>
            <a:r>
              <a:rPr sz="2400" spc="-35" dirty="0">
                <a:solidFill>
                  <a:srgbClr val="F05A28"/>
                </a:solidFill>
              </a:rPr>
              <a:t>a </a:t>
            </a:r>
            <a:r>
              <a:rPr sz="2400" spc="30" dirty="0">
                <a:solidFill>
                  <a:srgbClr val="F05A28"/>
                </a:solidFill>
              </a:rPr>
              <a:t>distributed</a:t>
            </a:r>
            <a:r>
              <a:rPr sz="2400" spc="-44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system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</a:rPr>
              <a:t>Configuration with </a:t>
            </a:r>
            <a:r>
              <a:rPr sz="2400" spc="10" dirty="0">
                <a:solidFill>
                  <a:srgbClr val="F05A28"/>
                </a:solidFill>
              </a:rPr>
              <a:t>Spring </a:t>
            </a:r>
            <a:r>
              <a:rPr sz="2400" spc="65" dirty="0">
                <a:solidFill>
                  <a:srgbClr val="F05A28"/>
                </a:solidFill>
              </a:rPr>
              <a:t>Cloud</a:t>
            </a:r>
            <a:r>
              <a:rPr sz="2400" spc="-51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Config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pc="5" dirty="0"/>
              <a:t>Using </a:t>
            </a:r>
            <a:r>
              <a:rPr spc="35" dirty="0"/>
              <a:t>config </a:t>
            </a:r>
            <a:r>
              <a:rPr dirty="0"/>
              <a:t>client and</a:t>
            </a:r>
            <a:r>
              <a:rPr spc="-580" dirty="0"/>
              <a:t> </a:t>
            </a:r>
            <a:r>
              <a:rPr spc="-50" dirty="0"/>
              <a:t>server</a:t>
            </a: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pc="10" dirty="0"/>
              <a:t>Backend</a:t>
            </a:r>
            <a:r>
              <a:rPr spc="-114" dirty="0"/>
              <a:t> </a:t>
            </a:r>
            <a:r>
              <a:rPr spc="-30" dirty="0"/>
              <a:t>stores</a:t>
            </a:r>
          </a:p>
          <a:p>
            <a:pPr marL="302260" marR="838835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pc="30" dirty="0"/>
              <a:t>Updating </a:t>
            </a:r>
            <a:r>
              <a:rPr dirty="0"/>
              <a:t>Configuration</a:t>
            </a:r>
            <a:r>
              <a:rPr spc="-385" dirty="0"/>
              <a:t> </a:t>
            </a:r>
            <a:r>
              <a:rPr spc="-75" dirty="0"/>
              <a:t>&amp;  </a:t>
            </a:r>
            <a:r>
              <a:rPr spc="-5" dirty="0"/>
              <a:t>@RefreshScope</a:t>
            </a: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301625" algn="l"/>
                <a:tab pos="302260" algn="l"/>
              </a:tabLst>
            </a:pPr>
            <a:r>
              <a:rPr spc="-10" dirty="0"/>
              <a:t>Storing </a:t>
            </a:r>
            <a:r>
              <a:rPr dirty="0"/>
              <a:t>and </a:t>
            </a:r>
            <a:r>
              <a:rPr spc="-25" dirty="0"/>
              <a:t>retrieving</a:t>
            </a:r>
            <a:r>
              <a:rPr spc="-445" dirty="0"/>
              <a:t> </a:t>
            </a:r>
            <a:r>
              <a:rPr spc="-35" dirty="0"/>
              <a:t>sensitive  </a:t>
            </a:r>
            <a:r>
              <a:rPr dirty="0"/>
              <a:t>configuration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0789" y="1916480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3978" y="519061"/>
            <a:ext cx="7574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4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@EnableConfigServer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6036241"/>
            <a:ext cx="781875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i="1" spc="7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8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80" dirty="0">
                <a:solidFill>
                  <a:srgbClr val="FFFFFF"/>
                </a:solidFill>
                <a:latin typeface="Arial"/>
                <a:cs typeface="Arial"/>
              </a:rPr>
              <a:t>Tip:</a:t>
            </a:r>
            <a:r>
              <a:rPr sz="18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95" dirty="0">
                <a:solidFill>
                  <a:srgbClr val="FFFFFF"/>
                </a:solidFill>
                <a:latin typeface="Arial"/>
                <a:cs typeface="Arial"/>
              </a:rPr>
              <a:t>eureka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2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05" dirty="0">
                <a:solidFill>
                  <a:srgbClr val="FFFFFF"/>
                </a:solidFill>
                <a:latin typeface="Arial"/>
                <a:cs typeface="Arial"/>
              </a:rPr>
              <a:t>dependencies,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00" dirty="0">
                <a:solidFill>
                  <a:srgbClr val="FFFFFF"/>
                </a:solidFill>
                <a:latin typeface="Arial"/>
                <a:cs typeface="Arial"/>
              </a:rPr>
              <a:t>service-url</a:t>
            </a:r>
            <a:r>
              <a:rPr sz="18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25" dirty="0">
                <a:solidFill>
                  <a:srgbClr val="FFFFFF"/>
                </a:solidFill>
                <a:latin typeface="Arial"/>
                <a:cs typeface="Arial"/>
              </a:rPr>
              <a:t>configuration,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i="1" spc="220" dirty="0">
                <a:solidFill>
                  <a:srgbClr val="FFFFFF"/>
                </a:solidFill>
                <a:latin typeface="Times New Roman"/>
                <a:cs typeface="Times New Roman"/>
              </a:rPr>
              <a:t>@EnableDiscoveryClient</a:t>
            </a:r>
            <a:r>
              <a:rPr sz="1800" i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8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r>
              <a:rPr sz="18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9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95" dirty="0">
                <a:solidFill>
                  <a:srgbClr val="FFFFFF"/>
                </a:solidFill>
                <a:latin typeface="Arial"/>
                <a:cs typeface="Arial"/>
              </a:rPr>
              <a:t>discoverable!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940" y="2254021"/>
            <a:ext cx="34277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</a:rPr>
              <a:t>Don’t </a:t>
            </a:r>
            <a:r>
              <a:rPr sz="2400" spc="50" dirty="0">
                <a:solidFill>
                  <a:srgbClr val="F05A28"/>
                </a:solidFill>
              </a:rPr>
              <a:t>forget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48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secure  </a:t>
            </a:r>
            <a:r>
              <a:rPr sz="2400" spc="-5" dirty="0">
                <a:solidFill>
                  <a:srgbClr val="F05A28"/>
                </a:solidFill>
              </a:rPr>
              <a:t>your </a:t>
            </a:r>
            <a:r>
              <a:rPr sz="2400" spc="55" dirty="0">
                <a:solidFill>
                  <a:srgbClr val="F05A28"/>
                </a:solidFill>
              </a:rPr>
              <a:t>Config</a:t>
            </a:r>
            <a:r>
              <a:rPr sz="2400" spc="-295" dirty="0">
                <a:solidFill>
                  <a:srgbClr val="F05A28"/>
                </a:solidFill>
              </a:rPr>
              <a:t> </a:t>
            </a:r>
            <a:r>
              <a:rPr sz="2400" spc="-60" dirty="0">
                <a:solidFill>
                  <a:srgbClr val="F05A28"/>
                </a:solidFill>
              </a:rPr>
              <a:t>Server!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303600" y="3214141"/>
            <a:ext cx="272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Easy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3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configure 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Security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3595" y="1598675"/>
            <a:ext cx="306628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5323" y="2424683"/>
            <a:ext cx="1322831" cy="1773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720" y="2734906"/>
            <a:ext cx="98564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1A1A1A"/>
                </a:solidFill>
              </a:rPr>
              <a:t>Spring </a:t>
            </a:r>
            <a:r>
              <a:rPr sz="3500" spc="60" dirty="0">
                <a:solidFill>
                  <a:srgbClr val="1A1A1A"/>
                </a:solidFill>
              </a:rPr>
              <a:t>Cloud </a:t>
            </a:r>
            <a:r>
              <a:rPr sz="3500" spc="55" dirty="0">
                <a:solidFill>
                  <a:srgbClr val="1A1A1A"/>
                </a:solidFill>
              </a:rPr>
              <a:t>Config</a:t>
            </a:r>
            <a:r>
              <a:rPr sz="3500" spc="-910" dirty="0">
                <a:solidFill>
                  <a:srgbClr val="1A1A1A"/>
                </a:solidFill>
              </a:rPr>
              <a:t> </a:t>
            </a:r>
            <a:r>
              <a:rPr sz="3500" spc="-170" dirty="0">
                <a:solidFill>
                  <a:srgbClr val="1A1A1A"/>
                </a:solidFill>
              </a:rPr>
              <a:t>Server: </a:t>
            </a:r>
            <a:r>
              <a:rPr sz="3500" spc="35" dirty="0">
                <a:solidFill>
                  <a:srgbClr val="1A1A1A"/>
                </a:solidFill>
              </a:rPr>
              <a:t>REST </a:t>
            </a:r>
            <a:r>
              <a:rPr sz="3500" spc="40" dirty="0">
                <a:solidFill>
                  <a:srgbClr val="1A1A1A"/>
                </a:solidFill>
              </a:rPr>
              <a:t>Endpoints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107442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{label}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631190" marR="622300" algn="ctr">
              <a:lnSpc>
                <a:spcPct val="99700"/>
              </a:lnSpc>
            </a:pP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server </a:t>
            </a:r>
            <a:r>
              <a:rPr sz="1600" spc="10" dirty="0">
                <a:solidFill>
                  <a:srgbClr val="3E3E3E"/>
                </a:solidFill>
                <a:latin typeface="Verdana"/>
                <a:cs typeface="Verdana"/>
              </a:rPr>
              <a:t>side </a:t>
            </a: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feature</a:t>
            </a:r>
            <a:r>
              <a:rPr sz="1600" spc="-2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to  </a:t>
            </a: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refer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6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set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config 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files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by</a:t>
            </a:r>
            <a:r>
              <a:rPr sz="16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890905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{profile}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72745" marR="368300" indent="1270" algn="ctr">
              <a:lnSpc>
                <a:spcPct val="99700"/>
              </a:lnSpc>
            </a:pP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maps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to  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spring.profiles.active 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on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>
              <a:latin typeface="Times New Roman"/>
              <a:cs typeface="Times New Roman"/>
            </a:endParaRPr>
          </a:p>
          <a:p>
            <a:pPr marL="526415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{application}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2420" marR="306070" indent="1270" algn="ctr">
              <a:lnSpc>
                <a:spcPct val="99700"/>
              </a:lnSpc>
            </a:pP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maps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to   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spring.application.name 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on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7852" y="519061"/>
            <a:ext cx="612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REST Endpoint</a:t>
            </a:r>
            <a:r>
              <a:rPr spc="-480" dirty="0"/>
              <a:t> </a:t>
            </a:r>
            <a:r>
              <a:rPr spc="-60" dirty="0"/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46" y="519061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REST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Endpoints</a:t>
            </a: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6" y="1467611"/>
            <a:ext cx="1022604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1504" y="1822932"/>
            <a:ext cx="6988175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/>
                <a:cs typeface="Verdana"/>
              </a:rPr>
              <a:t>Endpoint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3600" spc="150" baseline="-2314" dirty="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sz="3600" spc="-112" baseline="-23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/{application}/{profile}[/{label}]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  <a:p>
            <a:pPr marL="1106170" indent="-342900">
              <a:lnSpc>
                <a:spcPct val="100000"/>
              </a:lnSpc>
              <a:spcBef>
                <a:spcPts val="3045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/>
                <a:cs typeface="Courier New"/>
              </a:rPr>
              <a:t>/myapp/dev/master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/>
                <a:cs typeface="Courier New"/>
              </a:rPr>
              <a:t>/myapp/prod/v2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/>
                <a:cs typeface="Courier New"/>
              </a:rPr>
              <a:t>/myapp/default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823" y="3966971"/>
            <a:ext cx="91135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46" y="519061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REST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Endpoints</a:t>
            </a: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6" y="1467611"/>
            <a:ext cx="1022604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1504" y="1822932"/>
            <a:ext cx="8629650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/>
                <a:cs typeface="Verdana"/>
              </a:rPr>
              <a:t>Endpoint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3600" spc="-15" baseline="2314" dirty="0">
                <a:latin typeface="Courier New"/>
                <a:cs typeface="Courier New"/>
              </a:rPr>
              <a:t>/{application}-{profile}.(yml </a:t>
            </a:r>
            <a:r>
              <a:rPr sz="3600" baseline="2314" dirty="0">
                <a:latin typeface="Courier New"/>
                <a:cs typeface="Courier New"/>
              </a:rPr>
              <a:t>|</a:t>
            </a:r>
            <a:r>
              <a:rPr sz="3600" spc="-330" baseline="2314" dirty="0">
                <a:latin typeface="Courier New"/>
                <a:cs typeface="Courier New"/>
              </a:rPr>
              <a:t> </a:t>
            </a:r>
            <a:r>
              <a:rPr sz="3600" spc="-7" baseline="2314" dirty="0">
                <a:latin typeface="Courier New"/>
                <a:cs typeface="Courier New"/>
              </a:rPr>
              <a:t>properties)</a:t>
            </a:r>
            <a:endParaRPr sz="3600" baseline="23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  <a:p>
            <a:pPr marL="1106170" indent="-342900">
              <a:lnSpc>
                <a:spcPct val="100000"/>
              </a:lnSpc>
              <a:spcBef>
                <a:spcPts val="304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5" dirty="0">
                <a:latin typeface="Courier New"/>
                <a:cs typeface="Courier New"/>
              </a:rPr>
              <a:t>/myapp-dev.yml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/>
                <a:cs typeface="Courier New"/>
              </a:rPr>
              <a:t>/myapp-prod.properties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/>
                <a:cs typeface="Courier New"/>
              </a:rPr>
              <a:t>/myapp-default.properties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823" y="3966971"/>
            <a:ext cx="91135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7746" y="519061"/>
            <a:ext cx="366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REST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20" dirty="0">
                <a:solidFill>
                  <a:srgbClr val="FFFFFF"/>
                </a:solidFill>
              </a:rPr>
              <a:t>Endpoints</a:t>
            </a:r>
          </a:p>
        </p:txBody>
      </p:sp>
      <p:sp>
        <p:nvSpPr>
          <p:cNvPr id="5" name="object 5"/>
          <p:cNvSpPr/>
          <p:nvPr/>
        </p:nvSpPr>
        <p:spPr>
          <a:xfrm>
            <a:off x="497586" y="2489454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676" y="1467611"/>
            <a:ext cx="1022604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1504" y="1822932"/>
            <a:ext cx="10091420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solidFill>
                  <a:srgbClr val="292929"/>
                </a:solidFill>
                <a:latin typeface="Verdana"/>
                <a:cs typeface="Verdana"/>
              </a:rPr>
              <a:t>Endpoint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3600" spc="-15" baseline="2314" dirty="0">
                <a:latin typeface="Courier New"/>
                <a:cs typeface="Courier New"/>
              </a:rPr>
              <a:t>/{label}/{application}-{profile}.(yml </a:t>
            </a:r>
            <a:r>
              <a:rPr sz="3600" baseline="2314" dirty="0">
                <a:latin typeface="Courier New"/>
                <a:cs typeface="Courier New"/>
              </a:rPr>
              <a:t>|</a:t>
            </a:r>
            <a:r>
              <a:rPr sz="3600" spc="-292" baseline="2314" dirty="0">
                <a:latin typeface="Courier New"/>
                <a:cs typeface="Courier New"/>
              </a:rPr>
              <a:t> </a:t>
            </a:r>
            <a:r>
              <a:rPr sz="3600" spc="-7" baseline="2314" dirty="0">
                <a:latin typeface="Courier New"/>
                <a:cs typeface="Courier New"/>
              </a:rPr>
              <a:t>properties)</a:t>
            </a:r>
            <a:endParaRPr sz="3600" baseline="2314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</a:pPr>
            <a:r>
              <a:rPr sz="3200" spc="20" dirty="0">
                <a:solidFill>
                  <a:srgbClr val="292929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  <a:p>
            <a:pPr marL="1106170" indent="-342900">
              <a:lnSpc>
                <a:spcPct val="100000"/>
              </a:lnSpc>
              <a:spcBef>
                <a:spcPts val="304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/>
                <a:cs typeface="Courier New"/>
              </a:rPr>
              <a:t>/master/myapp-dev.yml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/>
                <a:cs typeface="Courier New"/>
              </a:rPr>
              <a:t>/v2/myapp-prod.properties</a:t>
            </a:r>
            <a:endParaRPr sz="2400">
              <a:latin typeface="Courier New"/>
              <a:cs typeface="Courier New"/>
            </a:endParaRPr>
          </a:p>
          <a:p>
            <a:pPr marL="1106170" indent="-3429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1106170" algn="l"/>
                <a:tab pos="1106805" algn="l"/>
              </a:tabLst>
            </a:pPr>
            <a:r>
              <a:rPr sz="2400" spc="-10" dirty="0">
                <a:latin typeface="Courier New"/>
                <a:cs typeface="Courier New"/>
              </a:rPr>
              <a:t>/master/myapp-default.properties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823" y="3966971"/>
            <a:ext cx="91135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65"/>
            <a:ext cx="565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Creating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starting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config</a:t>
            </a:r>
            <a:r>
              <a:rPr sz="2400" spc="-6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9288" y="2718904"/>
            <a:ext cx="6076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 </a:t>
            </a:r>
            <a:r>
              <a:rPr spc="55" dirty="0">
                <a:solidFill>
                  <a:srgbClr val="1A1A1A"/>
                </a:solidFill>
              </a:rPr>
              <a:t>Config</a:t>
            </a:r>
            <a:r>
              <a:rPr spc="-67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Client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3214141"/>
            <a:ext cx="566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Bootstrap,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fetch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app</a:t>
            </a:r>
            <a:r>
              <a:rPr sz="2400" spc="-48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2838" y="3938778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539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12" y="4166158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0"/>
                </a:moveTo>
                <a:lnTo>
                  <a:pt x="75425" y="150888"/>
                </a:lnTo>
                <a:lnTo>
                  <a:pt x="150875" y="1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0310" y="4027932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288340"/>
                </a:moveTo>
                <a:lnTo>
                  <a:pt x="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4884" y="390220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75425" y="0"/>
                </a:moveTo>
                <a:lnTo>
                  <a:pt x="0" y="150888"/>
                </a:lnTo>
                <a:lnTo>
                  <a:pt x="150875" y="150875"/>
                </a:lnTo>
                <a:lnTo>
                  <a:pt x="7542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7338" y="450735"/>
            <a:ext cx="236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Config</a:t>
            </a:r>
            <a:r>
              <a:rPr sz="2800" spc="-220" dirty="0"/>
              <a:t> </a:t>
            </a:r>
            <a:r>
              <a:rPr sz="2800" spc="30" dirty="0"/>
              <a:t>Client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941093" y="12621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1093" y="5659757"/>
            <a:ext cx="733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1158" y="3212312"/>
            <a:ext cx="352425" cy="733425"/>
          </a:xfrm>
          <a:prstGeom prst="rect">
            <a:avLst/>
          </a:prstGeom>
        </p:spPr>
        <p:txBody>
          <a:bodyPr vert="vert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13" y="3218850"/>
            <a:ext cx="352425" cy="73342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749" y="3316211"/>
            <a:ext cx="701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1600" spc="1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50" dirty="0">
                <a:solidFill>
                  <a:srgbClr val="3E3E3E"/>
                </a:solidFill>
                <a:latin typeface="Verdana"/>
                <a:cs typeface="Verdana"/>
              </a:rPr>
              <a:t>g  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21735" y="2980944"/>
            <a:ext cx="600456" cy="12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1679" y="1615439"/>
            <a:ext cx="600456" cy="120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1679" y="4433315"/>
            <a:ext cx="600456" cy="120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808" y="2980944"/>
            <a:ext cx="600455" cy="120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48077" y="2913126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539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652" y="314050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0"/>
                </a:moveTo>
                <a:lnTo>
                  <a:pt x="75425" y="150888"/>
                </a:lnTo>
                <a:lnTo>
                  <a:pt x="150875" y="1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026" y="3003804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288340"/>
                </a:moveTo>
                <a:lnTo>
                  <a:pt x="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8600" y="2878073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75425" y="0"/>
                </a:moveTo>
                <a:lnTo>
                  <a:pt x="0" y="150888"/>
                </a:lnTo>
                <a:lnTo>
                  <a:pt x="150875" y="150875"/>
                </a:lnTo>
                <a:lnTo>
                  <a:pt x="7542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2739" y="349072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252539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7010" y="341529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150888" y="0"/>
                </a:moveTo>
                <a:lnTo>
                  <a:pt x="0" y="75437"/>
                </a:lnTo>
                <a:lnTo>
                  <a:pt x="150875" y="150875"/>
                </a:lnTo>
                <a:lnTo>
                  <a:pt x="150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0726" y="371475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4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3908" y="363932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0"/>
                </a:moveTo>
                <a:lnTo>
                  <a:pt x="12" y="150875"/>
                </a:lnTo>
                <a:lnTo>
                  <a:pt x="150888" y="75425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5816" y="349681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252539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086" y="342139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150888" y="0"/>
                </a:moveTo>
                <a:lnTo>
                  <a:pt x="0" y="75425"/>
                </a:lnTo>
                <a:lnTo>
                  <a:pt x="150875" y="150875"/>
                </a:lnTo>
                <a:lnTo>
                  <a:pt x="150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3802" y="371932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40" y="0"/>
                </a:lnTo>
              </a:path>
            </a:pathLst>
          </a:custGeom>
          <a:ln w="50292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6984" y="364389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0"/>
                </a:moveTo>
                <a:lnTo>
                  <a:pt x="12" y="150875"/>
                </a:lnTo>
                <a:lnTo>
                  <a:pt x="150888" y="75425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07" y="2349690"/>
            <a:ext cx="1032954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algn="ctr">
              <a:lnSpc>
                <a:spcPts val="4900"/>
              </a:lnSpc>
              <a:spcBef>
                <a:spcPts val="980"/>
              </a:spcBef>
            </a:pPr>
            <a:r>
              <a:rPr sz="4800" spc="-114" dirty="0"/>
              <a:t>What’s</a:t>
            </a:r>
            <a:r>
              <a:rPr sz="4800" spc="-509" dirty="0"/>
              <a:t> </a:t>
            </a:r>
            <a:r>
              <a:rPr sz="4800" spc="-35" dirty="0"/>
              <a:t>so</a:t>
            </a:r>
            <a:r>
              <a:rPr sz="4800" spc="-475" dirty="0"/>
              <a:t> </a:t>
            </a:r>
            <a:r>
              <a:rPr sz="4800" spc="-140" dirty="0"/>
              <a:t>different</a:t>
            </a:r>
            <a:r>
              <a:rPr sz="4800" spc="-500" dirty="0"/>
              <a:t> </a:t>
            </a:r>
            <a:r>
              <a:rPr sz="4800" spc="-60" dirty="0"/>
              <a:t>about</a:t>
            </a:r>
            <a:r>
              <a:rPr sz="4800" spc="-495" dirty="0"/>
              <a:t> </a:t>
            </a:r>
            <a:r>
              <a:rPr sz="4800" spc="-145" dirty="0"/>
              <a:t>managing  </a:t>
            </a:r>
            <a:r>
              <a:rPr sz="4800" spc="-120" dirty="0"/>
              <a:t>configuration </a:t>
            </a:r>
            <a:r>
              <a:rPr sz="4800" spc="-165" dirty="0"/>
              <a:t>in </a:t>
            </a:r>
            <a:r>
              <a:rPr sz="4800" spc="-130" dirty="0"/>
              <a:t>a </a:t>
            </a:r>
            <a:r>
              <a:rPr sz="4800" spc="-140" dirty="0"/>
              <a:t>cloud-native  </a:t>
            </a:r>
            <a:r>
              <a:rPr sz="4800" spc="-120" dirty="0"/>
              <a:t>application?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7952" y="1912620"/>
            <a:ext cx="3797807" cy="371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99" y="519061"/>
            <a:ext cx="985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Fetching </a:t>
            </a:r>
            <a:r>
              <a:rPr spc="-70" dirty="0"/>
              <a:t>Configuration: </a:t>
            </a:r>
            <a:r>
              <a:rPr spc="45" dirty="0"/>
              <a:t>Application</a:t>
            </a:r>
            <a:r>
              <a:rPr spc="-595" dirty="0"/>
              <a:t> </a:t>
            </a:r>
            <a:r>
              <a:rPr spc="-40" dirty="0"/>
              <a:t>Startup</a:t>
            </a:r>
          </a:p>
        </p:txBody>
      </p:sp>
      <p:sp>
        <p:nvSpPr>
          <p:cNvPr id="4" name="object 4"/>
          <p:cNvSpPr/>
          <p:nvPr/>
        </p:nvSpPr>
        <p:spPr>
          <a:xfrm>
            <a:off x="10308335" y="1726692"/>
            <a:ext cx="963168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7131" y="3035807"/>
            <a:ext cx="963168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08335" y="4358640"/>
            <a:ext cx="963168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496" y="1726692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1700" y="3035807"/>
            <a:ext cx="963168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496" y="4358640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9488" y="1941576"/>
            <a:ext cx="1760220" cy="475615"/>
          </a:xfrm>
          <a:custGeom>
            <a:avLst/>
            <a:gdLst/>
            <a:ahLst/>
            <a:cxnLst/>
            <a:rect l="l" t="t" r="r" b="b"/>
            <a:pathLst>
              <a:path w="1760220" h="475614">
                <a:moveTo>
                  <a:pt x="0" y="0"/>
                </a:moveTo>
                <a:lnTo>
                  <a:pt x="1759788" y="475043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2702" y="2296325"/>
            <a:ext cx="250825" cy="220979"/>
          </a:xfrm>
          <a:custGeom>
            <a:avLst/>
            <a:gdLst/>
            <a:ahLst/>
            <a:cxnLst/>
            <a:rect l="l" t="t" r="r" b="b"/>
            <a:pathLst>
              <a:path w="250825" h="220980">
                <a:moveTo>
                  <a:pt x="59588" y="0"/>
                </a:moveTo>
                <a:lnTo>
                  <a:pt x="0" y="220700"/>
                </a:lnTo>
                <a:lnTo>
                  <a:pt x="250494" y="169938"/>
                </a:lnTo>
                <a:lnTo>
                  <a:pt x="595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7275" y="5150933"/>
            <a:ext cx="1664335" cy="988694"/>
          </a:xfrm>
          <a:custGeom>
            <a:avLst/>
            <a:gdLst/>
            <a:ahLst/>
            <a:cxnLst/>
            <a:rect l="l" t="t" r="r" b="b"/>
            <a:pathLst>
              <a:path w="1664335" h="988695">
                <a:moveTo>
                  <a:pt x="0" y="988250"/>
                </a:moveTo>
                <a:lnTo>
                  <a:pt x="1663763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9916" y="5053647"/>
            <a:ext cx="255270" cy="215265"/>
          </a:xfrm>
          <a:custGeom>
            <a:avLst/>
            <a:gdLst/>
            <a:ahLst/>
            <a:cxnLst/>
            <a:rect l="l" t="t" r="r" b="b"/>
            <a:pathLst>
              <a:path w="255270" h="215264">
                <a:moveTo>
                  <a:pt x="254914" y="0"/>
                </a:moveTo>
                <a:lnTo>
                  <a:pt x="0" y="18465"/>
                </a:lnTo>
                <a:lnTo>
                  <a:pt x="116738" y="215011"/>
                </a:lnTo>
                <a:lnTo>
                  <a:pt x="2549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9229" y="1898904"/>
            <a:ext cx="1905635" cy="588010"/>
          </a:xfrm>
          <a:custGeom>
            <a:avLst/>
            <a:gdLst/>
            <a:ahLst/>
            <a:cxnLst/>
            <a:rect l="l" t="t" r="r" b="b"/>
            <a:pathLst>
              <a:path w="1905634" h="588010">
                <a:moveTo>
                  <a:pt x="1905622" y="0"/>
                </a:moveTo>
                <a:lnTo>
                  <a:pt x="0" y="587819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7200" y="2366264"/>
            <a:ext cx="252729" cy="218440"/>
          </a:xfrm>
          <a:custGeom>
            <a:avLst/>
            <a:gdLst/>
            <a:ahLst/>
            <a:cxnLst/>
            <a:rect l="l" t="t" r="r" b="b"/>
            <a:pathLst>
              <a:path w="252729" h="218439">
                <a:moveTo>
                  <a:pt x="184746" y="0"/>
                </a:moveTo>
                <a:lnTo>
                  <a:pt x="0" y="176606"/>
                </a:lnTo>
                <a:lnTo>
                  <a:pt x="252133" y="218440"/>
                </a:lnTo>
                <a:lnTo>
                  <a:pt x="1847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7494" y="5148084"/>
            <a:ext cx="1917700" cy="961390"/>
          </a:xfrm>
          <a:custGeom>
            <a:avLst/>
            <a:gdLst/>
            <a:ahLst/>
            <a:cxnLst/>
            <a:rect l="l" t="t" r="r" b="b"/>
            <a:pathLst>
              <a:path w="1917700" h="961389">
                <a:moveTo>
                  <a:pt x="1917357" y="961034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77200" y="5062728"/>
            <a:ext cx="255904" cy="205104"/>
          </a:xfrm>
          <a:custGeom>
            <a:avLst/>
            <a:gdLst/>
            <a:ahLst/>
            <a:cxnLst/>
            <a:rect l="l" t="t" r="r" b="b"/>
            <a:pathLst>
              <a:path w="255904" h="205104">
                <a:moveTo>
                  <a:pt x="0" y="0"/>
                </a:moveTo>
                <a:lnTo>
                  <a:pt x="153136" y="204622"/>
                </a:lnTo>
                <a:lnTo>
                  <a:pt x="255574" y="26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4867" y="4002023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261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5029" y="3887736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0" y="0"/>
                </a:moveTo>
                <a:lnTo>
                  <a:pt x="12" y="228600"/>
                </a:lnTo>
                <a:lnTo>
                  <a:pt x="228612" y="114287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5131" y="4002023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61826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4619" y="3887711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228600" y="0"/>
                </a:moveTo>
                <a:lnTo>
                  <a:pt x="0" y="114312"/>
                </a:lnTo>
                <a:lnTo>
                  <a:pt x="228612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282669" y="1458176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82669" y="4045539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31654" y="2755607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178" y="1464053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4178" y="4045539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5193" y="2755607"/>
            <a:ext cx="1003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6868" y="5166766"/>
            <a:ext cx="1452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first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418" y="5855620"/>
            <a:ext cx="4112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Specify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location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9876" y="5166182"/>
            <a:ext cx="1856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first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1157" y="5855027"/>
            <a:ext cx="4233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Discover</a:t>
            </a:r>
            <a:r>
              <a:rPr sz="1600" spc="-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/>
                <a:cs typeface="Verdana"/>
              </a:rPr>
              <a:t>location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16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42504" y="2450592"/>
            <a:ext cx="2191511" cy="2429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040" y="519061"/>
            <a:ext cx="983234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85"/>
              </a:lnSpc>
              <a:spcBef>
                <a:spcPts val="100"/>
              </a:spcBef>
            </a:pPr>
            <a:r>
              <a:rPr spc="15" dirty="0"/>
              <a:t>Bootstrapping</a:t>
            </a:r>
            <a:r>
              <a:rPr spc="-229" dirty="0"/>
              <a:t> </a:t>
            </a:r>
            <a:r>
              <a:rPr dirty="0"/>
              <a:t>with</a:t>
            </a:r>
          </a:p>
          <a:p>
            <a:pPr algn="ctr">
              <a:lnSpc>
                <a:spcPts val="3985"/>
              </a:lnSpc>
            </a:pPr>
            <a:r>
              <a:rPr spc="-5" dirty="0">
                <a:latin typeface="Courier New"/>
                <a:cs typeface="Courier New"/>
              </a:rPr>
              <a:t>bootstrap.properties</a:t>
            </a:r>
            <a:r>
              <a:rPr spc="-1335" dirty="0">
                <a:latin typeface="Courier New"/>
                <a:cs typeface="Courier New"/>
              </a:rPr>
              <a:t> </a:t>
            </a:r>
            <a:r>
              <a:rPr spc="10" dirty="0"/>
              <a:t>or </a:t>
            </a:r>
            <a:r>
              <a:rPr spc="-5" dirty="0">
                <a:latin typeface="Courier New"/>
                <a:cs typeface="Courier New"/>
              </a:rPr>
              <a:t>bootstrap.yml</a:t>
            </a:r>
          </a:p>
        </p:txBody>
      </p:sp>
      <p:sp>
        <p:nvSpPr>
          <p:cNvPr id="8" name="object 8"/>
          <p:cNvSpPr/>
          <p:nvPr/>
        </p:nvSpPr>
        <p:spPr>
          <a:xfrm>
            <a:off x="1912620" y="2450592"/>
            <a:ext cx="2677668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628" y="519061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4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spring-cloud-config-client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8628" y="519061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 </a:t>
            </a:r>
            <a:r>
              <a:rPr spc="-25" dirty="0">
                <a:solidFill>
                  <a:srgbClr val="FFFFFF"/>
                </a:solidFill>
              </a:rPr>
              <a:t>Spring </a:t>
            </a:r>
            <a:r>
              <a:rPr spc="45" dirty="0">
                <a:solidFill>
                  <a:srgbClr val="FFFFFF"/>
                </a:solidFill>
              </a:rPr>
              <a:t>Cloud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844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527" y="519061"/>
            <a:ext cx="1030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Client: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First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166837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bootstrap.properties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540763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2276475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&lt;your_app_name&gt;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spring.cloud.config.uri=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http://localhost:8888/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338143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bootstrap.yml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707891"/>
            <a:ext cx="11687810" cy="286385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9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spring:</a:t>
            </a:r>
            <a:endParaRPr sz="2600">
              <a:latin typeface="Courier New"/>
              <a:cs typeface="Courier New"/>
            </a:endParaRPr>
          </a:p>
          <a:p>
            <a:pPr marL="82423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application:</a:t>
            </a:r>
            <a:endParaRPr sz="2600">
              <a:latin typeface="Courier New"/>
              <a:cs typeface="Courier New"/>
            </a:endParaRPr>
          </a:p>
          <a:p>
            <a:pPr marL="824230" marR="6097270" indent="59372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name: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&lt;your_app_name&gt;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cloud:</a:t>
            </a:r>
            <a:endParaRPr sz="2600">
              <a:latin typeface="Courier New"/>
              <a:cs typeface="Courier New"/>
            </a:endParaRPr>
          </a:p>
          <a:p>
            <a:pPr marL="14185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config:</a:t>
            </a:r>
            <a:endParaRPr sz="2600">
              <a:latin typeface="Courier New"/>
              <a:cs typeface="Courier New"/>
            </a:endParaRPr>
          </a:p>
          <a:p>
            <a:pPr marL="201422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uri:</a:t>
            </a:r>
            <a:r>
              <a:rPr sz="260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http://localhost:8888/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295856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532" y="498716"/>
            <a:ext cx="1101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Client: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First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166837"/>
            <a:ext cx="307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bootstrap.properties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540763"/>
            <a:ext cx="11634470" cy="11385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227965">
              <a:lnSpc>
                <a:spcPts val="2390"/>
              </a:lnSpc>
              <a:spcBef>
                <a:spcPts val="1705"/>
              </a:spcBef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&lt;your_app_name&gt;</a:t>
            </a:r>
            <a:endParaRPr sz="2000">
              <a:latin typeface="Courier New"/>
              <a:cs typeface="Courier New"/>
            </a:endParaRPr>
          </a:p>
          <a:p>
            <a:pPr marL="227965">
              <a:lnSpc>
                <a:spcPts val="2870"/>
              </a:lnSpc>
            </a:pPr>
            <a:r>
              <a:rPr sz="2400" b="1" spc="-10" dirty="0">
                <a:solidFill>
                  <a:srgbClr val="799EBF"/>
                </a:solidFill>
                <a:latin typeface="Courier New"/>
                <a:cs typeface="Courier New"/>
              </a:rPr>
              <a:t>spring.cloud.config.discovery.enabled=</a:t>
            </a:r>
            <a:r>
              <a:rPr sz="2400" b="1" spc="-10" dirty="0">
                <a:solidFill>
                  <a:srgbClr val="AEAEAE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264992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bootstrap.yml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634740"/>
            <a:ext cx="11687810" cy="21247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730"/>
              </a:spcBef>
            </a:pPr>
            <a:r>
              <a:rPr sz="1600" spc="-5" dirty="0">
                <a:solidFill>
                  <a:srgbClr val="799EBF"/>
                </a:solidFill>
                <a:latin typeface="Courier New"/>
                <a:cs typeface="Courier New"/>
              </a:rPr>
              <a:t>spring:</a:t>
            </a:r>
            <a:endParaRPr sz="1600">
              <a:latin typeface="Courier New"/>
              <a:cs typeface="Courier New"/>
            </a:endParaRPr>
          </a:p>
          <a:p>
            <a:pPr marL="595630">
              <a:lnSpc>
                <a:spcPct val="100000"/>
              </a:lnSpc>
            </a:pPr>
            <a:r>
              <a:rPr sz="1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application:</a:t>
            </a:r>
            <a:endParaRPr sz="1600">
              <a:latin typeface="Courier New"/>
              <a:cs typeface="Courier New"/>
            </a:endParaRPr>
          </a:p>
          <a:p>
            <a:pPr marL="961390">
              <a:lnSpc>
                <a:spcPts val="1910"/>
              </a:lnSpc>
            </a:pPr>
            <a:r>
              <a:rPr sz="1600" spc="-5" dirty="0">
                <a:solidFill>
                  <a:srgbClr val="799EBF"/>
                </a:solidFill>
                <a:latin typeface="Courier New"/>
                <a:cs typeface="Courier New"/>
              </a:rPr>
              <a:t>name:</a:t>
            </a:r>
            <a:r>
              <a:rPr sz="1600" spc="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AEAE"/>
                </a:solidFill>
                <a:latin typeface="Courier New"/>
                <a:cs typeface="Courier New"/>
              </a:rPr>
              <a:t>&lt;your_app_name&gt;</a:t>
            </a:r>
            <a:endParaRPr sz="1600">
              <a:latin typeface="Courier New"/>
              <a:cs typeface="Courier New"/>
            </a:endParaRPr>
          </a:p>
          <a:p>
            <a:pPr marL="595630">
              <a:lnSpc>
                <a:spcPts val="2390"/>
              </a:lnSpc>
            </a:pPr>
            <a:r>
              <a:rPr sz="2000" b="1" spc="-5" dirty="0">
                <a:solidFill>
                  <a:srgbClr val="799EBF"/>
                </a:solidFill>
                <a:latin typeface="Courier New"/>
                <a:cs typeface="Courier New"/>
              </a:rPr>
              <a:t>cloud:</a:t>
            </a:r>
            <a:endParaRPr sz="2000">
              <a:latin typeface="Courier New"/>
              <a:cs typeface="Courier New"/>
            </a:endParaRPr>
          </a:p>
          <a:p>
            <a:pPr marL="1599565" marR="8098155" indent="-457200">
              <a:lnSpc>
                <a:spcPct val="100000"/>
              </a:lnSpc>
            </a:pPr>
            <a:r>
              <a:rPr sz="2000" b="1" spc="-5" dirty="0">
                <a:solidFill>
                  <a:srgbClr val="799EBF"/>
                </a:solidFill>
                <a:latin typeface="Courier New"/>
                <a:cs typeface="Courier New"/>
              </a:rPr>
              <a:t>discovery:  enabled:</a:t>
            </a:r>
            <a:r>
              <a:rPr sz="2000" b="1" spc="-7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EAEA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295856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459" y="5963669"/>
            <a:ext cx="977519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i="1" spc="7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8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20" dirty="0">
                <a:solidFill>
                  <a:srgbClr val="FFFFFF"/>
                </a:solidFill>
                <a:latin typeface="Arial"/>
                <a:cs typeface="Arial"/>
              </a:rPr>
              <a:t>Note:</a:t>
            </a:r>
            <a:r>
              <a:rPr sz="18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65" dirty="0">
                <a:solidFill>
                  <a:srgbClr val="FFFFFF"/>
                </a:solidFill>
                <a:latin typeface="Arial"/>
                <a:cs typeface="Arial"/>
              </a:rPr>
              <a:t>don’t</a:t>
            </a:r>
            <a:r>
              <a:rPr sz="1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65" dirty="0">
                <a:solidFill>
                  <a:srgbClr val="FFFFFF"/>
                </a:solidFill>
                <a:latin typeface="Arial"/>
                <a:cs typeface="Arial"/>
              </a:rPr>
              <a:t>forget</a:t>
            </a:r>
            <a:r>
              <a:rPr sz="18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4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18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95" dirty="0">
                <a:solidFill>
                  <a:srgbClr val="FFFFFF"/>
                </a:solidFill>
                <a:latin typeface="Arial"/>
                <a:cs typeface="Arial"/>
              </a:rPr>
              <a:t>eureka</a:t>
            </a:r>
            <a:r>
              <a:rPr sz="1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2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8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05" dirty="0">
                <a:solidFill>
                  <a:srgbClr val="FFFFFF"/>
                </a:solidFill>
                <a:latin typeface="Arial"/>
                <a:cs typeface="Arial"/>
              </a:rPr>
              <a:t>dependencies,</a:t>
            </a:r>
            <a:r>
              <a:rPr sz="1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00" dirty="0">
                <a:solidFill>
                  <a:srgbClr val="FFFFFF"/>
                </a:solidFill>
                <a:latin typeface="Arial"/>
                <a:cs typeface="Arial"/>
              </a:rPr>
              <a:t>service-url</a:t>
            </a:r>
            <a:r>
              <a:rPr sz="18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25" dirty="0">
                <a:solidFill>
                  <a:srgbClr val="FFFFFF"/>
                </a:solidFill>
                <a:latin typeface="Arial"/>
                <a:cs typeface="Arial"/>
              </a:rPr>
              <a:t>configuration,</a:t>
            </a:r>
            <a:r>
              <a:rPr sz="18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i="1" spc="220" dirty="0">
                <a:solidFill>
                  <a:srgbClr val="FFFFFF"/>
                </a:solidFill>
                <a:latin typeface="Times New Roman"/>
                <a:cs typeface="Times New Roman"/>
              </a:rPr>
              <a:t>@EnableDiscoveryClient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65"/>
            <a:ext cx="619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Bootstrap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service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use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config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0572" y="2718904"/>
            <a:ext cx="7992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1A1A1A"/>
                </a:solidFill>
              </a:rPr>
              <a:t>Updating </a:t>
            </a:r>
            <a:r>
              <a:rPr spc="5" dirty="0">
                <a:solidFill>
                  <a:srgbClr val="1A1A1A"/>
                </a:solidFill>
              </a:rPr>
              <a:t>Configuration </a:t>
            </a:r>
            <a:r>
              <a:rPr spc="-30" dirty="0">
                <a:solidFill>
                  <a:srgbClr val="1A1A1A"/>
                </a:solidFill>
              </a:rPr>
              <a:t>at</a:t>
            </a:r>
            <a:r>
              <a:rPr spc="-725" dirty="0">
                <a:solidFill>
                  <a:srgbClr val="1A1A1A"/>
                </a:solidFill>
              </a:rPr>
              <a:t> </a:t>
            </a:r>
            <a:r>
              <a:rPr spc="-20" dirty="0">
                <a:solidFill>
                  <a:srgbClr val="1A1A1A"/>
                </a:solidFill>
              </a:rPr>
              <a:t>Runtime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40" y="2779801"/>
            <a:ext cx="119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Refresh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8740" y="3148609"/>
            <a:ext cx="33940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05A28"/>
                </a:solidFill>
                <a:latin typeface="Verdana"/>
                <a:cs typeface="Verdana"/>
              </a:rPr>
              <a:t>@ConfigurationProperties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Update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logging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levels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9736" y="2725167"/>
            <a:ext cx="1973580" cy="1968500"/>
          </a:xfrm>
          <a:custGeom>
            <a:avLst/>
            <a:gdLst/>
            <a:ahLst/>
            <a:cxnLst/>
            <a:rect l="l" t="t" r="r" b="b"/>
            <a:pathLst>
              <a:path w="1973579" h="1968500">
                <a:moveTo>
                  <a:pt x="1362427" y="330199"/>
                </a:moveTo>
                <a:lnTo>
                  <a:pt x="610308" y="330199"/>
                </a:lnTo>
                <a:lnTo>
                  <a:pt x="627281" y="317499"/>
                </a:lnTo>
                <a:lnTo>
                  <a:pt x="663100" y="304799"/>
                </a:lnTo>
                <a:lnTo>
                  <a:pt x="700592" y="292099"/>
                </a:lnTo>
                <a:lnTo>
                  <a:pt x="779640" y="266699"/>
                </a:lnTo>
                <a:lnTo>
                  <a:pt x="795328" y="253999"/>
                </a:lnTo>
                <a:lnTo>
                  <a:pt x="808087" y="241299"/>
                </a:lnTo>
                <a:lnTo>
                  <a:pt x="816663" y="228599"/>
                </a:lnTo>
                <a:lnTo>
                  <a:pt x="819801" y="215899"/>
                </a:lnTo>
                <a:lnTo>
                  <a:pt x="819801" y="50799"/>
                </a:lnTo>
                <a:lnTo>
                  <a:pt x="823586" y="38099"/>
                </a:lnTo>
                <a:lnTo>
                  <a:pt x="833825" y="12699"/>
                </a:lnTo>
                <a:lnTo>
                  <a:pt x="848846" y="0"/>
                </a:lnTo>
                <a:lnTo>
                  <a:pt x="1106031" y="0"/>
                </a:lnTo>
                <a:lnTo>
                  <a:pt x="1125772" y="12699"/>
                </a:lnTo>
                <a:lnTo>
                  <a:pt x="1140613" y="12699"/>
                </a:lnTo>
                <a:lnTo>
                  <a:pt x="1149956" y="38099"/>
                </a:lnTo>
                <a:lnTo>
                  <a:pt x="1153204" y="50799"/>
                </a:lnTo>
                <a:lnTo>
                  <a:pt x="1153204" y="215899"/>
                </a:lnTo>
                <a:lnTo>
                  <a:pt x="1155893" y="228599"/>
                </a:lnTo>
                <a:lnTo>
                  <a:pt x="1163722" y="241299"/>
                </a:lnTo>
                <a:lnTo>
                  <a:pt x="1176332" y="253999"/>
                </a:lnTo>
                <a:lnTo>
                  <a:pt x="1193365" y="266699"/>
                </a:lnTo>
                <a:lnTo>
                  <a:pt x="1233307" y="279399"/>
                </a:lnTo>
                <a:lnTo>
                  <a:pt x="1271935" y="292099"/>
                </a:lnTo>
                <a:lnTo>
                  <a:pt x="1309367" y="304799"/>
                </a:lnTo>
                <a:lnTo>
                  <a:pt x="1345723" y="317499"/>
                </a:lnTo>
                <a:lnTo>
                  <a:pt x="1362427" y="330199"/>
                </a:lnTo>
                <a:close/>
              </a:path>
              <a:path w="1973579" h="1968500">
                <a:moveTo>
                  <a:pt x="433687" y="1765299"/>
                </a:moveTo>
                <a:lnTo>
                  <a:pt x="395279" y="1765299"/>
                </a:lnTo>
                <a:lnTo>
                  <a:pt x="377389" y="1752599"/>
                </a:lnTo>
                <a:lnTo>
                  <a:pt x="340864" y="1727199"/>
                </a:lnTo>
                <a:lnTo>
                  <a:pt x="305654" y="1689099"/>
                </a:lnTo>
                <a:lnTo>
                  <a:pt x="272005" y="1663699"/>
                </a:lnTo>
                <a:lnTo>
                  <a:pt x="240162" y="1625599"/>
                </a:lnTo>
                <a:lnTo>
                  <a:pt x="210368" y="1587499"/>
                </a:lnTo>
                <a:lnTo>
                  <a:pt x="200926" y="1574799"/>
                </a:lnTo>
                <a:lnTo>
                  <a:pt x="198416" y="1549399"/>
                </a:lnTo>
                <a:lnTo>
                  <a:pt x="202838" y="1536699"/>
                </a:lnTo>
                <a:lnTo>
                  <a:pt x="214193" y="1511299"/>
                </a:lnTo>
                <a:lnTo>
                  <a:pt x="322565" y="1409699"/>
                </a:lnTo>
                <a:lnTo>
                  <a:pt x="333084" y="1384299"/>
                </a:lnTo>
                <a:lnTo>
                  <a:pt x="337865" y="1371599"/>
                </a:lnTo>
                <a:lnTo>
                  <a:pt x="336909" y="1358899"/>
                </a:lnTo>
                <a:lnTo>
                  <a:pt x="330215" y="1333499"/>
                </a:lnTo>
                <a:lnTo>
                  <a:pt x="311409" y="1308099"/>
                </a:lnTo>
                <a:lnTo>
                  <a:pt x="294994" y="1269999"/>
                </a:lnTo>
                <a:lnTo>
                  <a:pt x="280730" y="1231899"/>
                </a:lnTo>
                <a:lnTo>
                  <a:pt x="268379" y="1181099"/>
                </a:lnTo>
                <a:lnTo>
                  <a:pt x="260859" y="1168399"/>
                </a:lnTo>
                <a:lnTo>
                  <a:pt x="248856" y="1155699"/>
                </a:lnTo>
                <a:lnTo>
                  <a:pt x="233866" y="1155699"/>
                </a:lnTo>
                <a:lnTo>
                  <a:pt x="217381" y="1142999"/>
                </a:lnTo>
                <a:lnTo>
                  <a:pt x="41346" y="1142999"/>
                </a:lnTo>
                <a:lnTo>
                  <a:pt x="24622" y="1130299"/>
                </a:lnTo>
                <a:lnTo>
                  <a:pt x="12799" y="1117599"/>
                </a:lnTo>
                <a:lnTo>
                  <a:pt x="7012" y="1104899"/>
                </a:lnTo>
                <a:lnTo>
                  <a:pt x="4303" y="1066799"/>
                </a:lnTo>
                <a:lnTo>
                  <a:pt x="2071" y="1041399"/>
                </a:lnTo>
                <a:lnTo>
                  <a:pt x="557" y="1015999"/>
                </a:lnTo>
                <a:lnTo>
                  <a:pt x="0" y="977899"/>
                </a:lnTo>
                <a:lnTo>
                  <a:pt x="557" y="952499"/>
                </a:lnTo>
                <a:lnTo>
                  <a:pt x="2071" y="914399"/>
                </a:lnTo>
                <a:lnTo>
                  <a:pt x="7012" y="863599"/>
                </a:lnTo>
                <a:lnTo>
                  <a:pt x="24622" y="825499"/>
                </a:lnTo>
                <a:lnTo>
                  <a:pt x="41346" y="812799"/>
                </a:lnTo>
                <a:lnTo>
                  <a:pt x="235121" y="812799"/>
                </a:lnTo>
                <a:lnTo>
                  <a:pt x="249813" y="800099"/>
                </a:lnTo>
                <a:lnTo>
                  <a:pt x="261038" y="787399"/>
                </a:lnTo>
                <a:lnTo>
                  <a:pt x="268379" y="774699"/>
                </a:lnTo>
                <a:lnTo>
                  <a:pt x="280730" y="736599"/>
                </a:lnTo>
                <a:lnTo>
                  <a:pt x="295472" y="698499"/>
                </a:lnTo>
                <a:lnTo>
                  <a:pt x="312126" y="660399"/>
                </a:lnTo>
                <a:lnTo>
                  <a:pt x="330215" y="622299"/>
                </a:lnTo>
                <a:lnTo>
                  <a:pt x="336191" y="609599"/>
                </a:lnTo>
                <a:lnTo>
                  <a:pt x="336909" y="584199"/>
                </a:lnTo>
                <a:lnTo>
                  <a:pt x="332366" y="571499"/>
                </a:lnTo>
                <a:lnTo>
                  <a:pt x="322565" y="558799"/>
                </a:lnTo>
                <a:lnTo>
                  <a:pt x="214193" y="444499"/>
                </a:lnTo>
                <a:lnTo>
                  <a:pt x="203555" y="431799"/>
                </a:lnTo>
                <a:lnTo>
                  <a:pt x="198894" y="406399"/>
                </a:lnTo>
                <a:lnTo>
                  <a:pt x="200926" y="393699"/>
                </a:lnTo>
                <a:lnTo>
                  <a:pt x="210368" y="368299"/>
                </a:lnTo>
                <a:lnTo>
                  <a:pt x="241447" y="330199"/>
                </a:lnTo>
                <a:lnTo>
                  <a:pt x="273566" y="304799"/>
                </a:lnTo>
                <a:lnTo>
                  <a:pt x="306848" y="266699"/>
                </a:lnTo>
                <a:lnTo>
                  <a:pt x="341415" y="228599"/>
                </a:lnTo>
                <a:lnTo>
                  <a:pt x="395278" y="190499"/>
                </a:lnTo>
                <a:lnTo>
                  <a:pt x="432969" y="190499"/>
                </a:lnTo>
                <a:lnTo>
                  <a:pt x="449424" y="203199"/>
                </a:lnTo>
                <a:lnTo>
                  <a:pt x="562259" y="317499"/>
                </a:lnTo>
                <a:lnTo>
                  <a:pt x="577080" y="330199"/>
                </a:lnTo>
                <a:lnTo>
                  <a:pt x="1732843" y="330199"/>
                </a:lnTo>
                <a:lnTo>
                  <a:pt x="1762636" y="368299"/>
                </a:lnTo>
                <a:lnTo>
                  <a:pt x="1772079" y="393699"/>
                </a:lnTo>
                <a:lnTo>
                  <a:pt x="1774589" y="406399"/>
                </a:lnTo>
                <a:lnTo>
                  <a:pt x="1770166" y="431799"/>
                </a:lnTo>
                <a:lnTo>
                  <a:pt x="1758811" y="444499"/>
                </a:lnTo>
                <a:lnTo>
                  <a:pt x="1722687" y="482599"/>
                </a:lnTo>
                <a:lnTo>
                  <a:pt x="935524" y="482599"/>
                </a:lnTo>
                <a:lnTo>
                  <a:pt x="844588" y="507999"/>
                </a:lnTo>
                <a:lnTo>
                  <a:pt x="801539" y="520699"/>
                </a:lnTo>
                <a:lnTo>
                  <a:pt x="760381" y="533399"/>
                </a:lnTo>
                <a:lnTo>
                  <a:pt x="721321" y="558799"/>
                </a:lnTo>
                <a:lnTo>
                  <a:pt x="684567" y="584199"/>
                </a:lnTo>
                <a:lnTo>
                  <a:pt x="650327" y="609599"/>
                </a:lnTo>
                <a:lnTo>
                  <a:pt x="618808" y="647699"/>
                </a:lnTo>
                <a:lnTo>
                  <a:pt x="590219" y="685799"/>
                </a:lnTo>
                <a:lnTo>
                  <a:pt x="564768" y="723899"/>
                </a:lnTo>
                <a:lnTo>
                  <a:pt x="542662" y="761999"/>
                </a:lnTo>
                <a:lnTo>
                  <a:pt x="524109" y="800099"/>
                </a:lnTo>
                <a:lnTo>
                  <a:pt x="509317" y="838199"/>
                </a:lnTo>
                <a:lnTo>
                  <a:pt x="498494" y="888999"/>
                </a:lnTo>
                <a:lnTo>
                  <a:pt x="491848" y="927099"/>
                </a:lnTo>
                <a:lnTo>
                  <a:pt x="489586" y="977899"/>
                </a:lnTo>
                <a:lnTo>
                  <a:pt x="491848" y="1028699"/>
                </a:lnTo>
                <a:lnTo>
                  <a:pt x="498494" y="1079499"/>
                </a:lnTo>
                <a:lnTo>
                  <a:pt x="509317" y="1117599"/>
                </a:lnTo>
                <a:lnTo>
                  <a:pt x="524109" y="1155699"/>
                </a:lnTo>
                <a:lnTo>
                  <a:pt x="542662" y="1206499"/>
                </a:lnTo>
                <a:lnTo>
                  <a:pt x="564768" y="1244599"/>
                </a:lnTo>
                <a:lnTo>
                  <a:pt x="590219" y="1282699"/>
                </a:lnTo>
                <a:lnTo>
                  <a:pt x="618808" y="1308099"/>
                </a:lnTo>
                <a:lnTo>
                  <a:pt x="650327" y="1346199"/>
                </a:lnTo>
                <a:lnTo>
                  <a:pt x="684567" y="1371599"/>
                </a:lnTo>
                <a:lnTo>
                  <a:pt x="721321" y="1396999"/>
                </a:lnTo>
                <a:lnTo>
                  <a:pt x="760381" y="1422399"/>
                </a:lnTo>
                <a:lnTo>
                  <a:pt x="801539" y="1435099"/>
                </a:lnTo>
                <a:lnTo>
                  <a:pt x="844588" y="1447799"/>
                </a:lnTo>
                <a:lnTo>
                  <a:pt x="935524" y="1473199"/>
                </a:lnTo>
                <a:lnTo>
                  <a:pt x="1718172" y="1473199"/>
                </a:lnTo>
                <a:lnTo>
                  <a:pt x="1758811" y="1511299"/>
                </a:lnTo>
                <a:lnTo>
                  <a:pt x="1769449" y="1536699"/>
                </a:lnTo>
                <a:lnTo>
                  <a:pt x="1774111" y="1549399"/>
                </a:lnTo>
                <a:lnTo>
                  <a:pt x="1772079" y="1574799"/>
                </a:lnTo>
                <a:lnTo>
                  <a:pt x="1762636" y="1587499"/>
                </a:lnTo>
                <a:lnTo>
                  <a:pt x="1731558" y="1625599"/>
                </a:lnTo>
                <a:lnTo>
                  <a:pt x="592858" y="1625599"/>
                </a:lnTo>
                <a:lnTo>
                  <a:pt x="576363" y="1638299"/>
                </a:lnTo>
                <a:lnTo>
                  <a:pt x="562259" y="1638299"/>
                </a:lnTo>
                <a:lnTo>
                  <a:pt x="449424" y="1752599"/>
                </a:lnTo>
                <a:lnTo>
                  <a:pt x="433687" y="1765299"/>
                </a:lnTo>
                <a:close/>
              </a:path>
              <a:path w="1973579" h="1968500">
                <a:moveTo>
                  <a:pt x="1732843" y="330199"/>
                </a:moveTo>
                <a:lnTo>
                  <a:pt x="1396552" y="330199"/>
                </a:lnTo>
                <a:lnTo>
                  <a:pt x="1410746" y="317499"/>
                </a:lnTo>
                <a:lnTo>
                  <a:pt x="1522943" y="203199"/>
                </a:lnTo>
                <a:lnTo>
                  <a:pt x="1539049" y="190499"/>
                </a:lnTo>
                <a:lnTo>
                  <a:pt x="1577717" y="190499"/>
                </a:lnTo>
                <a:lnTo>
                  <a:pt x="1595616" y="203199"/>
                </a:lnTo>
                <a:lnTo>
                  <a:pt x="1632141" y="228599"/>
                </a:lnTo>
                <a:lnTo>
                  <a:pt x="1667350" y="266699"/>
                </a:lnTo>
                <a:lnTo>
                  <a:pt x="1700999" y="304799"/>
                </a:lnTo>
                <a:lnTo>
                  <a:pt x="1732843" y="330199"/>
                </a:lnTo>
                <a:close/>
              </a:path>
              <a:path w="1973579" h="1968500">
                <a:moveTo>
                  <a:pt x="1718172" y="1473199"/>
                </a:moveTo>
                <a:lnTo>
                  <a:pt x="1030362" y="1473199"/>
                </a:lnTo>
                <a:lnTo>
                  <a:pt x="1121123" y="1447799"/>
                </a:lnTo>
                <a:lnTo>
                  <a:pt x="1164101" y="1435099"/>
                </a:lnTo>
                <a:lnTo>
                  <a:pt x="1205198" y="1422399"/>
                </a:lnTo>
                <a:lnTo>
                  <a:pt x="1244207" y="1396999"/>
                </a:lnTo>
                <a:lnTo>
                  <a:pt x="1280918" y="1371599"/>
                </a:lnTo>
                <a:lnTo>
                  <a:pt x="1315123" y="1346199"/>
                </a:lnTo>
                <a:lnTo>
                  <a:pt x="1346613" y="1308099"/>
                </a:lnTo>
                <a:lnTo>
                  <a:pt x="1375180" y="1282699"/>
                </a:lnTo>
                <a:lnTo>
                  <a:pt x="1400615" y="1244599"/>
                </a:lnTo>
                <a:lnTo>
                  <a:pt x="1422710" y="1206499"/>
                </a:lnTo>
                <a:lnTo>
                  <a:pt x="1441255" y="1155699"/>
                </a:lnTo>
                <a:lnTo>
                  <a:pt x="1456042" y="1117599"/>
                </a:lnTo>
                <a:lnTo>
                  <a:pt x="1466862" y="1079499"/>
                </a:lnTo>
                <a:lnTo>
                  <a:pt x="1473508" y="1028699"/>
                </a:lnTo>
                <a:lnTo>
                  <a:pt x="1475769" y="977899"/>
                </a:lnTo>
                <a:lnTo>
                  <a:pt x="1473508" y="927099"/>
                </a:lnTo>
                <a:lnTo>
                  <a:pt x="1466862" y="888999"/>
                </a:lnTo>
                <a:lnTo>
                  <a:pt x="1456042" y="838199"/>
                </a:lnTo>
                <a:lnTo>
                  <a:pt x="1441255" y="800099"/>
                </a:lnTo>
                <a:lnTo>
                  <a:pt x="1422710" y="761999"/>
                </a:lnTo>
                <a:lnTo>
                  <a:pt x="1400615" y="723899"/>
                </a:lnTo>
                <a:lnTo>
                  <a:pt x="1375180" y="685799"/>
                </a:lnTo>
                <a:lnTo>
                  <a:pt x="1346613" y="647699"/>
                </a:lnTo>
                <a:lnTo>
                  <a:pt x="1315123" y="609599"/>
                </a:lnTo>
                <a:lnTo>
                  <a:pt x="1280918" y="584199"/>
                </a:lnTo>
                <a:lnTo>
                  <a:pt x="1244207" y="558799"/>
                </a:lnTo>
                <a:lnTo>
                  <a:pt x="1205198" y="533399"/>
                </a:lnTo>
                <a:lnTo>
                  <a:pt x="1164101" y="520699"/>
                </a:lnTo>
                <a:lnTo>
                  <a:pt x="1121123" y="507999"/>
                </a:lnTo>
                <a:lnTo>
                  <a:pt x="1030362" y="482599"/>
                </a:lnTo>
                <a:lnTo>
                  <a:pt x="1722687" y="482599"/>
                </a:lnTo>
                <a:lnTo>
                  <a:pt x="1650439" y="558799"/>
                </a:lnTo>
                <a:lnTo>
                  <a:pt x="1639921" y="571499"/>
                </a:lnTo>
                <a:lnTo>
                  <a:pt x="1635140" y="584199"/>
                </a:lnTo>
                <a:lnTo>
                  <a:pt x="1636096" y="609599"/>
                </a:lnTo>
                <a:lnTo>
                  <a:pt x="1642789" y="622299"/>
                </a:lnTo>
                <a:lnTo>
                  <a:pt x="1661595" y="660399"/>
                </a:lnTo>
                <a:lnTo>
                  <a:pt x="1678010" y="698499"/>
                </a:lnTo>
                <a:lnTo>
                  <a:pt x="1692274" y="736599"/>
                </a:lnTo>
                <a:lnTo>
                  <a:pt x="1704625" y="774699"/>
                </a:lnTo>
                <a:lnTo>
                  <a:pt x="1712145" y="787399"/>
                </a:lnTo>
                <a:lnTo>
                  <a:pt x="1724148" y="800099"/>
                </a:lnTo>
                <a:lnTo>
                  <a:pt x="1739139" y="812799"/>
                </a:lnTo>
                <a:lnTo>
                  <a:pt x="1931648" y="812799"/>
                </a:lnTo>
                <a:lnTo>
                  <a:pt x="1948303" y="825499"/>
                </a:lnTo>
                <a:lnTo>
                  <a:pt x="1965355" y="863599"/>
                </a:lnTo>
                <a:lnTo>
                  <a:pt x="1970853" y="914399"/>
                </a:lnTo>
                <a:lnTo>
                  <a:pt x="1972437" y="952499"/>
                </a:lnTo>
                <a:lnTo>
                  <a:pt x="1973005" y="977899"/>
                </a:lnTo>
                <a:lnTo>
                  <a:pt x="1972437" y="1015999"/>
                </a:lnTo>
                <a:lnTo>
                  <a:pt x="1970853" y="1041399"/>
                </a:lnTo>
                <a:lnTo>
                  <a:pt x="1968433" y="1066799"/>
                </a:lnTo>
                <a:lnTo>
                  <a:pt x="1965355" y="1104899"/>
                </a:lnTo>
                <a:lnTo>
                  <a:pt x="1959937" y="1117599"/>
                </a:lnTo>
                <a:lnTo>
                  <a:pt x="1948303" y="1130299"/>
                </a:lnTo>
                <a:lnTo>
                  <a:pt x="1931648" y="1142999"/>
                </a:lnTo>
                <a:lnTo>
                  <a:pt x="1755624" y="1142999"/>
                </a:lnTo>
                <a:lnTo>
                  <a:pt x="1737884" y="1155699"/>
                </a:lnTo>
                <a:lnTo>
                  <a:pt x="1723192" y="1155699"/>
                </a:lnTo>
                <a:lnTo>
                  <a:pt x="1711966" y="1168399"/>
                </a:lnTo>
                <a:lnTo>
                  <a:pt x="1704625" y="1181099"/>
                </a:lnTo>
                <a:lnTo>
                  <a:pt x="1692274" y="1231899"/>
                </a:lnTo>
                <a:lnTo>
                  <a:pt x="1677532" y="1269999"/>
                </a:lnTo>
                <a:lnTo>
                  <a:pt x="1660878" y="1308099"/>
                </a:lnTo>
                <a:lnTo>
                  <a:pt x="1642789" y="1333499"/>
                </a:lnTo>
                <a:lnTo>
                  <a:pt x="1636813" y="1358899"/>
                </a:lnTo>
                <a:lnTo>
                  <a:pt x="1636096" y="1371599"/>
                </a:lnTo>
                <a:lnTo>
                  <a:pt x="1640638" y="1384299"/>
                </a:lnTo>
                <a:lnTo>
                  <a:pt x="1650439" y="1409699"/>
                </a:lnTo>
                <a:lnTo>
                  <a:pt x="1718172" y="1473199"/>
                </a:lnTo>
                <a:close/>
              </a:path>
              <a:path w="1973579" h="1968500">
                <a:moveTo>
                  <a:pt x="1193365" y="1701799"/>
                </a:moveTo>
                <a:lnTo>
                  <a:pt x="779640" y="1701799"/>
                </a:lnTo>
                <a:lnTo>
                  <a:pt x="739698" y="1689099"/>
                </a:lnTo>
                <a:lnTo>
                  <a:pt x="701070" y="1676399"/>
                </a:lnTo>
                <a:lnTo>
                  <a:pt x="663638" y="1650999"/>
                </a:lnTo>
                <a:lnTo>
                  <a:pt x="627281" y="1638299"/>
                </a:lnTo>
                <a:lnTo>
                  <a:pt x="610309" y="1625599"/>
                </a:lnTo>
                <a:lnTo>
                  <a:pt x="1362696" y="1625599"/>
                </a:lnTo>
                <a:lnTo>
                  <a:pt x="1345723" y="1638299"/>
                </a:lnTo>
                <a:lnTo>
                  <a:pt x="1309905" y="1650999"/>
                </a:lnTo>
                <a:lnTo>
                  <a:pt x="1272413" y="1676399"/>
                </a:lnTo>
                <a:lnTo>
                  <a:pt x="1193365" y="1701799"/>
                </a:lnTo>
                <a:close/>
              </a:path>
              <a:path w="1973579" h="1968500">
                <a:moveTo>
                  <a:pt x="1577717" y="1765299"/>
                </a:moveTo>
                <a:lnTo>
                  <a:pt x="1539766" y="1765299"/>
                </a:lnTo>
                <a:lnTo>
                  <a:pt x="1522943" y="1752599"/>
                </a:lnTo>
                <a:lnTo>
                  <a:pt x="1410746" y="1638299"/>
                </a:lnTo>
                <a:lnTo>
                  <a:pt x="1395925" y="1638299"/>
                </a:lnTo>
                <a:lnTo>
                  <a:pt x="1379669" y="1625599"/>
                </a:lnTo>
                <a:lnTo>
                  <a:pt x="1731558" y="1625599"/>
                </a:lnTo>
                <a:lnTo>
                  <a:pt x="1699439" y="1663699"/>
                </a:lnTo>
                <a:lnTo>
                  <a:pt x="1666157" y="1689099"/>
                </a:lnTo>
                <a:lnTo>
                  <a:pt x="1631590" y="1727199"/>
                </a:lnTo>
                <a:lnTo>
                  <a:pt x="1577717" y="1765299"/>
                </a:lnTo>
                <a:close/>
              </a:path>
              <a:path w="1973579" h="1968500">
                <a:moveTo>
                  <a:pt x="1124159" y="1955799"/>
                </a:moveTo>
                <a:lnTo>
                  <a:pt x="847233" y="1955799"/>
                </a:lnTo>
                <a:lnTo>
                  <a:pt x="832391" y="1943099"/>
                </a:lnTo>
                <a:lnTo>
                  <a:pt x="823048" y="1930399"/>
                </a:lnTo>
                <a:lnTo>
                  <a:pt x="819801" y="1904999"/>
                </a:lnTo>
                <a:lnTo>
                  <a:pt x="819801" y="1752599"/>
                </a:lnTo>
                <a:lnTo>
                  <a:pt x="817111" y="1727199"/>
                </a:lnTo>
                <a:lnTo>
                  <a:pt x="809282" y="1714499"/>
                </a:lnTo>
                <a:lnTo>
                  <a:pt x="796672" y="1701799"/>
                </a:lnTo>
                <a:lnTo>
                  <a:pt x="1177677" y="1701799"/>
                </a:lnTo>
                <a:lnTo>
                  <a:pt x="1164917" y="1714499"/>
                </a:lnTo>
                <a:lnTo>
                  <a:pt x="1156341" y="1727199"/>
                </a:lnTo>
                <a:lnTo>
                  <a:pt x="1153204" y="1752599"/>
                </a:lnTo>
                <a:lnTo>
                  <a:pt x="1153204" y="1904999"/>
                </a:lnTo>
                <a:lnTo>
                  <a:pt x="1149419" y="1930399"/>
                </a:lnTo>
                <a:lnTo>
                  <a:pt x="1139179" y="1943099"/>
                </a:lnTo>
                <a:lnTo>
                  <a:pt x="1124159" y="1955799"/>
                </a:lnTo>
                <a:close/>
              </a:path>
              <a:path w="1973579" h="1968500">
                <a:moveTo>
                  <a:pt x="1046346" y="1968499"/>
                </a:moveTo>
                <a:lnTo>
                  <a:pt x="926579" y="1968499"/>
                </a:lnTo>
                <a:lnTo>
                  <a:pt x="896717" y="1955799"/>
                </a:lnTo>
                <a:lnTo>
                  <a:pt x="1076278" y="1955799"/>
                </a:lnTo>
                <a:lnTo>
                  <a:pt x="1046346" y="1968499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285" y="4128980"/>
            <a:ext cx="201444" cy="20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2663" y="3787908"/>
            <a:ext cx="201444" cy="20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0114" y="3433448"/>
            <a:ext cx="201444" cy="20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9362" y="3091739"/>
            <a:ext cx="201444" cy="201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2758" y="2783181"/>
            <a:ext cx="201444" cy="201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70739" y="2530724"/>
            <a:ext cx="201443" cy="201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6094" y="2352219"/>
            <a:ext cx="201444" cy="20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6509" y="2257867"/>
            <a:ext cx="201444" cy="201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9675" y="2254042"/>
            <a:ext cx="201444" cy="201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2003" y="2342657"/>
            <a:ext cx="201444" cy="201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0546" y="2516699"/>
            <a:ext cx="201444" cy="20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3626" y="2764693"/>
            <a:ext cx="201444" cy="201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397" y="3070063"/>
            <a:ext cx="201444" cy="201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49020" y="3412410"/>
            <a:ext cx="201444" cy="20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50933" y="3765595"/>
            <a:ext cx="201444" cy="201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61687" y="4107941"/>
            <a:ext cx="201444" cy="2014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4465" y="5028516"/>
            <a:ext cx="210368" cy="2110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6884" y="4762672"/>
            <a:ext cx="210368" cy="211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028" y="4461126"/>
            <a:ext cx="211006" cy="2110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5370" y="4133442"/>
            <a:ext cx="211006" cy="2110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2260" y="3790458"/>
            <a:ext cx="211006" cy="2103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9073" y="3439186"/>
            <a:ext cx="210368" cy="211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5173" y="3094927"/>
            <a:ext cx="211006" cy="2110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1182" y="2764055"/>
            <a:ext cx="211006" cy="2110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44578" y="2459960"/>
            <a:ext cx="211006" cy="2103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5785" y="2189652"/>
            <a:ext cx="211006" cy="2103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32890" y="1962059"/>
            <a:ext cx="210368" cy="2110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3145" y="1783554"/>
            <a:ext cx="211006" cy="2110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0812" y="1659238"/>
            <a:ext cx="211005" cy="2110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04415" y="1598676"/>
            <a:ext cx="211006" cy="2078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55031" y="1598676"/>
            <a:ext cx="211006" cy="2046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99271" y="1648400"/>
            <a:ext cx="211006" cy="2110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30125" y="1765066"/>
            <a:ext cx="211006" cy="2110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34842" y="1937833"/>
            <a:ext cx="210368" cy="210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5772" y="2159689"/>
            <a:ext cx="211006" cy="2103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33354" y="2425534"/>
            <a:ext cx="210368" cy="21101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11850" y="2726442"/>
            <a:ext cx="210368" cy="21101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35522" y="3053488"/>
            <a:ext cx="210368" cy="2110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99908" y="3398385"/>
            <a:ext cx="211006" cy="21038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03096" y="3750294"/>
            <a:ext cx="211006" cy="2103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46361" y="4096466"/>
            <a:ext cx="210368" cy="2110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29066" y="4427337"/>
            <a:ext cx="210368" cy="21101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55671" y="4732071"/>
            <a:ext cx="211006" cy="2110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33828" y="5002378"/>
            <a:ext cx="211006" cy="2103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330185"/>
            <a:ext cx="100330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git add</a:t>
            </a:r>
            <a:r>
              <a:rPr sz="2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git commit -m “made some configuration</a:t>
            </a:r>
            <a:r>
              <a:rPr sz="28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changes”  git push origin</a:t>
            </a:r>
            <a:r>
              <a:rPr sz="28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864" y="4098480"/>
            <a:ext cx="7539355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  <a:latin typeface="Verdana"/>
                <a:cs typeface="Verdana"/>
              </a:rPr>
              <a:t>Step </a:t>
            </a:r>
            <a:r>
              <a:rPr sz="3600" spc="-170" dirty="0">
                <a:solidFill>
                  <a:srgbClr val="3E3E3E"/>
                </a:solidFill>
                <a:latin typeface="Verdana"/>
                <a:cs typeface="Verdana"/>
              </a:rPr>
              <a:t>One: </a:t>
            </a:r>
            <a:r>
              <a:rPr sz="3600" spc="-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3600" spc="-4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/>
                <a:cs typeface="Verdana"/>
              </a:rPr>
              <a:t>Changes</a:t>
            </a:r>
            <a:endParaRPr sz="3600">
              <a:latin typeface="Verdana"/>
              <a:cs typeface="Verdana"/>
            </a:endParaRPr>
          </a:p>
          <a:p>
            <a:pPr marL="102870">
              <a:lnSpc>
                <a:spcPct val="100000"/>
              </a:lnSpc>
              <a:spcBef>
                <a:spcPts val="1825"/>
              </a:spcBef>
            </a:pP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Edit </a:t>
            </a:r>
            <a:r>
              <a:rPr sz="2400" spc="-75" dirty="0">
                <a:solidFill>
                  <a:srgbClr val="3E3E3E"/>
                </a:solidFill>
                <a:latin typeface="Verdana"/>
                <a:cs typeface="Verdana"/>
              </a:rPr>
              <a:t>&amp;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save </a:t>
            </a:r>
            <a:r>
              <a:rPr sz="2400" spc="30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400" spc="-4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file(s)</a:t>
            </a:r>
            <a:endParaRPr sz="2400">
              <a:latin typeface="Verdana"/>
              <a:cs typeface="Verdana"/>
            </a:endParaRPr>
          </a:p>
          <a:p>
            <a:pPr marL="85725">
              <a:lnSpc>
                <a:spcPct val="100000"/>
              </a:lnSpc>
              <a:spcBef>
                <a:spcPts val="2520"/>
              </a:spcBef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Commit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and/or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push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changes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VCS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4017276"/>
            <a:ext cx="739140" cy="73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1311" y="2039111"/>
            <a:ext cx="3236976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9888" y="1828800"/>
            <a:ext cx="1933956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9540" y="4545139"/>
            <a:ext cx="2868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From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one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handful 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000" spc="-3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8583" y="519061"/>
            <a:ext cx="1016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Configuration: </a:t>
            </a:r>
            <a:r>
              <a:rPr spc="-10" dirty="0"/>
              <a:t>Non-distributed </a:t>
            </a:r>
            <a:r>
              <a:rPr spc="-100" dirty="0"/>
              <a:t>vs</a:t>
            </a:r>
            <a:r>
              <a:rPr spc="-459" dirty="0"/>
              <a:t> </a:t>
            </a:r>
            <a:r>
              <a:rPr spc="-25" dirty="0"/>
              <a:t>Distributed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1068" y="4545139"/>
            <a:ext cx="606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1992" y="4545139"/>
            <a:ext cx="2333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Many,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many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0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files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7364" y="1930907"/>
            <a:ext cx="2557272" cy="2238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78823" y="2976372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0283" y="3506723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05543" y="2982467"/>
            <a:ext cx="374903" cy="473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1183" y="3494532"/>
            <a:ext cx="374903" cy="473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32264" y="2987039"/>
            <a:ext cx="374903" cy="473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52431" y="3506723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70007" y="3506723"/>
            <a:ext cx="374903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87583" y="3506723"/>
            <a:ext cx="374903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60507" y="2994660"/>
            <a:ext cx="374903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87228" y="2996183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52431" y="2473451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4204" y="2473451"/>
            <a:ext cx="373379" cy="472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807" y="4545139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/refresh</a:t>
            </a:r>
            <a:endParaRPr sz="1800">
              <a:latin typeface="Courier New"/>
              <a:cs typeface="Courier New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spring-boot-actuator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FFFFFF"/>
                </a:solidFill>
              </a:rPr>
              <a:t>Step </a:t>
            </a:r>
            <a:r>
              <a:rPr spc="-210" dirty="0">
                <a:solidFill>
                  <a:srgbClr val="FFFFFF"/>
                </a:solidFill>
              </a:rPr>
              <a:t>Two: </a:t>
            </a:r>
            <a:r>
              <a:rPr spc="35" dirty="0">
                <a:solidFill>
                  <a:srgbClr val="FFFFFF"/>
                </a:solidFill>
              </a:rPr>
              <a:t>Notify </a:t>
            </a:r>
            <a:r>
              <a:rPr spc="5" dirty="0">
                <a:solidFill>
                  <a:srgbClr val="FFFFFF"/>
                </a:solidFill>
              </a:rPr>
              <a:t>Application(s)</a:t>
            </a:r>
            <a:r>
              <a:rPr spc="-64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to  </a:t>
            </a:r>
            <a:r>
              <a:rPr spc="-50" dirty="0">
                <a:solidFill>
                  <a:srgbClr val="FFFFFF"/>
                </a:solidFill>
              </a:rPr>
              <a:t>Refresh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Configuration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7952" y="1912620"/>
            <a:ext cx="3797807" cy="371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178" y="519061"/>
            <a:ext cx="894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Fetching </a:t>
            </a:r>
            <a:r>
              <a:rPr spc="-70" dirty="0"/>
              <a:t>Configuration: </a:t>
            </a:r>
            <a:r>
              <a:rPr spc="10" dirty="0"/>
              <a:t>Explicit</a:t>
            </a:r>
            <a:r>
              <a:rPr spc="-570" dirty="0"/>
              <a:t> </a:t>
            </a:r>
            <a:r>
              <a:rPr spc="-50" dirty="0"/>
              <a:t>Refresh</a:t>
            </a:r>
          </a:p>
        </p:txBody>
      </p:sp>
      <p:sp>
        <p:nvSpPr>
          <p:cNvPr id="4" name="object 4"/>
          <p:cNvSpPr/>
          <p:nvPr/>
        </p:nvSpPr>
        <p:spPr>
          <a:xfrm>
            <a:off x="8259229" y="1898904"/>
            <a:ext cx="1905635" cy="588010"/>
          </a:xfrm>
          <a:custGeom>
            <a:avLst/>
            <a:gdLst/>
            <a:ahLst/>
            <a:cxnLst/>
            <a:rect l="l" t="t" r="r" b="b"/>
            <a:pathLst>
              <a:path w="1905634" h="588010">
                <a:moveTo>
                  <a:pt x="1905622" y="0"/>
                </a:moveTo>
                <a:lnTo>
                  <a:pt x="0" y="587819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200" y="2366264"/>
            <a:ext cx="252729" cy="218440"/>
          </a:xfrm>
          <a:custGeom>
            <a:avLst/>
            <a:gdLst/>
            <a:ahLst/>
            <a:cxnLst/>
            <a:rect l="l" t="t" r="r" b="b"/>
            <a:pathLst>
              <a:path w="252729" h="218439">
                <a:moveTo>
                  <a:pt x="184746" y="0"/>
                </a:moveTo>
                <a:lnTo>
                  <a:pt x="0" y="176606"/>
                </a:lnTo>
                <a:lnTo>
                  <a:pt x="252133" y="218440"/>
                </a:lnTo>
                <a:lnTo>
                  <a:pt x="1847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7494" y="5148084"/>
            <a:ext cx="1917700" cy="961390"/>
          </a:xfrm>
          <a:custGeom>
            <a:avLst/>
            <a:gdLst/>
            <a:ahLst/>
            <a:cxnLst/>
            <a:rect l="l" t="t" r="r" b="b"/>
            <a:pathLst>
              <a:path w="1917700" h="961389">
                <a:moveTo>
                  <a:pt x="1917357" y="961034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77200" y="5062728"/>
            <a:ext cx="255904" cy="205104"/>
          </a:xfrm>
          <a:custGeom>
            <a:avLst/>
            <a:gdLst/>
            <a:ahLst/>
            <a:cxnLst/>
            <a:rect l="l" t="t" r="r" b="b"/>
            <a:pathLst>
              <a:path w="255904" h="205104">
                <a:moveTo>
                  <a:pt x="0" y="0"/>
                </a:moveTo>
                <a:lnTo>
                  <a:pt x="153136" y="204622"/>
                </a:lnTo>
                <a:lnTo>
                  <a:pt x="255574" y="26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5131" y="4002023"/>
            <a:ext cx="618490" cy="0"/>
          </a:xfrm>
          <a:custGeom>
            <a:avLst/>
            <a:gdLst/>
            <a:ahLst/>
            <a:cxnLst/>
            <a:rect l="l" t="t" r="r" b="b"/>
            <a:pathLst>
              <a:path w="618490">
                <a:moveTo>
                  <a:pt x="61826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4619" y="3887711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228600" y="0"/>
                </a:moveTo>
                <a:lnTo>
                  <a:pt x="0" y="114312"/>
                </a:lnTo>
                <a:lnTo>
                  <a:pt x="228612" y="228599"/>
                </a:lnTo>
                <a:lnTo>
                  <a:pt x="2286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08335" y="1726692"/>
            <a:ext cx="963168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161130" y="3708679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/refresh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57131" y="3035807"/>
            <a:ext cx="963168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10028" y="4987671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/refresh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08335" y="4358640"/>
            <a:ext cx="963168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61130" y="6340762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/refresh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509" y="3234598"/>
            <a:ext cx="3684270" cy="10674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1305"/>
              </a:spcBef>
            </a:pPr>
            <a:r>
              <a:rPr sz="3200" spc="75" dirty="0">
                <a:solidFill>
                  <a:srgbClr val="3E3E3E"/>
                </a:solidFill>
                <a:latin typeface="Verdana"/>
                <a:cs typeface="Verdana"/>
              </a:rPr>
              <a:t>Manual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via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each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/refresh</a:t>
            </a:r>
            <a:r>
              <a:rPr sz="2000" spc="-30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endpoint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7364" y="1847088"/>
            <a:ext cx="2557272" cy="2404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07" y="4545139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/refresh</a:t>
            </a:r>
            <a:endParaRPr sz="1800">
              <a:latin typeface="Courier New"/>
              <a:cs typeface="Courier New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spring-boot-actuator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FFFFFF"/>
                </a:solidFill>
              </a:rPr>
              <a:t>Step </a:t>
            </a:r>
            <a:r>
              <a:rPr spc="-210" dirty="0">
                <a:solidFill>
                  <a:srgbClr val="FFFFFF"/>
                </a:solidFill>
              </a:rPr>
              <a:t>Two: </a:t>
            </a:r>
            <a:r>
              <a:rPr spc="35" dirty="0">
                <a:solidFill>
                  <a:srgbClr val="FFFFFF"/>
                </a:solidFill>
              </a:rPr>
              <a:t>Notify </a:t>
            </a:r>
            <a:r>
              <a:rPr spc="5" dirty="0">
                <a:solidFill>
                  <a:srgbClr val="FFFFFF"/>
                </a:solidFill>
              </a:rPr>
              <a:t>Application(s)</a:t>
            </a:r>
            <a:r>
              <a:rPr spc="-64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to  </a:t>
            </a:r>
            <a:r>
              <a:rPr spc="-50" dirty="0">
                <a:solidFill>
                  <a:srgbClr val="FFFFFF"/>
                </a:solidFill>
              </a:rPr>
              <a:t>Refresh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Configuration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97996" y="4545139"/>
            <a:ext cx="2215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/bus/refresh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spring-cloud-bus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7952" y="1912620"/>
            <a:ext cx="3797807" cy="371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387" y="519061"/>
            <a:ext cx="10503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Fetching </a:t>
            </a:r>
            <a:r>
              <a:rPr spc="-70" dirty="0"/>
              <a:t>Configuration: </a:t>
            </a:r>
            <a:r>
              <a:rPr spc="-25" dirty="0"/>
              <a:t>Dynamic </a:t>
            </a:r>
            <a:r>
              <a:rPr dirty="0"/>
              <a:t>Push</a:t>
            </a:r>
            <a:r>
              <a:rPr spc="-710" dirty="0"/>
              <a:t> </a:t>
            </a:r>
            <a:r>
              <a:rPr spc="-50" dirty="0"/>
              <a:t>Refresh</a:t>
            </a:r>
          </a:p>
        </p:txBody>
      </p:sp>
      <p:sp>
        <p:nvSpPr>
          <p:cNvPr id="4" name="object 4"/>
          <p:cNvSpPr/>
          <p:nvPr/>
        </p:nvSpPr>
        <p:spPr>
          <a:xfrm>
            <a:off x="920496" y="1726692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3035807"/>
            <a:ext cx="963168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496" y="4358640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9488" y="1941576"/>
            <a:ext cx="1760220" cy="475615"/>
          </a:xfrm>
          <a:custGeom>
            <a:avLst/>
            <a:gdLst/>
            <a:ahLst/>
            <a:cxnLst/>
            <a:rect l="l" t="t" r="r" b="b"/>
            <a:pathLst>
              <a:path w="1760220" h="475614">
                <a:moveTo>
                  <a:pt x="0" y="0"/>
                </a:moveTo>
                <a:lnTo>
                  <a:pt x="1759788" y="475043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2702" y="2296325"/>
            <a:ext cx="250825" cy="220979"/>
          </a:xfrm>
          <a:custGeom>
            <a:avLst/>
            <a:gdLst/>
            <a:ahLst/>
            <a:cxnLst/>
            <a:rect l="l" t="t" r="r" b="b"/>
            <a:pathLst>
              <a:path w="250825" h="220980">
                <a:moveTo>
                  <a:pt x="59588" y="0"/>
                </a:moveTo>
                <a:lnTo>
                  <a:pt x="0" y="220700"/>
                </a:lnTo>
                <a:lnTo>
                  <a:pt x="250494" y="169938"/>
                </a:lnTo>
                <a:lnTo>
                  <a:pt x="595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7275" y="5150933"/>
            <a:ext cx="1664335" cy="988694"/>
          </a:xfrm>
          <a:custGeom>
            <a:avLst/>
            <a:gdLst/>
            <a:ahLst/>
            <a:cxnLst/>
            <a:rect l="l" t="t" r="r" b="b"/>
            <a:pathLst>
              <a:path w="1664335" h="988695">
                <a:moveTo>
                  <a:pt x="0" y="988250"/>
                </a:moveTo>
                <a:lnTo>
                  <a:pt x="1663763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16" y="5053647"/>
            <a:ext cx="255270" cy="215265"/>
          </a:xfrm>
          <a:custGeom>
            <a:avLst/>
            <a:gdLst/>
            <a:ahLst/>
            <a:cxnLst/>
            <a:rect l="l" t="t" r="r" b="b"/>
            <a:pathLst>
              <a:path w="255270" h="215264">
                <a:moveTo>
                  <a:pt x="254914" y="0"/>
                </a:moveTo>
                <a:lnTo>
                  <a:pt x="0" y="18465"/>
                </a:lnTo>
                <a:lnTo>
                  <a:pt x="116738" y="215011"/>
                </a:lnTo>
                <a:lnTo>
                  <a:pt x="2549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4867" y="4002023"/>
            <a:ext cx="618490" cy="0"/>
          </a:xfrm>
          <a:custGeom>
            <a:avLst/>
            <a:gdLst/>
            <a:ahLst/>
            <a:cxnLst/>
            <a:rect l="l" t="t" r="r" b="b"/>
            <a:pathLst>
              <a:path w="618489">
                <a:moveTo>
                  <a:pt x="0" y="0"/>
                </a:moveTo>
                <a:lnTo>
                  <a:pt x="618261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5029" y="3887736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5" h="228600">
                <a:moveTo>
                  <a:pt x="0" y="0"/>
                </a:moveTo>
                <a:lnTo>
                  <a:pt x="12" y="228600"/>
                </a:lnTo>
                <a:lnTo>
                  <a:pt x="228612" y="114287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30501" y="2991510"/>
            <a:ext cx="2688590" cy="13760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325"/>
              </a:spcBef>
            </a:pPr>
            <a:r>
              <a:rPr sz="3200" spc="135" dirty="0">
                <a:solidFill>
                  <a:srgbClr val="3E3E3E"/>
                </a:solidFill>
                <a:latin typeface="Verdana"/>
                <a:cs typeface="Verdana"/>
              </a:rPr>
              <a:t>Automatic</a:t>
            </a:r>
            <a:endParaRPr sz="3200">
              <a:latin typeface="Verdana"/>
              <a:cs typeface="Verdana"/>
            </a:endParaRPr>
          </a:p>
          <a:p>
            <a:pPr marL="538480" marR="5080" indent="-526415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via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r>
              <a:rPr sz="2000" spc="-43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Bus 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broadcasting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3571" y="5664429"/>
            <a:ext cx="2584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/bus/refresh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955" y="2544876"/>
            <a:ext cx="416559" cy="294449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65" dirty="0">
                <a:solidFill>
                  <a:srgbClr val="3E3E3E"/>
                </a:solidFill>
                <a:latin typeface="Verdana"/>
                <a:cs typeface="Verdana"/>
              </a:rPr>
              <a:t>RabbitMQ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3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Kafka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7364" y="1847088"/>
            <a:ext cx="2557272" cy="2404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9452" y="1894332"/>
            <a:ext cx="2522220" cy="2310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2807" y="4545139"/>
            <a:ext cx="2761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/refresh</a:t>
            </a:r>
            <a:endParaRPr sz="1800">
              <a:latin typeface="Courier New"/>
              <a:cs typeface="Courier New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spring-boot-actuator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85570" marR="5080" indent="-1373505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FFFFFF"/>
                </a:solidFill>
              </a:rPr>
              <a:t>Step </a:t>
            </a:r>
            <a:r>
              <a:rPr spc="-210" dirty="0">
                <a:solidFill>
                  <a:srgbClr val="FFFFFF"/>
                </a:solidFill>
              </a:rPr>
              <a:t>Two: </a:t>
            </a:r>
            <a:r>
              <a:rPr spc="35" dirty="0">
                <a:solidFill>
                  <a:srgbClr val="FFFFFF"/>
                </a:solidFill>
              </a:rPr>
              <a:t>Notify </a:t>
            </a:r>
            <a:r>
              <a:rPr spc="5" dirty="0">
                <a:solidFill>
                  <a:srgbClr val="FFFFFF"/>
                </a:solidFill>
              </a:rPr>
              <a:t>Application(s)</a:t>
            </a:r>
            <a:r>
              <a:rPr spc="-64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to  </a:t>
            </a:r>
            <a:r>
              <a:rPr spc="-50" dirty="0">
                <a:solidFill>
                  <a:srgbClr val="FFFFFF"/>
                </a:solidFill>
              </a:rPr>
              <a:t>Refresh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Configuration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97996" y="4545139"/>
            <a:ext cx="2215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/bus/refresh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spring-cloud-bus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8712" y="4545139"/>
            <a:ext cx="27609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VCS 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/monitor</a:t>
            </a:r>
            <a:endParaRPr sz="1800">
              <a:latin typeface="Courier New"/>
              <a:cs typeface="Courier New"/>
            </a:endParaRPr>
          </a:p>
          <a:p>
            <a:pPr marL="635" algn="ctr">
              <a:lnSpc>
                <a:spcPts val="2155"/>
              </a:lnSpc>
              <a:spcBef>
                <a:spcPts val="1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L="12700" marR="5080" algn="ctr">
              <a:lnSpc>
                <a:spcPts val="2160"/>
              </a:lnSpc>
              <a:spcBef>
                <a:spcPts val="6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spring-c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 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monitor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endParaRPr sz="1800">
              <a:latin typeface="Courier New"/>
              <a:cs typeface="Courier New"/>
            </a:endParaRPr>
          </a:p>
          <a:p>
            <a:pPr marL="3175" algn="ctr">
              <a:lnSpc>
                <a:spcPts val="209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spring-cloud-bus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7952" y="1912620"/>
            <a:ext cx="3797807" cy="3717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028" y="519061"/>
            <a:ext cx="8646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Fetching </a:t>
            </a:r>
            <a:r>
              <a:rPr spc="-70" dirty="0"/>
              <a:t>Configuration: </a:t>
            </a:r>
            <a:r>
              <a:rPr spc="-85" dirty="0"/>
              <a:t>Smart</a:t>
            </a:r>
            <a:r>
              <a:rPr spc="-590" dirty="0"/>
              <a:t> </a:t>
            </a:r>
            <a:r>
              <a:rPr spc="-50" dirty="0"/>
              <a:t>Refresh</a:t>
            </a:r>
          </a:p>
        </p:txBody>
      </p:sp>
      <p:sp>
        <p:nvSpPr>
          <p:cNvPr id="4" name="object 4"/>
          <p:cNvSpPr/>
          <p:nvPr/>
        </p:nvSpPr>
        <p:spPr>
          <a:xfrm>
            <a:off x="920496" y="1726692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700" y="3035807"/>
            <a:ext cx="963168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496" y="4358640"/>
            <a:ext cx="963167" cy="1930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9488" y="1941576"/>
            <a:ext cx="1760220" cy="475615"/>
          </a:xfrm>
          <a:custGeom>
            <a:avLst/>
            <a:gdLst/>
            <a:ahLst/>
            <a:cxnLst/>
            <a:rect l="l" t="t" r="r" b="b"/>
            <a:pathLst>
              <a:path w="1760220" h="475614">
                <a:moveTo>
                  <a:pt x="0" y="0"/>
                </a:moveTo>
                <a:lnTo>
                  <a:pt x="1759788" y="475043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2702" y="2296325"/>
            <a:ext cx="250825" cy="220979"/>
          </a:xfrm>
          <a:custGeom>
            <a:avLst/>
            <a:gdLst/>
            <a:ahLst/>
            <a:cxnLst/>
            <a:rect l="l" t="t" r="r" b="b"/>
            <a:pathLst>
              <a:path w="250825" h="220980">
                <a:moveTo>
                  <a:pt x="59588" y="0"/>
                </a:moveTo>
                <a:lnTo>
                  <a:pt x="0" y="220700"/>
                </a:lnTo>
                <a:lnTo>
                  <a:pt x="250494" y="169938"/>
                </a:lnTo>
                <a:lnTo>
                  <a:pt x="595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7275" y="5150933"/>
            <a:ext cx="1664335" cy="988694"/>
          </a:xfrm>
          <a:custGeom>
            <a:avLst/>
            <a:gdLst/>
            <a:ahLst/>
            <a:cxnLst/>
            <a:rect l="l" t="t" r="r" b="b"/>
            <a:pathLst>
              <a:path w="1664335" h="988695">
                <a:moveTo>
                  <a:pt x="0" y="988250"/>
                </a:moveTo>
                <a:lnTo>
                  <a:pt x="1663763" y="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16" y="5053647"/>
            <a:ext cx="255270" cy="215265"/>
          </a:xfrm>
          <a:custGeom>
            <a:avLst/>
            <a:gdLst/>
            <a:ahLst/>
            <a:cxnLst/>
            <a:rect l="l" t="t" r="r" b="b"/>
            <a:pathLst>
              <a:path w="255270" h="215264">
                <a:moveTo>
                  <a:pt x="254914" y="0"/>
                </a:moveTo>
                <a:lnTo>
                  <a:pt x="0" y="18465"/>
                </a:lnTo>
                <a:lnTo>
                  <a:pt x="116738" y="215011"/>
                </a:lnTo>
                <a:lnTo>
                  <a:pt x="2549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1823" y="2658796"/>
            <a:ext cx="3684270" cy="262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0730" marR="687705" algn="ctr">
              <a:lnSpc>
                <a:spcPct val="100000"/>
              </a:lnSpc>
              <a:spcBef>
                <a:spcPts val="105"/>
              </a:spcBef>
            </a:pPr>
            <a:r>
              <a:rPr sz="3200" spc="38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3200" spc="9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3200" spc="4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3200" spc="130" dirty="0">
                <a:solidFill>
                  <a:srgbClr val="3E3E3E"/>
                </a:solidFill>
                <a:latin typeface="Verdana"/>
                <a:cs typeface="Verdana"/>
              </a:rPr>
              <a:t>om</a:t>
            </a:r>
            <a:r>
              <a:rPr sz="3200" spc="3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3200" spc="13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3200" spc="125" dirty="0">
                <a:solidFill>
                  <a:srgbClr val="3E3E3E"/>
                </a:solidFill>
                <a:latin typeface="Verdana"/>
                <a:cs typeface="Verdana"/>
              </a:rPr>
              <a:t>ic  </a:t>
            </a:r>
            <a:r>
              <a:rPr sz="3200" spc="-95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3200" spc="-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3E3E3E"/>
                </a:solidFill>
                <a:latin typeface="Verdana"/>
                <a:cs typeface="Verdana"/>
              </a:rPr>
              <a:t>Smart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via</a:t>
            </a:r>
            <a:endParaRPr sz="2000">
              <a:latin typeface="Verdana"/>
              <a:cs typeface="Verdana"/>
            </a:endParaRPr>
          </a:p>
          <a:p>
            <a:pPr marL="12700" marR="5080" indent="638175">
              <a:lnSpc>
                <a:spcPct val="100000"/>
              </a:lnSpc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post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commit hooks 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Cloud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000" spc="-5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Monitor</a:t>
            </a:r>
            <a:endParaRPr sz="2000">
              <a:latin typeface="Verdana"/>
              <a:cs typeface="Verdana"/>
            </a:endParaRPr>
          </a:p>
          <a:p>
            <a:pPr marL="608330" marR="602615" algn="ctr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&amp;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r>
              <a:rPr sz="2000" spc="-3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Bus 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broadcasting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2297" y="5645988"/>
            <a:ext cx="1732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/monitor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955" y="2544876"/>
            <a:ext cx="416559" cy="294449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65" dirty="0">
                <a:solidFill>
                  <a:srgbClr val="3E3E3E"/>
                </a:solidFill>
                <a:latin typeface="Verdana"/>
                <a:cs typeface="Verdana"/>
              </a:rPr>
              <a:t>RabbitMQ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3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Kafka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828" y="519061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 </a:t>
            </a:r>
            <a:r>
              <a:rPr spc="-185" dirty="0"/>
              <a:t>Three:</a:t>
            </a:r>
            <a:r>
              <a:rPr spc="-1030" dirty="0"/>
              <a:t> </a:t>
            </a:r>
            <a:r>
              <a:rPr spc="-85" dirty="0"/>
              <a:t>Celebrate!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7907" y="3085198"/>
            <a:ext cx="4052570" cy="307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Brag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your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colleagues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about: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59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Making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updates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on-the-fly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without 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restarting!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6482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Updating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your</a:t>
            </a:r>
            <a:r>
              <a:rPr sz="20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apps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once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000" spc="-2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automatically!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Audit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log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your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changes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9823" y="1353311"/>
            <a:ext cx="5084064" cy="5504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2792" y="1840992"/>
            <a:ext cx="2415540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5095" marR="5080" indent="855980">
              <a:lnSpc>
                <a:spcPts val="3670"/>
              </a:lnSpc>
              <a:spcBef>
                <a:spcPts val="760"/>
              </a:spcBef>
            </a:pPr>
            <a:r>
              <a:rPr spc="-40" dirty="0"/>
              <a:t>Refreshing </a:t>
            </a:r>
            <a:r>
              <a:rPr spc="-70" dirty="0"/>
              <a:t>Configuration:  </a:t>
            </a:r>
            <a:r>
              <a:rPr spc="-15" dirty="0"/>
              <a:t>What’s </a:t>
            </a:r>
            <a:r>
              <a:rPr spc="-30" dirty="0"/>
              <a:t>Covered </a:t>
            </a:r>
            <a:r>
              <a:rPr spc="-15" dirty="0"/>
              <a:t>and What’s</a:t>
            </a:r>
            <a:r>
              <a:rPr spc="-805" dirty="0"/>
              <a:t> </a:t>
            </a:r>
            <a:r>
              <a:rPr spc="60" dirty="0"/>
              <a:t>Not?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8256" y="4548187"/>
            <a:ext cx="29343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3E3E3E"/>
                </a:solidFill>
                <a:latin typeface="Verdana"/>
                <a:cs typeface="Verdana"/>
              </a:rPr>
              <a:t>All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logging 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levels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defined</a:t>
            </a:r>
            <a:r>
              <a:rPr sz="1600" spc="-3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by 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logging.level.*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are 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updated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5350" y="4546565"/>
            <a:ext cx="2688590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0299"/>
              </a:lnSpc>
              <a:spcBef>
                <a:spcPts val="90"/>
              </a:spcBef>
            </a:pP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Any</a:t>
            </a:r>
            <a:r>
              <a:rPr sz="16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@Bean</a:t>
            </a:r>
            <a:r>
              <a:rPr sz="1600" spc="-4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16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@Value</a:t>
            </a:r>
            <a:r>
              <a:rPr sz="1600" spc="-4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that  </a:t>
            </a:r>
            <a:r>
              <a:rPr sz="1600" i="1" spc="114" dirty="0">
                <a:solidFill>
                  <a:srgbClr val="3E3E3E"/>
                </a:solidFill>
                <a:latin typeface="Arial"/>
                <a:cs typeface="Arial"/>
              </a:rPr>
              <a:t>only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gets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its</a:t>
            </a:r>
            <a:r>
              <a:rPr sz="1600" spc="-3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/>
                <a:cs typeface="Verdana"/>
              </a:rPr>
              <a:t>configuration 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upon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3E3E3E"/>
                </a:solidFill>
                <a:latin typeface="Verdana"/>
                <a:cs typeface="Verdana"/>
              </a:rPr>
              <a:t>initialization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0645" y="4546663"/>
            <a:ext cx="2949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@ConfigurationProperties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075" y="593852"/>
            <a:ext cx="2373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@Configuration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929080"/>
            <a:ext cx="10077450" cy="573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200" spc="6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SomeConfiguration</a:t>
            </a:r>
            <a:endParaRPr sz="220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  <a:spcBef>
                <a:spcPts val="1215"/>
              </a:spcBef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@Bean</a:t>
            </a:r>
            <a:endParaRPr sz="2200">
              <a:latin typeface="Courier New"/>
              <a:cs typeface="Courier New"/>
            </a:endParaRPr>
          </a:p>
          <a:p>
            <a:pPr marL="1146175" marR="5080" indent="-504825">
              <a:lnSpc>
                <a:spcPct val="100000"/>
              </a:lnSpc>
            </a:pP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FooService </a:t>
            </a:r>
            <a:r>
              <a:rPr sz="2200" spc="-5" dirty="0">
                <a:solidFill>
                  <a:srgbClr val="2C9EDB"/>
                </a:solidFill>
                <a:latin typeface="Courier New"/>
                <a:cs typeface="Courier New"/>
              </a:rPr>
              <a:t>fooService</a:t>
            </a: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FooProperties </a:t>
            </a:r>
            <a:r>
              <a:rPr sz="2200" spc="-5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) {  </a:t>
            </a: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return new</a:t>
            </a:r>
            <a:r>
              <a:rPr sz="2200" spc="4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99EBF"/>
                </a:solidFill>
                <a:latin typeface="Courier New"/>
                <a:cs typeface="Courier New"/>
              </a:rPr>
              <a:t>FooService</a:t>
            </a:r>
            <a:r>
              <a:rPr sz="2200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200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/>
                <a:cs typeface="Courier New"/>
              </a:rPr>
              <a:t>getConfigValue</a:t>
            </a:r>
            <a:r>
              <a:rPr sz="2200" dirty="0">
                <a:solidFill>
                  <a:srgbClr val="E5493D"/>
                </a:solidFill>
                <a:latin typeface="Courier New"/>
                <a:cs typeface="Courier New"/>
              </a:rPr>
              <a:t>())</a:t>
            </a:r>
            <a:r>
              <a:rPr sz="2200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1425"/>
              </a:spcBef>
            </a:pP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2400" spc="-80" dirty="0">
                <a:solidFill>
                  <a:srgbClr val="3E3E3E"/>
                </a:solidFill>
                <a:latin typeface="Verdana"/>
                <a:cs typeface="Verdana"/>
              </a:rPr>
              <a:t>Example: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@Bean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See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New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After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Refresh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updates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are</a:t>
            </a:r>
            <a:r>
              <a:rPr sz="1800" spc="-3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made</a:t>
            </a:r>
            <a:endParaRPr sz="1800">
              <a:latin typeface="Verdana"/>
              <a:cs typeface="Verdana"/>
            </a:endParaRPr>
          </a:p>
          <a:p>
            <a:pPr marL="942340" lvl="1" indent="-3429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941705" algn="l"/>
                <a:tab pos="942340" algn="l"/>
              </a:tabLst>
            </a:pP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Note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FooProperties</a:t>
            </a:r>
            <a:r>
              <a:rPr sz="1800" spc="-5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@ConfigurationProperties</a:t>
            </a:r>
            <a:r>
              <a:rPr sz="1800" spc="-58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15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/>
                <a:cs typeface="Verdana"/>
              </a:rPr>
              <a:t>POST </a:t>
            </a:r>
            <a:r>
              <a:rPr sz="18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22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/refresh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85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Result: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FooService</a:t>
            </a:r>
            <a:r>
              <a:rPr sz="1800" spc="-59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1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still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contain</a:t>
            </a:r>
            <a:r>
              <a:rPr sz="1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Verdana"/>
                <a:cs typeface="Verdana"/>
              </a:rPr>
              <a:t>OLD</a:t>
            </a:r>
            <a:r>
              <a:rPr sz="18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942340" lvl="1" indent="-342900">
              <a:lnSpc>
                <a:spcPct val="100000"/>
              </a:lnSpc>
              <a:spcBef>
                <a:spcPts val="615"/>
              </a:spcBef>
              <a:buSzPct val="75000"/>
              <a:buFont typeface="Arial"/>
              <a:buChar char="-"/>
              <a:tabLst>
                <a:tab pos="941705" algn="l"/>
                <a:tab pos="942340" algn="l"/>
              </a:tabLst>
            </a:pP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Only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gets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during</a:t>
            </a:r>
            <a:r>
              <a:rPr sz="1800" spc="-3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initialization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213" y="184619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@Configuration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489520"/>
            <a:ext cx="9713595" cy="582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000" spc="-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SomeConfiguration</a:t>
            </a:r>
            <a:endParaRPr sz="20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2000" dirty="0">
                <a:solidFill>
                  <a:srgbClr val="D7601B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42620">
              <a:lnSpc>
                <a:spcPts val="2380"/>
              </a:lnSpc>
              <a:spcBef>
                <a:spcPts val="170"/>
              </a:spcBef>
            </a:pPr>
            <a:r>
              <a:rPr sz="2000" spc="-10" dirty="0">
                <a:solidFill>
                  <a:srgbClr val="D7601B"/>
                </a:solidFill>
                <a:latin typeface="Arial"/>
                <a:cs typeface="Arial"/>
              </a:rPr>
              <a:t>@</a:t>
            </a:r>
            <a:r>
              <a:rPr sz="2000" spc="-10" dirty="0">
                <a:solidFill>
                  <a:srgbClr val="95A5A7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E5493D"/>
                </a:solidFill>
                <a:latin typeface="Arial"/>
                <a:cs typeface="Arial"/>
              </a:rPr>
              <a:t>(</a:t>
            </a:r>
            <a:r>
              <a:rPr sz="2000" spc="-10" dirty="0">
                <a:solidFill>
                  <a:srgbClr val="2FAFA9"/>
                </a:solidFill>
                <a:latin typeface="Arial"/>
                <a:cs typeface="Arial"/>
              </a:rPr>
              <a:t>"${some.config.value}"</a:t>
            </a:r>
            <a:r>
              <a:rPr sz="2000" spc="-10" dirty="0">
                <a:solidFill>
                  <a:srgbClr val="E5493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42620">
              <a:lnSpc>
                <a:spcPts val="238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000" spc="-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/>
                <a:cs typeface="Courier New"/>
              </a:rPr>
              <a:t>configValue;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64262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@Bean</a:t>
            </a:r>
            <a:endParaRPr sz="2000">
              <a:latin typeface="Courier New"/>
              <a:cs typeface="Courier New"/>
            </a:endParaRPr>
          </a:p>
          <a:p>
            <a:pPr marL="1099820" marR="3270250" indent="-457834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FooService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fooService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return new</a:t>
            </a:r>
            <a:r>
              <a:rPr sz="2000" spc="-1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FooService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/>
                <a:cs typeface="Courier New"/>
              </a:rPr>
              <a:t>configValue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42620">
              <a:lnSpc>
                <a:spcPts val="2330"/>
              </a:lnSpc>
              <a:spcBef>
                <a:spcPts val="5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04139">
              <a:lnSpc>
                <a:spcPts val="2330"/>
              </a:lnSpc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2400" spc="-80" dirty="0">
                <a:solidFill>
                  <a:srgbClr val="3E3E3E"/>
                </a:solidFill>
                <a:latin typeface="Verdana"/>
                <a:cs typeface="Verdana"/>
              </a:rPr>
              <a:t>Example: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@Value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See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New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After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Refresh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14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updates </a:t>
            </a:r>
            <a:r>
              <a:rPr sz="1800" spc="-30" dirty="0">
                <a:solidFill>
                  <a:srgbClr val="3E3E3E"/>
                </a:solidFill>
                <a:latin typeface="Verdana"/>
                <a:cs typeface="Verdana"/>
              </a:rPr>
              <a:t>are</a:t>
            </a:r>
            <a:r>
              <a:rPr sz="1800" spc="-3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made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14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/>
                <a:cs typeface="Verdana"/>
              </a:rPr>
              <a:t>POST </a:t>
            </a:r>
            <a:r>
              <a:rPr sz="18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22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/refresh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85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Result: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FooService</a:t>
            </a:r>
            <a:r>
              <a:rPr sz="1800" spc="-59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1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still</a:t>
            </a:r>
            <a:r>
              <a:rPr sz="1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contain</a:t>
            </a:r>
            <a:r>
              <a:rPr sz="1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3E3E3E"/>
                </a:solidFill>
                <a:latin typeface="Verdana"/>
                <a:cs typeface="Verdana"/>
              </a:rPr>
              <a:t>OLD</a:t>
            </a:r>
            <a:r>
              <a:rPr sz="18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1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599440">
              <a:lnSpc>
                <a:spcPct val="100000"/>
              </a:lnSpc>
              <a:spcBef>
                <a:spcPts val="615"/>
              </a:spcBef>
              <a:tabLst>
                <a:tab pos="941705" algn="l"/>
              </a:tabLst>
            </a:pPr>
            <a:r>
              <a:rPr sz="1350" dirty="0">
                <a:solidFill>
                  <a:srgbClr val="3E3E3E"/>
                </a:solidFill>
                <a:latin typeface="Arial"/>
                <a:cs typeface="Arial"/>
              </a:rPr>
              <a:t>-	</a:t>
            </a:r>
            <a:r>
              <a:rPr sz="1800" spc="5" dirty="0">
                <a:solidFill>
                  <a:srgbClr val="3E3E3E"/>
                </a:solidFill>
                <a:latin typeface="Verdana"/>
                <a:cs typeface="Verdana"/>
              </a:rPr>
              <a:t>Only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gets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during</a:t>
            </a:r>
            <a:r>
              <a:rPr sz="1800" spc="-3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Verdana"/>
                <a:cs typeface="Verdana"/>
              </a:rPr>
              <a:t>initialization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192" y="2452141"/>
            <a:ext cx="3311525" cy="1181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70305" algn="just">
              <a:lnSpc>
                <a:spcPct val="99700"/>
              </a:lnSpc>
              <a:spcBef>
                <a:spcPts val="10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Configuration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Management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tooling 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to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rescue,</a:t>
            </a:r>
            <a:r>
              <a:rPr sz="2400" spc="-5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05A28"/>
                </a:solidFill>
                <a:latin typeface="Verdana"/>
                <a:cs typeface="Verdana"/>
              </a:rPr>
              <a:t>right?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816" y="4038625"/>
            <a:ext cx="3258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05A28"/>
                </a:solidFill>
                <a:latin typeface="Verdana"/>
                <a:cs typeface="Verdana"/>
              </a:rPr>
              <a:t>e.g.</a:t>
            </a:r>
            <a:r>
              <a:rPr sz="20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Chef/Puppet/Ansible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1259" y="1598675"/>
            <a:ext cx="3870960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2370" y="1212697"/>
            <a:ext cx="7748270" cy="23545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184275" marR="6350" indent="-1172210">
              <a:lnSpc>
                <a:spcPct val="85100"/>
              </a:lnSpc>
              <a:spcBef>
                <a:spcPts val="865"/>
              </a:spcBef>
              <a:tabLst>
                <a:tab pos="1184275" algn="l"/>
              </a:tabLst>
            </a:pPr>
            <a:r>
              <a:rPr sz="4300" spc="-385" dirty="0">
                <a:solidFill>
                  <a:srgbClr val="FFFFFF"/>
                </a:solidFill>
                <a:latin typeface="Verdana"/>
                <a:cs typeface="Verdana"/>
              </a:rPr>
              <a:t>Q:	</a:t>
            </a:r>
            <a:r>
              <a:rPr sz="4300" spc="5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4300" spc="9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4300" spc="-63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4300" spc="-195" dirty="0">
                <a:solidFill>
                  <a:srgbClr val="FFFFFF"/>
                </a:solidFill>
                <a:latin typeface="Verdana"/>
                <a:cs typeface="Verdana"/>
              </a:rPr>
              <a:t>refresh </a:t>
            </a:r>
            <a:r>
              <a:rPr sz="4300" spc="-1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4300" spc="-114" dirty="0">
                <a:solidFill>
                  <a:srgbClr val="FFFFFF"/>
                </a:solidFill>
                <a:latin typeface="Courier New"/>
                <a:cs typeface="Courier New"/>
              </a:rPr>
              <a:t>@Bean  </a:t>
            </a:r>
            <a:r>
              <a:rPr sz="4300" spc="-5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4300" spc="-100" dirty="0">
                <a:solidFill>
                  <a:srgbClr val="FFFFFF"/>
                </a:solidFill>
                <a:latin typeface="Courier New"/>
                <a:cs typeface="Courier New"/>
              </a:rPr>
              <a:t>@Value </a:t>
            </a:r>
            <a:r>
              <a:rPr sz="4300" spc="-13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4300" spc="-10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4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10" dirty="0">
                <a:solidFill>
                  <a:srgbClr val="FFFFFF"/>
                </a:solidFill>
                <a:latin typeface="Verdana"/>
                <a:cs typeface="Verdana"/>
              </a:rPr>
              <a:t>gets  </a:t>
            </a:r>
            <a:r>
              <a:rPr sz="4300" spc="-14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4300" spc="-125" dirty="0">
                <a:solidFill>
                  <a:srgbClr val="FFFFFF"/>
                </a:solidFill>
                <a:latin typeface="Verdana"/>
                <a:cs typeface="Verdana"/>
              </a:rPr>
              <a:t>configuration </a:t>
            </a:r>
            <a:r>
              <a:rPr sz="4300" spc="-130" dirty="0">
                <a:solidFill>
                  <a:srgbClr val="FFFFFF"/>
                </a:solidFill>
                <a:latin typeface="Verdana"/>
                <a:cs typeface="Verdana"/>
              </a:rPr>
              <a:t>during  </a:t>
            </a:r>
            <a:r>
              <a:rPr sz="4300" spc="-170" dirty="0">
                <a:solidFill>
                  <a:srgbClr val="FFFFFF"/>
                </a:solidFill>
                <a:latin typeface="Verdana"/>
                <a:cs typeface="Verdana"/>
              </a:rPr>
              <a:t>initialization?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554" y="4688588"/>
            <a:ext cx="5374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sz="4300" spc="-290" dirty="0">
                <a:solidFill>
                  <a:srgbClr val="FFFFFF"/>
                </a:solidFill>
                <a:latin typeface="Verdana"/>
                <a:cs typeface="Verdana"/>
              </a:rPr>
              <a:t>A:	</a:t>
            </a:r>
            <a:r>
              <a:rPr sz="4400" spc="-120" dirty="0">
                <a:solidFill>
                  <a:srgbClr val="FFFFFF"/>
                </a:solidFill>
                <a:latin typeface="Courier New"/>
                <a:cs typeface="Courier New"/>
              </a:rPr>
              <a:t>@RefreshScope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075" y="593852"/>
            <a:ext cx="2373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@Configuration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929080"/>
            <a:ext cx="10077450" cy="538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</a:t>
            </a:r>
            <a:r>
              <a:rPr sz="2200" spc="65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SomeConfiguration</a:t>
            </a:r>
            <a:endParaRPr sz="2200">
              <a:latin typeface="Courier New"/>
              <a:cs typeface="Courier New"/>
            </a:endParaRPr>
          </a:p>
          <a:p>
            <a:pPr marL="146685">
              <a:lnSpc>
                <a:spcPts val="2400"/>
              </a:lnSpc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41985">
              <a:lnSpc>
                <a:spcPts val="2400"/>
              </a:lnSpc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@Bean</a:t>
            </a:r>
            <a:endParaRPr sz="22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D7601B"/>
                </a:solidFill>
                <a:latin typeface="Courier New"/>
                <a:cs typeface="Courier New"/>
              </a:rPr>
              <a:t>@RefreshScope</a:t>
            </a:r>
            <a:endParaRPr sz="2200">
              <a:latin typeface="Courier New"/>
              <a:cs typeface="Courier New"/>
            </a:endParaRPr>
          </a:p>
          <a:p>
            <a:pPr marL="1146175" marR="5080" indent="-504825">
              <a:lnSpc>
                <a:spcPct val="100000"/>
              </a:lnSpc>
            </a:pP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FooService </a:t>
            </a:r>
            <a:r>
              <a:rPr sz="2200" spc="-5" dirty="0">
                <a:solidFill>
                  <a:srgbClr val="2C9EDB"/>
                </a:solidFill>
                <a:latin typeface="Courier New"/>
                <a:cs typeface="Courier New"/>
              </a:rPr>
              <a:t>fooService</a:t>
            </a: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FooProperties </a:t>
            </a:r>
            <a:r>
              <a:rPr sz="2200" spc="-5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) {  </a:t>
            </a:r>
            <a:r>
              <a:rPr sz="2200" spc="-5" dirty="0">
                <a:solidFill>
                  <a:srgbClr val="C39900"/>
                </a:solidFill>
                <a:latin typeface="Courier New"/>
                <a:cs typeface="Courier New"/>
              </a:rPr>
              <a:t>return new</a:t>
            </a:r>
            <a:r>
              <a:rPr sz="2200" spc="4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799EBF"/>
                </a:solidFill>
                <a:latin typeface="Courier New"/>
                <a:cs typeface="Courier New"/>
              </a:rPr>
              <a:t>FooService</a:t>
            </a:r>
            <a:r>
              <a:rPr sz="2200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200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solidFill>
                  <a:srgbClr val="799EBF"/>
                </a:solidFill>
                <a:latin typeface="Courier New"/>
                <a:cs typeface="Courier New"/>
              </a:rPr>
              <a:t>getConfigValue</a:t>
            </a:r>
            <a:r>
              <a:rPr sz="2200" dirty="0">
                <a:solidFill>
                  <a:srgbClr val="E5493D"/>
                </a:solidFill>
                <a:latin typeface="Courier New"/>
                <a:cs typeface="Courier New"/>
              </a:rPr>
              <a:t>())</a:t>
            </a:r>
            <a:r>
              <a:rPr sz="2200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</a:pP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480"/>
              </a:spcBef>
            </a:pPr>
            <a:r>
              <a:rPr sz="2200" spc="-5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2400" spc="-80" dirty="0">
                <a:solidFill>
                  <a:srgbClr val="3E3E3E"/>
                </a:solidFill>
                <a:latin typeface="Verdana"/>
                <a:cs typeface="Verdana"/>
              </a:rPr>
              <a:t>Example: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Utilizing</a:t>
            </a:r>
            <a:r>
              <a:rPr sz="24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@RefreshScope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14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95" dirty="0">
                <a:solidFill>
                  <a:srgbClr val="3E3E3E"/>
                </a:solidFill>
                <a:latin typeface="Verdana"/>
                <a:cs typeface="Verdana"/>
              </a:rPr>
              <a:t>Add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@RefreshScope</a:t>
            </a:r>
            <a:r>
              <a:rPr sz="1800" spc="-6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/>
                <a:cs typeface="Verdana"/>
              </a:rPr>
              <a:t>annotation </a:t>
            </a:r>
            <a:r>
              <a:rPr sz="1800" spc="40" dirty="0">
                <a:solidFill>
                  <a:srgbClr val="3E3E3E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@Bean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3E3E3E"/>
                </a:solidFill>
                <a:latin typeface="Verdana"/>
                <a:cs typeface="Verdana"/>
              </a:rPr>
              <a:t>POST </a:t>
            </a:r>
            <a:r>
              <a:rPr sz="18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8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/refresh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Result: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FooService</a:t>
            </a:r>
            <a:r>
              <a:rPr sz="1800" spc="-58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will</a:t>
            </a:r>
            <a:r>
              <a:rPr sz="1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now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contain</a:t>
            </a:r>
            <a:r>
              <a:rPr sz="1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8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3E3E3E"/>
                </a:solidFill>
                <a:latin typeface="Verdana"/>
                <a:cs typeface="Verdana"/>
              </a:rPr>
              <a:t>NEW</a:t>
            </a:r>
            <a:r>
              <a:rPr sz="1800" spc="-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1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3E3E3E"/>
                </a:solidFill>
                <a:latin typeface="Verdana"/>
                <a:cs typeface="Verdana"/>
              </a:rPr>
              <a:t>value!</a:t>
            </a:r>
            <a:endParaRPr sz="1800">
              <a:latin typeface="Verdana"/>
              <a:cs typeface="Verdana"/>
            </a:endParaRPr>
          </a:p>
          <a:p>
            <a:pPr marL="599440">
              <a:lnSpc>
                <a:spcPct val="100000"/>
              </a:lnSpc>
              <a:spcBef>
                <a:spcPts val="600"/>
              </a:spcBef>
              <a:tabLst>
                <a:tab pos="941705" algn="l"/>
              </a:tabLst>
            </a:pPr>
            <a:r>
              <a:rPr sz="1350" dirty="0">
                <a:solidFill>
                  <a:srgbClr val="3E3E3E"/>
                </a:solidFill>
                <a:latin typeface="Arial"/>
                <a:cs typeface="Arial"/>
              </a:rPr>
              <a:t>-	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@RefreshScope</a:t>
            </a:r>
            <a:r>
              <a:rPr sz="1800" spc="-5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tells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Spring </a:t>
            </a:r>
            <a:r>
              <a:rPr sz="1800" spc="30" dirty="0">
                <a:solidFill>
                  <a:srgbClr val="3E3E3E"/>
                </a:solidFill>
                <a:latin typeface="Verdana"/>
                <a:cs typeface="Verdana"/>
              </a:rPr>
              <a:t>to </a:t>
            </a:r>
            <a:r>
              <a:rPr sz="1800" spc="-10" dirty="0">
                <a:solidFill>
                  <a:srgbClr val="3E3E3E"/>
                </a:solidFill>
                <a:latin typeface="Verdana"/>
                <a:cs typeface="Verdana"/>
              </a:rPr>
              <a:t>please </a:t>
            </a: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reinitialize this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@Bean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65"/>
            <a:ext cx="525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Updating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Configuration</a:t>
            </a:r>
            <a:r>
              <a:rPr sz="2400" spc="-2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on-the-fly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508" y="2718904"/>
            <a:ext cx="888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1A1A1A"/>
                </a:solidFill>
              </a:rPr>
              <a:t>Encrypting </a:t>
            </a:r>
            <a:r>
              <a:rPr spc="-110" dirty="0">
                <a:solidFill>
                  <a:srgbClr val="1A1A1A"/>
                </a:solidFill>
              </a:rPr>
              <a:t>&amp; </a:t>
            </a:r>
            <a:r>
              <a:rPr spc="30" dirty="0">
                <a:solidFill>
                  <a:srgbClr val="1A1A1A"/>
                </a:solidFill>
              </a:rPr>
              <a:t>Decrypting</a:t>
            </a:r>
            <a:r>
              <a:rPr spc="-555" dirty="0">
                <a:solidFill>
                  <a:srgbClr val="1A1A1A"/>
                </a:solidFill>
              </a:rPr>
              <a:t> </a:t>
            </a:r>
            <a:r>
              <a:rPr spc="5" dirty="0">
                <a:solidFill>
                  <a:srgbClr val="1A1A1A"/>
                </a:solidFill>
              </a:rPr>
              <a:t>Configuration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0752" y="1831848"/>
            <a:ext cx="1981200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4012" y="4660569"/>
            <a:ext cx="177800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Encrypted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 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rest</a:t>
            </a:r>
            <a:r>
              <a:rPr sz="2000" spc="-2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and/or 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in-flight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9128" y="519061"/>
            <a:ext cx="704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 </a:t>
            </a:r>
            <a:r>
              <a:rPr spc="-35" dirty="0"/>
              <a:t>Features </a:t>
            </a:r>
            <a:r>
              <a:rPr spc="50" dirty="0"/>
              <a:t>Are</a:t>
            </a:r>
            <a:r>
              <a:rPr spc="-695" dirty="0"/>
              <a:t> </a:t>
            </a:r>
            <a:r>
              <a:rPr spc="5" dirty="0"/>
              <a:t>Supported?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6667" y="4659045"/>
            <a:ext cx="1737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200"/>
              </a:lnSpc>
              <a:spcBef>
                <a:spcPts val="100"/>
              </a:spcBef>
            </a:pP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0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/encrypt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endpoint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 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encrypt 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352" y="4659300"/>
            <a:ext cx="173799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00"/>
              </a:spcBef>
            </a:pP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/decrypt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endpoint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  </a:t>
            </a: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decrypt 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fig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000" spc="-9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000" spc="60" dirty="0">
                <a:solidFill>
                  <a:srgbClr val="3E3E3E"/>
                </a:solidFill>
                <a:latin typeface="Verdana"/>
                <a:cs typeface="Verdana"/>
              </a:rPr>
              <a:t>io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4866" y="4661081"/>
            <a:ext cx="21539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Encrypting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and 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decrypting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with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symmetric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or 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asymmetric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/>
                <a:cs typeface="Verdana"/>
              </a:rPr>
              <a:t>keys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944" y="1932432"/>
            <a:ext cx="2503932" cy="245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4828" y="1831848"/>
            <a:ext cx="1744979" cy="2657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2456" y="1909572"/>
            <a:ext cx="2502407" cy="2502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0355" y="468947"/>
            <a:ext cx="1073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FFFFFF"/>
                </a:solidFill>
              </a:rPr>
              <a:t>What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Does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Encrypted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Configuration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75" dirty="0">
                <a:solidFill>
                  <a:srgbClr val="FFFFFF"/>
                </a:solidFill>
              </a:rPr>
              <a:t>Look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Like?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550886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924811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1087120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my.datasource.username=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foobar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my.datasource.password=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{cipher}ASFIOWRODSKSDFIR32KJL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59" y="3539312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891" y="3938015"/>
            <a:ext cx="11687810" cy="20929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5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my:</a:t>
            </a:r>
            <a:endParaRPr sz="2600">
              <a:latin typeface="Courier New"/>
              <a:cs typeface="Courier New"/>
            </a:endParaRPr>
          </a:p>
          <a:p>
            <a:pPr marL="624205" marR="7880350" indent="-19812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datasource:  username:</a:t>
            </a:r>
            <a:r>
              <a:rPr sz="2600" spc="-2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foobar</a:t>
            </a:r>
            <a:endParaRPr sz="2600">
              <a:latin typeface="Courier New"/>
              <a:cs typeface="Courier New"/>
            </a:endParaRPr>
          </a:p>
          <a:p>
            <a:pPr marL="62420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password:</a:t>
            </a:r>
            <a:r>
              <a:rPr sz="2600" spc="3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‘{cipher}ASFIOWRODSKSDFIR32KJL’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39" y="1828800"/>
            <a:ext cx="2813304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846" y="4544974"/>
            <a:ext cx="4634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Upon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</a:t>
            </a:r>
            <a:r>
              <a:rPr sz="20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Verdana"/>
                <a:cs typeface="Verdana"/>
              </a:rPr>
              <a:t>(</a:t>
            </a:r>
            <a:r>
              <a:rPr sz="2000" i="1" spc="110" dirty="0">
                <a:solidFill>
                  <a:srgbClr val="3E3E3E"/>
                </a:solidFill>
                <a:latin typeface="Arial"/>
                <a:cs typeface="Arial"/>
              </a:rPr>
              <a:t>default</a:t>
            </a:r>
            <a:r>
              <a:rPr sz="2000" spc="110" dirty="0">
                <a:solidFill>
                  <a:srgbClr val="3E3E3E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7622" y="4544974"/>
            <a:ext cx="4177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/>
                <a:cs typeface="Verdana"/>
              </a:rPr>
              <a:t>Locally</a:t>
            </a:r>
            <a:r>
              <a:rPr sz="20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at</a:t>
            </a:r>
            <a:r>
              <a:rPr sz="20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on</a:t>
            </a:r>
            <a:r>
              <a:rPr sz="20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response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4026" y="5230873"/>
            <a:ext cx="58851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Configure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Config</a:t>
            </a:r>
            <a:r>
              <a:rPr sz="2000" spc="-5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Server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99EBF"/>
                </a:solidFill>
                <a:latin typeface="Courier New"/>
                <a:cs typeface="Courier New"/>
              </a:rPr>
              <a:t>spring.cloud.config.server.encrypt.enabled=</a:t>
            </a:r>
            <a:r>
              <a:rPr sz="1600" b="1" spc="-5" dirty="0">
                <a:solidFill>
                  <a:srgbClr val="AEAEAE"/>
                </a:solidFill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5323" y="1828800"/>
            <a:ext cx="2793492" cy="2430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0867" y="519061"/>
            <a:ext cx="968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At </a:t>
            </a:r>
            <a:r>
              <a:rPr spc="50" dirty="0"/>
              <a:t>What </a:t>
            </a:r>
            <a:r>
              <a:rPr spc="35" dirty="0"/>
              <a:t>Point </a:t>
            </a:r>
            <a:r>
              <a:rPr spc="-315" dirty="0"/>
              <a:t>Is </a:t>
            </a:r>
            <a:r>
              <a:rPr spc="-15" dirty="0"/>
              <a:t>Configuration</a:t>
            </a:r>
            <a:r>
              <a:rPr spc="-919" dirty="0"/>
              <a:t> </a:t>
            </a:r>
            <a:r>
              <a:rPr spc="20" dirty="0"/>
              <a:t>Decrypted?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8" y="1857781"/>
            <a:ext cx="600837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Begin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must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Cryptography 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Extension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(JCE)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Unlimited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Strength</a:t>
            </a:r>
            <a:r>
              <a:rPr sz="2400" spc="-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4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installed</a:t>
            </a:r>
            <a:endParaRPr sz="2400">
              <a:latin typeface="Verdana"/>
              <a:cs typeface="Verdana"/>
            </a:endParaRPr>
          </a:p>
          <a:p>
            <a:pPr marL="1126490" marR="304165" indent="-87503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Section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installing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JCE: 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http://dustin.schultz.io/ps-scf/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395" y="1598675"/>
            <a:ext cx="3488436" cy="3646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6064" y="1828800"/>
            <a:ext cx="2430780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4468" y="5039169"/>
            <a:ext cx="1951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Symmetric</a:t>
            </a:r>
            <a:r>
              <a:rPr sz="20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8734" y="5039169"/>
            <a:ext cx="211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Asymmetric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1008" y="519061"/>
            <a:ext cx="744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 </a:t>
            </a:r>
            <a:r>
              <a:rPr spc="-170" dirty="0"/>
              <a:t>One: </a:t>
            </a:r>
            <a:r>
              <a:rPr spc="25" dirty="0"/>
              <a:t>Choose </a:t>
            </a:r>
            <a:r>
              <a:rPr spc="-25" dirty="0"/>
              <a:t>Your </a:t>
            </a:r>
            <a:r>
              <a:rPr spc="-60" dirty="0"/>
              <a:t>Key</a:t>
            </a:r>
            <a:r>
              <a:rPr spc="-819" dirty="0"/>
              <a:t> </a:t>
            </a:r>
            <a:r>
              <a:rPr spc="-45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0008" y="1764283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000" spc="-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378" y="1764283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Private</a:t>
            </a:r>
            <a:r>
              <a:rPr sz="2000" spc="-7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711" y="2316479"/>
            <a:ext cx="1947672" cy="1947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9804" y="2311907"/>
            <a:ext cx="1947672" cy="194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587" y="468947"/>
            <a:ext cx="11600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Step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(Symmetric):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Configure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550886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924811"/>
            <a:ext cx="11634470" cy="861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encrypt.key=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&lt;your_super_secret_key&gt;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008960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407664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5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encrypt:</a:t>
            </a:r>
            <a:endParaRPr sz="26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key:</a:t>
            </a:r>
            <a:r>
              <a:rPr sz="2600" spc="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&lt;your_super_secret_key&gt;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171" y="3148545"/>
            <a:ext cx="6388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solidFill>
                  <a:srgbClr val="FFFFFF"/>
                </a:solidFill>
              </a:rPr>
              <a:t>It’ll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35" dirty="0">
                <a:solidFill>
                  <a:srgbClr val="FFFFFF"/>
                </a:solidFill>
              </a:rPr>
              <a:t>work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-65" dirty="0">
                <a:solidFill>
                  <a:srgbClr val="FFFFFF"/>
                </a:solidFill>
              </a:rPr>
              <a:t>…</a:t>
            </a:r>
            <a:r>
              <a:rPr sz="2400" spc="-290" dirty="0">
                <a:solidFill>
                  <a:srgbClr val="FFFFFF"/>
                </a:solidFill>
              </a:rPr>
              <a:t> </a:t>
            </a:r>
            <a:r>
              <a:rPr sz="3200" spc="55" dirty="0">
                <a:solidFill>
                  <a:srgbClr val="FFFFFF"/>
                </a:solidFill>
              </a:rPr>
              <a:t>but</a:t>
            </a:r>
            <a:r>
              <a:rPr sz="3200" spc="-1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it’s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40" dirty="0">
                <a:solidFill>
                  <a:srgbClr val="FFFFFF"/>
                </a:solidFill>
              </a:rPr>
              <a:t>not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25" dirty="0">
                <a:solidFill>
                  <a:srgbClr val="FFFFFF"/>
                </a:solidFill>
              </a:rPr>
              <a:t>ideal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in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5" dirty="0">
                <a:solidFill>
                  <a:srgbClr val="FFFFFF"/>
                </a:solidFill>
              </a:rPr>
              <a:t>the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cloud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482840" y="1598675"/>
            <a:ext cx="3659124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791" y="468947"/>
            <a:ext cx="1189545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22215" marR="5080" indent="-501015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FFFFFF"/>
                </a:solidFill>
              </a:rPr>
              <a:t>Step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FFFFFF"/>
                </a:solidFill>
              </a:rPr>
              <a:t>(Asymmetric):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Configure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  </a:t>
            </a:r>
            <a:r>
              <a:rPr spc="55" dirty="0">
                <a:solidFill>
                  <a:srgbClr val="FFFFFF"/>
                </a:solidFill>
              </a:rPr>
              <a:t>Option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1085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550886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924811"/>
            <a:ext cx="11634470" cy="861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encrypt.key=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&lt;pem_encoded_key_as_text&gt;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008960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407664"/>
            <a:ext cx="11634470" cy="12623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685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encrypt:</a:t>
            </a:r>
            <a:endParaRPr sz="26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key:</a:t>
            </a:r>
            <a:r>
              <a:rPr sz="2600" spc="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&lt;pem_encoded_key_as_text&gt;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791" y="468947"/>
            <a:ext cx="1189545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963795" marR="5080" indent="-495173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FFFFFF"/>
                </a:solidFill>
              </a:rPr>
              <a:t>Step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Two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FFFFFF"/>
                </a:solidFill>
              </a:rPr>
              <a:t>(Asymmetric):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Configure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the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35" dirty="0">
                <a:solidFill>
                  <a:srgbClr val="FFFFFF"/>
                </a:solidFill>
              </a:rPr>
              <a:t>Config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Server  </a:t>
            </a:r>
            <a:r>
              <a:rPr spc="55" dirty="0">
                <a:solidFill>
                  <a:srgbClr val="FFFFFF"/>
                </a:solidFill>
              </a:rPr>
              <a:t>Option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165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550886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924811"/>
            <a:ext cx="11634470" cy="1661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227965" marR="2476500">
              <a:lnSpc>
                <a:spcPct val="100000"/>
              </a:lnSpc>
              <a:spcBef>
                <a:spcPts val="1680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encrypt.keyStore.location=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&lt;path_to_keystore&gt;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encrypt.keyStore.password=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&lt;keystore_password&gt;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encrypt.keyStore.alias=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&lt;key_name_in_keystore&gt;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231" y="4070603"/>
            <a:ext cx="11634470" cy="2461260"/>
          </a:xfrm>
          <a:custGeom>
            <a:avLst/>
            <a:gdLst/>
            <a:ahLst/>
            <a:cxnLst/>
            <a:rect l="l" t="t" r="r" b="b"/>
            <a:pathLst>
              <a:path w="11634470" h="2461259">
                <a:moveTo>
                  <a:pt x="0" y="0"/>
                </a:moveTo>
                <a:lnTo>
                  <a:pt x="11634216" y="0"/>
                </a:lnTo>
                <a:lnTo>
                  <a:pt x="11634216" y="2461260"/>
                </a:lnTo>
                <a:lnTo>
                  <a:pt x="0" y="24612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886" y="3671138"/>
            <a:ext cx="6903084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  <a:p>
            <a:pPr marL="347345" marR="4763770" indent="-198120">
              <a:lnSpc>
                <a:spcPct val="100000"/>
              </a:lnSpc>
              <a:spcBef>
                <a:spcPts val="2325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encrypt:  keyStore</a:t>
            </a:r>
            <a:r>
              <a:rPr sz="2600" dirty="0">
                <a:solidFill>
                  <a:srgbClr val="799EBF"/>
                </a:solidFill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545465" marR="50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location: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&lt;path_to_keystore&gt;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password: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&lt;key_name_in_keystore&gt;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alias:</a:t>
            </a:r>
            <a:r>
              <a:rPr sz="2600" spc="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AEAEAE"/>
                </a:solidFill>
                <a:latin typeface="Courier New"/>
                <a:cs typeface="Courier New"/>
              </a:rPr>
              <a:t>&lt;key_name_in_keystore&gt;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3116" y="2252560"/>
            <a:ext cx="638175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673100">
              <a:lnSpc>
                <a:spcPts val="3670"/>
              </a:lnSpc>
              <a:spcBef>
                <a:spcPts val="760"/>
              </a:spcBef>
            </a:pPr>
            <a:r>
              <a:rPr spc="10" dirty="0">
                <a:solidFill>
                  <a:srgbClr val="1A1A1A"/>
                </a:solidFill>
              </a:rPr>
              <a:t>Using </a:t>
            </a:r>
            <a:r>
              <a:rPr spc="35" dirty="0">
                <a:solidFill>
                  <a:srgbClr val="1A1A1A"/>
                </a:solidFill>
              </a:rPr>
              <a:t>REST Endpoints</a:t>
            </a:r>
            <a:r>
              <a:rPr spc="-720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to  </a:t>
            </a:r>
            <a:r>
              <a:rPr spc="45" dirty="0">
                <a:solidFill>
                  <a:srgbClr val="1A1A1A"/>
                </a:solidFill>
              </a:rPr>
              <a:t>Encrypt </a:t>
            </a:r>
            <a:r>
              <a:rPr dirty="0">
                <a:solidFill>
                  <a:srgbClr val="1A1A1A"/>
                </a:solidFill>
              </a:rPr>
              <a:t>and </a:t>
            </a:r>
            <a:r>
              <a:rPr spc="40" dirty="0">
                <a:solidFill>
                  <a:srgbClr val="1A1A1A"/>
                </a:solidFill>
              </a:rPr>
              <a:t>Decrypt</a:t>
            </a:r>
            <a:r>
              <a:rPr spc="-705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Values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164" y="519061"/>
            <a:ext cx="875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Utility </a:t>
            </a:r>
            <a:r>
              <a:rPr spc="35" dirty="0">
                <a:solidFill>
                  <a:srgbClr val="000000"/>
                </a:solidFill>
              </a:rPr>
              <a:t>REST </a:t>
            </a:r>
            <a:r>
              <a:rPr spc="-55" dirty="0">
                <a:solidFill>
                  <a:srgbClr val="000000"/>
                </a:solidFill>
              </a:rPr>
              <a:t>Endpoints: </a:t>
            </a:r>
            <a:r>
              <a:rPr spc="35" dirty="0">
                <a:solidFill>
                  <a:srgbClr val="000000"/>
                </a:solidFill>
              </a:rPr>
              <a:t>Encrypt</a:t>
            </a:r>
            <a:r>
              <a:rPr spc="-780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504" y="2646400"/>
            <a:ext cx="244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baseline="-2314" dirty="0">
                <a:solidFill>
                  <a:srgbClr val="F05A28"/>
                </a:solidFill>
                <a:latin typeface="Verdana"/>
                <a:cs typeface="Verdana"/>
              </a:rPr>
              <a:t>POST</a:t>
            </a:r>
            <a:r>
              <a:rPr sz="3600" spc="-450" baseline="-23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/encrypt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586" y="248945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0989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7197" y="1822932"/>
            <a:ext cx="1898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292929"/>
                </a:solidFill>
                <a:latin typeface="Verdana"/>
                <a:cs typeface="Verdana"/>
              </a:rPr>
              <a:t>E</a:t>
            </a:r>
            <a:r>
              <a:rPr sz="3200" spc="45" dirty="0">
                <a:solidFill>
                  <a:srgbClr val="292929"/>
                </a:solidFill>
                <a:latin typeface="Verdana"/>
                <a:cs typeface="Verdana"/>
              </a:rPr>
              <a:t>n</a:t>
            </a:r>
            <a:r>
              <a:rPr sz="3200" spc="155" dirty="0">
                <a:solidFill>
                  <a:srgbClr val="292929"/>
                </a:solidFill>
                <a:latin typeface="Verdana"/>
                <a:cs typeface="Verdana"/>
              </a:rPr>
              <a:t>dp</a:t>
            </a:r>
            <a:r>
              <a:rPr sz="3200" spc="140" dirty="0">
                <a:solidFill>
                  <a:srgbClr val="292929"/>
                </a:solidFill>
                <a:latin typeface="Verdana"/>
                <a:cs typeface="Verdana"/>
              </a:rPr>
              <a:t>o</a:t>
            </a:r>
            <a:r>
              <a:rPr sz="3200" spc="30" dirty="0">
                <a:solidFill>
                  <a:srgbClr val="292929"/>
                </a:solidFill>
                <a:latin typeface="Verdana"/>
                <a:cs typeface="Verdana"/>
              </a:rPr>
              <a:t>i</a:t>
            </a:r>
            <a:r>
              <a:rPr sz="3200" spc="-35" dirty="0">
                <a:solidFill>
                  <a:srgbClr val="292929"/>
                </a:solidFill>
                <a:latin typeface="Verdana"/>
                <a:cs typeface="Verdana"/>
              </a:rPr>
              <a:t>n</a:t>
            </a:r>
            <a:r>
              <a:rPr sz="3200" spc="50" dirty="0">
                <a:solidFill>
                  <a:srgbClr val="292929"/>
                </a:solidFill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676" y="1467611"/>
            <a:ext cx="1022604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7197" y="3944645"/>
            <a:ext cx="464566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292929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  <a:p>
            <a:pPr marL="442595" indent="-342900">
              <a:lnSpc>
                <a:spcPct val="100000"/>
              </a:lnSpc>
              <a:spcBef>
                <a:spcPts val="2890"/>
              </a:spcBef>
              <a:buSzPct val="75000"/>
              <a:buFont typeface="Arial"/>
              <a:buChar char="•"/>
              <a:tabLst>
                <a:tab pos="442595" algn="l"/>
                <a:tab pos="443230" algn="l"/>
              </a:tabLst>
            </a:pPr>
            <a:r>
              <a:rPr sz="2400" spc="-40" dirty="0">
                <a:latin typeface="Verdana"/>
                <a:cs typeface="Verdana"/>
              </a:rPr>
              <a:t>Request: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/encrypt</a:t>
            </a:r>
            <a:endParaRPr sz="2400">
              <a:latin typeface="Courier New"/>
              <a:cs typeface="Courier New"/>
            </a:endParaRPr>
          </a:p>
          <a:p>
            <a:pPr marL="442595">
              <a:lnSpc>
                <a:spcPct val="100000"/>
              </a:lnSpc>
            </a:pPr>
            <a:r>
              <a:rPr sz="2400" spc="-90" dirty="0">
                <a:latin typeface="Verdana"/>
                <a:cs typeface="Verdana"/>
              </a:rPr>
              <a:t>Data: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&lt;value_to_encrypt&gt;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6823" y="3966971"/>
            <a:ext cx="911351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7164" y="2139695"/>
            <a:ext cx="1315212" cy="1251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0390" y="1779270"/>
            <a:ext cx="4189729" cy="2077720"/>
          </a:xfrm>
          <a:prstGeom prst="rect">
            <a:avLst/>
          </a:prstGeom>
          <a:ln w="50292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540510" marR="2197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Verdana"/>
                <a:cs typeface="Verdana"/>
              </a:rPr>
              <a:t>Ensure </a:t>
            </a:r>
            <a:r>
              <a:rPr sz="2000" spc="-5" dirty="0">
                <a:latin typeface="Verdana"/>
                <a:cs typeface="Verdana"/>
              </a:rPr>
              <a:t>this  </a:t>
            </a:r>
            <a:r>
              <a:rPr sz="2000" spc="40" dirty="0">
                <a:latin typeface="Verdana"/>
                <a:cs typeface="Verdana"/>
              </a:rPr>
              <a:t>endpoint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3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secure!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902" y="519061"/>
            <a:ext cx="879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Utility </a:t>
            </a:r>
            <a:r>
              <a:rPr spc="35" dirty="0">
                <a:solidFill>
                  <a:srgbClr val="000000"/>
                </a:solidFill>
              </a:rPr>
              <a:t>REST </a:t>
            </a:r>
            <a:r>
              <a:rPr spc="-55" dirty="0">
                <a:solidFill>
                  <a:srgbClr val="000000"/>
                </a:solidFill>
              </a:rPr>
              <a:t>Endpoints: </a:t>
            </a:r>
            <a:r>
              <a:rPr spc="30" dirty="0">
                <a:solidFill>
                  <a:srgbClr val="000000"/>
                </a:solidFill>
              </a:rPr>
              <a:t>Decrypt</a:t>
            </a:r>
            <a:r>
              <a:rPr spc="-819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504" y="2646400"/>
            <a:ext cx="244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baseline="-2314" dirty="0">
                <a:solidFill>
                  <a:srgbClr val="F05A28"/>
                </a:solidFill>
                <a:latin typeface="Verdana"/>
                <a:cs typeface="Verdana"/>
              </a:rPr>
              <a:t>POST</a:t>
            </a:r>
            <a:r>
              <a:rPr sz="3600" spc="-450" baseline="-23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/decrypt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586" y="248945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0989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7197" y="1822932"/>
            <a:ext cx="1898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solidFill>
                  <a:srgbClr val="292929"/>
                </a:solidFill>
                <a:latin typeface="Verdana"/>
                <a:cs typeface="Verdana"/>
              </a:rPr>
              <a:t>E</a:t>
            </a:r>
            <a:r>
              <a:rPr sz="3200" spc="45" dirty="0">
                <a:solidFill>
                  <a:srgbClr val="292929"/>
                </a:solidFill>
                <a:latin typeface="Verdana"/>
                <a:cs typeface="Verdana"/>
              </a:rPr>
              <a:t>n</a:t>
            </a:r>
            <a:r>
              <a:rPr sz="3200" spc="155" dirty="0">
                <a:solidFill>
                  <a:srgbClr val="292929"/>
                </a:solidFill>
                <a:latin typeface="Verdana"/>
                <a:cs typeface="Verdana"/>
              </a:rPr>
              <a:t>dp</a:t>
            </a:r>
            <a:r>
              <a:rPr sz="3200" spc="140" dirty="0">
                <a:solidFill>
                  <a:srgbClr val="292929"/>
                </a:solidFill>
                <a:latin typeface="Verdana"/>
                <a:cs typeface="Verdana"/>
              </a:rPr>
              <a:t>o</a:t>
            </a:r>
            <a:r>
              <a:rPr sz="3200" spc="30" dirty="0">
                <a:solidFill>
                  <a:srgbClr val="292929"/>
                </a:solidFill>
                <a:latin typeface="Verdana"/>
                <a:cs typeface="Verdana"/>
              </a:rPr>
              <a:t>i</a:t>
            </a:r>
            <a:r>
              <a:rPr sz="3200" spc="-35" dirty="0">
                <a:solidFill>
                  <a:srgbClr val="292929"/>
                </a:solidFill>
                <a:latin typeface="Verdana"/>
                <a:cs typeface="Verdana"/>
              </a:rPr>
              <a:t>n</a:t>
            </a:r>
            <a:r>
              <a:rPr sz="3200" spc="50" dirty="0">
                <a:solidFill>
                  <a:srgbClr val="292929"/>
                </a:solidFill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676" y="1467611"/>
            <a:ext cx="1022604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586" y="4612385"/>
            <a:ext cx="10603865" cy="0"/>
          </a:xfrm>
          <a:custGeom>
            <a:avLst/>
            <a:gdLst/>
            <a:ahLst/>
            <a:cxnLst/>
            <a:rect l="l" t="t" r="r" b="b"/>
            <a:pathLst>
              <a:path w="10603865">
                <a:moveTo>
                  <a:pt x="0" y="0"/>
                </a:moveTo>
                <a:lnTo>
                  <a:pt x="10603255" y="0"/>
                </a:lnTo>
              </a:path>
            </a:pathLst>
          </a:custGeom>
          <a:ln w="3505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7197" y="3944645"/>
            <a:ext cx="464566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292929"/>
                </a:solidFill>
                <a:latin typeface="Verdana"/>
                <a:cs typeface="Verdana"/>
              </a:rPr>
              <a:t>Example</a:t>
            </a:r>
            <a:endParaRPr sz="3200">
              <a:latin typeface="Verdana"/>
              <a:cs typeface="Verdana"/>
            </a:endParaRPr>
          </a:p>
          <a:p>
            <a:pPr marL="442595" indent="-342900">
              <a:lnSpc>
                <a:spcPct val="100000"/>
              </a:lnSpc>
              <a:spcBef>
                <a:spcPts val="2890"/>
              </a:spcBef>
              <a:buSzPct val="75000"/>
              <a:buFont typeface="Arial"/>
              <a:buChar char="•"/>
              <a:tabLst>
                <a:tab pos="442595" algn="l"/>
                <a:tab pos="443230" algn="l"/>
              </a:tabLst>
            </a:pPr>
            <a:r>
              <a:rPr sz="2400" spc="-40" dirty="0">
                <a:latin typeface="Verdana"/>
                <a:cs typeface="Verdana"/>
              </a:rPr>
              <a:t>Request: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/decrypt</a:t>
            </a:r>
            <a:endParaRPr sz="2400">
              <a:latin typeface="Courier New"/>
              <a:cs typeface="Courier New"/>
            </a:endParaRPr>
          </a:p>
          <a:p>
            <a:pPr marL="442595">
              <a:lnSpc>
                <a:spcPct val="100000"/>
              </a:lnSpc>
            </a:pPr>
            <a:r>
              <a:rPr sz="2400" spc="-90" dirty="0">
                <a:latin typeface="Verdana"/>
                <a:cs typeface="Verdana"/>
              </a:rPr>
              <a:t>Data: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&lt;value_to_decrypt&gt;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6823" y="3966971"/>
            <a:ext cx="91135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7164" y="2139695"/>
            <a:ext cx="1315212" cy="1251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0390" y="1779270"/>
            <a:ext cx="4189729" cy="2077720"/>
          </a:xfrm>
          <a:prstGeom prst="rect">
            <a:avLst/>
          </a:prstGeom>
          <a:ln w="50292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540510" marR="2197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Verdana"/>
                <a:cs typeface="Verdana"/>
              </a:rPr>
              <a:t>Ensure </a:t>
            </a:r>
            <a:r>
              <a:rPr sz="2000" spc="-5" dirty="0">
                <a:latin typeface="Verdana"/>
                <a:cs typeface="Verdana"/>
              </a:rPr>
              <a:t>this  </a:t>
            </a:r>
            <a:r>
              <a:rPr sz="2000" spc="40" dirty="0">
                <a:latin typeface="Verdana"/>
                <a:cs typeface="Verdana"/>
              </a:rPr>
              <a:t>endpoint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3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secure!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932785"/>
            <a:ext cx="630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Encrypting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decryption</a:t>
            </a:r>
            <a:r>
              <a:rPr sz="2400" spc="-3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configuration 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1675485"/>
            <a:ext cx="5886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 </a:t>
            </a:r>
            <a:r>
              <a:rPr sz="2400" spc="35" dirty="0">
                <a:solidFill>
                  <a:srgbClr val="F05A28"/>
                </a:solidFill>
              </a:rPr>
              <a:t>explosion </a:t>
            </a:r>
            <a:r>
              <a:rPr sz="2400" spc="85" dirty="0">
                <a:solidFill>
                  <a:srgbClr val="F05A28"/>
                </a:solidFill>
              </a:rPr>
              <a:t>of </a:t>
            </a:r>
            <a:r>
              <a:rPr sz="2400" spc="35" dirty="0">
                <a:solidFill>
                  <a:srgbClr val="F05A28"/>
                </a:solidFill>
              </a:rPr>
              <a:t>configuration </a:t>
            </a:r>
            <a:r>
              <a:rPr sz="2400" spc="-5" dirty="0">
                <a:solidFill>
                  <a:srgbClr val="F05A28"/>
                </a:solidFill>
              </a:rPr>
              <a:t>in </a:t>
            </a:r>
            <a:r>
              <a:rPr sz="2400" spc="5" dirty="0">
                <a:solidFill>
                  <a:srgbClr val="F05A28"/>
                </a:solidFill>
              </a:rPr>
              <a:t>the  </a:t>
            </a:r>
            <a:r>
              <a:rPr sz="2400" spc="65" dirty="0">
                <a:solidFill>
                  <a:srgbClr val="F05A28"/>
                </a:solidFill>
              </a:rPr>
              <a:t>cloud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config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server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1" y="2635605"/>
            <a:ext cx="65627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Config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Updating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configuration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at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runtime</a:t>
            </a:r>
            <a:r>
              <a:rPr sz="2400" spc="-5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without 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restarting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Encrypting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decrypting</a:t>
            </a:r>
            <a:r>
              <a:rPr sz="2400" spc="-3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460" y="4546663"/>
            <a:ext cx="2624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3E3E3E"/>
                </a:solidFill>
                <a:latin typeface="Verdana"/>
                <a:cs typeface="Verdana"/>
              </a:rPr>
              <a:t>Deployment-oriented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675" y="519061"/>
            <a:ext cx="1046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Issues </a:t>
            </a:r>
            <a:r>
              <a:rPr dirty="0"/>
              <a:t>with </a:t>
            </a:r>
            <a:r>
              <a:rPr spc="-35" dirty="0"/>
              <a:t>Typical </a:t>
            </a:r>
            <a:r>
              <a:rPr spc="-15" dirty="0"/>
              <a:t>Configuration</a:t>
            </a:r>
            <a:r>
              <a:rPr spc="-595" dirty="0"/>
              <a:t> </a:t>
            </a:r>
            <a:r>
              <a:rPr spc="-30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6726" y="4546663"/>
            <a:ext cx="261493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3E3E3E"/>
                </a:solidFill>
                <a:latin typeface="Verdana"/>
                <a:cs typeface="Verdana"/>
              </a:rPr>
              <a:t>Push-based </a:t>
            </a:r>
            <a:r>
              <a:rPr sz="1900" spc="-1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1900" spc="-2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3E3E3E"/>
                </a:solidFill>
                <a:latin typeface="Verdana"/>
                <a:cs typeface="Verdana"/>
              </a:rPr>
              <a:t>usually  </a:t>
            </a:r>
            <a:r>
              <a:rPr sz="1900" spc="30" dirty="0">
                <a:solidFill>
                  <a:srgbClr val="3E3E3E"/>
                </a:solidFill>
                <a:latin typeface="Verdana"/>
                <a:cs typeface="Verdana"/>
              </a:rPr>
              <a:t>not </a:t>
            </a:r>
            <a:r>
              <a:rPr sz="1900" spc="10" dirty="0">
                <a:solidFill>
                  <a:srgbClr val="3E3E3E"/>
                </a:solidFill>
                <a:latin typeface="Verdana"/>
                <a:cs typeface="Verdana"/>
              </a:rPr>
              <a:t>dynamic</a:t>
            </a:r>
            <a:r>
              <a:rPr sz="1900" spc="-25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3E3E3E"/>
                </a:solidFill>
                <a:latin typeface="Verdana"/>
                <a:cs typeface="Verdana"/>
              </a:rPr>
              <a:t>enough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728" y="4546663"/>
            <a:ext cx="291528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solidFill>
                  <a:srgbClr val="3E3E3E"/>
                </a:solidFill>
                <a:latin typeface="Verdana"/>
                <a:cs typeface="Verdana"/>
              </a:rPr>
              <a:t>Pull-based </a:t>
            </a:r>
            <a:r>
              <a:rPr sz="1900" spc="25" dirty="0">
                <a:solidFill>
                  <a:srgbClr val="3E3E3E"/>
                </a:solidFill>
                <a:latin typeface="Verdana"/>
                <a:cs typeface="Verdana"/>
              </a:rPr>
              <a:t>adds</a:t>
            </a:r>
            <a:r>
              <a:rPr sz="1900" spc="-2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3E3E3E"/>
                </a:solidFill>
                <a:latin typeface="Verdana"/>
                <a:cs typeface="Verdana"/>
              </a:rPr>
              <a:t>latency  </a:t>
            </a:r>
            <a:r>
              <a:rPr sz="1900" spc="20" dirty="0">
                <a:solidFill>
                  <a:srgbClr val="3E3E3E"/>
                </a:solidFill>
                <a:latin typeface="Verdana"/>
                <a:cs typeface="Verdana"/>
              </a:rPr>
              <a:t>with </a:t>
            </a:r>
            <a:r>
              <a:rPr sz="1900" spc="5" dirty="0">
                <a:solidFill>
                  <a:srgbClr val="3E3E3E"/>
                </a:solidFill>
                <a:latin typeface="Verdana"/>
                <a:cs typeface="Verdana"/>
              </a:rPr>
              <a:t>temporal</a:t>
            </a:r>
            <a:r>
              <a:rPr sz="1900" spc="-2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3E3E3E"/>
                </a:solidFill>
                <a:latin typeface="Verdana"/>
                <a:cs typeface="Verdana"/>
              </a:rPr>
              <a:t>polling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4103" y="2293632"/>
            <a:ext cx="1383792" cy="151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9719" y="2293632"/>
            <a:ext cx="1281683" cy="1511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8947" y="2293620"/>
            <a:ext cx="1620012" cy="1763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1683" y="1494256"/>
            <a:ext cx="7842884" cy="17945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indent="-15875" algn="ctr">
              <a:lnSpc>
                <a:spcPct val="85000"/>
              </a:lnSpc>
              <a:spcBef>
                <a:spcPts val="870"/>
              </a:spcBef>
            </a:pPr>
            <a:r>
              <a:rPr sz="4300" spc="-385" dirty="0">
                <a:solidFill>
                  <a:srgbClr val="FFFFFF"/>
                </a:solidFill>
                <a:latin typeface="Verdana"/>
                <a:cs typeface="Verdana"/>
              </a:rPr>
              <a:t>Q: </a:t>
            </a:r>
            <a:r>
              <a:rPr sz="4300" spc="-35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4300" spc="-130" dirty="0">
                <a:solidFill>
                  <a:srgbClr val="FFFFFF"/>
                </a:solidFill>
                <a:latin typeface="Verdana"/>
                <a:cs typeface="Verdana"/>
              </a:rPr>
              <a:t>configuration  </a:t>
            </a:r>
            <a:r>
              <a:rPr sz="4300" spc="-16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4300" spc="-90" dirty="0">
                <a:solidFill>
                  <a:srgbClr val="FFFFFF"/>
                </a:solidFill>
                <a:latin typeface="Verdana"/>
                <a:cs typeface="Verdana"/>
              </a:rPr>
              <a:t>tooling </a:t>
            </a:r>
            <a:r>
              <a:rPr sz="4300" spc="-130" dirty="0">
                <a:solidFill>
                  <a:srgbClr val="FFFFFF"/>
                </a:solidFill>
                <a:latin typeface="Verdana"/>
                <a:cs typeface="Verdana"/>
              </a:rPr>
              <a:t>doesn’t  </a:t>
            </a:r>
            <a:r>
              <a:rPr sz="4300" spc="-155" dirty="0">
                <a:solidFill>
                  <a:srgbClr val="FFFFFF"/>
                </a:solidFill>
                <a:latin typeface="Verdana"/>
                <a:cs typeface="Verdana"/>
              </a:rPr>
              <a:t>solve</a:t>
            </a:r>
            <a:r>
              <a:rPr sz="43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0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43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80" dirty="0">
                <a:solidFill>
                  <a:srgbClr val="FFFFFF"/>
                </a:solidFill>
                <a:latin typeface="Verdana"/>
                <a:cs typeface="Verdana"/>
              </a:rPr>
              <a:t>problem,</a:t>
            </a:r>
            <a:r>
              <a:rPr sz="43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9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43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300" spc="-105" dirty="0">
                <a:solidFill>
                  <a:srgbClr val="FFFFFF"/>
                </a:solidFill>
                <a:latin typeface="Verdana"/>
                <a:cs typeface="Verdana"/>
              </a:rPr>
              <a:t>does?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2025" y="3291281"/>
            <a:ext cx="5901690" cy="1625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728470" marR="5080" indent="-1716405">
              <a:lnSpc>
                <a:spcPct val="75000"/>
              </a:lnSpc>
              <a:spcBef>
                <a:spcPts val="1900"/>
              </a:spcBef>
            </a:pPr>
            <a:r>
              <a:rPr sz="4300" spc="-290" dirty="0">
                <a:solidFill>
                  <a:srgbClr val="FFFFFF"/>
                </a:solidFill>
                <a:latin typeface="Verdana"/>
                <a:cs typeface="Verdana"/>
              </a:rPr>
              <a:t>A:</a:t>
            </a:r>
            <a:r>
              <a:rPr sz="4300" spc="-8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spc="20" dirty="0">
                <a:solidFill>
                  <a:srgbClr val="FFFFFF"/>
                </a:solidFill>
                <a:latin typeface="Verdana"/>
                <a:cs typeface="Verdana"/>
              </a:rPr>
              <a:t>Configuration  </a:t>
            </a:r>
            <a:r>
              <a:rPr sz="6000" spc="-12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2578" y="1857781"/>
            <a:ext cx="6057900" cy="3042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r>
              <a:rPr sz="2400" spc="-2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Dedicated,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dynamic,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centralized 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key/value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store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(may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be</a:t>
            </a:r>
            <a:r>
              <a:rPr sz="2400" spc="-3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distributed)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Authoritative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Auditing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Versioning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Cryptography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524" y="1598675"/>
            <a:ext cx="3726179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1523</Words>
  <Application>Microsoft Office PowerPoint</Application>
  <PresentationFormat>Widescreen</PresentationFormat>
  <Paragraphs>416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Courier New</vt:lpstr>
      <vt:lpstr>Times New Roman</vt:lpstr>
      <vt:lpstr>Verdana</vt:lpstr>
      <vt:lpstr>Office Theme</vt:lpstr>
      <vt:lpstr>Configuring Services Using  Distributed Configuration</vt:lpstr>
      <vt:lpstr>Configuration in a distributed system Configuration with Spring Cloud Config</vt:lpstr>
      <vt:lpstr>What’s so different about managing  configuration in a cloud-native  application?</vt:lpstr>
      <vt:lpstr>Configuration: Non-distributed vs Distributed</vt:lpstr>
      <vt:lpstr>PowerPoint Presentation</vt:lpstr>
      <vt:lpstr>It’ll work … but it’s not ideal in the cloud</vt:lpstr>
      <vt:lpstr>Issues with Typical Configuration Management</vt:lpstr>
      <vt:lpstr>PowerPoint Presentation</vt:lpstr>
      <vt:lpstr>PowerPoint Presentation</vt:lpstr>
      <vt:lpstr>Managing Application Configuration with Spring Cloud</vt:lpstr>
      <vt:lpstr>manage config with:  Spring Cloud Consul  Spring Cloud Zookeeper  Spring Cloud Config</vt:lpstr>
      <vt:lpstr>Spring Cloud Config</vt:lpstr>
      <vt:lpstr>Integration with Spring Applications</vt:lpstr>
      <vt:lpstr>Spring Cloud Config Server</vt:lpstr>
      <vt:lpstr>Config Server</vt:lpstr>
      <vt:lpstr>Using Spring Cloud Config Server</vt:lpstr>
      <vt:lpstr>Using Spring Cloud Config Server</vt:lpstr>
      <vt:lpstr>Using Spring Cloud Config Server</vt:lpstr>
      <vt:lpstr>Using Spring Cloud Config Server</vt:lpstr>
      <vt:lpstr>Using Spring Cloud Config Server</vt:lpstr>
      <vt:lpstr>Don’t forget to secure  your Config Server!</vt:lpstr>
      <vt:lpstr>Spring Cloud Config Server: REST Endpoints</vt:lpstr>
      <vt:lpstr>REST Endpoint Parameters</vt:lpstr>
      <vt:lpstr>REST Endpoints</vt:lpstr>
      <vt:lpstr>REST Endpoints</vt:lpstr>
      <vt:lpstr>REST Endpoints</vt:lpstr>
      <vt:lpstr>PowerPoint Presentation</vt:lpstr>
      <vt:lpstr>Spring Cloud Config Client</vt:lpstr>
      <vt:lpstr>Config Client</vt:lpstr>
      <vt:lpstr>Fetching Configuration: Application Startup</vt:lpstr>
      <vt:lpstr>Bootstrapping with bootstrap.properties or bootstrap.yml</vt:lpstr>
      <vt:lpstr>Using Spring Cloud Config Client</vt:lpstr>
      <vt:lpstr>Using Spring Cloud Config Client</vt:lpstr>
      <vt:lpstr>Using Spring Cloud Config Client: Config First</vt:lpstr>
      <vt:lpstr>Using Spring Cloud Config Client: Discovery First</vt:lpstr>
      <vt:lpstr>PowerPoint Presentation</vt:lpstr>
      <vt:lpstr>Updating Configuration at Runtime</vt:lpstr>
      <vt:lpstr>Refresh</vt:lpstr>
      <vt:lpstr>git add . git commit -m “made some configuration changes”  git push origin head</vt:lpstr>
      <vt:lpstr>Step Two: Notify Application(s) to  Refresh Configuration</vt:lpstr>
      <vt:lpstr>Fetching Configuration: Explicit Refresh</vt:lpstr>
      <vt:lpstr>Step Two: Notify Application(s) to  Refresh Configuration</vt:lpstr>
      <vt:lpstr>Fetching Configuration: Dynamic Push Refresh</vt:lpstr>
      <vt:lpstr>Step Two: Notify Application(s) to  Refresh Configuration</vt:lpstr>
      <vt:lpstr>Fetching Configuration: Smart Refresh</vt:lpstr>
      <vt:lpstr>Step Three: Celebrate!</vt:lpstr>
      <vt:lpstr>Refreshing Configuration:  What’s Covered and What’s Not?</vt:lpstr>
      <vt:lpstr>@Configuration</vt:lpstr>
      <vt:lpstr>@Configuration</vt:lpstr>
      <vt:lpstr>PowerPoint Presentation</vt:lpstr>
      <vt:lpstr>@Configuration</vt:lpstr>
      <vt:lpstr>PowerPoint Presentation</vt:lpstr>
      <vt:lpstr>Encrypting &amp; Decrypting Configuration</vt:lpstr>
      <vt:lpstr>What Features Are Supported?</vt:lpstr>
      <vt:lpstr>What Does Encrypted Configuration Look Like?</vt:lpstr>
      <vt:lpstr>At What Point Is Configuration Decrypted?</vt:lpstr>
      <vt:lpstr>PowerPoint Presentation</vt:lpstr>
      <vt:lpstr>Step One: Choose Your Key Type</vt:lpstr>
      <vt:lpstr>Step Two (Symmetric): Configure the Config Server</vt:lpstr>
      <vt:lpstr>Step Two (Asymmetric): Configure the Config Server  Option 1</vt:lpstr>
      <vt:lpstr>Step Two (Asymmetric): Configure the Config Server  Option 2</vt:lpstr>
      <vt:lpstr>Using REST Endpoints to  Encrypt and Decrypt Values</vt:lpstr>
      <vt:lpstr>Utility REST Endpoints: Encrypt Values</vt:lpstr>
      <vt:lpstr>Utility REST Endpoints: Decrypt Values</vt:lpstr>
      <vt:lpstr>PowerPoint Presentation</vt:lpstr>
      <vt:lpstr>The explosion of configuration in the  cloud and the need for a config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Sharad Rajore</cp:lastModifiedBy>
  <cp:revision>1</cp:revision>
  <dcterms:created xsi:type="dcterms:W3CDTF">2018-08-21T05:54:06Z</dcterms:created>
  <dcterms:modified xsi:type="dcterms:W3CDTF">2018-08-21T06:30:52Z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2018-08-21T00:00:00Z</vt:filetime>
  </property>
</Properties>
</file>