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2" r:id="rId45"/>
    <p:sldId id="303" r:id="rId4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260" y="1916950"/>
            <a:ext cx="893947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9214" y="519061"/>
            <a:ext cx="6173571" cy="1040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26811" y="2637129"/>
            <a:ext cx="5554980" cy="2310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2977895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0119" y="4619244"/>
            <a:ext cx="1637664" cy="1637664"/>
          </a:xfrm>
          <a:custGeom>
            <a:avLst/>
            <a:gdLst/>
            <a:ahLst/>
            <a:cxnLst/>
            <a:rect l="l" t="t" r="r" b="b"/>
            <a:pathLst>
              <a:path w="1637664" h="1637664">
                <a:moveTo>
                  <a:pt x="818565" y="0"/>
                </a:moveTo>
                <a:lnTo>
                  <a:pt x="902373" y="4394"/>
                </a:lnTo>
                <a:lnTo>
                  <a:pt x="983386" y="16763"/>
                </a:lnTo>
                <a:lnTo>
                  <a:pt x="1062012" y="36715"/>
                </a:lnTo>
                <a:lnTo>
                  <a:pt x="1137056" y="64261"/>
                </a:lnTo>
                <a:lnTo>
                  <a:pt x="1208887" y="98983"/>
                </a:lnTo>
                <a:lnTo>
                  <a:pt x="1276350" y="139687"/>
                </a:lnTo>
                <a:lnTo>
                  <a:pt x="1339405" y="187185"/>
                </a:lnTo>
                <a:lnTo>
                  <a:pt x="1397266" y="239864"/>
                </a:lnTo>
                <a:lnTo>
                  <a:pt x="1450352" y="298132"/>
                </a:lnTo>
                <a:lnTo>
                  <a:pt x="1497444" y="361187"/>
                </a:lnTo>
                <a:lnTo>
                  <a:pt x="1538554" y="428637"/>
                </a:lnTo>
                <a:lnTo>
                  <a:pt x="1572882" y="500075"/>
                </a:lnTo>
                <a:lnTo>
                  <a:pt x="1600415" y="575119"/>
                </a:lnTo>
                <a:lnTo>
                  <a:pt x="1620367" y="653745"/>
                </a:lnTo>
                <a:lnTo>
                  <a:pt x="1632750" y="734758"/>
                </a:lnTo>
                <a:lnTo>
                  <a:pt x="1637131" y="818565"/>
                </a:lnTo>
                <a:lnTo>
                  <a:pt x="1632750" y="902373"/>
                </a:lnTo>
                <a:lnTo>
                  <a:pt x="1620367" y="983386"/>
                </a:lnTo>
                <a:lnTo>
                  <a:pt x="1600415" y="1062012"/>
                </a:lnTo>
                <a:lnTo>
                  <a:pt x="1572882" y="1137056"/>
                </a:lnTo>
                <a:lnTo>
                  <a:pt x="1538554" y="1208887"/>
                </a:lnTo>
                <a:lnTo>
                  <a:pt x="1497444" y="1276349"/>
                </a:lnTo>
                <a:lnTo>
                  <a:pt x="1450339" y="1339405"/>
                </a:lnTo>
                <a:lnTo>
                  <a:pt x="1397266" y="1397279"/>
                </a:lnTo>
                <a:lnTo>
                  <a:pt x="1339405" y="1450352"/>
                </a:lnTo>
                <a:lnTo>
                  <a:pt x="1276350" y="1497444"/>
                </a:lnTo>
                <a:lnTo>
                  <a:pt x="1208887" y="1538554"/>
                </a:lnTo>
                <a:lnTo>
                  <a:pt x="1137043" y="1572882"/>
                </a:lnTo>
                <a:lnTo>
                  <a:pt x="1062012" y="1600415"/>
                </a:lnTo>
                <a:lnTo>
                  <a:pt x="983386" y="1620380"/>
                </a:lnTo>
                <a:lnTo>
                  <a:pt x="902373" y="1632750"/>
                </a:lnTo>
                <a:lnTo>
                  <a:pt x="818565" y="1637131"/>
                </a:lnTo>
                <a:lnTo>
                  <a:pt x="734758" y="1632750"/>
                </a:lnTo>
                <a:lnTo>
                  <a:pt x="653745" y="1620380"/>
                </a:lnTo>
                <a:lnTo>
                  <a:pt x="575119" y="1600415"/>
                </a:lnTo>
                <a:lnTo>
                  <a:pt x="500075" y="1572882"/>
                </a:lnTo>
                <a:lnTo>
                  <a:pt x="428637" y="1538554"/>
                </a:lnTo>
                <a:lnTo>
                  <a:pt x="361187" y="1497444"/>
                </a:lnTo>
                <a:lnTo>
                  <a:pt x="298132" y="1450352"/>
                </a:lnTo>
                <a:lnTo>
                  <a:pt x="239864" y="1397279"/>
                </a:lnTo>
                <a:lnTo>
                  <a:pt x="187185" y="1339405"/>
                </a:lnTo>
                <a:lnTo>
                  <a:pt x="139687" y="1276349"/>
                </a:lnTo>
                <a:lnTo>
                  <a:pt x="98971" y="1208887"/>
                </a:lnTo>
                <a:lnTo>
                  <a:pt x="64261" y="1137056"/>
                </a:lnTo>
                <a:lnTo>
                  <a:pt x="36715" y="1062012"/>
                </a:lnTo>
                <a:lnTo>
                  <a:pt x="16763" y="983386"/>
                </a:lnTo>
                <a:lnTo>
                  <a:pt x="4381" y="902373"/>
                </a:lnTo>
                <a:lnTo>
                  <a:pt x="0" y="818565"/>
                </a:lnTo>
                <a:lnTo>
                  <a:pt x="4381" y="734758"/>
                </a:lnTo>
                <a:lnTo>
                  <a:pt x="16763" y="653745"/>
                </a:lnTo>
                <a:lnTo>
                  <a:pt x="36715" y="575119"/>
                </a:lnTo>
                <a:lnTo>
                  <a:pt x="64261" y="500075"/>
                </a:lnTo>
                <a:lnTo>
                  <a:pt x="98983" y="428637"/>
                </a:lnTo>
                <a:lnTo>
                  <a:pt x="139687" y="361187"/>
                </a:lnTo>
                <a:lnTo>
                  <a:pt x="187185" y="298132"/>
                </a:lnTo>
                <a:lnTo>
                  <a:pt x="239864" y="239864"/>
                </a:lnTo>
                <a:lnTo>
                  <a:pt x="298132" y="187185"/>
                </a:lnTo>
                <a:lnTo>
                  <a:pt x="361187" y="139687"/>
                </a:lnTo>
                <a:lnTo>
                  <a:pt x="428637" y="98983"/>
                </a:lnTo>
                <a:lnTo>
                  <a:pt x="500062" y="64261"/>
                </a:lnTo>
                <a:lnTo>
                  <a:pt x="575119" y="36715"/>
                </a:lnTo>
                <a:lnTo>
                  <a:pt x="653745" y="16763"/>
                </a:lnTo>
                <a:lnTo>
                  <a:pt x="734758" y="4394"/>
                </a:lnTo>
                <a:lnTo>
                  <a:pt x="818565" y="0"/>
                </a:lnTo>
                <a:close/>
              </a:path>
            </a:pathLst>
          </a:custGeom>
          <a:ln w="9144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1383" y="1427136"/>
            <a:ext cx="9416415" cy="129476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080">
              <a:lnSpc>
                <a:spcPts val="4590"/>
              </a:lnSpc>
              <a:spcBef>
                <a:spcPts val="925"/>
              </a:spcBef>
            </a:pPr>
            <a:r>
              <a:rPr sz="4500" spc="-105" dirty="0">
                <a:solidFill>
                  <a:srgbClr val="101010"/>
                </a:solidFill>
              </a:rPr>
              <a:t>Creating</a:t>
            </a:r>
            <a:r>
              <a:rPr sz="4500" spc="-1230" dirty="0">
                <a:solidFill>
                  <a:srgbClr val="101010"/>
                </a:solidFill>
              </a:rPr>
              <a:t> </a:t>
            </a:r>
            <a:r>
              <a:rPr sz="4500" spc="-150" dirty="0">
                <a:solidFill>
                  <a:srgbClr val="101010"/>
                </a:solidFill>
              </a:rPr>
              <a:t>Self-healing </a:t>
            </a:r>
            <a:r>
              <a:rPr sz="4500" spc="-140" dirty="0">
                <a:solidFill>
                  <a:srgbClr val="101010"/>
                </a:solidFill>
              </a:rPr>
              <a:t>Services </a:t>
            </a:r>
            <a:r>
              <a:rPr sz="4500" spc="-60" dirty="0">
                <a:solidFill>
                  <a:srgbClr val="101010"/>
                </a:solidFill>
              </a:rPr>
              <a:t>with  </a:t>
            </a:r>
            <a:r>
              <a:rPr sz="4500" spc="-85" dirty="0">
                <a:solidFill>
                  <a:srgbClr val="101010"/>
                </a:solidFill>
              </a:rPr>
              <a:t>Circuit</a:t>
            </a:r>
            <a:r>
              <a:rPr sz="4500" spc="-480" dirty="0">
                <a:solidFill>
                  <a:srgbClr val="101010"/>
                </a:solidFill>
              </a:rPr>
              <a:t> </a:t>
            </a:r>
            <a:r>
              <a:rPr sz="4500" spc="-180" dirty="0">
                <a:solidFill>
                  <a:srgbClr val="101010"/>
                </a:solidFill>
              </a:rPr>
              <a:t>Breaker</a:t>
            </a:r>
            <a:endParaRPr sz="4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52415" y="2403348"/>
            <a:ext cx="2500884" cy="2447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04504" y="2418588"/>
            <a:ext cx="2467355" cy="2417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43532" y="5722827"/>
            <a:ext cx="12414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Service</a:t>
            </a:r>
            <a:r>
              <a:rPr sz="2000" spc="-19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56130" y="519061"/>
            <a:ext cx="8193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>
                <a:solidFill>
                  <a:srgbClr val="3E3E3E"/>
                </a:solidFill>
              </a:rPr>
              <a:t>Bad </a:t>
            </a:r>
            <a:r>
              <a:rPr spc="-40" dirty="0">
                <a:solidFill>
                  <a:srgbClr val="3E3E3E"/>
                </a:solidFill>
              </a:rPr>
              <a:t>Side </a:t>
            </a:r>
            <a:r>
              <a:rPr spc="-70" dirty="0">
                <a:solidFill>
                  <a:srgbClr val="3E3E3E"/>
                </a:solidFill>
              </a:rPr>
              <a:t>Effects: </a:t>
            </a:r>
            <a:r>
              <a:rPr spc="10" dirty="0">
                <a:solidFill>
                  <a:srgbClr val="3E3E3E"/>
                </a:solidFill>
              </a:rPr>
              <a:t>Cascading</a:t>
            </a:r>
            <a:r>
              <a:rPr spc="-735" dirty="0">
                <a:solidFill>
                  <a:srgbClr val="3E3E3E"/>
                </a:solidFill>
              </a:rPr>
              <a:t> </a:t>
            </a:r>
            <a:r>
              <a:rPr spc="-60" dirty="0">
                <a:solidFill>
                  <a:srgbClr val="3E3E3E"/>
                </a:solidFill>
              </a:rPr>
              <a:t>Failures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94985" y="5722827"/>
            <a:ext cx="12242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Service</a:t>
            </a:r>
            <a:r>
              <a:rPr sz="2000" spc="-19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/>
                <a:cs typeface="Verdana"/>
              </a:rPr>
              <a:t>B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473" y="5722827"/>
            <a:ext cx="12287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Service</a:t>
            </a:r>
            <a:r>
              <a:rPr sz="2000" spc="-19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80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15567" y="2406395"/>
            <a:ext cx="2496311" cy="24429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9247" y="3512820"/>
            <a:ext cx="575310" cy="0"/>
          </a:xfrm>
          <a:custGeom>
            <a:avLst/>
            <a:gdLst/>
            <a:ahLst/>
            <a:cxnLst/>
            <a:rect l="l" t="t" r="r" b="b"/>
            <a:pathLst>
              <a:path w="575310">
                <a:moveTo>
                  <a:pt x="0" y="0"/>
                </a:moveTo>
                <a:lnTo>
                  <a:pt x="574903" y="0"/>
                </a:lnTo>
              </a:path>
            </a:pathLst>
          </a:custGeom>
          <a:ln w="64008">
            <a:solidFill>
              <a:srgbClr val="3E3E3E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32134" y="3416795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192404" h="192404">
                <a:moveTo>
                  <a:pt x="12" y="0"/>
                </a:moveTo>
                <a:lnTo>
                  <a:pt x="0" y="192024"/>
                </a:lnTo>
                <a:lnTo>
                  <a:pt x="192036" y="96024"/>
                </a:lnTo>
                <a:lnTo>
                  <a:pt x="12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20000" y="3512820"/>
            <a:ext cx="575310" cy="0"/>
          </a:xfrm>
          <a:custGeom>
            <a:avLst/>
            <a:gdLst/>
            <a:ahLst/>
            <a:cxnLst/>
            <a:rect l="l" t="t" r="r" b="b"/>
            <a:pathLst>
              <a:path w="575309">
                <a:moveTo>
                  <a:pt x="0" y="0"/>
                </a:moveTo>
                <a:lnTo>
                  <a:pt x="574903" y="0"/>
                </a:lnTo>
              </a:path>
            </a:pathLst>
          </a:custGeom>
          <a:ln w="64008">
            <a:solidFill>
              <a:srgbClr val="3E3E3E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62887" y="3416795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192404" h="192404">
                <a:moveTo>
                  <a:pt x="12" y="0"/>
                </a:moveTo>
                <a:lnTo>
                  <a:pt x="0" y="192024"/>
                </a:lnTo>
                <a:lnTo>
                  <a:pt x="192036" y="96024"/>
                </a:lnTo>
                <a:lnTo>
                  <a:pt x="12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89247" y="3232404"/>
            <a:ext cx="575310" cy="0"/>
          </a:xfrm>
          <a:custGeom>
            <a:avLst/>
            <a:gdLst/>
            <a:ahLst/>
            <a:cxnLst/>
            <a:rect l="l" t="t" r="r" b="b"/>
            <a:pathLst>
              <a:path w="575310">
                <a:moveTo>
                  <a:pt x="0" y="0"/>
                </a:moveTo>
                <a:lnTo>
                  <a:pt x="574903" y="0"/>
                </a:lnTo>
              </a:path>
            </a:pathLst>
          </a:custGeom>
          <a:ln w="64008">
            <a:solidFill>
              <a:srgbClr val="3E3E3E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32134" y="3136379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192404" h="192404">
                <a:moveTo>
                  <a:pt x="12" y="0"/>
                </a:moveTo>
                <a:lnTo>
                  <a:pt x="0" y="192024"/>
                </a:lnTo>
                <a:lnTo>
                  <a:pt x="192036" y="96024"/>
                </a:lnTo>
                <a:lnTo>
                  <a:pt x="12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41720" y="4361688"/>
            <a:ext cx="755903" cy="7574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43244" y="1950720"/>
            <a:ext cx="755903" cy="7559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3802379"/>
            <a:ext cx="575310" cy="0"/>
          </a:xfrm>
          <a:custGeom>
            <a:avLst/>
            <a:gdLst/>
            <a:ahLst/>
            <a:cxnLst/>
            <a:rect l="l" t="t" r="r" b="b"/>
            <a:pathLst>
              <a:path w="575310">
                <a:moveTo>
                  <a:pt x="0" y="0"/>
                </a:moveTo>
                <a:lnTo>
                  <a:pt x="574903" y="0"/>
                </a:lnTo>
              </a:path>
            </a:pathLst>
          </a:custGeom>
          <a:ln w="64008">
            <a:solidFill>
              <a:srgbClr val="3E3E3E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30610" y="3706355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192404" h="192404">
                <a:moveTo>
                  <a:pt x="12" y="0"/>
                </a:moveTo>
                <a:lnTo>
                  <a:pt x="0" y="192024"/>
                </a:lnTo>
                <a:lnTo>
                  <a:pt x="192036" y="96024"/>
                </a:lnTo>
                <a:lnTo>
                  <a:pt x="12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87723" y="2935223"/>
            <a:ext cx="575310" cy="0"/>
          </a:xfrm>
          <a:custGeom>
            <a:avLst/>
            <a:gdLst/>
            <a:ahLst/>
            <a:cxnLst/>
            <a:rect l="l" t="t" r="r" b="b"/>
            <a:pathLst>
              <a:path w="575310">
                <a:moveTo>
                  <a:pt x="0" y="0"/>
                </a:moveTo>
                <a:lnTo>
                  <a:pt x="574903" y="0"/>
                </a:lnTo>
              </a:path>
            </a:pathLst>
          </a:custGeom>
          <a:ln w="64008">
            <a:solidFill>
              <a:srgbClr val="3E3E3E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30610" y="2839199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192404" h="192405">
                <a:moveTo>
                  <a:pt x="12" y="0"/>
                </a:moveTo>
                <a:lnTo>
                  <a:pt x="0" y="192024"/>
                </a:lnTo>
                <a:lnTo>
                  <a:pt x="192036" y="96024"/>
                </a:lnTo>
                <a:lnTo>
                  <a:pt x="12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87340" y="1645920"/>
            <a:ext cx="754379" cy="7574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87340" y="4815840"/>
            <a:ext cx="754379" cy="7574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87723" y="4098035"/>
            <a:ext cx="575310" cy="0"/>
          </a:xfrm>
          <a:custGeom>
            <a:avLst/>
            <a:gdLst/>
            <a:ahLst/>
            <a:cxnLst/>
            <a:rect l="l" t="t" r="r" b="b"/>
            <a:pathLst>
              <a:path w="575310">
                <a:moveTo>
                  <a:pt x="0" y="0"/>
                </a:moveTo>
                <a:lnTo>
                  <a:pt x="574903" y="0"/>
                </a:lnTo>
              </a:path>
            </a:pathLst>
          </a:custGeom>
          <a:ln w="64008">
            <a:solidFill>
              <a:srgbClr val="3E3E3E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30610" y="4002011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192404" h="192404">
                <a:moveTo>
                  <a:pt x="12" y="0"/>
                </a:moveTo>
                <a:lnTo>
                  <a:pt x="0" y="192023"/>
                </a:lnTo>
                <a:lnTo>
                  <a:pt x="192036" y="96024"/>
                </a:lnTo>
                <a:lnTo>
                  <a:pt x="12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87723" y="2654807"/>
            <a:ext cx="575310" cy="0"/>
          </a:xfrm>
          <a:custGeom>
            <a:avLst/>
            <a:gdLst/>
            <a:ahLst/>
            <a:cxnLst/>
            <a:rect l="l" t="t" r="r" b="b"/>
            <a:pathLst>
              <a:path w="575310">
                <a:moveTo>
                  <a:pt x="0" y="0"/>
                </a:moveTo>
                <a:lnTo>
                  <a:pt x="574903" y="0"/>
                </a:lnTo>
              </a:path>
            </a:pathLst>
          </a:custGeom>
          <a:ln w="64008">
            <a:solidFill>
              <a:srgbClr val="3E3E3E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30610" y="2558783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192404" h="192405">
                <a:moveTo>
                  <a:pt x="12" y="0"/>
                </a:moveTo>
                <a:lnTo>
                  <a:pt x="0" y="192024"/>
                </a:lnTo>
                <a:lnTo>
                  <a:pt x="192036" y="96024"/>
                </a:lnTo>
                <a:lnTo>
                  <a:pt x="12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13147" y="1655064"/>
            <a:ext cx="755903" cy="7574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78579" y="4395215"/>
            <a:ext cx="575310" cy="0"/>
          </a:xfrm>
          <a:custGeom>
            <a:avLst/>
            <a:gdLst/>
            <a:ahLst/>
            <a:cxnLst/>
            <a:rect l="l" t="t" r="r" b="b"/>
            <a:pathLst>
              <a:path w="575310">
                <a:moveTo>
                  <a:pt x="0" y="0"/>
                </a:moveTo>
                <a:lnTo>
                  <a:pt x="574903" y="0"/>
                </a:lnTo>
              </a:path>
            </a:pathLst>
          </a:custGeom>
          <a:ln w="64008">
            <a:solidFill>
              <a:srgbClr val="3E3E3E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21466" y="4299191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192404" h="192404">
                <a:moveTo>
                  <a:pt x="12" y="0"/>
                </a:moveTo>
                <a:lnTo>
                  <a:pt x="0" y="192024"/>
                </a:lnTo>
                <a:lnTo>
                  <a:pt x="192036" y="96024"/>
                </a:lnTo>
                <a:lnTo>
                  <a:pt x="12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13147" y="4818888"/>
            <a:ext cx="755903" cy="7574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77386" y="3056470"/>
            <a:ext cx="1061269" cy="10612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45555" y="3024906"/>
            <a:ext cx="1125220" cy="1125220"/>
          </a:xfrm>
          <a:custGeom>
            <a:avLst/>
            <a:gdLst/>
            <a:ahLst/>
            <a:cxnLst/>
            <a:rect l="l" t="t" r="r" b="b"/>
            <a:pathLst>
              <a:path w="1125220" h="1125220">
                <a:moveTo>
                  <a:pt x="960143" y="164490"/>
                </a:moveTo>
                <a:lnTo>
                  <a:pt x="998758" y="207263"/>
                </a:lnTo>
                <a:lnTo>
                  <a:pt x="1032369" y="252772"/>
                </a:lnTo>
                <a:lnTo>
                  <a:pt x="1060656" y="300711"/>
                </a:lnTo>
                <a:lnTo>
                  <a:pt x="1083844" y="350654"/>
                </a:lnTo>
                <a:lnTo>
                  <a:pt x="1102000" y="402145"/>
                </a:lnTo>
                <a:lnTo>
                  <a:pt x="1114801" y="454836"/>
                </a:lnTo>
                <a:lnTo>
                  <a:pt x="1122539" y="508407"/>
                </a:lnTo>
                <a:lnTo>
                  <a:pt x="1124918" y="562547"/>
                </a:lnTo>
                <a:lnTo>
                  <a:pt x="1122245" y="616315"/>
                </a:lnTo>
                <a:lnTo>
                  <a:pt x="1114535" y="669691"/>
                </a:lnTo>
                <a:lnTo>
                  <a:pt x="1102034" y="722665"/>
                </a:lnTo>
                <a:lnTo>
                  <a:pt x="1083843" y="774257"/>
                </a:lnTo>
                <a:lnTo>
                  <a:pt x="1060656" y="824199"/>
                </a:lnTo>
                <a:lnTo>
                  <a:pt x="1032378" y="872123"/>
                </a:lnTo>
                <a:lnTo>
                  <a:pt x="999050" y="917356"/>
                </a:lnTo>
                <a:lnTo>
                  <a:pt x="960424" y="960139"/>
                </a:lnTo>
                <a:lnTo>
                  <a:pt x="917651" y="998755"/>
                </a:lnTo>
                <a:lnTo>
                  <a:pt x="872141" y="1032367"/>
                </a:lnTo>
                <a:lnTo>
                  <a:pt x="824202" y="1060654"/>
                </a:lnTo>
                <a:lnTo>
                  <a:pt x="774260" y="1083840"/>
                </a:lnTo>
                <a:lnTo>
                  <a:pt x="722769" y="1101999"/>
                </a:lnTo>
                <a:lnTo>
                  <a:pt x="669982" y="1114821"/>
                </a:lnTo>
                <a:lnTo>
                  <a:pt x="616219" y="1122247"/>
                </a:lnTo>
                <a:lnTo>
                  <a:pt x="562458" y="1124921"/>
                </a:lnTo>
                <a:lnTo>
                  <a:pt x="508598" y="1122243"/>
                </a:lnTo>
                <a:lnTo>
                  <a:pt x="455222" y="1114534"/>
                </a:lnTo>
                <a:lnTo>
                  <a:pt x="402246" y="1102034"/>
                </a:lnTo>
                <a:lnTo>
                  <a:pt x="350658" y="1083840"/>
                </a:lnTo>
                <a:lnTo>
                  <a:pt x="300715" y="1060652"/>
                </a:lnTo>
                <a:lnTo>
                  <a:pt x="252776" y="1032365"/>
                </a:lnTo>
                <a:lnTo>
                  <a:pt x="207267" y="998755"/>
                </a:lnTo>
                <a:lnTo>
                  <a:pt x="164494" y="960139"/>
                </a:lnTo>
                <a:lnTo>
                  <a:pt x="125866" y="917354"/>
                </a:lnTo>
                <a:lnTo>
                  <a:pt x="92540" y="872122"/>
                </a:lnTo>
                <a:lnTo>
                  <a:pt x="64262" y="824199"/>
                </a:lnTo>
                <a:lnTo>
                  <a:pt x="41074" y="774256"/>
                </a:lnTo>
                <a:lnTo>
                  <a:pt x="22916" y="722766"/>
                </a:lnTo>
                <a:lnTo>
                  <a:pt x="10093" y="669980"/>
                </a:lnTo>
                <a:lnTo>
                  <a:pt x="2667" y="616216"/>
                </a:lnTo>
                <a:lnTo>
                  <a:pt x="0" y="562546"/>
                </a:lnTo>
                <a:lnTo>
                  <a:pt x="2378" y="508407"/>
                </a:lnTo>
                <a:lnTo>
                  <a:pt x="10115" y="454837"/>
                </a:lnTo>
                <a:lnTo>
                  <a:pt x="22915" y="402145"/>
                </a:lnTo>
                <a:lnTo>
                  <a:pt x="41074" y="350654"/>
                </a:lnTo>
                <a:lnTo>
                  <a:pt x="64260" y="300712"/>
                </a:lnTo>
                <a:lnTo>
                  <a:pt x="92547" y="252773"/>
                </a:lnTo>
                <a:lnTo>
                  <a:pt x="126159" y="207263"/>
                </a:lnTo>
                <a:lnTo>
                  <a:pt x="164775" y="164490"/>
                </a:lnTo>
                <a:lnTo>
                  <a:pt x="207558" y="125864"/>
                </a:lnTo>
                <a:lnTo>
                  <a:pt x="252791" y="92536"/>
                </a:lnTo>
                <a:lnTo>
                  <a:pt x="300715" y="64258"/>
                </a:lnTo>
                <a:lnTo>
                  <a:pt x="350657" y="41071"/>
                </a:lnTo>
                <a:lnTo>
                  <a:pt x="402147" y="22913"/>
                </a:lnTo>
                <a:lnTo>
                  <a:pt x="454839" y="10113"/>
                </a:lnTo>
                <a:lnTo>
                  <a:pt x="508409" y="2375"/>
                </a:lnTo>
                <a:lnTo>
                  <a:pt x="562458" y="0"/>
                </a:lnTo>
                <a:lnTo>
                  <a:pt x="616507" y="2375"/>
                </a:lnTo>
                <a:lnTo>
                  <a:pt x="670078" y="10113"/>
                </a:lnTo>
                <a:lnTo>
                  <a:pt x="722769" y="22914"/>
                </a:lnTo>
                <a:lnTo>
                  <a:pt x="774260" y="41070"/>
                </a:lnTo>
                <a:lnTo>
                  <a:pt x="824203" y="64257"/>
                </a:lnTo>
                <a:lnTo>
                  <a:pt x="872127" y="92536"/>
                </a:lnTo>
                <a:lnTo>
                  <a:pt x="917357" y="125863"/>
                </a:lnTo>
                <a:lnTo>
                  <a:pt x="960143" y="164490"/>
                </a:lnTo>
                <a:close/>
              </a:path>
            </a:pathLst>
          </a:custGeom>
          <a:ln w="327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104366" y="3056470"/>
            <a:ext cx="1061269" cy="10612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072547" y="3024906"/>
            <a:ext cx="1125220" cy="1125220"/>
          </a:xfrm>
          <a:custGeom>
            <a:avLst/>
            <a:gdLst/>
            <a:ahLst/>
            <a:cxnLst/>
            <a:rect l="l" t="t" r="r" b="b"/>
            <a:pathLst>
              <a:path w="1125220" h="1125220">
                <a:moveTo>
                  <a:pt x="960143" y="164490"/>
                </a:moveTo>
                <a:lnTo>
                  <a:pt x="998758" y="207263"/>
                </a:lnTo>
                <a:lnTo>
                  <a:pt x="1032369" y="252772"/>
                </a:lnTo>
                <a:lnTo>
                  <a:pt x="1060656" y="300711"/>
                </a:lnTo>
                <a:lnTo>
                  <a:pt x="1083844" y="350654"/>
                </a:lnTo>
                <a:lnTo>
                  <a:pt x="1102000" y="402145"/>
                </a:lnTo>
                <a:lnTo>
                  <a:pt x="1114801" y="454836"/>
                </a:lnTo>
                <a:lnTo>
                  <a:pt x="1122539" y="508407"/>
                </a:lnTo>
                <a:lnTo>
                  <a:pt x="1124918" y="562547"/>
                </a:lnTo>
                <a:lnTo>
                  <a:pt x="1122245" y="616315"/>
                </a:lnTo>
                <a:lnTo>
                  <a:pt x="1114535" y="669691"/>
                </a:lnTo>
                <a:lnTo>
                  <a:pt x="1102034" y="722665"/>
                </a:lnTo>
                <a:lnTo>
                  <a:pt x="1083843" y="774257"/>
                </a:lnTo>
                <a:lnTo>
                  <a:pt x="1060656" y="824199"/>
                </a:lnTo>
                <a:lnTo>
                  <a:pt x="1032378" y="872123"/>
                </a:lnTo>
                <a:lnTo>
                  <a:pt x="999050" y="917356"/>
                </a:lnTo>
                <a:lnTo>
                  <a:pt x="960424" y="960139"/>
                </a:lnTo>
                <a:lnTo>
                  <a:pt x="917651" y="998755"/>
                </a:lnTo>
                <a:lnTo>
                  <a:pt x="872141" y="1032367"/>
                </a:lnTo>
                <a:lnTo>
                  <a:pt x="824202" y="1060654"/>
                </a:lnTo>
                <a:lnTo>
                  <a:pt x="774260" y="1083840"/>
                </a:lnTo>
                <a:lnTo>
                  <a:pt x="722769" y="1101999"/>
                </a:lnTo>
                <a:lnTo>
                  <a:pt x="669982" y="1114821"/>
                </a:lnTo>
                <a:lnTo>
                  <a:pt x="616219" y="1122247"/>
                </a:lnTo>
                <a:lnTo>
                  <a:pt x="562458" y="1124921"/>
                </a:lnTo>
                <a:lnTo>
                  <a:pt x="508598" y="1122243"/>
                </a:lnTo>
                <a:lnTo>
                  <a:pt x="455222" y="1114534"/>
                </a:lnTo>
                <a:lnTo>
                  <a:pt x="402246" y="1102034"/>
                </a:lnTo>
                <a:lnTo>
                  <a:pt x="350658" y="1083840"/>
                </a:lnTo>
                <a:lnTo>
                  <a:pt x="300715" y="1060652"/>
                </a:lnTo>
                <a:lnTo>
                  <a:pt x="252776" y="1032365"/>
                </a:lnTo>
                <a:lnTo>
                  <a:pt x="207267" y="998755"/>
                </a:lnTo>
                <a:lnTo>
                  <a:pt x="164494" y="960139"/>
                </a:lnTo>
                <a:lnTo>
                  <a:pt x="125866" y="917354"/>
                </a:lnTo>
                <a:lnTo>
                  <a:pt x="92540" y="872122"/>
                </a:lnTo>
                <a:lnTo>
                  <a:pt x="64262" y="824199"/>
                </a:lnTo>
                <a:lnTo>
                  <a:pt x="41074" y="774256"/>
                </a:lnTo>
                <a:lnTo>
                  <a:pt x="22916" y="722766"/>
                </a:lnTo>
                <a:lnTo>
                  <a:pt x="10093" y="669980"/>
                </a:lnTo>
                <a:lnTo>
                  <a:pt x="2667" y="616216"/>
                </a:lnTo>
                <a:lnTo>
                  <a:pt x="0" y="562546"/>
                </a:lnTo>
                <a:lnTo>
                  <a:pt x="2378" y="508407"/>
                </a:lnTo>
                <a:lnTo>
                  <a:pt x="10115" y="454837"/>
                </a:lnTo>
                <a:lnTo>
                  <a:pt x="22915" y="402145"/>
                </a:lnTo>
                <a:lnTo>
                  <a:pt x="41074" y="350654"/>
                </a:lnTo>
                <a:lnTo>
                  <a:pt x="64260" y="300712"/>
                </a:lnTo>
                <a:lnTo>
                  <a:pt x="92547" y="252773"/>
                </a:lnTo>
                <a:lnTo>
                  <a:pt x="126159" y="207263"/>
                </a:lnTo>
                <a:lnTo>
                  <a:pt x="164775" y="164490"/>
                </a:lnTo>
                <a:lnTo>
                  <a:pt x="207558" y="125864"/>
                </a:lnTo>
                <a:lnTo>
                  <a:pt x="252791" y="92536"/>
                </a:lnTo>
                <a:lnTo>
                  <a:pt x="300715" y="64258"/>
                </a:lnTo>
                <a:lnTo>
                  <a:pt x="350657" y="41071"/>
                </a:lnTo>
                <a:lnTo>
                  <a:pt x="402147" y="22913"/>
                </a:lnTo>
                <a:lnTo>
                  <a:pt x="454839" y="10113"/>
                </a:lnTo>
                <a:lnTo>
                  <a:pt x="508409" y="2375"/>
                </a:lnTo>
                <a:lnTo>
                  <a:pt x="562458" y="0"/>
                </a:lnTo>
                <a:lnTo>
                  <a:pt x="616507" y="2375"/>
                </a:lnTo>
                <a:lnTo>
                  <a:pt x="670078" y="10113"/>
                </a:lnTo>
                <a:lnTo>
                  <a:pt x="722769" y="22914"/>
                </a:lnTo>
                <a:lnTo>
                  <a:pt x="774260" y="41070"/>
                </a:lnTo>
                <a:lnTo>
                  <a:pt x="824203" y="64257"/>
                </a:lnTo>
                <a:lnTo>
                  <a:pt x="872127" y="92536"/>
                </a:lnTo>
                <a:lnTo>
                  <a:pt x="917357" y="125863"/>
                </a:lnTo>
                <a:lnTo>
                  <a:pt x="960143" y="164490"/>
                </a:lnTo>
                <a:close/>
              </a:path>
            </a:pathLst>
          </a:custGeom>
          <a:ln w="327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2578" y="2695981"/>
            <a:ext cx="5196840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Multiple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issues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at</a:t>
            </a:r>
            <a:r>
              <a:rPr sz="2400" spc="-3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play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Fault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tolerance</a:t>
            </a:r>
            <a:r>
              <a:rPr sz="2400" spc="-26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problem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Resource overloading</a:t>
            </a:r>
            <a:r>
              <a:rPr sz="2400" spc="-2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problem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6780" y="2113788"/>
            <a:ext cx="2636520" cy="2636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32620" y="2660522"/>
            <a:ext cx="6646545" cy="137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" algn="ctr">
              <a:lnSpc>
                <a:spcPts val="5330"/>
              </a:lnSpc>
              <a:spcBef>
                <a:spcPts val="100"/>
              </a:spcBef>
            </a:pPr>
            <a:r>
              <a:rPr sz="4800" spc="-340" dirty="0"/>
              <a:t>So,</a:t>
            </a:r>
            <a:r>
              <a:rPr sz="4800" spc="-490" dirty="0"/>
              <a:t> </a:t>
            </a:r>
            <a:r>
              <a:rPr sz="4800" spc="-90" dirty="0"/>
              <a:t>what</a:t>
            </a:r>
            <a:r>
              <a:rPr sz="4800" spc="-505" dirty="0"/>
              <a:t> </a:t>
            </a:r>
            <a:r>
              <a:rPr sz="4800" spc="-70" dirty="0"/>
              <a:t>can</a:t>
            </a:r>
            <a:r>
              <a:rPr sz="4800" spc="-515" dirty="0"/>
              <a:t> </a:t>
            </a:r>
            <a:r>
              <a:rPr sz="4800" spc="-45" dirty="0"/>
              <a:t>we</a:t>
            </a:r>
            <a:r>
              <a:rPr sz="4800" spc="-484" dirty="0"/>
              <a:t> </a:t>
            </a:r>
            <a:r>
              <a:rPr sz="4800" spc="-65" dirty="0"/>
              <a:t>do?</a:t>
            </a:r>
            <a:endParaRPr sz="4800"/>
          </a:p>
          <a:p>
            <a:pPr marR="13970" algn="ctr">
              <a:lnSpc>
                <a:spcPts val="5330"/>
              </a:lnSpc>
            </a:pPr>
            <a:r>
              <a:rPr sz="4800" spc="15" dirty="0"/>
              <a:t>How</a:t>
            </a:r>
            <a:r>
              <a:rPr sz="4800" spc="-484" dirty="0"/>
              <a:t> </a:t>
            </a:r>
            <a:r>
              <a:rPr sz="4800" spc="-70" dirty="0"/>
              <a:t>can</a:t>
            </a:r>
            <a:r>
              <a:rPr sz="4800" spc="-515" dirty="0"/>
              <a:t> </a:t>
            </a:r>
            <a:r>
              <a:rPr sz="4800" spc="-45" dirty="0"/>
              <a:t>we</a:t>
            </a:r>
            <a:r>
              <a:rPr sz="4800" spc="-480" dirty="0"/>
              <a:t> </a:t>
            </a:r>
            <a:r>
              <a:rPr sz="4800" i="1" spc="-180" dirty="0">
                <a:latin typeface="Verdana"/>
                <a:cs typeface="Verdana"/>
              </a:rPr>
              <a:t>solve</a:t>
            </a:r>
            <a:r>
              <a:rPr sz="4800" i="1" spc="-500" dirty="0">
                <a:latin typeface="Verdana"/>
                <a:cs typeface="Verdana"/>
              </a:rPr>
              <a:t> </a:t>
            </a:r>
            <a:r>
              <a:rPr sz="4800" spc="-250" dirty="0"/>
              <a:t>this?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8" y="2016554"/>
            <a:ext cx="389001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10" dirty="0">
                <a:solidFill>
                  <a:srgbClr val="F05A28"/>
                </a:solidFill>
              </a:rPr>
              <a:t>Learn </a:t>
            </a:r>
            <a:r>
              <a:rPr sz="2400" spc="75" dirty="0">
                <a:solidFill>
                  <a:srgbClr val="F05A28"/>
                </a:solidFill>
              </a:rPr>
              <a:t>to </a:t>
            </a:r>
            <a:r>
              <a:rPr sz="2500" i="1" spc="-5" dirty="0">
                <a:solidFill>
                  <a:srgbClr val="F05A28"/>
                </a:solidFill>
                <a:latin typeface="Verdana"/>
                <a:cs typeface="Verdana"/>
              </a:rPr>
              <a:t>embrace</a:t>
            </a:r>
            <a:r>
              <a:rPr sz="2500" i="1" spc="-47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500" i="1" spc="10" dirty="0">
                <a:solidFill>
                  <a:srgbClr val="F05A28"/>
                </a:solidFill>
                <a:latin typeface="Verdana"/>
                <a:cs typeface="Verdana"/>
              </a:rPr>
              <a:t>failure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2578" y="2398801"/>
            <a:ext cx="4056379" cy="19456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020" indent="-289560">
              <a:lnSpc>
                <a:spcPct val="100000"/>
              </a:lnSpc>
              <a:spcBef>
                <a:spcPts val="7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-50" dirty="0">
                <a:solidFill>
                  <a:srgbClr val="F05A28"/>
                </a:solidFill>
                <a:latin typeface="Verdana"/>
                <a:cs typeface="Verdana"/>
              </a:rPr>
              <a:t>Tolerate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failures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Gracefully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degrade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Limit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resources</a:t>
            </a:r>
            <a:r>
              <a:rPr sz="2400" spc="-3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consumed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Constrain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usage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30427" y="2135123"/>
            <a:ext cx="1900452" cy="2574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4227" y="2936748"/>
            <a:ext cx="312420" cy="220979"/>
          </a:xfrm>
          <a:custGeom>
            <a:avLst/>
            <a:gdLst/>
            <a:ahLst/>
            <a:cxnLst/>
            <a:rect l="l" t="t" r="r" b="b"/>
            <a:pathLst>
              <a:path w="312419" h="220980">
                <a:moveTo>
                  <a:pt x="0" y="0"/>
                </a:moveTo>
                <a:lnTo>
                  <a:pt x="312419" y="0"/>
                </a:lnTo>
                <a:lnTo>
                  <a:pt x="312419" y="220979"/>
                </a:lnTo>
                <a:lnTo>
                  <a:pt x="0" y="220979"/>
                </a:lnTo>
                <a:lnTo>
                  <a:pt x="0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66188" y="2965704"/>
            <a:ext cx="394970" cy="163195"/>
          </a:xfrm>
          <a:custGeom>
            <a:avLst/>
            <a:gdLst/>
            <a:ahLst/>
            <a:cxnLst/>
            <a:rect l="l" t="t" r="r" b="b"/>
            <a:pathLst>
              <a:path w="394969" h="163194">
                <a:moveTo>
                  <a:pt x="0" y="0"/>
                </a:moveTo>
                <a:lnTo>
                  <a:pt x="394715" y="0"/>
                </a:lnTo>
                <a:lnTo>
                  <a:pt x="394715" y="163067"/>
                </a:lnTo>
                <a:lnTo>
                  <a:pt x="0" y="163067"/>
                </a:lnTo>
                <a:lnTo>
                  <a:pt x="0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00997"/>
            <a:ext cx="10045700" cy="169100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2500"/>
              </a:lnSpc>
              <a:spcBef>
                <a:spcPts val="705"/>
              </a:spcBef>
            </a:pPr>
            <a:r>
              <a:rPr sz="2600" spc="-140" dirty="0">
                <a:solidFill>
                  <a:srgbClr val="3E3E3E"/>
                </a:solidFill>
                <a:latin typeface="Verdana"/>
                <a:cs typeface="Verdana"/>
              </a:rPr>
              <a:t>“…</a:t>
            </a:r>
            <a:r>
              <a:rPr sz="26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600" spc="-5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600" spc="-15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3E3E3E"/>
                </a:solidFill>
                <a:latin typeface="Verdana"/>
                <a:cs typeface="Verdana"/>
              </a:rPr>
              <a:t>design</a:t>
            </a:r>
            <a:r>
              <a:rPr sz="2600" spc="-14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600" spc="-10" dirty="0">
                <a:solidFill>
                  <a:srgbClr val="3E3E3E"/>
                </a:solidFill>
                <a:latin typeface="Verdana"/>
                <a:cs typeface="Verdana"/>
              </a:rPr>
              <a:t>pattern</a:t>
            </a:r>
            <a:r>
              <a:rPr sz="2600" spc="-18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600" spc="-35" dirty="0">
                <a:solidFill>
                  <a:srgbClr val="3E3E3E"/>
                </a:solidFill>
                <a:latin typeface="Verdana"/>
                <a:cs typeface="Verdana"/>
              </a:rPr>
              <a:t>in</a:t>
            </a:r>
            <a:r>
              <a:rPr sz="2600" spc="-1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3E3E3E"/>
                </a:solidFill>
                <a:latin typeface="Verdana"/>
                <a:cs typeface="Verdana"/>
              </a:rPr>
              <a:t>modern</a:t>
            </a:r>
            <a:r>
              <a:rPr sz="26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3E3E3E"/>
                </a:solidFill>
                <a:latin typeface="Verdana"/>
                <a:cs typeface="Verdana"/>
              </a:rPr>
              <a:t>software</a:t>
            </a:r>
            <a:r>
              <a:rPr sz="2600" spc="-18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600" dirty="0">
                <a:solidFill>
                  <a:srgbClr val="3E3E3E"/>
                </a:solidFill>
                <a:latin typeface="Verdana"/>
                <a:cs typeface="Verdana"/>
              </a:rPr>
              <a:t>development</a:t>
            </a:r>
            <a:r>
              <a:rPr sz="2600" spc="-15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3E3E3E"/>
                </a:solidFill>
                <a:latin typeface="Verdana"/>
                <a:cs typeface="Verdana"/>
              </a:rPr>
              <a:t>used</a:t>
            </a:r>
            <a:r>
              <a:rPr sz="26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600" spc="45" dirty="0">
                <a:solidFill>
                  <a:srgbClr val="3E3E3E"/>
                </a:solidFill>
                <a:latin typeface="Verdana"/>
                <a:cs typeface="Verdana"/>
              </a:rPr>
              <a:t>to  </a:t>
            </a:r>
            <a:r>
              <a:rPr sz="2600" spc="35" dirty="0">
                <a:solidFill>
                  <a:srgbClr val="3E3E3E"/>
                </a:solidFill>
                <a:latin typeface="Verdana"/>
                <a:cs typeface="Verdana"/>
              </a:rPr>
              <a:t>detect </a:t>
            </a:r>
            <a:r>
              <a:rPr sz="2600" spc="-45" dirty="0">
                <a:solidFill>
                  <a:srgbClr val="3E3E3E"/>
                </a:solidFill>
                <a:latin typeface="Verdana"/>
                <a:cs typeface="Verdana"/>
              </a:rPr>
              <a:t>failures </a:t>
            </a:r>
            <a:r>
              <a:rPr sz="2600" dirty="0">
                <a:solidFill>
                  <a:srgbClr val="3E3E3E"/>
                </a:solidFill>
                <a:latin typeface="Verdana"/>
                <a:cs typeface="Verdana"/>
              </a:rPr>
              <a:t>and </a:t>
            </a:r>
            <a:r>
              <a:rPr sz="2600" spc="-15" dirty="0">
                <a:solidFill>
                  <a:srgbClr val="3E3E3E"/>
                </a:solidFill>
                <a:latin typeface="Verdana"/>
                <a:cs typeface="Verdana"/>
              </a:rPr>
              <a:t>encapsulates </a:t>
            </a:r>
            <a:r>
              <a:rPr sz="2600" spc="55" dirty="0">
                <a:solidFill>
                  <a:srgbClr val="3E3E3E"/>
                </a:solidFill>
                <a:latin typeface="Verdana"/>
                <a:cs typeface="Verdana"/>
              </a:rPr>
              <a:t>logic </a:t>
            </a:r>
            <a:r>
              <a:rPr sz="2600" spc="70" dirty="0">
                <a:solidFill>
                  <a:srgbClr val="3E3E3E"/>
                </a:solidFill>
                <a:latin typeface="Verdana"/>
                <a:cs typeface="Verdana"/>
              </a:rPr>
              <a:t>of </a:t>
            </a:r>
            <a:r>
              <a:rPr sz="2600" spc="-20" dirty="0">
                <a:solidFill>
                  <a:srgbClr val="3E3E3E"/>
                </a:solidFill>
                <a:latin typeface="Verdana"/>
                <a:cs typeface="Verdana"/>
              </a:rPr>
              <a:t>preventing </a:t>
            </a:r>
            <a:r>
              <a:rPr sz="2600" spc="-55" dirty="0">
                <a:solidFill>
                  <a:srgbClr val="3E3E3E"/>
                </a:solidFill>
                <a:latin typeface="Verdana"/>
                <a:cs typeface="Verdana"/>
              </a:rPr>
              <a:t>a </a:t>
            </a:r>
            <a:r>
              <a:rPr sz="2600" spc="-40" dirty="0">
                <a:solidFill>
                  <a:srgbClr val="3E3E3E"/>
                </a:solidFill>
                <a:latin typeface="Verdana"/>
                <a:cs typeface="Verdana"/>
              </a:rPr>
              <a:t>failure  </a:t>
            </a:r>
            <a:r>
              <a:rPr sz="2600" spc="45" dirty="0">
                <a:solidFill>
                  <a:srgbClr val="3E3E3E"/>
                </a:solidFill>
                <a:latin typeface="Verdana"/>
                <a:cs typeface="Verdana"/>
              </a:rPr>
              <a:t>to </a:t>
            </a:r>
            <a:r>
              <a:rPr sz="2600" spc="10" dirty="0">
                <a:solidFill>
                  <a:srgbClr val="3E3E3E"/>
                </a:solidFill>
                <a:latin typeface="Verdana"/>
                <a:cs typeface="Verdana"/>
              </a:rPr>
              <a:t>reoccur </a:t>
            </a:r>
            <a:r>
              <a:rPr sz="2600" spc="-5" dirty="0">
                <a:solidFill>
                  <a:srgbClr val="3E3E3E"/>
                </a:solidFill>
                <a:latin typeface="Verdana"/>
                <a:cs typeface="Verdana"/>
              </a:rPr>
              <a:t>constantly</a:t>
            </a:r>
            <a:r>
              <a:rPr sz="2600" spc="-56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600" spc="-195" dirty="0">
                <a:solidFill>
                  <a:srgbClr val="3E3E3E"/>
                </a:solidFill>
                <a:latin typeface="Verdana"/>
                <a:cs typeface="Verdana"/>
              </a:rPr>
              <a:t>…”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85"/>
              </a:spcBef>
            </a:pPr>
            <a:r>
              <a:rPr sz="2600" i="1" spc="-114" dirty="0">
                <a:solidFill>
                  <a:srgbClr val="3E3E3E"/>
                </a:solidFill>
                <a:latin typeface="Verdana"/>
                <a:cs typeface="Verdana"/>
              </a:rPr>
              <a:t>-</a:t>
            </a:r>
            <a:r>
              <a:rPr sz="2600" i="1" spc="-15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600" i="1" spc="15" dirty="0">
                <a:solidFill>
                  <a:srgbClr val="3E3E3E"/>
                </a:solidFill>
                <a:latin typeface="Verdana"/>
                <a:cs typeface="Verdana"/>
              </a:rPr>
              <a:t>Wikipedia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3744" y="2092807"/>
            <a:ext cx="65297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9BC850"/>
                </a:solidFill>
              </a:rPr>
              <a:t>Circuit </a:t>
            </a:r>
            <a:r>
              <a:rPr sz="4800" spc="-200" dirty="0">
                <a:solidFill>
                  <a:srgbClr val="9BC850"/>
                </a:solidFill>
              </a:rPr>
              <a:t>Breaker</a:t>
            </a:r>
            <a:r>
              <a:rPr sz="4800" spc="-960" dirty="0">
                <a:solidFill>
                  <a:srgbClr val="9BC850"/>
                </a:solidFill>
              </a:rPr>
              <a:t> </a:t>
            </a:r>
            <a:r>
              <a:rPr sz="4800" spc="-120" dirty="0">
                <a:solidFill>
                  <a:srgbClr val="9BC850"/>
                </a:solidFill>
              </a:rPr>
              <a:t>Pattern</a:t>
            </a:r>
            <a:endParaRPr sz="4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47582" y="5538109"/>
            <a:ext cx="181165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spc="20" dirty="0">
                <a:solidFill>
                  <a:srgbClr val="FFFFFF"/>
                </a:solidFill>
                <a:latin typeface="Verdana"/>
                <a:cs typeface="Verdana"/>
              </a:rPr>
              <a:t>Circuit</a:t>
            </a:r>
            <a:r>
              <a:rPr sz="20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i="1" spc="40" dirty="0">
                <a:solidFill>
                  <a:srgbClr val="FFFFFF"/>
                </a:solidFill>
                <a:latin typeface="Verdana"/>
                <a:cs typeface="Verdana"/>
              </a:rPr>
              <a:t>closed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76216" y="519061"/>
            <a:ext cx="3350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Circuit</a:t>
            </a:r>
            <a:r>
              <a:rPr spc="-260" dirty="0"/>
              <a:t> </a:t>
            </a:r>
            <a:r>
              <a:rPr spc="-80" dirty="0"/>
              <a:t>Breaker</a:t>
            </a:r>
          </a:p>
        </p:txBody>
      </p:sp>
      <p:sp>
        <p:nvSpPr>
          <p:cNvPr id="6" name="object 6"/>
          <p:cNvSpPr/>
          <p:nvPr/>
        </p:nvSpPr>
        <p:spPr>
          <a:xfrm>
            <a:off x="1367026" y="1498084"/>
            <a:ext cx="3775075" cy="3775075"/>
          </a:xfrm>
          <a:custGeom>
            <a:avLst/>
            <a:gdLst/>
            <a:ahLst/>
            <a:cxnLst/>
            <a:rect l="l" t="t" r="r" b="b"/>
            <a:pathLst>
              <a:path w="3775075" h="3775075">
                <a:moveTo>
                  <a:pt x="0" y="0"/>
                </a:moveTo>
                <a:lnTo>
                  <a:pt x="3774958" y="0"/>
                </a:lnTo>
                <a:lnTo>
                  <a:pt x="3774958" y="3774956"/>
                </a:lnTo>
                <a:lnTo>
                  <a:pt x="0" y="37749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81084" y="1598172"/>
            <a:ext cx="3559175" cy="3559175"/>
          </a:xfrm>
          <a:custGeom>
            <a:avLst/>
            <a:gdLst/>
            <a:ahLst/>
            <a:cxnLst/>
            <a:rect l="l" t="t" r="r" b="b"/>
            <a:pathLst>
              <a:path w="3559175" h="3559175">
                <a:moveTo>
                  <a:pt x="0" y="0"/>
                </a:moveTo>
                <a:lnTo>
                  <a:pt x="3559063" y="0"/>
                </a:lnTo>
                <a:lnTo>
                  <a:pt x="3559063" y="3558908"/>
                </a:lnTo>
                <a:lnTo>
                  <a:pt x="0" y="3558908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35297" y="1598172"/>
            <a:ext cx="202565" cy="3559175"/>
          </a:xfrm>
          <a:custGeom>
            <a:avLst/>
            <a:gdLst/>
            <a:ahLst/>
            <a:cxnLst/>
            <a:rect l="l" t="t" r="r" b="b"/>
            <a:pathLst>
              <a:path w="202564" h="3559175">
                <a:moveTo>
                  <a:pt x="202510" y="3558905"/>
                </a:moveTo>
                <a:lnTo>
                  <a:pt x="0" y="3356406"/>
                </a:lnTo>
                <a:lnTo>
                  <a:pt x="0" y="204829"/>
                </a:lnTo>
                <a:lnTo>
                  <a:pt x="202510" y="0"/>
                </a:lnTo>
                <a:lnTo>
                  <a:pt x="202510" y="3558905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81083" y="1598172"/>
            <a:ext cx="202565" cy="3559175"/>
          </a:xfrm>
          <a:custGeom>
            <a:avLst/>
            <a:gdLst/>
            <a:ahLst/>
            <a:cxnLst/>
            <a:rect l="l" t="t" r="r" b="b"/>
            <a:pathLst>
              <a:path w="202564" h="3559175">
                <a:moveTo>
                  <a:pt x="0" y="3558908"/>
                </a:moveTo>
                <a:lnTo>
                  <a:pt x="0" y="0"/>
                </a:lnTo>
                <a:lnTo>
                  <a:pt x="202510" y="204829"/>
                </a:lnTo>
                <a:lnTo>
                  <a:pt x="202510" y="3356406"/>
                </a:lnTo>
                <a:lnTo>
                  <a:pt x="0" y="3558908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81083" y="4954582"/>
            <a:ext cx="3559175" cy="202565"/>
          </a:xfrm>
          <a:custGeom>
            <a:avLst/>
            <a:gdLst/>
            <a:ahLst/>
            <a:cxnLst/>
            <a:rect l="l" t="t" r="r" b="b"/>
            <a:pathLst>
              <a:path w="3559175" h="202564">
                <a:moveTo>
                  <a:pt x="3559063" y="202499"/>
                </a:moveTo>
                <a:lnTo>
                  <a:pt x="0" y="202499"/>
                </a:lnTo>
                <a:lnTo>
                  <a:pt x="202510" y="0"/>
                </a:lnTo>
                <a:lnTo>
                  <a:pt x="3354225" y="0"/>
                </a:lnTo>
                <a:lnTo>
                  <a:pt x="3559063" y="202499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81082" y="1598173"/>
            <a:ext cx="3559175" cy="205104"/>
          </a:xfrm>
          <a:custGeom>
            <a:avLst/>
            <a:gdLst/>
            <a:ahLst/>
            <a:cxnLst/>
            <a:rect l="l" t="t" r="r" b="b"/>
            <a:pathLst>
              <a:path w="3559175" h="205105">
                <a:moveTo>
                  <a:pt x="3356553" y="204829"/>
                </a:moveTo>
                <a:lnTo>
                  <a:pt x="202510" y="204829"/>
                </a:lnTo>
                <a:lnTo>
                  <a:pt x="0" y="0"/>
                </a:lnTo>
                <a:lnTo>
                  <a:pt x="3559063" y="0"/>
                </a:lnTo>
                <a:lnTo>
                  <a:pt x="3356553" y="204829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8002" y="3118100"/>
            <a:ext cx="603250" cy="1880870"/>
          </a:xfrm>
          <a:custGeom>
            <a:avLst/>
            <a:gdLst/>
            <a:ahLst/>
            <a:cxnLst/>
            <a:rect l="l" t="t" r="r" b="b"/>
            <a:pathLst>
              <a:path w="603250" h="1880870">
                <a:moveTo>
                  <a:pt x="0" y="0"/>
                </a:moveTo>
                <a:lnTo>
                  <a:pt x="602873" y="0"/>
                </a:lnTo>
                <a:lnTo>
                  <a:pt x="602873" y="1880704"/>
                </a:lnTo>
                <a:lnTo>
                  <a:pt x="0" y="1880704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65245" y="3155342"/>
            <a:ext cx="528955" cy="1806575"/>
          </a:xfrm>
          <a:custGeom>
            <a:avLst/>
            <a:gdLst/>
            <a:ahLst/>
            <a:cxnLst/>
            <a:rect l="l" t="t" r="r" b="b"/>
            <a:pathLst>
              <a:path w="528955" h="1806575">
                <a:moveTo>
                  <a:pt x="0" y="0"/>
                </a:moveTo>
                <a:lnTo>
                  <a:pt x="528391" y="0"/>
                </a:lnTo>
                <a:lnTo>
                  <a:pt x="528391" y="1806221"/>
                </a:lnTo>
                <a:lnTo>
                  <a:pt x="0" y="180622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72317" y="3578966"/>
            <a:ext cx="316865" cy="961390"/>
          </a:xfrm>
          <a:custGeom>
            <a:avLst/>
            <a:gdLst/>
            <a:ahLst/>
            <a:cxnLst/>
            <a:rect l="l" t="t" r="r" b="b"/>
            <a:pathLst>
              <a:path w="316864" h="961389">
                <a:moveTo>
                  <a:pt x="0" y="0"/>
                </a:moveTo>
                <a:lnTo>
                  <a:pt x="316570" y="0"/>
                </a:lnTo>
                <a:lnTo>
                  <a:pt x="316570" y="961300"/>
                </a:lnTo>
                <a:lnTo>
                  <a:pt x="0" y="961300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39822" y="3790779"/>
            <a:ext cx="179705" cy="267970"/>
          </a:xfrm>
          <a:custGeom>
            <a:avLst/>
            <a:gdLst/>
            <a:ahLst/>
            <a:cxnLst/>
            <a:rect l="l" t="t" r="r" b="b"/>
            <a:pathLst>
              <a:path w="179705" h="267970">
                <a:moveTo>
                  <a:pt x="0" y="267674"/>
                </a:moveTo>
                <a:lnTo>
                  <a:pt x="179231" y="267674"/>
                </a:lnTo>
                <a:lnTo>
                  <a:pt x="179231" y="0"/>
                </a:lnTo>
                <a:lnTo>
                  <a:pt x="0" y="0"/>
                </a:lnTo>
                <a:lnTo>
                  <a:pt x="0" y="267674"/>
                </a:lnTo>
                <a:close/>
              </a:path>
            </a:pathLst>
          </a:custGeom>
          <a:solidFill>
            <a:srgbClr val="B4B5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39822" y="4058454"/>
            <a:ext cx="179705" cy="270510"/>
          </a:xfrm>
          <a:custGeom>
            <a:avLst/>
            <a:gdLst/>
            <a:ahLst/>
            <a:cxnLst/>
            <a:rect l="l" t="t" r="r" b="b"/>
            <a:pathLst>
              <a:path w="179705" h="270510">
                <a:moveTo>
                  <a:pt x="0" y="0"/>
                </a:moveTo>
                <a:lnTo>
                  <a:pt x="179231" y="0"/>
                </a:lnTo>
                <a:lnTo>
                  <a:pt x="179231" y="270002"/>
                </a:lnTo>
                <a:lnTo>
                  <a:pt x="0" y="270002"/>
                </a:lnTo>
                <a:lnTo>
                  <a:pt x="0" y="0"/>
                </a:lnTo>
                <a:close/>
              </a:path>
            </a:pathLst>
          </a:custGeom>
          <a:solidFill>
            <a:srgbClr val="F0E1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86546" y="3178621"/>
            <a:ext cx="86125" cy="86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86192" y="3178621"/>
            <a:ext cx="86125" cy="861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86546" y="4854497"/>
            <a:ext cx="86125" cy="861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86191" y="4854497"/>
            <a:ext cx="86125" cy="861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14660" y="3118104"/>
            <a:ext cx="605790" cy="1880870"/>
          </a:xfrm>
          <a:custGeom>
            <a:avLst/>
            <a:gdLst/>
            <a:ahLst/>
            <a:cxnLst/>
            <a:rect l="l" t="t" r="r" b="b"/>
            <a:pathLst>
              <a:path w="605789" h="1880870">
                <a:moveTo>
                  <a:pt x="605203" y="1880704"/>
                </a:moveTo>
                <a:lnTo>
                  <a:pt x="0" y="1880704"/>
                </a:lnTo>
                <a:lnTo>
                  <a:pt x="0" y="0"/>
                </a:lnTo>
                <a:lnTo>
                  <a:pt x="605203" y="0"/>
                </a:lnTo>
                <a:lnTo>
                  <a:pt x="605203" y="1880704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51903" y="3155346"/>
            <a:ext cx="530860" cy="1806575"/>
          </a:xfrm>
          <a:custGeom>
            <a:avLst/>
            <a:gdLst/>
            <a:ahLst/>
            <a:cxnLst/>
            <a:rect l="l" t="t" r="r" b="b"/>
            <a:pathLst>
              <a:path w="530860" h="1806575">
                <a:moveTo>
                  <a:pt x="0" y="0"/>
                </a:moveTo>
                <a:lnTo>
                  <a:pt x="530717" y="0"/>
                </a:lnTo>
                <a:lnTo>
                  <a:pt x="530717" y="1806221"/>
                </a:lnTo>
                <a:lnTo>
                  <a:pt x="0" y="180622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58978" y="3578971"/>
            <a:ext cx="316865" cy="961390"/>
          </a:xfrm>
          <a:custGeom>
            <a:avLst/>
            <a:gdLst/>
            <a:ahLst/>
            <a:cxnLst/>
            <a:rect l="l" t="t" r="r" b="b"/>
            <a:pathLst>
              <a:path w="316864" h="961389">
                <a:moveTo>
                  <a:pt x="316568" y="961300"/>
                </a:moveTo>
                <a:lnTo>
                  <a:pt x="0" y="961300"/>
                </a:lnTo>
                <a:lnTo>
                  <a:pt x="0" y="0"/>
                </a:lnTo>
                <a:lnTo>
                  <a:pt x="316568" y="0"/>
                </a:lnTo>
                <a:lnTo>
                  <a:pt x="316568" y="96130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28808" y="3790783"/>
            <a:ext cx="177165" cy="267970"/>
          </a:xfrm>
          <a:custGeom>
            <a:avLst/>
            <a:gdLst/>
            <a:ahLst/>
            <a:cxnLst/>
            <a:rect l="l" t="t" r="r" b="b"/>
            <a:pathLst>
              <a:path w="177164" h="267970">
                <a:moveTo>
                  <a:pt x="0" y="267674"/>
                </a:moveTo>
                <a:lnTo>
                  <a:pt x="176905" y="267674"/>
                </a:lnTo>
                <a:lnTo>
                  <a:pt x="176905" y="0"/>
                </a:lnTo>
                <a:lnTo>
                  <a:pt x="0" y="0"/>
                </a:lnTo>
                <a:lnTo>
                  <a:pt x="0" y="267674"/>
                </a:lnTo>
                <a:close/>
              </a:path>
            </a:pathLst>
          </a:custGeom>
          <a:solidFill>
            <a:srgbClr val="B4B5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28808" y="4058458"/>
            <a:ext cx="177165" cy="270510"/>
          </a:xfrm>
          <a:custGeom>
            <a:avLst/>
            <a:gdLst/>
            <a:ahLst/>
            <a:cxnLst/>
            <a:rect l="l" t="t" r="r" b="b"/>
            <a:pathLst>
              <a:path w="177164" h="270510">
                <a:moveTo>
                  <a:pt x="176905" y="270002"/>
                </a:moveTo>
                <a:lnTo>
                  <a:pt x="0" y="270002"/>
                </a:lnTo>
                <a:lnTo>
                  <a:pt x="0" y="0"/>
                </a:lnTo>
                <a:lnTo>
                  <a:pt x="176905" y="0"/>
                </a:lnTo>
                <a:lnTo>
                  <a:pt x="176905" y="270002"/>
                </a:lnTo>
                <a:close/>
              </a:path>
            </a:pathLst>
          </a:custGeom>
          <a:solidFill>
            <a:srgbClr val="F0E1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73217" y="3178624"/>
            <a:ext cx="86125" cy="861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72851" y="3178624"/>
            <a:ext cx="86125" cy="861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73217" y="4854500"/>
            <a:ext cx="86125" cy="861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72851" y="4854501"/>
            <a:ext cx="86125" cy="861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01331" y="3118108"/>
            <a:ext cx="605790" cy="1880870"/>
          </a:xfrm>
          <a:custGeom>
            <a:avLst/>
            <a:gdLst/>
            <a:ahLst/>
            <a:cxnLst/>
            <a:rect l="l" t="t" r="r" b="b"/>
            <a:pathLst>
              <a:path w="605789" h="1880870">
                <a:moveTo>
                  <a:pt x="605203" y="1880704"/>
                </a:moveTo>
                <a:lnTo>
                  <a:pt x="0" y="1880704"/>
                </a:lnTo>
                <a:lnTo>
                  <a:pt x="0" y="0"/>
                </a:lnTo>
                <a:lnTo>
                  <a:pt x="605203" y="0"/>
                </a:lnTo>
                <a:lnTo>
                  <a:pt x="605203" y="1880704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38574" y="3155350"/>
            <a:ext cx="530860" cy="1806575"/>
          </a:xfrm>
          <a:custGeom>
            <a:avLst/>
            <a:gdLst/>
            <a:ahLst/>
            <a:cxnLst/>
            <a:rect l="l" t="t" r="r" b="b"/>
            <a:pathLst>
              <a:path w="530860" h="1806575">
                <a:moveTo>
                  <a:pt x="0" y="0"/>
                </a:moveTo>
                <a:lnTo>
                  <a:pt x="530717" y="0"/>
                </a:lnTo>
                <a:lnTo>
                  <a:pt x="530717" y="1806221"/>
                </a:lnTo>
                <a:lnTo>
                  <a:pt x="0" y="180622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45648" y="3578974"/>
            <a:ext cx="316865" cy="961390"/>
          </a:xfrm>
          <a:custGeom>
            <a:avLst/>
            <a:gdLst/>
            <a:ahLst/>
            <a:cxnLst/>
            <a:rect l="l" t="t" r="r" b="b"/>
            <a:pathLst>
              <a:path w="316864" h="961389">
                <a:moveTo>
                  <a:pt x="316568" y="961300"/>
                </a:moveTo>
                <a:lnTo>
                  <a:pt x="0" y="961300"/>
                </a:lnTo>
                <a:lnTo>
                  <a:pt x="0" y="0"/>
                </a:lnTo>
                <a:lnTo>
                  <a:pt x="316568" y="0"/>
                </a:lnTo>
                <a:lnTo>
                  <a:pt x="316568" y="96130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15479" y="3790787"/>
            <a:ext cx="177165" cy="267970"/>
          </a:xfrm>
          <a:custGeom>
            <a:avLst/>
            <a:gdLst/>
            <a:ahLst/>
            <a:cxnLst/>
            <a:rect l="l" t="t" r="r" b="b"/>
            <a:pathLst>
              <a:path w="177164" h="267970">
                <a:moveTo>
                  <a:pt x="0" y="267674"/>
                </a:moveTo>
                <a:lnTo>
                  <a:pt x="176905" y="267674"/>
                </a:lnTo>
                <a:lnTo>
                  <a:pt x="176905" y="0"/>
                </a:lnTo>
                <a:lnTo>
                  <a:pt x="0" y="0"/>
                </a:lnTo>
                <a:lnTo>
                  <a:pt x="0" y="267674"/>
                </a:lnTo>
                <a:close/>
              </a:path>
            </a:pathLst>
          </a:custGeom>
          <a:solidFill>
            <a:srgbClr val="B4B5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15479" y="4058462"/>
            <a:ext cx="177165" cy="270510"/>
          </a:xfrm>
          <a:custGeom>
            <a:avLst/>
            <a:gdLst/>
            <a:ahLst/>
            <a:cxnLst/>
            <a:rect l="l" t="t" r="r" b="b"/>
            <a:pathLst>
              <a:path w="177164" h="270510">
                <a:moveTo>
                  <a:pt x="176905" y="270002"/>
                </a:moveTo>
                <a:lnTo>
                  <a:pt x="0" y="270002"/>
                </a:lnTo>
                <a:lnTo>
                  <a:pt x="0" y="0"/>
                </a:lnTo>
                <a:lnTo>
                  <a:pt x="176905" y="0"/>
                </a:lnTo>
                <a:lnTo>
                  <a:pt x="176905" y="270002"/>
                </a:lnTo>
                <a:close/>
              </a:path>
            </a:pathLst>
          </a:custGeom>
          <a:solidFill>
            <a:srgbClr val="F0E1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59888" y="3178628"/>
            <a:ext cx="86125" cy="861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61850" y="3178628"/>
            <a:ext cx="86125" cy="861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59887" y="4854504"/>
            <a:ext cx="86125" cy="8612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61849" y="4854504"/>
            <a:ext cx="86125" cy="8612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88002" y="3118111"/>
            <a:ext cx="605790" cy="1880870"/>
          </a:xfrm>
          <a:custGeom>
            <a:avLst/>
            <a:gdLst/>
            <a:ahLst/>
            <a:cxnLst/>
            <a:rect l="l" t="t" r="r" b="b"/>
            <a:pathLst>
              <a:path w="605789" h="1880870">
                <a:moveTo>
                  <a:pt x="605203" y="1880704"/>
                </a:moveTo>
                <a:lnTo>
                  <a:pt x="0" y="1880704"/>
                </a:lnTo>
                <a:lnTo>
                  <a:pt x="0" y="0"/>
                </a:lnTo>
                <a:lnTo>
                  <a:pt x="605203" y="0"/>
                </a:lnTo>
                <a:lnTo>
                  <a:pt x="605203" y="1880704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25245" y="3155353"/>
            <a:ext cx="530860" cy="1806575"/>
          </a:xfrm>
          <a:custGeom>
            <a:avLst/>
            <a:gdLst/>
            <a:ahLst/>
            <a:cxnLst/>
            <a:rect l="l" t="t" r="r" b="b"/>
            <a:pathLst>
              <a:path w="530860" h="1806575">
                <a:moveTo>
                  <a:pt x="0" y="0"/>
                </a:moveTo>
                <a:lnTo>
                  <a:pt x="530717" y="0"/>
                </a:lnTo>
                <a:lnTo>
                  <a:pt x="530717" y="1806221"/>
                </a:lnTo>
                <a:lnTo>
                  <a:pt x="0" y="180622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32319" y="3578978"/>
            <a:ext cx="316865" cy="961390"/>
          </a:xfrm>
          <a:custGeom>
            <a:avLst/>
            <a:gdLst/>
            <a:ahLst/>
            <a:cxnLst/>
            <a:rect l="l" t="t" r="r" b="b"/>
            <a:pathLst>
              <a:path w="316864" h="961389">
                <a:moveTo>
                  <a:pt x="316568" y="961300"/>
                </a:moveTo>
                <a:lnTo>
                  <a:pt x="0" y="961300"/>
                </a:lnTo>
                <a:lnTo>
                  <a:pt x="0" y="0"/>
                </a:lnTo>
                <a:lnTo>
                  <a:pt x="316568" y="0"/>
                </a:lnTo>
                <a:lnTo>
                  <a:pt x="316568" y="96130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02150" y="3790790"/>
            <a:ext cx="177165" cy="267970"/>
          </a:xfrm>
          <a:custGeom>
            <a:avLst/>
            <a:gdLst/>
            <a:ahLst/>
            <a:cxnLst/>
            <a:rect l="l" t="t" r="r" b="b"/>
            <a:pathLst>
              <a:path w="177164" h="267970">
                <a:moveTo>
                  <a:pt x="0" y="267674"/>
                </a:moveTo>
                <a:lnTo>
                  <a:pt x="176905" y="267674"/>
                </a:lnTo>
                <a:lnTo>
                  <a:pt x="176905" y="0"/>
                </a:lnTo>
                <a:lnTo>
                  <a:pt x="0" y="0"/>
                </a:lnTo>
                <a:lnTo>
                  <a:pt x="0" y="267674"/>
                </a:lnTo>
                <a:close/>
              </a:path>
            </a:pathLst>
          </a:custGeom>
          <a:solidFill>
            <a:srgbClr val="B4B5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02150" y="4058465"/>
            <a:ext cx="177165" cy="270510"/>
          </a:xfrm>
          <a:custGeom>
            <a:avLst/>
            <a:gdLst/>
            <a:ahLst/>
            <a:cxnLst/>
            <a:rect l="l" t="t" r="r" b="b"/>
            <a:pathLst>
              <a:path w="177164" h="270510">
                <a:moveTo>
                  <a:pt x="176905" y="270002"/>
                </a:moveTo>
                <a:lnTo>
                  <a:pt x="0" y="270002"/>
                </a:lnTo>
                <a:lnTo>
                  <a:pt x="0" y="0"/>
                </a:lnTo>
                <a:lnTo>
                  <a:pt x="176905" y="0"/>
                </a:lnTo>
                <a:lnTo>
                  <a:pt x="176905" y="270002"/>
                </a:lnTo>
                <a:close/>
              </a:path>
            </a:pathLst>
          </a:custGeom>
          <a:solidFill>
            <a:srgbClr val="F0E1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46559" y="3178631"/>
            <a:ext cx="88452" cy="8612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48521" y="3178631"/>
            <a:ext cx="86125" cy="8612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62852" y="4870801"/>
            <a:ext cx="86125" cy="861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32226" y="4870801"/>
            <a:ext cx="86125" cy="861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27979" y="1863536"/>
            <a:ext cx="2665730" cy="1050290"/>
          </a:xfrm>
          <a:custGeom>
            <a:avLst/>
            <a:gdLst/>
            <a:ahLst/>
            <a:cxnLst/>
            <a:rect l="l" t="t" r="r" b="b"/>
            <a:pathLst>
              <a:path w="2665729" h="1050289">
                <a:moveTo>
                  <a:pt x="2665224" y="1049749"/>
                </a:moveTo>
                <a:lnTo>
                  <a:pt x="0" y="1049749"/>
                </a:lnTo>
                <a:lnTo>
                  <a:pt x="0" y="0"/>
                </a:lnTo>
                <a:lnTo>
                  <a:pt x="2665224" y="0"/>
                </a:lnTo>
                <a:lnTo>
                  <a:pt x="2665224" y="1049749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42048" y="1979916"/>
            <a:ext cx="2437130" cy="819785"/>
          </a:xfrm>
          <a:custGeom>
            <a:avLst/>
            <a:gdLst/>
            <a:ahLst/>
            <a:cxnLst/>
            <a:rect l="l" t="t" r="r" b="b"/>
            <a:pathLst>
              <a:path w="2437129" h="819785">
                <a:moveTo>
                  <a:pt x="0" y="0"/>
                </a:moveTo>
                <a:lnTo>
                  <a:pt x="2437109" y="0"/>
                </a:lnTo>
                <a:lnTo>
                  <a:pt x="2437109" y="819316"/>
                </a:lnTo>
                <a:lnTo>
                  <a:pt x="0" y="8193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20678" y="2203367"/>
            <a:ext cx="205104" cy="370205"/>
          </a:xfrm>
          <a:custGeom>
            <a:avLst/>
            <a:gdLst/>
            <a:ahLst/>
            <a:cxnLst/>
            <a:rect l="l" t="t" r="r" b="b"/>
            <a:pathLst>
              <a:path w="205104" h="370205">
                <a:moveTo>
                  <a:pt x="0" y="0"/>
                </a:moveTo>
                <a:lnTo>
                  <a:pt x="204838" y="0"/>
                </a:lnTo>
                <a:lnTo>
                  <a:pt x="204838" y="370089"/>
                </a:lnTo>
                <a:lnTo>
                  <a:pt x="0" y="370089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38843" y="2203367"/>
            <a:ext cx="205104" cy="370205"/>
          </a:xfrm>
          <a:custGeom>
            <a:avLst/>
            <a:gdLst/>
            <a:ahLst/>
            <a:cxnLst/>
            <a:rect l="l" t="t" r="r" b="b"/>
            <a:pathLst>
              <a:path w="205104" h="370205">
                <a:moveTo>
                  <a:pt x="0" y="0"/>
                </a:moveTo>
                <a:lnTo>
                  <a:pt x="204838" y="0"/>
                </a:lnTo>
                <a:lnTo>
                  <a:pt x="204838" y="370089"/>
                </a:lnTo>
                <a:lnTo>
                  <a:pt x="0" y="370089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57007" y="2203368"/>
            <a:ext cx="205104" cy="370205"/>
          </a:xfrm>
          <a:custGeom>
            <a:avLst/>
            <a:gdLst/>
            <a:ahLst/>
            <a:cxnLst/>
            <a:rect l="l" t="t" r="r" b="b"/>
            <a:pathLst>
              <a:path w="205104" h="370205">
                <a:moveTo>
                  <a:pt x="0" y="0"/>
                </a:moveTo>
                <a:lnTo>
                  <a:pt x="204838" y="0"/>
                </a:lnTo>
                <a:lnTo>
                  <a:pt x="204838" y="370089"/>
                </a:lnTo>
                <a:lnTo>
                  <a:pt x="0" y="370089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677499" y="2203368"/>
            <a:ext cx="202565" cy="370205"/>
          </a:xfrm>
          <a:custGeom>
            <a:avLst/>
            <a:gdLst/>
            <a:ahLst/>
            <a:cxnLst/>
            <a:rect l="l" t="t" r="r" b="b"/>
            <a:pathLst>
              <a:path w="202564" h="370205">
                <a:moveTo>
                  <a:pt x="0" y="0"/>
                </a:moveTo>
                <a:lnTo>
                  <a:pt x="202510" y="0"/>
                </a:lnTo>
                <a:lnTo>
                  <a:pt x="202510" y="370089"/>
                </a:lnTo>
                <a:lnTo>
                  <a:pt x="0" y="370089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95675" y="2203368"/>
            <a:ext cx="205104" cy="370205"/>
          </a:xfrm>
          <a:custGeom>
            <a:avLst/>
            <a:gdLst/>
            <a:ahLst/>
            <a:cxnLst/>
            <a:rect l="l" t="t" r="r" b="b"/>
            <a:pathLst>
              <a:path w="205105" h="370205">
                <a:moveTo>
                  <a:pt x="0" y="0"/>
                </a:moveTo>
                <a:lnTo>
                  <a:pt x="204838" y="0"/>
                </a:lnTo>
                <a:lnTo>
                  <a:pt x="204838" y="370089"/>
                </a:lnTo>
                <a:lnTo>
                  <a:pt x="0" y="370089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04383" y="1756468"/>
            <a:ext cx="375285" cy="107314"/>
          </a:xfrm>
          <a:custGeom>
            <a:avLst/>
            <a:gdLst/>
            <a:ahLst/>
            <a:cxnLst/>
            <a:rect l="l" t="t" r="r" b="b"/>
            <a:pathLst>
              <a:path w="375285" h="107314">
                <a:moveTo>
                  <a:pt x="374760" y="107069"/>
                </a:moveTo>
                <a:lnTo>
                  <a:pt x="0" y="107069"/>
                </a:lnTo>
                <a:lnTo>
                  <a:pt x="0" y="0"/>
                </a:lnTo>
                <a:lnTo>
                  <a:pt x="374760" y="0"/>
                </a:lnTo>
                <a:lnTo>
                  <a:pt x="374760" y="1070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073208" y="1756469"/>
            <a:ext cx="375285" cy="107314"/>
          </a:xfrm>
          <a:custGeom>
            <a:avLst/>
            <a:gdLst/>
            <a:ahLst/>
            <a:cxnLst/>
            <a:rect l="l" t="t" r="r" b="b"/>
            <a:pathLst>
              <a:path w="375285" h="107314">
                <a:moveTo>
                  <a:pt x="374760" y="107069"/>
                </a:moveTo>
                <a:lnTo>
                  <a:pt x="0" y="107069"/>
                </a:lnTo>
                <a:lnTo>
                  <a:pt x="0" y="0"/>
                </a:lnTo>
                <a:lnTo>
                  <a:pt x="374760" y="0"/>
                </a:lnTo>
                <a:lnTo>
                  <a:pt x="374760" y="1070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042034" y="1756469"/>
            <a:ext cx="375285" cy="107314"/>
          </a:xfrm>
          <a:custGeom>
            <a:avLst/>
            <a:gdLst/>
            <a:ahLst/>
            <a:cxnLst/>
            <a:rect l="l" t="t" r="r" b="b"/>
            <a:pathLst>
              <a:path w="375285" h="107314">
                <a:moveTo>
                  <a:pt x="374760" y="107069"/>
                </a:moveTo>
                <a:lnTo>
                  <a:pt x="0" y="107069"/>
                </a:lnTo>
                <a:lnTo>
                  <a:pt x="0" y="0"/>
                </a:lnTo>
                <a:lnTo>
                  <a:pt x="374760" y="0"/>
                </a:lnTo>
                <a:lnTo>
                  <a:pt x="374760" y="1070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369741" y="2000868"/>
            <a:ext cx="86125" cy="861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369740" y="2689840"/>
            <a:ext cx="86125" cy="8612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65322" y="2000869"/>
            <a:ext cx="86125" cy="8612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65321" y="2689841"/>
            <a:ext cx="86125" cy="8612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15495" y="3264760"/>
            <a:ext cx="0" cy="793750"/>
          </a:xfrm>
          <a:custGeom>
            <a:avLst/>
            <a:gdLst/>
            <a:ahLst/>
            <a:cxnLst/>
            <a:rect l="l" t="t" r="r" b="b"/>
            <a:pathLst>
              <a:path h="793750">
                <a:moveTo>
                  <a:pt x="0" y="0"/>
                </a:moveTo>
                <a:lnTo>
                  <a:pt x="0" y="793713"/>
                </a:lnTo>
              </a:path>
            </a:pathLst>
          </a:custGeom>
          <a:ln w="39571">
            <a:solidFill>
              <a:srgbClr val="C700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795709" y="3284544"/>
            <a:ext cx="244475" cy="0"/>
          </a:xfrm>
          <a:custGeom>
            <a:avLst/>
            <a:gdLst/>
            <a:ahLst/>
            <a:cxnLst/>
            <a:rect l="l" t="t" r="r" b="b"/>
            <a:pathLst>
              <a:path w="244475">
                <a:moveTo>
                  <a:pt x="0" y="0"/>
                </a:moveTo>
                <a:lnTo>
                  <a:pt x="244409" y="0"/>
                </a:lnTo>
              </a:path>
            </a:pathLst>
          </a:custGeom>
          <a:ln w="39569">
            <a:solidFill>
              <a:srgbClr val="C700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795709" y="2893507"/>
            <a:ext cx="244475" cy="0"/>
          </a:xfrm>
          <a:custGeom>
            <a:avLst/>
            <a:gdLst/>
            <a:ahLst/>
            <a:cxnLst/>
            <a:rect l="l" t="t" r="r" b="b"/>
            <a:pathLst>
              <a:path w="244475">
                <a:moveTo>
                  <a:pt x="0" y="0"/>
                </a:moveTo>
                <a:lnTo>
                  <a:pt x="244409" y="0"/>
                </a:lnTo>
              </a:path>
            </a:pathLst>
          </a:custGeom>
          <a:ln w="39569">
            <a:solidFill>
              <a:srgbClr val="C700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815494" y="2368632"/>
            <a:ext cx="0" cy="544830"/>
          </a:xfrm>
          <a:custGeom>
            <a:avLst/>
            <a:gdLst/>
            <a:ahLst/>
            <a:cxnLst/>
            <a:rect l="l" t="t" r="r" b="b"/>
            <a:pathLst>
              <a:path h="544830">
                <a:moveTo>
                  <a:pt x="0" y="0"/>
                </a:moveTo>
                <a:lnTo>
                  <a:pt x="0" y="544659"/>
                </a:lnTo>
              </a:path>
            </a:pathLst>
          </a:custGeom>
          <a:ln w="39571">
            <a:solidFill>
              <a:srgbClr val="C700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93198" y="2388417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>
                <a:moveTo>
                  <a:pt x="0" y="0"/>
                </a:moveTo>
                <a:lnTo>
                  <a:pt x="242081" y="0"/>
                </a:lnTo>
              </a:path>
            </a:pathLst>
          </a:custGeom>
          <a:ln w="39569">
            <a:solidFill>
              <a:srgbClr val="C700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593198" y="4059639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>
                <a:moveTo>
                  <a:pt x="0" y="0"/>
                </a:moveTo>
                <a:lnTo>
                  <a:pt x="242081" y="0"/>
                </a:lnTo>
              </a:path>
            </a:pathLst>
          </a:custGeom>
          <a:ln w="39569">
            <a:solidFill>
              <a:srgbClr val="C700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83576" y="2388418"/>
            <a:ext cx="244475" cy="0"/>
          </a:xfrm>
          <a:custGeom>
            <a:avLst/>
            <a:gdLst/>
            <a:ahLst/>
            <a:cxnLst/>
            <a:rect l="l" t="t" r="r" b="b"/>
            <a:pathLst>
              <a:path w="244475">
                <a:moveTo>
                  <a:pt x="0" y="0"/>
                </a:moveTo>
                <a:lnTo>
                  <a:pt x="244409" y="0"/>
                </a:lnTo>
              </a:path>
            </a:pathLst>
          </a:custGeom>
          <a:ln w="39569">
            <a:solidFill>
              <a:srgbClr val="009C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683575" y="4059639"/>
            <a:ext cx="244475" cy="0"/>
          </a:xfrm>
          <a:custGeom>
            <a:avLst/>
            <a:gdLst/>
            <a:ahLst/>
            <a:cxnLst/>
            <a:rect l="l" t="t" r="r" b="b"/>
            <a:pathLst>
              <a:path w="244475">
                <a:moveTo>
                  <a:pt x="0" y="0"/>
                </a:moveTo>
                <a:lnTo>
                  <a:pt x="244409" y="0"/>
                </a:lnTo>
              </a:path>
            </a:pathLst>
          </a:custGeom>
          <a:ln w="39569">
            <a:solidFill>
              <a:srgbClr val="009C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703360" y="2389583"/>
            <a:ext cx="0" cy="1669414"/>
          </a:xfrm>
          <a:custGeom>
            <a:avLst/>
            <a:gdLst/>
            <a:ahLst/>
            <a:cxnLst/>
            <a:rect l="l" t="t" r="r" b="b"/>
            <a:pathLst>
              <a:path h="1669414">
                <a:moveTo>
                  <a:pt x="0" y="0"/>
                </a:moveTo>
                <a:lnTo>
                  <a:pt x="0" y="1668892"/>
                </a:lnTo>
              </a:path>
            </a:pathLst>
          </a:custGeom>
          <a:ln w="39571">
            <a:solidFill>
              <a:srgbClr val="009C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230586" y="5079131"/>
            <a:ext cx="2060575" cy="0"/>
          </a:xfrm>
          <a:custGeom>
            <a:avLst/>
            <a:gdLst/>
            <a:ahLst/>
            <a:cxnLst/>
            <a:rect l="l" t="t" r="r" b="b"/>
            <a:pathLst>
              <a:path w="2060575">
                <a:moveTo>
                  <a:pt x="0" y="0"/>
                </a:moveTo>
                <a:lnTo>
                  <a:pt x="2060020" y="0"/>
                </a:lnTo>
              </a:path>
            </a:pathLst>
          </a:custGeom>
          <a:ln w="39569">
            <a:solidFill>
              <a:srgbClr val="2626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291758" y="4998829"/>
            <a:ext cx="0" cy="100330"/>
          </a:xfrm>
          <a:custGeom>
            <a:avLst/>
            <a:gdLst/>
            <a:ahLst/>
            <a:cxnLst/>
            <a:rect l="l" t="t" r="r" b="b"/>
            <a:pathLst>
              <a:path h="100329">
                <a:moveTo>
                  <a:pt x="0" y="0"/>
                </a:moveTo>
                <a:lnTo>
                  <a:pt x="0" y="100087"/>
                </a:lnTo>
              </a:path>
            </a:pathLst>
          </a:custGeom>
          <a:ln w="39571">
            <a:solidFill>
              <a:srgbClr val="2626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602757" y="4998830"/>
            <a:ext cx="0" cy="100330"/>
          </a:xfrm>
          <a:custGeom>
            <a:avLst/>
            <a:gdLst/>
            <a:ahLst/>
            <a:cxnLst/>
            <a:rect l="l" t="t" r="r" b="b"/>
            <a:pathLst>
              <a:path h="100329">
                <a:moveTo>
                  <a:pt x="0" y="0"/>
                </a:moveTo>
                <a:lnTo>
                  <a:pt x="0" y="100087"/>
                </a:lnTo>
              </a:path>
            </a:pathLst>
          </a:custGeom>
          <a:ln w="39571">
            <a:solidFill>
              <a:srgbClr val="2626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219849" y="5098917"/>
            <a:ext cx="79375" cy="58419"/>
          </a:xfrm>
          <a:custGeom>
            <a:avLst/>
            <a:gdLst/>
            <a:ahLst/>
            <a:cxnLst/>
            <a:rect l="l" t="t" r="r" b="b"/>
            <a:pathLst>
              <a:path w="79375" h="58420">
                <a:moveTo>
                  <a:pt x="0" y="0"/>
                </a:moveTo>
                <a:lnTo>
                  <a:pt x="79142" y="0"/>
                </a:lnTo>
                <a:lnTo>
                  <a:pt x="79142" y="58190"/>
                </a:lnTo>
                <a:lnTo>
                  <a:pt x="0" y="58190"/>
                </a:lnTo>
                <a:lnTo>
                  <a:pt x="0" y="0"/>
                </a:lnTo>
                <a:close/>
              </a:path>
            </a:pathLst>
          </a:custGeom>
          <a:solidFill>
            <a:srgbClr val="2626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916083" y="4998830"/>
            <a:ext cx="0" cy="100330"/>
          </a:xfrm>
          <a:custGeom>
            <a:avLst/>
            <a:gdLst/>
            <a:ahLst/>
            <a:cxnLst/>
            <a:rect l="l" t="t" r="r" b="b"/>
            <a:pathLst>
              <a:path h="100329">
                <a:moveTo>
                  <a:pt x="0" y="0"/>
                </a:moveTo>
                <a:lnTo>
                  <a:pt x="0" y="100087"/>
                </a:lnTo>
              </a:path>
            </a:pathLst>
          </a:custGeom>
          <a:ln w="39571">
            <a:solidFill>
              <a:srgbClr val="2626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229420" y="4998831"/>
            <a:ext cx="0" cy="100330"/>
          </a:xfrm>
          <a:custGeom>
            <a:avLst/>
            <a:gdLst/>
            <a:ahLst/>
            <a:cxnLst/>
            <a:rect l="l" t="t" r="r" b="b"/>
            <a:pathLst>
              <a:path h="100329">
                <a:moveTo>
                  <a:pt x="0" y="0"/>
                </a:moveTo>
                <a:lnTo>
                  <a:pt x="0" y="100087"/>
                </a:lnTo>
              </a:path>
            </a:pathLst>
          </a:custGeom>
          <a:ln w="39571">
            <a:solidFill>
              <a:srgbClr val="2626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27970" y="2913297"/>
            <a:ext cx="2665730" cy="205104"/>
          </a:xfrm>
          <a:custGeom>
            <a:avLst/>
            <a:gdLst/>
            <a:ahLst/>
            <a:cxnLst/>
            <a:rect l="l" t="t" r="r" b="b"/>
            <a:pathLst>
              <a:path w="2665729" h="205105">
                <a:moveTo>
                  <a:pt x="2665224" y="204829"/>
                </a:moveTo>
                <a:lnTo>
                  <a:pt x="0" y="204829"/>
                </a:lnTo>
                <a:lnTo>
                  <a:pt x="0" y="0"/>
                </a:lnTo>
                <a:lnTo>
                  <a:pt x="2665224" y="0"/>
                </a:lnTo>
                <a:lnTo>
                  <a:pt x="2665224" y="204829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291757" y="2913297"/>
            <a:ext cx="0" cy="205104"/>
          </a:xfrm>
          <a:custGeom>
            <a:avLst/>
            <a:gdLst/>
            <a:ahLst/>
            <a:cxnLst/>
            <a:rect l="l" t="t" r="r" b="b"/>
            <a:pathLst>
              <a:path h="205105">
                <a:moveTo>
                  <a:pt x="0" y="0"/>
                </a:moveTo>
                <a:lnTo>
                  <a:pt x="0" y="204829"/>
                </a:lnTo>
              </a:path>
            </a:pathLst>
          </a:custGeom>
          <a:ln w="39571">
            <a:solidFill>
              <a:srgbClr val="009C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602755" y="2913298"/>
            <a:ext cx="0" cy="205104"/>
          </a:xfrm>
          <a:custGeom>
            <a:avLst/>
            <a:gdLst/>
            <a:ahLst/>
            <a:cxnLst/>
            <a:rect l="l" t="t" r="r" b="b"/>
            <a:pathLst>
              <a:path h="205105">
                <a:moveTo>
                  <a:pt x="0" y="0"/>
                </a:moveTo>
                <a:lnTo>
                  <a:pt x="0" y="204829"/>
                </a:lnTo>
              </a:path>
            </a:pathLst>
          </a:custGeom>
          <a:ln w="39571">
            <a:solidFill>
              <a:srgbClr val="009C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916081" y="2913298"/>
            <a:ext cx="0" cy="205104"/>
          </a:xfrm>
          <a:custGeom>
            <a:avLst/>
            <a:gdLst/>
            <a:ahLst/>
            <a:cxnLst/>
            <a:rect l="l" t="t" r="r" b="b"/>
            <a:pathLst>
              <a:path h="205105">
                <a:moveTo>
                  <a:pt x="0" y="0"/>
                </a:moveTo>
                <a:lnTo>
                  <a:pt x="0" y="204829"/>
                </a:lnTo>
              </a:path>
            </a:pathLst>
          </a:custGeom>
          <a:ln w="39571">
            <a:solidFill>
              <a:srgbClr val="009C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229419" y="2913298"/>
            <a:ext cx="0" cy="205104"/>
          </a:xfrm>
          <a:custGeom>
            <a:avLst/>
            <a:gdLst/>
            <a:ahLst/>
            <a:cxnLst/>
            <a:rect l="l" t="t" r="r" b="b"/>
            <a:pathLst>
              <a:path h="205105">
                <a:moveTo>
                  <a:pt x="0" y="0"/>
                </a:moveTo>
                <a:lnTo>
                  <a:pt x="0" y="204829"/>
                </a:lnTo>
              </a:path>
            </a:pathLst>
          </a:custGeom>
          <a:ln w="39571">
            <a:solidFill>
              <a:srgbClr val="009C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767771" y="1733203"/>
            <a:ext cx="137334" cy="13732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613740" y="1733203"/>
            <a:ext cx="139662" cy="13732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613740" y="4884781"/>
            <a:ext cx="139662" cy="13965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767770" y="4884782"/>
            <a:ext cx="137334" cy="13965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229842" y="1498086"/>
            <a:ext cx="3776979" cy="3776979"/>
          </a:xfrm>
          <a:custGeom>
            <a:avLst/>
            <a:gdLst/>
            <a:ahLst/>
            <a:cxnLst/>
            <a:rect l="l" t="t" r="r" b="b"/>
            <a:pathLst>
              <a:path w="3776979" h="3776979">
                <a:moveTo>
                  <a:pt x="0" y="0"/>
                </a:moveTo>
                <a:lnTo>
                  <a:pt x="3776459" y="0"/>
                </a:lnTo>
                <a:lnTo>
                  <a:pt x="3776459" y="3776480"/>
                </a:lnTo>
                <a:lnTo>
                  <a:pt x="0" y="37764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343945" y="1598214"/>
            <a:ext cx="3561079" cy="3560445"/>
          </a:xfrm>
          <a:custGeom>
            <a:avLst/>
            <a:gdLst/>
            <a:ahLst/>
            <a:cxnLst/>
            <a:rect l="l" t="t" r="r" b="b"/>
            <a:pathLst>
              <a:path w="3561079" h="3560445">
                <a:moveTo>
                  <a:pt x="0" y="0"/>
                </a:moveTo>
                <a:lnTo>
                  <a:pt x="3560500" y="0"/>
                </a:lnTo>
                <a:lnTo>
                  <a:pt x="3560500" y="3560345"/>
                </a:lnTo>
                <a:lnTo>
                  <a:pt x="0" y="3560345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699525" y="1598212"/>
            <a:ext cx="203200" cy="3560445"/>
          </a:xfrm>
          <a:custGeom>
            <a:avLst/>
            <a:gdLst/>
            <a:ahLst/>
            <a:cxnLst/>
            <a:rect l="l" t="t" r="r" b="b"/>
            <a:pathLst>
              <a:path w="203200" h="3560445">
                <a:moveTo>
                  <a:pt x="202589" y="3560345"/>
                </a:moveTo>
                <a:lnTo>
                  <a:pt x="0" y="3357761"/>
                </a:lnTo>
                <a:lnTo>
                  <a:pt x="0" y="204911"/>
                </a:lnTo>
                <a:lnTo>
                  <a:pt x="202589" y="0"/>
                </a:lnTo>
                <a:lnTo>
                  <a:pt x="202589" y="3560345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343946" y="1598214"/>
            <a:ext cx="203200" cy="3560445"/>
          </a:xfrm>
          <a:custGeom>
            <a:avLst/>
            <a:gdLst/>
            <a:ahLst/>
            <a:cxnLst/>
            <a:rect l="l" t="t" r="r" b="b"/>
            <a:pathLst>
              <a:path w="203200" h="3560445">
                <a:moveTo>
                  <a:pt x="0" y="3560345"/>
                </a:moveTo>
                <a:lnTo>
                  <a:pt x="0" y="0"/>
                </a:lnTo>
                <a:lnTo>
                  <a:pt x="202592" y="204911"/>
                </a:lnTo>
                <a:lnTo>
                  <a:pt x="202592" y="3357761"/>
                </a:lnTo>
                <a:lnTo>
                  <a:pt x="0" y="3560345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343946" y="4955974"/>
            <a:ext cx="3561079" cy="203200"/>
          </a:xfrm>
          <a:custGeom>
            <a:avLst/>
            <a:gdLst/>
            <a:ahLst/>
            <a:cxnLst/>
            <a:rect l="l" t="t" r="r" b="b"/>
            <a:pathLst>
              <a:path w="3561079" h="203200">
                <a:moveTo>
                  <a:pt x="3560500" y="202583"/>
                </a:moveTo>
                <a:lnTo>
                  <a:pt x="0" y="202583"/>
                </a:lnTo>
                <a:lnTo>
                  <a:pt x="202592" y="0"/>
                </a:lnTo>
                <a:lnTo>
                  <a:pt x="3355579" y="0"/>
                </a:lnTo>
                <a:lnTo>
                  <a:pt x="3560500" y="202583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343946" y="1598215"/>
            <a:ext cx="3561079" cy="205104"/>
          </a:xfrm>
          <a:custGeom>
            <a:avLst/>
            <a:gdLst/>
            <a:ahLst/>
            <a:cxnLst/>
            <a:rect l="l" t="t" r="r" b="b"/>
            <a:pathLst>
              <a:path w="3561079" h="205105">
                <a:moveTo>
                  <a:pt x="3357908" y="204911"/>
                </a:moveTo>
                <a:lnTo>
                  <a:pt x="202592" y="204911"/>
                </a:lnTo>
                <a:lnTo>
                  <a:pt x="0" y="0"/>
                </a:lnTo>
                <a:lnTo>
                  <a:pt x="3560500" y="0"/>
                </a:lnTo>
                <a:lnTo>
                  <a:pt x="3357908" y="204911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791046" y="3118755"/>
            <a:ext cx="603250" cy="1881505"/>
          </a:xfrm>
          <a:custGeom>
            <a:avLst/>
            <a:gdLst/>
            <a:ahLst/>
            <a:cxnLst/>
            <a:rect l="l" t="t" r="r" b="b"/>
            <a:pathLst>
              <a:path w="603250" h="1881504">
                <a:moveTo>
                  <a:pt x="0" y="0"/>
                </a:moveTo>
                <a:lnTo>
                  <a:pt x="603117" y="0"/>
                </a:lnTo>
                <a:lnTo>
                  <a:pt x="603117" y="1881464"/>
                </a:lnTo>
                <a:lnTo>
                  <a:pt x="0" y="1881464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828304" y="3156012"/>
            <a:ext cx="528955" cy="1807210"/>
          </a:xfrm>
          <a:custGeom>
            <a:avLst/>
            <a:gdLst/>
            <a:ahLst/>
            <a:cxnLst/>
            <a:rect l="l" t="t" r="r" b="b"/>
            <a:pathLst>
              <a:path w="528954" h="1807210">
                <a:moveTo>
                  <a:pt x="0" y="0"/>
                </a:moveTo>
                <a:lnTo>
                  <a:pt x="528602" y="0"/>
                </a:lnTo>
                <a:lnTo>
                  <a:pt x="528602" y="1806948"/>
                </a:lnTo>
                <a:lnTo>
                  <a:pt x="0" y="18069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935421" y="3579808"/>
            <a:ext cx="316865" cy="962025"/>
          </a:xfrm>
          <a:custGeom>
            <a:avLst/>
            <a:gdLst/>
            <a:ahLst/>
            <a:cxnLst/>
            <a:rect l="l" t="t" r="r" b="b"/>
            <a:pathLst>
              <a:path w="316865" h="962025">
                <a:moveTo>
                  <a:pt x="0" y="0"/>
                </a:moveTo>
                <a:lnTo>
                  <a:pt x="316693" y="0"/>
                </a:lnTo>
                <a:lnTo>
                  <a:pt x="316693" y="961686"/>
                </a:lnTo>
                <a:lnTo>
                  <a:pt x="0" y="961686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002952" y="3791706"/>
            <a:ext cx="179705" cy="267970"/>
          </a:xfrm>
          <a:custGeom>
            <a:avLst/>
            <a:gdLst/>
            <a:ahLst/>
            <a:cxnLst/>
            <a:rect l="l" t="t" r="r" b="b"/>
            <a:pathLst>
              <a:path w="179704" h="267970">
                <a:moveTo>
                  <a:pt x="0" y="267783"/>
                </a:moveTo>
                <a:lnTo>
                  <a:pt x="179303" y="267783"/>
                </a:lnTo>
                <a:lnTo>
                  <a:pt x="179303" y="0"/>
                </a:lnTo>
                <a:lnTo>
                  <a:pt x="0" y="0"/>
                </a:lnTo>
                <a:lnTo>
                  <a:pt x="0" y="267783"/>
                </a:lnTo>
                <a:close/>
              </a:path>
            </a:pathLst>
          </a:custGeom>
          <a:solidFill>
            <a:srgbClr val="B4B5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002952" y="4059489"/>
            <a:ext cx="179705" cy="270510"/>
          </a:xfrm>
          <a:custGeom>
            <a:avLst/>
            <a:gdLst/>
            <a:ahLst/>
            <a:cxnLst/>
            <a:rect l="l" t="t" r="r" b="b"/>
            <a:pathLst>
              <a:path w="179704" h="270510">
                <a:moveTo>
                  <a:pt x="0" y="0"/>
                </a:moveTo>
                <a:lnTo>
                  <a:pt x="179303" y="0"/>
                </a:lnTo>
                <a:lnTo>
                  <a:pt x="179303" y="270108"/>
                </a:lnTo>
                <a:lnTo>
                  <a:pt x="0" y="270108"/>
                </a:lnTo>
                <a:lnTo>
                  <a:pt x="0" y="0"/>
                </a:lnTo>
                <a:close/>
              </a:path>
            </a:pathLst>
          </a:custGeom>
          <a:solidFill>
            <a:srgbClr val="F0E1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249789" y="3179300"/>
            <a:ext cx="86159" cy="8615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849261" y="3179301"/>
            <a:ext cx="86159" cy="8615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249789" y="4855851"/>
            <a:ext cx="86159" cy="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849261" y="4855852"/>
            <a:ext cx="86159" cy="861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477996" y="3118758"/>
            <a:ext cx="605790" cy="1881505"/>
          </a:xfrm>
          <a:custGeom>
            <a:avLst/>
            <a:gdLst/>
            <a:ahLst/>
            <a:cxnLst/>
            <a:rect l="l" t="t" r="r" b="b"/>
            <a:pathLst>
              <a:path w="605790" h="1881504">
                <a:moveTo>
                  <a:pt x="605448" y="1881464"/>
                </a:moveTo>
                <a:lnTo>
                  <a:pt x="0" y="1881464"/>
                </a:lnTo>
                <a:lnTo>
                  <a:pt x="0" y="0"/>
                </a:lnTo>
                <a:lnTo>
                  <a:pt x="605448" y="0"/>
                </a:lnTo>
                <a:lnTo>
                  <a:pt x="605448" y="1881464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515255" y="3156017"/>
            <a:ext cx="531495" cy="1807210"/>
          </a:xfrm>
          <a:custGeom>
            <a:avLst/>
            <a:gdLst/>
            <a:ahLst/>
            <a:cxnLst/>
            <a:rect l="l" t="t" r="r" b="b"/>
            <a:pathLst>
              <a:path w="531495" h="1807210">
                <a:moveTo>
                  <a:pt x="0" y="0"/>
                </a:moveTo>
                <a:lnTo>
                  <a:pt x="530931" y="0"/>
                </a:lnTo>
                <a:lnTo>
                  <a:pt x="530931" y="1806950"/>
                </a:lnTo>
                <a:lnTo>
                  <a:pt x="0" y="18069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622372" y="3579810"/>
            <a:ext cx="316865" cy="962025"/>
          </a:xfrm>
          <a:custGeom>
            <a:avLst/>
            <a:gdLst/>
            <a:ahLst/>
            <a:cxnLst/>
            <a:rect l="l" t="t" r="r" b="b"/>
            <a:pathLst>
              <a:path w="316865" h="962025">
                <a:moveTo>
                  <a:pt x="316695" y="961689"/>
                </a:moveTo>
                <a:lnTo>
                  <a:pt x="0" y="961689"/>
                </a:lnTo>
                <a:lnTo>
                  <a:pt x="0" y="0"/>
                </a:lnTo>
                <a:lnTo>
                  <a:pt x="316695" y="0"/>
                </a:lnTo>
                <a:lnTo>
                  <a:pt x="316695" y="961689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692232" y="3791711"/>
            <a:ext cx="177165" cy="267970"/>
          </a:xfrm>
          <a:custGeom>
            <a:avLst/>
            <a:gdLst/>
            <a:ahLst/>
            <a:cxnLst/>
            <a:rect l="l" t="t" r="r" b="b"/>
            <a:pathLst>
              <a:path w="177165" h="267970">
                <a:moveTo>
                  <a:pt x="0" y="267783"/>
                </a:moveTo>
                <a:lnTo>
                  <a:pt x="176977" y="267783"/>
                </a:lnTo>
                <a:lnTo>
                  <a:pt x="176977" y="0"/>
                </a:lnTo>
                <a:lnTo>
                  <a:pt x="0" y="0"/>
                </a:lnTo>
                <a:lnTo>
                  <a:pt x="0" y="267783"/>
                </a:lnTo>
                <a:close/>
              </a:path>
            </a:pathLst>
          </a:custGeom>
          <a:solidFill>
            <a:srgbClr val="B4B5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692232" y="4059494"/>
            <a:ext cx="177165" cy="270510"/>
          </a:xfrm>
          <a:custGeom>
            <a:avLst/>
            <a:gdLst/>
            <a:ahLst/>
            <a:cxnLst/>
            <a:rect l="l" t="t" r="r" b="b"/>
            <a:pathLst>
              <a:path w="177165" h="270510">
                <a:moveTo>
                  <a:pt x="176977" y="270111"/>
                </a:moveTo>
                <a:lnTo>
                  <a:pt x="0" y="270111"/>
                </a:lnTo>
                <a:lnTo>
                  <a:pt x="0" y="0"/>
                </a:lnTo>
                <a:lnTo>
                  <a:pt x="176977" y="0"/>
                </a:lnTo>
                <a:lnTo>
                  <a:pt x="176977" y="270111"/>
                </a:lnTo>
                <a:close/>
              </a:path>
            </a:pathLst>
          </a:custGeom>
          <a:solidFill>
            <a:srgbClr val="F0E1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936740" y="3179304"/>
            <a:ext cx="86159" cy="8615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536213" y="3179304"/>
            <a:ext cx="86159" cy="8615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936740" y="4855855"/>
            <a:ext cx="86159" cy="8615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536213" y="4855855"/>
            <a:ext cx="86159" cy="861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9164947" y="3118761"/>
            <a:ext cx="605790" cy="1881505"/>
          </a:xfrm>
          <a:custGeom>
            <a:avLst/>
            <a:gdLst/>
            <a:ahLst/>
            <a:cxnLst/>
            <a:rect l="l" t="t" r="r" b="b"/>
            <a:pathLst>
              <a:path w="605790" h="1881504">
                <a:moveTo>
                  <a:pt x="605448" y="1881464"/>
                </a:moveTo>
                <a:lnTo>
                  <a:pt x="0" y="1881464"/>
                </a:lnTo>
                <a:lnTo>
                  <a:pt x="0" y="0"/>
                </a:lnTo>
                <a:lnTo>
                  <a:pt x="605448" y="0"/>
                </a:lnTo>
                <a:lnTo>
                  <a:pt x="605448" y="1881464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202205" y="3156020"/>
            <a:ext cx="531495" cy="1807210"/>
          </a:xfrm>
          <a:custGeom>
            <a:avLst/>
            <a:gdLst/>
            <a:ahLst/>
            <a:cxnLst/>
            <a:rect l="l" t="t" r="r" b="b"/>
            <a:pathLst>
              <a:path w="531495" h="1807210">
                <a:moveTo>
                  <a:pt x="0" y="0"/>
                </a:moveTo>
                <a:lnTo>
                  <a:pt x="530931" y="0"/>
                </a:lnTo>
                <a:lnTo>
                  <a:pt x="530931" y="1806950"/>
                </a:lnTo>
                <a:lnTo>
                  <a:pt x="0" y="18069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9309324" y="3579814"/>
            <a:ext cx="316865" cy="962025"/>
          </a:xfrm>
          <a:custGeom>
            <a:avLst/>
            <a:gdLst/>
            <a:ahLst/>
            <a:cxnLst/>
            <a:rect l="l" t="t" r="r" b="b"/>
            <a:pathLst>
              <a:path w="316865" h="962025">
                <a:moveTo>
                  <a:pt x="316695" y="961689"/>
                </a:moveTo>
                <a:lnTo>
                  <a:pt x="0" y="961689"/>
                </a:lnTo>
                <a:lnTo>
                  <a:pt x="0" y="0"/>
                </a:lnTo>
                <a:lnTo>
                  <a:pt x="316695" y="0"/>
                </a:lnTo>
                <a:lnTo>
                  <a:pt x="316695" y="961689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379183" y="3791714"/>
            <a:ext cx="177165" cy="267970"/>
          </a:xfrm>
          <a:custGeom>
            <a:avLst/>
            <a:gdLst/>
            <a:ahLst/>
            <a:cxnLst/>
            <a:rect l="l" t="t" r="r" b="b"/>
            <a:pathLst>
              <a:path w="177165" h="267970">
                <a:moveTo>
                  <a:pt x="0" y="267783"/>
                </a:moveTo>
                <a:lnTo>
                  <a:pt x="176977" y="267783"/>
                </a:lnTo>
                <a:lnTo>
                  <a:pt x="176977" y="0"/>
                </a:lnTo>
                <a:lnTo>
                  <a:pt x="0" y="0"/>
                </a:lnTo>
                <a:lnTo>
                  <a:pt x="0" y="267783"/>
                </a:lnTo>
                <a:close/>
              </a:path>
            </a:pathLst>
          </a:custGeom>
          <a:solidFill>
            <a:srgbClr val="B4B5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9379183" y="4059497"/>
            <a:ext cx="177165" cy="270510"/>
          </a:xfrm>
          <a:custGeom>
            <a:avLst/>
            <a:gdLst/>
            <a:ahLst/>
            <a:cxnLst/>
            <a:rect l="l" t="t" r="r" b="b"/>
            <a:pathLst>
              <a:path w="177165" h="270510">
                <a:moveTo>
                  <a:pt x="176977" y="270111"/>
                </a:moveTo>
                <a:lnTo>
                  <a:pt x="0" y="270111"/>
                </a:lnTo>
                <a:lnTo>
                  <a:pt x="0" y="0"/>
                </a:lnTo>
                <a:lnTo>
                  <a:pt x="176977" y="0"/>
                </a:lnTo>
                <a:lnTo>
                  <a:pt x="176977" y="270111"/>
                </a:lnTo>
                <a:close/>
              </a:path>
            </a:pathLst>
          </a:custGeom>
          <a:solidFill>
            <a:srgbClr val="F0E1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623690" y="3179307"/>
            <a:ext cx="86159" cy="8615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9225492" y="3179308"/>
            <a:ext cx="86159" cy="8615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9623690" y="4855858"/>
            <a:ext cx="86159" cy="861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225492" y="4855859"/>
            <a:ext cx="86159" cy="861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9851898" y="3118765"/>
            <a:ext cx="605790" cy="1881505"/>
          </a:xfrm>
          <a:custGeom>
            <a:avLst/>
            <a:gdLst/>
            <a:ahLst/>
            <a:cxnLst/>
            <a:rect l="l" t="t" r="r" b="b"/>
            <a:pathLst>
              <a:path w="605790" h="1881504">
                <a:moveTo>
                  <a:pt x="605448" y="1881464"/>
                </a:moveTo>
                <a:lnTo>
                  <a:pt x="0" y="1881464"/>
                </a:lnTo>
                <a:lnTo>
                  <a:pt x="0" y="0"/>
                </a:lnTo>
                <a:lnTo>
                  <a:pt x="605448" y="0"/>
                </a:lnTo>
                <a:lnTo>
                  <a:pt x="605448" y="1881464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889156" y="3156024"/>
            <a:ext cx="531495" cy="1807210"/>
          </a:xfrm>
          <a:custGeom>
            <a:avLst/>
            <a:gdLst/>
            <a:ahLst/>
            <a:cxnLst/>
            <a:rect l="l" t="t" r="r" b="b"/>
            <a:pathLst>
              <a:path w="531495" h="1807210">
                <a:moveTo>
                  <a:pt x="0" y="0"/>
                </a:moveTo>
                <a:lnTo>
                  <a:pt x="530931" y="0"/>
                </a:lnTo>
                <a:lnTo>
                  <a:pt x="530931" y="1806950"/>
                </a:lnTo>
                <a:lnTo>
                  <a:pt x="0" y="18069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996274" y="3579817"/>
            <a:ext cx="316865" cy="962025"/>
          </a:xfrm>
          <a:custGeom>
            <a:avLst/>
            <a:gdLst/>
            <a:ahLst/>
            <a:cxnLst/>
            <a:rect l="l" t="t" r="r" b="b"/>
            <a:pathLst>
              <a:path w="316865" h="962025">
                <a:moveTo>
                  <a:pt x="316695" y="961689"/>
                </a:moveTo>
                <a:lnTo>
                  <a:pt x="0" y="961689"/>
                </a:lnTo>
                <a:lnTo>
                  <a:pt x="0" y="0"/>
                </a:lnTo>
                <a:lnTo>
                  <a:pt x="316695" y="0"/>
                </a:lnTo>
                <a:lnTo>
                  <a:pt x="316695" y="961689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066133" y="3791718"/>
            <a:ext cx="177165" cy="267970"/>
          </a:xfrm>
          <a:custGeom>
            <a:avLst/>
            <a:gdLst/>
            <a:ahLst/>
            <a:cxnLst/>
            <a:rect l="l" t="t" r="r" b="b"/>
            <a:pathLst>
              <a:path w="177165" h="267970">
                <a:moveTo>
                  <a:pt x="0" y="267783"/>
                </a:moveTo>
                <a:lnTo>
                  <a:pt x="176977" y="267783"/>
                </a:lnTo>
                <a:lnTo>
                  <a:pt x="176977" y="0"/>
                </a:lnTo>
                <a:lnTo>
                  <a:pt x="0" y="0"/>
                </a:lnTo>
                <a:lnTo>
                  <a:pt x="0" y="267783"/>
                </a:lnTo>
                <a:close/>
              </a:path>
            </a:pathLst>
          </a:custGeom>
          <a:solidFill>
            <a:srgbClr val="F0E1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066133" y="4059501"/>
            <a:ext cx="177165" cy="270510"/>
          </a:xfrm>
          <a:custGeom>
            <a:avLst/>
            <a:gdLst/>
            <a:ahLst/>
            <a:cxnLst/>
            <a:rect l="l" t="t" r="r" b="b"/>
            <a:pathLst>
              <a:path w="177165" h="270510">
                <a:moveTo>
                  <a:pt x="176977" y="270111"/>
                </a:moveTo>
                <a:lnTo>
                  <a:pt x="0" y="270111"/>
                </a:lnTo>
                <a:lnTo>
                  <a:pt x="0" y="0"/>
                </a:lnTo>
                <a:lnTo>
                  <a:pt x="176977" y="0"/>
                </a:lnTo>
                <a:lnTo>
                  <a:pt x="176977" y="270111"/>
                </a:lnTo>
                <a:close/>
              </a:path>
            </a:pathLst>
          </a:custGeom>
          <a:solidFill>
            <a:srgbClr val="B4B5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0310641" y="3179311"/>
            <a:ext cx="88488" cy="8615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912443" y="3179311"/>
            <a:ext cx="86159" cy="8615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0326942" y="4872161"/>
            <a:ext cx="86159" cy="861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896142" y="4872162"/>
            <a:ext cx="86159" cy="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791046" y="1863685"/>
            <a:ext cx="2666365" cy="1050290"/>
          </a:xfrm>
          <a:custGeom>
            <a:avLst/>
            <a:gdLst/>
            <a:ahLst/>
            <a:cxnLst/>
            <a:rect l="l" t="t" r="r" b="b"/>
            <a:pathLst>
              <a:path w="2666365" h="1050289">
                <a:moveTo>
                  <a:pt x="2666300" y="1050173"/>
                </a:moveTo>
                <a:lnTo>
                  <a:pt x="0" y="1050173"/>
                </a:lnTo>
                <a:lnTo>
                  <a:pt x="0" y="0"/>
                </a:lnTo>
                <a:lnTo>
                  <a:pt x="2666300" y="0"/>
                </a:lnTo>
                <a:lnTo>
                  <a:pt x="2666300" y="1050173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905150" y="1980112"/>
            <a:ext cx="2438400" cy="819785"/>
          </a:xfrm>
          <a:custGeom>
            <a:avLst/>
            <a:gdLst/>
            <a:ahLst/>
            <a:cxnLst/>
            <a:rect l="l" t="t" r="r" b="b"/>
            <a:pathLst>
              <a:path w="2438400" h="819785">
                <a:moveTo>
                  <a:pt x="0" y="0"/>
                </a:moveTo>
                <a:lnTo>
                  <a:pt x="2438092" y="0"/>
                </a:lnTo>
                <a:lnTo>
                  <a:pt x="2438092" y="819647"/>
                </a:lnTo>
                <a:lnTo>
                  <a:pt x="0" y="8196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984630" y="2203653"/>
            <a:ext cx="205104" cy="370840"/>
          </a:xfrm>
          <a:custGeom>
            <a:avLst/>
            <a:gdLst/>
            <a:ahLst/>
            <a:cxnLst/>
            <a:rect l="l" t="t" r="r" b="b"/>
            <a:pathLst>
              <a:path w="205104" h="370839">
                <a:moveTo>
                  <a:pt x="0" y="0"/>
                </a:moveTo>
                <a:lnTo>
                  <a:pt x="204920" y="0"/>
                </a:lnTo>
                <a:lnTo>
                  <a:pt x="204920" y="370238"/>
                </a:lnTo>
                <a:lnTo>
                  <a:pt x="0" y="370238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502601" y="2203653"/>
            <a:ext cx="205104" cy="370840"/>
          </a:xfrm>
          <a:custGeom>
            <a:avLst/>
            <a:gdLst/>
            <a:ahLst/>
            <a:cxnLst/>
            <a:rect l="l" t="t" r="r" b="b"/>
            <a:pathLst>
              <a:path w="205104" h="370839">
                <a:moveTo>
                  <a:pt x="0" y="0"/>
                </a:moveTo>
                <a:lnTo>
                  <a:pt x="204920" y="0"/>
                </a:lnTo>
                <a:lnTo>
                  <a:pt x="204920" y="370238"/>
                </a:lnTo>
                <a:lnTo>
                  <a:pt x="0" y="370238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020571" y="2203654"/>
            <a:ext cx="205104" cy="370840"/>
          </a:xfrm>
          <a:custGeom>
            <a:avLst/>
            <a:gdLst/>
            <a:ahLst/>
            <a:cxnLst/>
            <a:rect l="l" t="t" r="r" b="b"/>
            <a:pathLst>
              <a:path w="205104" h="370839">
                <a:moveTo>
                  <a:pt x="0" y="0"/>
                </a:moveTo>
                <a:lnTo>
                  <a:pt x="204920" y="0"/>
                </a:lnTo>
                <a:lnTo>
                  <a:pt x="204920" y="370238"/>
                </a:lnTo>
                <a:lnTo>
                  <a:pt x="0" y="370238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540870" y="2203654"/>
            <a:ext cx="203200" cy="370840"/>
          </a:xfrm>
          <a:custGeom>
            <a:avLst/>
            <a:gdLst/>
            <a:ahLst/>
            <a:cxnLst/>
            <a:rect l="l" t="t" r="r" b="b"/>
            <a:pathLst>
              <a:path w="203200" h="370839">
                <a:moveTo>
                  <a:pt x="0" y="0"/>
                </a:moveTo>
                <a:lnTo>
                  <a:pt x="202592" y="0"/>
                </a:lnTo>
                <a:lnTo>
                  <a:pt x="202592" y="370238"/>
                </a:lnTo>
                <a:lnTo>
                  <a:pt x="0" y="370238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058840" y="2203655"/>
            <a:ext cx="205104" cy="370840"/>
          </a:xfrm>
          <a:custGeom>
            <a:avLst/>
            <a:gdLst/>
            <a:ahLst/>
            <a:cxnLst/>
            <a:rect l="l" t="t" r="r" b="b"/>
            <a:pathLst>
              <a:path w="205104" h="370839">
                <a:moveTo>
                  <a:pt x="0" y="0"/>
                </a:moveTo>
                <a:lnTo>
                  <a:pt x="204920" y="0"/>
                </a:lnTo>
                <a:lnTo>
                  <a:pt x="204920" y="370238"/>
                </a:lnTo>
                <a:lnTo>
                  <a:pt x="0" y="370238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968330" y="1756574"/>
            <a:ext cx="375285" cy="107314"/>
          </a:xfrm>
          <a:custGeom>
            <a:avLst/>
            <a:gdLst/>
            <a:ahLst/>
            <a:cxnLst/>
            <a:rect l="l" t="t" r="r" b="b"/>
            <a:pathLst>
              <a:path w="375284" h="107314">
                <a:moveTo>
                  <a:pt x="374912" y="107113"/>
                </a:moveTo>
                <a:lnTo>
                  <a:pt x="0" y="107113"/>
                </a:lnTo>
                <a:lnTo>
                  <a:pt x="0" y="0"/>
                </a:lnTo>
                <a:lnTo>
                  <a:pt x="374912" y="0"/>
                </a:lnTo>
                <a:lnTo>
                  <a:pt x="374912" y="1071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936740" y="1756575"/>
            <a:ext cx="375285" cy="107314"/>
          </a:xfrm>
          <a:custGeom>
            <a:avLst/>
            <a:gdLst/>
            <a:ahLst/>
            <a:cxnLst/>
            <a:rect l="l" t="t" r="r" b="b"/>
            <a:pathLst>
              <a:path w="375284" h="107314">
                <a:moveTo>
                  <a:pt x="374912" y="107113"/>
                </a:moveTo>
                <a:lnTo>
                  <a:pt x="0" y="107113"/>
                </a:lnTo>
                <a:lnTo>
                  <a:pt x="0" y="0"/>
                </a:lnTo>
                <a:lnTo>
                  <a:pt x="374912" y="0"/>
                </a:lnTo>
                <a:lnTo>
                  <a:pt x="374912" y="1071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905150" y="1756575"/>
            <a:ext cx="375285" cy="107314"/>
          </a:xfrm>
          <a:custGeom>
            <a:avLst/>
            <a:gdLst/>
            <a:ahLst/>
            <a:cxnLst/>
            <a:rect l="l" t="t" r="r" b="b"/>
            <a:pathLst>
              <a:path w="375284" h="107314">
                <a:moveTo>
                  <a:pt x="374912" y="107113"/>
                </a:moveTo>
                <a:lnTo>
                  <a:pt x="0" y="107113"/>
                </a:lnTo>
                <a:lnTo>
                  <a:pt x="0" y="0"/>
                </a:lnTo>
                <a:lnTo>
                  <a:pt x="374912" y="0"/>
                </a:lnTo>
                <a:lnTo>
                  <a:pt x="374912" y="1071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0233796" y="2001073"/>
            <a:ext cx="86159" cy="861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0233796" y="2690322"/>
            <a:ext cx="86159" cy="8615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928436" y="2001073"/>
            <a:ext cx="86159" cy="861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928436" y="2690323"/>
            <a:ext cx="86159" cy="8615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0679731" y="3265474"/>
            <a:ext cx="0" cy="794385"/>
          </a:xfrm>
          <a:custGeom>
            <a:avLst/>
            <a:gdLst/>
            <a:ahLst/>
            <a:cxnLst/>
            <a:rect l="l" t="t" r="r" b="b"/>
            <a:pathLst>
              <a:path h="794385">
                <a:moveTo>
                  <a:pt x="0" y="0"/>
                </a:moveTo>
                <a:lnTo>
                  <a:pt x="0" y="794033"/>
                </a:lnTo>
              </a:path>
            </a:pathLst>
          </a:custGeom>
          <a:ln w="39586">
            <a:solidFill>
              <a:srgbClr val="C700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0659938" y="3285267"/>
            <a:ext cx="245110" cy="0"/>
          </a:xfrm>
          <a:custGeom>
            <a:avLst/>
            <a:gdLst/>
            <a:ahLst/>
            <a:cxnLst/>
            <a:rect l="l" t="t" r="r" b="b"/>
            <a:pathLst>
              <a:path w="245109">
                <a:moveTo>
                  <a:pt x="0" y="0"/>
                </a:moveTo>
                <a:lnTo>
                  <a:pt x="244507" y="0"/>
                </a:lnTo>
              </a:path>
            </a:pathLst>
          </a:custGeom>
          <a:ln w="39585">
            <a:solidFill>
              <a:srgbClr val="C700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0659938" y="2894072"/>
            <a:ext cx="245110" cy="0"/>
          </a:xfrm>
          <a:custGeom>
            <a:avLst/>
            <a:gdLst/>
            <a:ahLst/>
            <a:cxnLst/>
            <a:rect l="l" t="t" r="r" b="b"/>
            <a:pathLst>
              <a:path w="245109">
                <a:moveTo>
                  <a:pt x="0" y="0"/>
                </a:moveTo>
                <a:lnTo>
                  <a:pt x="244507" y="0"/>
                </a:lnTo>
              </a:path>
            </a:pathLst>
          </a:custGeom>
          <a:ln w="39585">
            <a:solidFill>
              <a:srgbClr val="C700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0679731" y="2368985"/>
            <a:ext cx="0" cy="545465"/>
          </a:xfrm>
          <a:custGeom>
            <a:avLst/>
            <a:gdLst/>
            <a:ahLst/>
            <a:cxnLst/>
            <a:rect l="l" t="t" r="r" b="b"/>
            <a:pathLst>
              <a:path h="545464">
                <a:moveTo>
                  <a:pt x="0" y="0"/>
                </a:moveTo>
                <a:lnTo>
                  <a:pt x="0" y="544879"/>
                </a:lnTo>
              </a:path>
            </a:pathLst>
          </a:custGeom>
          <a:ln w="39586">
            <a:solidFill>
              <a:srgbClr val="C700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0457346" y="2388778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>
                <a:moveTo>
                  <a:pt x="0" y="0"/>
                </a:moveTo>
                <a:lnTo>
                  <a:pt x="242179" y="0"/>
                </a:lnTo>
              </a:path>
            </a:pathLst>
          </a:custGeom>
          <a:ln w="39585">
            <a:solidFill>
              <a:srgbClr val="C700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0457346" y="4060674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>
                <a:moveTo>
                  <a:pt x="0" y="0"/>
                </a:moveTo>
                <a:lnTo>
                  <a:pt x="242179" y="0"/>
                </a:lnTo>
              </a:path>
            </a:pathLst>
          </a:custGeom>
          <a:ln w="39585">
            <a:solidFill>
              <a:srgbClr val="C700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546537" y="2388779"/>
            <a:ext cx="245110" cy="0"/>
          </a:xfrm>
          <a:custGeom>
            <a:avLst/>
            <a:gdLst/>
            <a:ahLst/>
            <a:cxnLst/>
            <a:rect l="l" t="t" r="r" b="b"/>
            <a:pathLst>
              <a:path w="245109">
                <a:moveTo>
                  <a:pt x="0" y="0"/>
                </a:moveTo>
                <a:lnTo>
                  <a:pt x="244507" y="0"/>
                </a:lnTo>
              </a:path>
            </a:pathLst>
          </a:custGeom>
          <a:ln w="39585">
            <a:solidFill>
              <a:srgbClr val="009C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546537" y="4060675"/>
            <a:ext cx="245110" cy="0"/>
          </a:xfrm>
          <a:custGeom>
            <a:avLst/>
            <a:gdLst/>
            <a:ahLst/>
            <a:cxnLst/>
            <a:rect l="l" t="t" r="r" b="b"/>
            <a:pathLst>
              <a:path w="245109">
                <a:moveTo>
                  <a:pt x="0" y="0"/>
                </a:moveTo>
                <a:lnTo>
                  <a:pt x="244507" y="0"/>
                </a:lnTo>
              </a:path>
            </a:pathLst>
          </a:custGeom>
          <a:ln w="39585">
            <a:solidFill>
              <a:srgbClr val="009C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566331" y="2389944"/>
            <a:ext cx="0" cy="1670050"/>
          </a:xfrm>
          <a:custGeom>
            <a:avLst/>
            <a:gdLst/>
            <a:ahLst/>
            <a:cxnLst/>
            <a:rect l="l" t="t" r="r" b="b"/>
            <a:pathLst>
              <a:path h="1670050">
                <a:moveTo>
                  <a:pt x="0" y="0"/>
                </a:moveTo>
                <a:lnTo>
                  <a:pt x="0" y="1669566"/>
                </a:lnTo>
              </a:path>
            </a:pathLst>
          </a:custGeom>
          <a:ln w="39586">
            <a:solidFill>
              <a:srgbClr val="009C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093770" y="5080576"/>
            <a:ext cx="2061210" cy="0"/>
          </a:xfrm>
          <a:custGeom>
            <a:avLst/>
            <a:gdLst/>
            <a:ahLst/>
            <a:cxnLst/>
            <a:rect l="l" t="t" r="r" b="b"/>
            <a:pathLst>
              <a:path w="2061209">
                <a:moveTo>
                  <a:pt x="0" y="0"/>
                </a:moveTo>
                <a:lnTo>
                  <a:pt x="2060852" y="0"/>
                </a:lnTo>
              </a:path>
            </a:pathLst>
          </a:custGeom>
          <a:ln w="39585">
            <a:solidFill>
              <a:srgbClr val="2626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0155787" y="5000242"/>
            <a:ext cx="0" cy="100330"/>
          </a:xfrm>
          <a:custGeom>
            <a:avLst/>
            <a:gdLst/>
            <a:ahLst/>
            <a:cxnLst/>
            <a:rect l="l" t="t" r="r" b="b"/>
            <a:pathLst>
              <a:path h="100329">
                <a:moveTo>
                  <a:pt x="0" y="0"/>
                </a:moveTo>
                <a:lnTo>
                  <a:pt x="0" y="100127"/>
                </a:lnTo>
              </a:path>
            </a:pathLst>
          </a:custGeom>
          <a:ln w="39586">
            <a:solidFill>
              <a:srgbClr val="2626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466507" y="5000242"/>
            <a:ext cx="0" cy="100330"/>
          </a:xfrm>
          <a:custGeom>
            <a:avLst/>
            <a:gdLst/>
            <a:ahLst/>
            <a:cxnLst/>
            <a:rect l="l" t="t" r="r" b="b"/>
            <a:pathLst>
              <a:path h="100329">
                <a:moveTo>
                  <a:pt x="0" y="0"/>
                </a:moveTo>
                <a:lnTo>
                  <a:pt x="0" y="100127"/>
                </a:lnTo>
              </a:path>
            </a:pathLst>
          </a:custGeom>
          <a:ln w="39586">
            <a:solidFill>
              <a:srgbClr val="2626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9083444" y="5100370"/>
            <a:ext cx="79375" cy="58419"/>
          </a:xfrm>
          <a:custGeom>
            <a:avLst/>
            <a:gdLst/>
            <a:ahLst/>
            <a:cxnLst/>
            <a:rect l="l" t="t" r="r" b="b"/>
            <a:pathLst>
              <a:path w="79375" h="58420">
                <a:moveTo>
                  <a:pt x="0" y="0"/>
                </a:moveTo>
                <a:lnTo>
                  <a:pt x="79173" y="0"/>
                </a:lnTo>
                <a:lnTo>
                  <a:pt x="79173" y="58213"/>
                </a:lnTo>
                <a:lnTo>
                  <a:pt x="0" y="58213"/>
                </a:lnTo>
                <a:lnTo>
                  <a:pt x="0" y="0"/>
                </a:lnTo>
                <a:close/>
              </a:path>
            </a:pathLst>
          </a:custGeom>
          <a:solidFill>
            <a:srgbClr val="2626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779556" y="5000243"/>
            <a:ext cx="0" cy="100330"/>
          </a:xfrm>
          <a:custGeom>
            <a:avLst/>
            <a:gdLst/>
            <a:ahLst/>
            <a:cxnLst/>
            <a:rect l="l" t="t" r="r" b="b"/>
            <a:pathLst>
              <a:path h="100329">
                <a:moveTo>
                  <a:pt x="0" y="0"/>
                </a:moveTo>
                <a:lnTo>
                  <a:pt x="0" y="100127"/>
                </a:lnTo>
              </a:path>
            </a:pathLst>
          </a:custGeom>
          <a:ln w="39586">
            <a:solidFill>
              <a:srgbClr val="2626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092606" y="5000243"/>
            <a:ext cx="0" cy="100330"/>
          </a:xfrm>
          <a:custGeom>
            <a:avLst/>
            <a:gdLst/>
            <a:ahLst/>
            <a:cxnLst/>
            <a:rect l="l" t="t" r="r" b="b"/>
            <a:pathLst>
              <a:path h="100329">
                <a:moveTo>
                  <a:pt x="0" y="0"/>
                </a:moveTo>
                <a:lnTo>
                  <a:pt x="0" y="100127"/>
                </a:lnTo>
              </a:path>
            </a:pathLst>
          </a:custGeom>
          <a:ln w="39586">
            <a:solidFill>
              <a:srgbClr val="2626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791046" y="2913870"/>
            <a:ext cx="2666365" cy="205104"/>
          </a:xfrm>
          <a:custGeom>
            <a:avLst/>
            <a:gdLst/>
            <a:ahLst/>
            <a:cxnLst/>
            <a:rect l="l" t="t" r="r" b="b"/>
            <a:pathLst>
              <a:path w="2666365" h="205105">
                <a:moveTo>
                  <a:pt x="2666300" y="204911"/>
                </a:moveTo>
                <a:lnTo>
                  <a:pt x="0" y="204911"/>
                </a:lnTo>
                <a:lnTo>
                  <a:pt x="0" y="0"/>
                </a:lnTo>
                <a:lnTo>
                  <a:pt x="2666300" y="0"/>
                </a:lnTo>
                <a:lnTo>
                  <a:pt x="2666300" y="204911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0155787" y="2913870"/>
            <a:ext cx="0" cy="205104"/>
          </a:xfrm>
          <a:custGeom>
            <a:avLst/>
            <a:gdLst/>
            <a:ahLst/>
            <a:cxnLst/>
            <a:rect l="l" t="t" r="r" b="b"/>
            <a:pathLst>
              <a:path h="205105">
                <a:moveTo>
                  <a:pt x="0" y="0"/>
                </a:moveTo>
                <a:lnTo>
                  <a:pt x="0" y="204911"/>
                </a:lnTo>
              </a:path>
            </a:pathLst>
          </a:custGeom>
          <a:ln w="39586">
            <a:solidFill>
              <a:srgbClr val="009C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9466507" y="2913870"/>
            <a:ext cx="0" cy="205104"/>
          </a:xfrm>
          <a:custGeom>
            <a:avLst/>
            <a:gdLst/>
            <a:ahLst/>
            <a:cxnLst/>
            <a:rect l="l" t="t" r="r" b="b"/>
            <a:pathLst>
              <a:path h="205105">
                <a:moveTo>
                  <a:pt x="0" y="0"/>
                </a:moveTo>
                <a:lnTo>
                  <a:pt x="0" y="204911"/>
                </a:lnTo>
              </a:path>
            </a:pathLst>
          </a:custGeom>
          <a:ln w="39586">
            <a:solidFill>
              <a:srgbClr val="009C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779556" y="2913871"/>
            <a:ext cx="0" cy="205104"/>
          </a:xfrm>
          <a:custGeom>
            <a:avLst/>
            <a:gdLst/>
            <a:ahLst/>
            <a:cxnLst/>
            <a:rect l="l" t="t" r="r" b="b"/>
            <a:pathLst>
              <a:path h="205105">
                <a:moveTo>
                  <a:pt x="0" y="0"/>
                </a:moveTo>
                <a:lnTo>
                  <a:pt x="0" y="204911"/>
                </a:lnTo>
              </a:path>
            </a:pathLst>
          </a:custGeom>
          <a:ln w="39586">
            <a:solidFill>
              <a:srgbClr val="009C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092606" y="2913871"/>
            <a:ext cx="0" cy="205104"/>
          </a:xfrm>
          <a:custGeom>
            <a:avLst/>
            <a:gdLst/>
            <a:ahLst/>
            <a:cxnLst/>
            <a:rect l="l" t="t" r="r" b="b"/>
            <a:pathLst>
              <a:path h="205105">
                <a:moveTo>
                  <a:pt x="0" y="0"/>
                </a:moveTo>
                <a:lnTo>
                  <a:pt x="0" y="204911"/>
                </a:lnTo>
              </a:path>
            </a:pathLst>
          </a:custGeom>
          <a:ln w="39586">
            <a:solidFill>
              <a:srgbClr val="009C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0631995" y="1733299"/>
            <a:ext cx="137390" cy="1373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476678" y="1733300"/>
            <a:ext cx="139718" cy="1373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476678" y="4886148"/>
            <a:ext cx="139718" cy="1397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0631995" y="4886148"/>
            <a:ext cx="137390" cy="13971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 txBox="1"/>
          <p:nvPr/>
        </p:nvSpPr>
        <p:spPr>
          <a:xfrm>
            <a:off x="8310067" y="5538109"/>
            <a:ext cx="161353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spc="20" dirty="0">
                <a:solidFill>
                  <a:srgbClr val="FFFFFF"/>
                </a:solidFill>
                <a:latin typeface="Verdana"/>
                <a:cs typeface="Verdana"/>
              </a:rPr>
              <a:t>Circuit</a:t>
            </a:r>
            <a:r>
              <a:rPr sz="20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i="1" spc="30" dirty="0">
                <a:solidFill>
                  <a:srgbClr val="FFFFFF"/>
                </a:solidFill>
                <a:latin typeface="Verdana"/>
                <a:cs typeface="Verdana"/>
              </a:rPr>
              <a:t>open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5663184" y="2353055"/>
            <a:ext cx="1045463" cy="189433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096000" y="3553967"/>
            <a:ext cx="691896" cy="69341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3410711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88752" y="2252560"/>
            <a:ext cx="7317105" cy="104076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 indent="2729230">
              <a:lnSpc>
                <a:spcPts val="3670"/>
              </a:lnSpc>
              <a:spcBef>
                <a:spcPts val="760"/>
              </a:spcBef>
            </a:pPr>
            <a:r>
              <a:rPr spc="10" dirty="0">
                <a:solidFill>
                  <a:srgbClr val="1A1A1A"/>
                </a:solidFill>
              </a:rPr>
              <a:t>Fault </a:t>
            </a:r>
            <a:r>
              <a:rPr spc="-50" dirty="0">
                <a:solidFill>
                  <a:srgbClr val="1A1A1A"/>
                </a:solidFill>
              </a:rPr>
              <a:t>Tolerance</a:t>
            </a:r>
            <a:r>
              <a:rPr spc="-515" dirty="0">
                <a:solidFill>
                  <a:srgbClr val="1A1A1A"/>
                </a:solidFill>
              </a:rPr>
              <a:t> </a:t>
            </a:r>
            <a:r>
              <a:rPr spc="15" dirty="0">
                <a:solidFill>
                  <a:srgbClr val="1A1A1A"/>
                </a:solidFill>
              </a:rPr>
              <a:t>with  </a:t>
            </a:r>
            <a:r>
              <a:rPr spc="10" dirty="0">
                <a:solidFill>
                  <a:srgbClr val="1A1A1A"/>
                </a:solidFill>
              </a:rPr>
              <a:t>Netflix </a:t>
            </a:r>
            <a:r>
              <a:rPr spc="-50" dirty="0">
                <a:solidFill>
                  <a:srgbClr val="1A1A1A"/>
                </a:solidFill>
              </a:rPr>
              <a:t>Hystrix </a:t>
            </a:r>
            <a:r>
              <a:rPr dirty="0">
                <a:solidFill>
                  <a:srgbClr val="1A1A1A"/>
                </a:solidFill>
              </a:rPr>
              <a:t>and </a:t>
            </a:r>
            <a:r>
              <a:rPr spc="-10" dirty="0">
                <a:solidFill>
                  <a:srgbClr val="1A1A1A"/>
                </a:solidFill>
              </a:rPr>
              <a:t>Spring</a:t>
            </a:r>
            <a:r>
              <a:rPr spc="-770" dirty="0">
                <a:solidFill>
                  <a:srgbClr val="1A1A1A"/>
                </a:solidFill>
              </a:rPr>
              <a:t> </a:t>
            </a:r>
            <a:r>
              <a:rPr spc="60" dirty="0">
                <a:solidFill>
                  <a:srgbClr val="1A1A1A"/>
                </a:solidFill>
              </a:rPr>
              <a:t>Cloud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664" y="2890329"/>
            <a:ext cx="9518015" cy="168148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800"/>
              </a:spcBef>
            </a:pPr>
            <a:r>
              <a:rPr sz="2500" spc="-35" dirty="0">
                <a:solidFill>
                  <a:srgbClr val="3E3E3E"/>
                </a:solidFill>
                <a:latin typeface="Verdana"/>
                <a:cs typeface="Verdana"/>
              </a:rPr>
              <a:t>Hystrix</a:t>
            </a:r>
            <a:r>
              <a:rPr sz="25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500" spc="-45" dirty="0">
                <a:solidFill>
                  <a:srgbClr val="3E3E3E"/>
                </a:solidFill>
                <a:latin typeface="Verdana"/>
                <a:cs typeface="Verdana"/>
              </a:rPr>
              <a:t>is</a:t>
            </a:r>
            <a:r>
              <a:rPr sz="25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500" spc="-60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5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500" spc="-15" dirty="0">
                <a:solidFill>
                  <a:srgbClr val="3E3E3E"/>
                </a:solidFill>
                <a:latin typeface="Verdana"/>
                <a:cs typeface="Verdana"/>
              </a:rPr>
              <a:t>latency</a:t>
            </a:r>
            <a:r>
              <a:rPr sz="25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3E3E3E"/>
                </a:solidFill>
                <a:latin typeface="Verdana"/>
                <a:cs typeface="Verdana"/>
              </a:rPr>
              <a:t>and</a:t>
            </a:r>
            <a:r>
              <a:rPr sz="2500" spc="-2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900" spc="5" dirty="0">
                <a:solidFill>
                  <a:srgbClr val="2A9FBC"/>
                </a:solidFill>
                <a:latin typeface="Verdana"/>
                <a:cs typeface="Verdana"/>
              </a:rPr>
              <a:t>fault</a:t>
            </a:r>
            <a:r>
              <a:rPr sz="2900" spc="-15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900" spc="10" dirty="0">
                <a:solidFill>
                  <a:srgbClr val="2A9FBC"/>
                </a:solidFill>
                <a:latin typeface="Verdana"/>
                <a:cs typeface="Verdana"/>
              </a:rPr>
              <a:t>tolerance</a:t>
            </a:r>
            <a:r>
              <a:rPr sz="2900" spc="-9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500" spc="-35" dirty="0">
                <a:solidFill>
                  <a:srgbClr val="3E3E3E"/>
                </a:solidFill>
                <a:latin typeface="Verdana"/>
                <a:cs typeface="Verdana"/>
              </a:rPr>
              <a:t>library</a:t>
            </a:r>
            <a:r>
              <a:rPr sz="2500" spc="-1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500" spc="15" dirty="0">
                <a:solidFill>
                  <a:srgbClr val="3E3E3E"/>
                </a:solidFill>
                <a:latin typeface="Verdana"/>
                <a:cs typeface="Verdana"/>
              </a:rPr>
              <a:t>designed</a:t>
            </a:r>
            <a:r>
              <a:rPr sz="2500" spc="-1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500" spc="35" dirty="0">
                <a:solidFill>
                  <a:srgbClr val="3E3E3E"/>
                </a:solidFill>
                <a:latin typeface="Verdana"/>
                <a:cs typeface="Verdana"/>
              </a:rPr>
              <a:t>to  </a:t>
            </a:r>
            <a:r>
              <a:rPr sz="2500" spc="20" dirty="0">
                <a:solidFill>
                  <a:srgbClr val="3E3E3E"/>
                </a:solidFill>
                <a:latin typeface="Verdana"/>
                <a:cs typeface="Verdana"/>
              </a:rPr>
              <a:t>stop </a:t>
            </a:r>
            <a:r>
              <a:rPr sz="2900" spc="40" dirty="0">
                <a:solidFill>
                  <a:srgbClr val="2A9FBC"/>
                </a:solidFill>
                <a:latin typeface="Verdana"/>
                <a:cs typeface="Verdana"/>
              </a:rPr>
              <a:t>cascading </a:t>
            </a:r>
            <a:r>
              <a:rPr sz="2900" spc="-10" dirty="0">
                <a:solidFill>
                  <a:srgbClr val="2A9FBC"/>
                </a:solidFill>
                <a:latin typeface="Verdana"/>
                <a:cs typeface="Verdana"/>
              </a:rPr>
              <a:t>failure </a:t>
            </a:r>
            <a:r>
              <a:rPr sz="2500" spc="-10" dirty="0">
                <a:solidFill>
                  <a:srgbClr val="3E3E3E"/>
                </a:solidFill>
                <a:latin typeface="Verdana"/>
                <a:cs typeface="Verdana"/>
              </a:rPr>
              <a:t>and </a:t>
            </a:r>
            <a:r>
              <a:rPr sz="2500" spc="-15" dirty="0">
                <a:solidFill>
                  <a:srgbClr val="3E3E3E"/>
                </a:solidFill>
                <a:latin typeface="Verdana"/>
                <a:cs typeface="Verdana"/>
              </a:rPr>
              <a:t>enable </a:t>
            </a:r>
            <a:r>
              <a:rPr sz="2500" spc="-30" dirty="0">
                <a:solidFill>
                  <a:srgbClr val="3E3E3E"/>
                </a:solidFill>
                <a:latin typeface="Verdana"/>
                <a:cs typeface="Verdana"/>
              </a:rPr>
              <a:t>resilience </a:t>
            </a:r>
            <a:r>
              <a:rPr sz="2500" spc="-40" dirty="0">
                <a:solidFill>
                  <a:srgbClr val="3E3E3E"/>
                </a:solidFill>
                <a:latin typeface="Verdana"/>
                <a:cs typeface="Verdana"/>
              </a:rPr>
              <a:t>in </a:t>
            </a:r>
            <a:r>
              <a:rPr sz="2500" spc="5" dirty="0">
                <a:solidFill>
                  <a:srgbClr val="3E3E3E"/>
                </a:solidFill>
                <a:latin typeface="Verdana"/>
                <a:cs typeface="Verdana"/>
              </a:rPr>
              <a:t>complex  </a:t>
            </a:r>
            <a:r>
              <a:rPr sz="2500" dirty="0">
                <a:solidFill>
                  <a:srgbClr val="3E3E3E"/>
                </a:solidFill>
                <a:latin typeface="Verdana"/>
                <a:cs typeface="Verdana"/>
              </a:rPr>
              <a:t>distributed </a:t>
            </a:r>
            <a:r>
              <a:rPr sz="2500" spc="-55" dirty="0">
                <a:solidFill>
                  <a:srgbClr val="3E3E3E"/>
                </a:solidFill>
                <a:latin typeface="Verdana"/>
                <a:cs typeface="Verdana"/>
              </a:rPr>
              <a:t>systems </a:t>
            </a:r>
            <a:r>
              <a:rPr sz="2900" spc="5" dirty="0">
                <a:solidFill>
                  <a:srgbClr val="2A9FBC"/>
                </a:solidFill>
                <a:latin typeface="Verdana"/>
                <a:cs typeface="Verdana"/>
              </a:rPr>
              <a:t>where </a:t>
            </a:r>
            <a:r>
              <a:rPr sz="2900" spc="-10" dirty="0">
                <a:solidFill>
                  <a:srgbClr val="2A9FBC"/>
                </a:solidFill>
                <a:latin typeface="Verdana"/>
                <a:cs typeface="Verdana"/>
              </a:rPr>
              <a:t>failure </a:t>
            </a:r>
            <a:r>
              <a:rPr sz="2900" spc="-15" dirty="0">
                <a:solidFill>
                  <a:srgbClr val="2A9FBC"/>
                </a:solidFill>
                <a:latin typeface="Verdana"/>
                <a:cs typeface="Verdana"/>
              </a:rPr>
              <a:t>is</a:t>
            </a:r>
            <a:r>
              <a:rPr sz="2900" spc="-74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900" spc="-15" dirty="0">
                <a:solidFill>
                  <a:srgbClr val="2A9FBC"/>
                </a:solidFill>
                <a:latin typeface="Verdana"/>
                <a:cs typeface="Verdana"/>
              </a:rPr>
              <a:t>inevitable</a:t>
            </a:r>
            <a:r>
              <a:rPr sz="2500" spc="-15" dirty="0">
                <a:solidFill>
                  <a:srgbClr val="3E3E3E"/>
                </a:solidFill>
                <a:latin typeface="Verdana"/>
                <a:cs typeface="Verdana"/>
              </a:rPr>
              <a:t>.</a:t>
            </a:r>
            <a:endParaRPr sz="2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65"/>
              </a:spcBef>
            </a:pPr>
            <a:r>
              <a:rPr sz="1600" i="1" spc="-10" dirty="0">
                <a:solidFill>
                  <a:srgbClr val="3E3E3E"/>
                </a:solidFill>
                <a:latin typeface="Verdana"/>
                <a:cs typeface="Verdana"/>
              </a:rPr>
              <a:t>-Netflix </a:t>
            </a:r>
            <a:r>
              <a:rPr sz="1600" i="1" spc="-35" dirty="0">
                <a:solidFill>
                  <a:srgbClr val="3E3E3E"/>
                </a:solidFill>
                <a:latin typeface="Verdana"/>
                <a:cs typeface="Verdana"/>
              </a:rPr>
              <a:t>Hystrix </a:t>
            </a:r>
            <a:r>
              <a:rPr sz="1600" i="1" dirty="0">
                <a:solidFill>
                  <a:srgbClr val="3E3E3E"/>
                </a:solidFill>
                <a:latin typeface="Verdana"/>
                <a:cs typeface="Verdana"/>
              </a:rPr>
              <a:t>Project</a:t>
            </a:r>
            <a:r>
              <a:rPr sz="1600" i="1" spc="-20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i="1" spc="10" dirty="0">
                <a:solidFill>
                  <a:srgbClr val="3E3E3E"/>
                </a:solidFill>
                <a:latin typeface="Verdana"/>
                <a:cs typeface="Verdana"/>
              </a:rPr>
              <a:t>page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3744" y="2092807"/>
            <a:ext cx="40455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9BC850"/>
                </a:solidFill>
              </a:rPr>
              <a:t>Netflix</a:t>
            </a:r>
            <a:r>
              <a:rPr sz="4800" spc="-560" dirty="0">
                <a:solidFill>
                  <a:srgbClr val="9BC850"/>
                </a:solidFill>
              </a:rPr>
              <a:t> </a:t>
            </a:r>
            <a:r>
              <a:rPr sz="4800" spc="-195" dirty="0">
                <a:solidFill>
                  <a:srgbClr val="9BC850"/>
                </a:solidFill>
              </a:rPr>
              <a:t>Hystrix</a:t>
            </a:r>
            <a:endParaRPr sz="4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2578" y="810793"/>
            <a:ext cx="6615430" cy="452310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Implements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the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circuit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breaker</a:t>
            </a:r>
            <a:r>
              <a:rPr sz="2400" spc="-47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pattern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1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Wraps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calls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and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watches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for</a:t>
            </a:r>
            <a:r>
              <a:rPr sz="2400" spc="-6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failures</a:t>
            </a:r>
            <a:endParaRPr sz="2400">
              <a:latin typeface="Verdana"/>
              <a:cs typeface="Verdana"/>
            </a:endParaRPr>
          </a:p>
          <a:p>
            <a:pPr marL="838200" lvl="1" indent="-287655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•"/>
              <a:tabLst>
                <a:tab pos="838200" algn="l"/>
                <a:tab pos="838835" algn="l"/>
              </a:tabLst>
            </a:pPr>
            <a:r>
              <a:rPr sz="2400" spc="-240" dirty="0">
                <a:solidFill>
                  <a:srgbClr val="F05A28"/>
                </a:solidFill>
                <a:latin typeface="Verdana"/>
                <a:cs typeface="Verdana"/>
              </a:rPr>
              <a:t>10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sec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rolling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window</a:t>
            </a:r>
            <a:endParaRPr sz="2400">
              <a:latin typeface="Verdana"/>
              <a:cs typeface="Verdana"/>
            </a:endParaRPr>
          </a:p>
          <a:p>
            <a:pPr marL="838200" lvl="1" indent="-287655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•"/>
              <a:tabLst>
                <a:tab pos="838200" algn="l"/>
                <a:tab pos="838835" algn="l"/>
              </a:tabLst>
            </a:pP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20 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request</a:t>
            </a:r>
            <a:r>
              <a:rPr sz="2400" spc="-29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volume</a:t>
            </a:r>
            <a:endParaRPr sz="2400">
              <a:latin typeface="Verdana"/>
              <a:cs typeface="Verdana"/>
            </a:endParaRPr>
          </a:p>
          <a:p>
            <a:pPr marL="838200" lvl="1" indent="-287655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•"/>
              <a:tabLst>
                <a:tab pos="838200" algn="l"/>
                <a:tab pos="838835" algn="l"/>
              </a:tabLst>
            </a:pPr>
            <a:r>
              <a:rPr sz="2400" spc="-465" dirty="0">
                <a:solidFill>
                  <a:srgbClr val="F05A28"/>
                </a:solidFill>
                <a:latin typeface="Verdana"/>
                <a:cs typeface="Verdana"/>
              </a:rPr>
              <a:t>&gt;= </a:t>
            </a:r>
            <a:r>
              <a:rPr sz="2400" spc="-155" dirty="0">
                <a:solidFill>
                  <a:srgbClr val="F05A28"/>
                </a:solidFill>
                <a:latin typeface="Verdana"/>
                <a:cs typeface="Verdana"/>
              </a:rPr>
              <a:t>50% </a:t>
            </a: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error</a:t>
            </a:r>
            <a:r>
              <a:rPr sz="2400" spc="-10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/>
                <a:cs typeface="Verdana"/>
              </a:rPr>
              <a:t>rate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Waits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/>
                <a:cs typeface="Verdana"/>
              </a:rPr>
              <a:t>&amp;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tries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single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request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after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/>
                <a:cs typeface="Verdana"/>
              </a:rPr>
              <a:t>5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sec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Fallbacks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Protects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services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from </a:t>
            </a: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being</a:t>
            </a:r>
            <a:r>
              <a:rPr sz="2400" spc="-58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overloaded</a:t>
            </a:r>
            <a:endParaRPr sz="2400">
              <a:latin typeface="Verdana"/>
              <a:cs typeface="Verdana"/>
            </a:endParaRPr>
          </a:p>
          <a:p>
            <a:pPr marL="541020" marR="90170" indent="-289560">
              <a:lnSpc>
                <a:spcPts val="2870"/>
              </a:lnSpc>
              <a:spcBef>
                <a:spcPts val="705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Thread 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pools, </a:t>
            </a: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semaphores, </a:t>
            </a:r>
            <a:r>
              <a:rPr sz="2400" spc="-75" dirty="0">
                <a:solidFill>
                  <a:srgbClr val="F05A28"/>
                </a:solidFill>
                <a:latin typeface="Verdana"/>
                <a:cs typeface="Verdana"/>
              </a:rPr>
              <a:t>&amp;</a:t>
            </a:r>
            <a:r>
              <a:rPr sz="2400" spc="-46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cascading  </a:t>
            </a: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failures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4734" y="1744427"/>
            <a:ext cx="3483160" cy="3492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2711" y="1857755"/>
            <a:ext cx="11466830" cy="3914140"/>
          </a:xfrm>
          <a:custGeom>
            <a:avLst/>
            <a:gdLst/>
            <a:ahLst/>
            <a:cxnLst/>
            <a:rect l="l" t="t" r="r" b="b"/>
            <a:pathLst>
              <a:path w="11466830" h="3914140">
                <a:moveTo>
                  <a:pt x="0" y="0"/>
                </a:moveTo>
                <a:lnTo>
                  <a:pt x="11466576" y="0"/>
                </a:lnTo>
                <a:lnTo>
                  <a:pt x="11466576" y="3913632"/>
                </a:lnTo>
                <a:lnTo>
                  <a:pt x="0" y="391363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85086" y="519061"/>
            <a:ext cx="8133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 </a:t>
            </a:r>
            <a:r>
              <a:rPr spc="-25" dirty="0"/>
              <a:t>Spring </a:t>
            </a:r>
            <a:r>
              <a:rPr spc="45" dirty="0"/>
              <a:t>Cloud </a:t>
            </a:r>
            <a:r>
              <a:rPr spc="-110" dirty="0"/>
              <a:t>&amp; </a:t>
            </a:r>
            <a:r>
              <a:rPr spc="-15" dirty="0"/>
              <a:t>Netflix</a:t>
            </a:r>
            <a:r>
              <a:rPr spc="-919" dirty="0"/>
              <a:t> </a:t>
            </a:r>
            <a:r>
              <a:rPr spc="-65" dirty="0"/>
              <a:t>Hystrix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0886" y="1421879"/>
            <a:ext cx="10586720" cy="4236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pom.xml</a:t>
            </a:r>
            <a:endParaRPr sz="2000">
              <a:latin typeface="Courier New"/>
              <a:cs typeface="Courier New"/>
            </a:endParaRPr>
          </a:p>
          <a:p>
            <a:pPr marL="408940">
              <a:lnSpc>
                <a:spcPct val="100000"/>
              </a:lnSpc>
              <a:spcBef>
                <a:spcPts val="1714"/>
              </a:spcBef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&lt;dependencyManagement&gt;</a:t>
            </a:r>
            <a:endParaRPr sz="2200">
              <a:latin typeface="Courier New"/>
              <a:cs typeface="Courier New"/>
            </a:endParaRPr>
          </a:p>
          <a:p>
            <a:pPr marL="99568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&lt;dependencies&gt;</a:t>
            </a:r>
            <a:endParaRPr sz="2200">
              <a:latin typeface="Courier New"/>
              <a:cs typeface="Courier New"/>
            </a:endParaRPr>
          </a:p>
          <a:p>
            <a:pPr marL="158051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&lt;dependency&gt;</a:t>
            </a:r>
            <a:endParaRPr sz="2200">
              <a:latin typeface="Courier New"/>
              <a:cs typeface="Courier New"/>
            </a:endParaRPr>
          </a:p>
          <a:p>
            <a:pPr marL="216725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&lt;/groupId&gt;</a:t>
            </a:r>
            <a:endParaRPr sz="2200">
              <a:latin typeface="Courier New"/>
              <a:cs typeface="Courier New"/>
            </a:endParaRPr>
          </a:p>
          <a:p>
            <a:pPr marL="216725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spring-cloud-dependencies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&lt;/artifactId&gt;</a:t>
            </a:r>
            <a:endParaRPr sz="2200">
              <a:latin typeface="Courier New"/>
              <a:cs typeface="Courier New"/>
            </a:endParaRPr>
          </a:p>
          <a:p>
            <a:pPr marL="216725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&lt;version&gt;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Camden.SR2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&lt;/version&gt;</a:t>
            </a:r>
            <a:endParaRPr sz="2200">
              <a:latin typeface="Courier New"/>
              <a:cs typeface="Courier New"/>
            </a:endParaRPr>
          </a:p>
          <a:p>
            <a:pPr marL="216725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&lt;type&gt;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pom</a:t>
            </a: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&lt;/type&gt;</a:t>
            </a:r>
            <a:endParaRPr sz="2200">
              <a:latin typeface="Courier New"/>
              <a:cs typeface="Courier New"/>
            </a:endParaRPr>
          </a:p>
          <a:p>
            <a:pPr marL="216725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&lt;scope&gt;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import</a:t>
            </a: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&lt;/scope&gt;</a:t>
            </a:r>
            <a:endParaRPr sz="2200">
              <a:latin typeface="Courier New"/>
              <a:cs typeface="Courier New"/>
            </a:endParaRPr>
          </a:p>
          <a:p>
            <a:pPr marL="158051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&lt;/dependency&gt;</a:t>
            </a:r>
            <a:endParaRPr sz="2200">
              <a:latin typeface="Courier New"/>
              <a:cs typeface="Courier New"/>
            </a:endParaRPr>
          </a:p>
          <a:p>
            <a:pPr marL="99568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&lt;/dependencies&gt;</a:t>
            </a:r>
            <a:endParaRPr sz="2200">
              <a:latin typeface="Courier New"/>
              <a:cs typeface="Courier New"/>
            </a:endParaRPr>
          </a:p>
          <a:p>
            <a:pPr marL="40894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&lt;/dependencyManagement&gt;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811" y="974445"/>
            <a:ext cx="4830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</a:rPr>
              <a:t>Failures </a:t>
            </a:r>
            <a:r>
              <a:rPr sz="2400" spc="-5" dirty="0">
                <a:solidFill>
                  <a:srgbClr val="F05A28"/>
                </a:solidFill>
              </a:rPr>
              <a:t>in </a:t>
            </a:r>
            <a:r>
              <a:rPr sz="2400" spc="-35" dirty="0">
                <a:solidFill>
                  <a:srgbClr val="F05A28"/>
                </a:solidFill>
              </a:rPr>
              <a:t>a </a:t>
            </a:r>
            <a:r>
              <a:rPr sz="2400" spc="30" dirty="0">
                <a:solidFill>
                  <a:srgbClr val="F05A28"/>
                </a:solidFill>
              </a:rPr>
              <a:t>distributed</a:t>
            </a:r>
            <a:r>
              <a:rPr sz="2400" spc="-475" dirty="0">
                <a:solidFill>
                  <a:srgbClr val="F05A28"/>
                </a:solidFill>
              </a:rPr>
              <a:t> </a:t>
            </a:r>
            <a:r>
              <a:rPr sz="2400" spc="-15" dirty="0">
                <a:solidFill>
                  <a:srgbClr val="F05A28"/>
                </a:solidFill>
              </a:rPr>
              <a:t>system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26811" y="1340205"/>
            <a:ext cx="6180455" cy="43065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020" indent="-289560">
              <a:lnSpc>
                <a:spcPct val="100000"/>
              </a:lnSpc>
              <a:spcBef>
                <a:spcPts val="7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Cascading</a:t>
            </a:r>
            <a:r>
              <a:rPr sz="2400" spc="-15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failures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Circuit </a:t>
            </a:r>
            <a:r>
              <a:rPr sz="2400" spc="-40" dirty="0">
                <a:solidFill>
                  <a:srgbClr val="F05A28"/>
                </a:solidFill>
                <a:latin typeface="Verdana"/>
                <a:cs typeface="Verdana"/>
              </a:rPr>
              <a:t>breaker</a:t>
            </a:r>
            <a:r>
              <a:rPr sz="2400" spc="-25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pattern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Netflix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Hystrix</a:t>
            </a:r>
            <a:r>
              <a:rPr sz="2400" spc="-29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project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585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Courier New"/>
                <a:cs typeface="Courier New"/>
              </a:rPr>
              <a:t>@EnableCircuitBreaker</a:t>
            </a:r>
            <a:endParaRPr sz="2400">
              <a:latin typeface="Courier New"/>
              <a:cs typeface="Courier New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Courier New"/>
                <a:cs typeface="Courier New"/>
              </a:rPr>
              <a:t>@HystrixCommand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15"/>
              </a:spcBef>
            </a:pP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Hystrix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Dashboard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585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Courier New"/>
                <a:cs typeface="Courier New"/>
              </a:rPr>
              <a:t>@EnableHystrixDashboard</a:t>
            </a:r>
            <a:endParaRPr sz="2400">
              <a:latin typeface="Courier New"/>
              <a:cs typeface="Courier New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Courier New"/>
                <a:cs typeface="Courier New"/>
              </a:rPr>
              <a:t>T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urbine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to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aggregate </a:t>
            </a: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Hystrix</a:t>
            </a:r>
            <a:r>
              <a:rPr sz="2400" spc="-6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/>
                <a:cs typeface="Verdana"/>
              </a:rPr>
              <a:t>streams</a:t>
            </a:r>
            <a:endParaRPr sz="2400">
              <a:latin typeface="Verdana"/>
              <a:cs typeface="Verdana"/>
            </a:endParaRPr>
          </a:p>
          <a:p>
            <a:pPr marL="838200" lvl="1" indent="-287655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•"/>
              <a:tabLst>
                <a:tab pos="838200" algn="l"/>
                <a:tab pos="838835" algn="l"/>
              </a:tabLst>
            </a:pPr>
            <a:r>
              <a:rPr sz="2400" spc="-5" dirty="0">
                <a:solidFill>
                  <a:srgbClr val="F05A28"/>
                </a:solidFill>
                <a:latin typeface="Courier New"/>
                <a:cs typeface="Courier New"/>
              </a:rPr>
              <a:t>@EnableTurbine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0789" y="1916480"/>
            <a:ext cx="16535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FFFFF"/>
                </a:solidFill>
                <a:latin typeface="Verdana"/>
                <a:cs typeface="Verdana"/>
              </a:rPr>
              <a:t>Outl</a:t>
            </a:r>
            <a:r>
              <a:rPr sz="3600" spc="-9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spc="-6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1208" y="1868423"/>
            <a:ext cx="10963910" cy="4234180"/>
          </a:xfrm>
          <a:custGeom>
            <a:avLst/>
            <a:gdLst/>
            <a:ahLst/>
            <a:cxnLst/>
            <a:rect l="l" t="t" r="r" b="b"/>
            <a:pathLst>
              <a:path w="10963910" h="4234180">
                <a:moveTo>
                  <a:pt x="0" y="0"/>
                </a:moveTo>
                <a:lnTo>
                  <a:pt x="10963656" y="0"/>
                </a:lnTo>
                <a:lnTo>
                  <a:pt x="10963656" y="4233672"/>
                </a:lnTo>
                <a:lnTo>
                  <a:pt x="0" y="423367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85086" y="519061"/>
            <a:ext cx="8133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 </a:t>
            </a:r>
            <a:r>
              <a:rPr spc="-25" dirty="0"/>
              <a:t>Spring </a:t>
            </a:r>
            <a:r>
              <a:rPr spc="45" dirty="0"/>
              <a:t>Cloud </a:t>
            </a:r>
            <a:r>
              <a:rPr spc="-110" dirty="0"/>
              <a:t>&amp; </a:t>
            </a:r>
            <a:r>
              <a:rPr spc="-15" dirty="0"/>
              <a:t>Netflix</a:t>
            </a:r>
            <a:r>
              <a:rPr spc="-919" dirty="0"/>
              <a:t> </a:t>
            </a:r>
            <a:r>
              <a:rPr spc="-65" dirty="0"/>
              <a:t>Hystrix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6166" y="1454213"/>
            <a:ext cx="9972040" cy="39865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pom.xml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Times New Roman"/>
              <a:cs typeface="Times New Roman"/>
            </a:endParaRPr>
          </a:p>
          <a:p>
            <a:pPr marL="46164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&lt;dependency&gt;</a:t>
            </a:r>
            <a:endParaRPr sz="2200">
              <a:latin typeface="Courier New"/>
              <a:cs typeface="Courier New"/>
            </a:endParaRPr>
          </a:p>
          <a:p>
            <a:pPr marL="104838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&lt;/groupId&gt;</a:t>
            </a:r>
            <a:endParaRPr sz="2200">
              <a:latin typeface="Courier New"/>
              <a:cs typeface="Courier New"/>
            </a:endParaRPr>
          </a:p>
          <a:p>
            <a:pPr marL="104838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spring-cloud-starter-hystrix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&lt;/artifactId&gt;</a:t>
            </a:r>
            <a:endParaRPr sz="2200">
              <a:latin typeface="Courier New"/>
              <a:cs typeface="Courier New"/>
            </a:endParaRPr>
          </a:p>
          <a:p>
            <a:pPr marL="46164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&lt;/dependency&gt;</a:t>
            </a:r>
            <a:endParaRPr sz="2200">
              <a:latin typeface="Courier New"/>
              <a:cs typeface="Courier New"/>
            </a:endParaRPr>
          </a:p>
          <a:p>
            <a:pPr marL="461645">
              <a:lnSpc>
                <a:spcPct val="100000"/>
              </a:lnSpc>
              <a:spcBef>
                <a:spcPts val="1800"/>
              </a:spcBef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&lt;dependency&gt;</a:t>
            </a:r>
            <a:endParaRPr sz="2200">
              <a:latin typeface="Courier New"/>
              <a:cs typeface="Courier New"/>
            </a:endParaRPr>
          </a:p>
          <a:p>
            <a:pPr marL="104838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org.springframework.boot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&lt;/groupId&gt;</a:t>
            </a:r>
            <a:endParaRPr sz="2200">
              <a:latin typeface="Courier New"/>
              <a:cs typeface="Courier New"/>
            </a:endParaRPr>
          </a:p>
          <a:p>
            <a:pPr marL="104838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spring-boot-actuator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&lt;/artifactId&gt;</a:t>
            </a:r>
            <a:endParaRPr sz="2200">
              <a:latin typeface="Courier New"/>
              <a:cs typeface="Courier New"/>
            </a:endParaRPr>
          </a:p>
          <a:p>
            <a:pPr marL="46164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&lt;/dependency&gt;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85086" y="519061"/>
            <a:ext cx="8133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 </a:t>
            </a:r>
            <a:r>
              <a:rPr spc="-25" dirty="0"/>
              <a:t>Spring </a:t>
            </a:r>
            <a:r>
              <a:rPr spc="45" dirty="0"/>
              <a:t>Cloud </a:t>
            </a:r>
            <a:r>
              <a:rPr spc="-110" dirty="0"/>
              <a:t>&amp; </a:t>
            </a:r>
            <a:r>
              <a:rPr spc="-15" dirty="0"/>
              <a:t>Netflix</a:t>
            </a:r>
            <a:r>
              <a:rPr spc="-919" dirty="0"/>
              <a:t> </a:t>
            </a:r>
            <a:r>
              <a:rPr spc="-65" dirty="0"/>
              <a:t>Hystrix</a:t>
            </a:r>
          </a:p>
        </p:txBody>
      </p:sp>
      <p:sp>
        <p:nvSpPr>
          <p:cNvPr id="5" name="object 5"/>
          <p:cNvSpPr/>
          <p:nvPr/>
        </p:nvSpPr>
        <p:spPr>
          <a:xfrm>
            <a:off x="332231" y="1737360"/>
            <a:ext cx="11634470" cy="4125595"/>
          </a:xfrm>
          <a:custGeom>
            <a:avLst/>
            <a:gdLst/>
            <a:ahLst/>
            <a:cxnLst/>
            <a:rect l="l" t="t" r="r" b="b"/>
            <a:pathLst>
              <a:path w="11634470" h="4125595">
                <a:moveTo>
                  <a:pt x="0" y="0"/>
                </a:moveTo>
                <a:lnTo>
                  <a:pt x="11634216" y="0"/>
                </a:lnTo>
                <a:lnTo>
                  <a:pt x="11634216" y="4125467"/>
                </a:lnTo>
                <a:lnTo>
                  <a:pt x="0" y="412546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0886" y="1358785"/>
            <a:ext cx="11104880" cy="400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Application.java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400">
              <a:latin typeface="Times New Roman"/>
              <a:cs typeface="Times New Roman"/>
            </a:endParaRPr>
          </a:p>
          <a:p>
            <a:pPr marL="378460" marR="5559425">
              <a:lnSpc>
                <a:spcPct val="100000"/>
              </a:lnSpc>
            </a:pPr>
            <a:r>
              <a:rPr sz="2600" spc="-5" dirty="0">
                <a:solidFill>
                  <a:srgbClr val="D7601B"/>
                </a:solidFill>
                <a:latin typeface="Courier New"/>
                <a:cs typeface="Courier New"/>
              </a:rPr>
              <a:t>@SpringBootApplication  </a:t>
            </a:r>
            <a:r>
              <a:rPr sz="2600" b="1" spc="-5" dirty="0">
                <a:solidFill>
                  <a:srgbClr val="D7601B"/>
                </a:solidFill>
                <a:latin typeface="Courier New"/>
                <a:cs typeface="Courier New"/>
              </a:rPr>
              <a:t>@EnableCircuitBreaker  </a:t>
            </a: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public class 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Application</a:t>
            </a:r>
            <a:r>
              <a:rPr sz="2600" spc="25" dirty="0">
                <a:solidFill>
                  <a:srgbClr val="799EBF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{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Times New Roman"/>
              <a:cs typeface="Times New Roman"/>
            </a:endParaRPr>
          </a:p>
          <a:p>
            <a:pPr marL="1766570" marR="5080" indent="-79248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public static void </a:t>
            </a:r>
            <a:r>
              <a:rPr sz="2600" spc="-5" dirty="0">
                <a:solidFill>
                  <a:srgbClr val="2C9EDB"/>
                </a:solidFill>
                <a:latin typeface="Courier New"/>
                <a:cs typeface="Courier New"/>
              </a:rPr>
              <a:t>main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String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[] </a:t>
            </a:r>
            <a:r>
              <a:rPr sz="2600" spc="-5" dirty="0">
                <a:solidFill>
                  <a:srgbClr val="E6E8E9"/>
                </a:solidFill>
                <a:latin typeface="Courier New"/>
                <a:cs typeface="Courier New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) </a:t>
            </a: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{  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SpringApplication</a:t>
            </a: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.</a:t>
            </a:r>
            <a:r>
              <a:rPr sz="2600" spc="-5" dirty="0">
                <a:solidFill>
                  <a:srgbClr val="E6E8E9"/>
                </a:solidFill>
                <a:latin typeface="Courier New"/>
                <a:cs typeface="Courier New"/>
              </a:rPr>
              <a:t>run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Application</a:t>
            </a: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.class,</a:t>
            </a:r>
            <a:r>
              <a:rPr sz="2600" spc="114" dirty="0">
                <a:solidFill>
                  <a:srgbClr val="C399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/>
                <a:cs typeface="Courier New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)</a:t>
            </a: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;</a:t>
            </a:r>
            <a:endParaRPr sz="2600">
              <a:latin typeface="Courier New"/>
              <a:cs typeface="Courier New"/>
            </a:endParaRPr>
          </a:p>
          <a:p>
            <a:pPr marL="97345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41018" y="329412"/>
            <a:ext cx="9222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 </a:t>
            </a:r>
            <a:r>
              <a:rPr spc="-35" dirty="0"/>
              <a:t>the </a:t>
            </a:r>
            <a:r>
              <a:rPr spc="-5" dirty="0">
                <a:latin typeface="Courier New"/>
                <a:cs typeface="Courier New"/>
              </a:rPr>
              <a:t>@HystrixCommand</a:t>
            </a:r>
            <a:r>
              <a:rPr spc="-330" dirty="0">
                <a:latin typeface="Courier New"/>
                <a:cs typeface="Courier New"/>
              </a:rPr>
              <a:t> </a:t>
            </a:r>
            <a:r>
              <a:rPr spc="20" dirty="0"/>
              <a:t>Annotation</a:t>
            </a:r>
          </a:p>
        </p:txBody>
      </p:sp>
      <p:sp>
        <p:nvSpPr>
          <p:cNvPr id="5" name="object 5"/>
          <p:cNvSpPr/>
          <p:nvPr/>
        </p:nvSpPr>
        <p:spPr>
          <a:xfrm>
            <a:off x="332231" y="1409700"/>
            <a:ext cx="11695430" cy="5264150"/>
          </a:xfrm>
          <a:custGeom>
            <a:avLst/>
            <a:gdLst/>
            <a:ahLst/>
            <a:cxnLst/>
            <a:rect l="l" t="t" r="r" b="b"/>
            <a:pathLst>
              <a:path w="11695430" h="5264150">
                <a:moveTo>
                  <a:pt x="0" y="0"/>
                </a:moveTo>
                <a:lnTo>
                  <a:pt x="11695176" y="0"/>
                </a:lnTo>
                <a:lnTo>
                  <a:pt x="11695176" y="5263896"/>
                </a:lnTo>
                <a:lnTo>
                  <a:pt x="0" y="526389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5653" y="1030643"/>
            <a:ext cx="9991090" cy="536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Service.java</a:t>
            </a:r>
            <a:endParaRPr sz="2000">
              <a:latin typeface="Courier New"/>
              <a:cs typeface="Courier New"/>
            </a:endParaRPr>
          </a:p>
          <a:p>
            <a:pPr marL="441959">
              <a:lnSpc>
                <a:spcPct val="100000"/>
              </a:lnSpc>
              <a:spcBef>
                <a:spcPts val="2165"/>
              </a:spcBef>
            </a:pPr>
            <a:r>
              <a:rPr sz="3900" spc="-907" baseline="1068" dirty="0">
                <a:solidFill>
                  <a:srgbClr val="D7601B"/>
                </a:solidFill>
                <a:latin typeface="Courier New"/>
                <a:cs typeface="Courier New"/>
              </a:rPr>
              <a:t>@S</a:t>
            </a:r>
            <a:r>
              <a:rPr sz="2600" spc="-605" dirty="0">
                <a:solidFill>
                  <a:srgbClr val="D7601B"/>
                </a:solidFill>
                <a:latin typeface="Courier New"/>
                <a:cs typeface="Courier New"/>
              </a:rPr>
              <a:t>o</a:t>
            </a:r>
            <a:r>
              <a:rPr sz="3900" spc="-907" baseline="1068" dirty="0">
                <a:solidFill>
                  <a:srgbClr val="D7601B"/>
                </a:solidFill>
                <a:latin typeface="Courier New"/>
                <a:cs typeface="Courier New"/>
              </a:rPr>
              <a:t>e</a:t>
            </a:r>
            <a:r>
              <a:rPr sz="2600" spc="-605" dirty="0">
                <a:solidFill>
                  <a:srgbClr val="D7601B"/>
                </a:solidFill>
                <a:latin typeface="Courier New"/>
                <a:cs typeface="Courier New"/>
              </a:rPr>
              <a:t>m</a:t>
            </a:r>
            <a:r>
              <a:rPr sz="3900" spc="-907" baseline="1068" dirty="0">
                <a:solidFill>
                  <a:srgbClr val="D7601B"/>
                </a:solidFill>
                <a:latin typeface="Courier New"/>
                <a:cs typeface="Courier New"/>
              </a:rPr>
              <a:t>r</a:t>
            </a:r>
            <a:r>
              <a:rPr sz="2600" spc="-605" dirty="0">
                <a:solidFill>
                  <a:srgbClr val="D7601B"/>
                </a:solidFill>
                <a:latin typeface="Courier New"/>
                <a:cs typeface="Courier New"/>
              </a:rPr>
              <a:t>p</a:t>
            </a:r>
            <a:r>
              <a:rPr sz="3900" spc="-907" baseline="1068" dirty="0">
                <a:solidFill>
                  <a:srgbClr val="D7601B"/>
                </a:solidFill>
                <a:latin typeface="Courier New"/>
                <a:cs typeface="Courier New"/>
              </a:rPr>
              <a:t>v</a:t>
            </a:r>
            <a:r>
              <a:rPr sz="2600" spc="-605" dirty="0">
                <a:solidFill>
                  <a:srgbClr val="D7601B"/>
                </a:solidFill>
                <a:latin typeface="Courier New"/>
                <a:cs typeface="Courier New"/>
              </a:rPr>
              <a:t>o</a:t>
            </a:r>
            <a:r>
              <a:rPr sz="3900" spc="-907" baseline="1068" dirty="0">
                <a:solidFill>
                  <a:srgbClr val="D7601B"/>
                </a:solidFill>
                <a:latin typeface="Courier New"/>
                <a:cs typeface="Courier New"/>
              </a:rPr>
              <a:t>i</a:t>
            </a:r>
            <a:r>
              <a:rPr sz="2600" spc="-605" dirty="0">
                <a:solidFill>
                  <a:srgbClr val="D7601B"/>
                </a:solidFill>
                <a:latin typeface="Courier New"/>
                <a:cs typeface="Courier New"/>
              </a:rPr>
              <a:t>n</a:t>
            </a:r>
            <a:r>
              <a:rPr sz="3900" spc="-907" baseline="1068" dirty="0">
                <a:solidFill>
                  <a:srgbClr val="D7601B"/>
                </a:solidFill>
                <a:latin typeface="Courier New"/>
                <a:cs typeface="Courier New"/>
              </a:rPr>
              <a:t>ce</a:t>
            </a:r>
            <a:r>
              <a:rPr sz="3900" spc="-120" baseline="1068" dirty="0">
                <a:solidFill>
                  <a:srgbClr val="D7601B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D7601B"/>
                </a:solidFill>
                <a:latin typeface="Courier New"/>
                <a:cs typeface="Courier New"/>
              </a:rPr>
              <a:t>t</a:t>
            </a:r>
            <a:endParaRPr sz="2600">
              <a:latin typeface="Courier New"/>
              <a:cs typeface="Courier New"/>
            </a:endParaRPr>
          </a:p>
          <a:p>
            <a:pPr marL="433070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public class 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Service</a:t>
            </a:r>
            <a:r>
              <a:rPr sz="2600" spc="35" dirty="0">
                <a:solidFill>
                  <a:srgbClr val="799EBF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{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Times New Roman"/>
              <a:cs typeface="Times New Roman"/>
            </a:endParaRPr>
          </a:p>
          <a:p>
            <a:pPr marL="1029335">
              <a:lnSpc>
                <a:spcPct val="100000"/>
              </a:lnSpc>
            </a:pPr>
            <a:r>
              <a:rPr sz="2400" spc="-10" dirty="0">
                <a:solidFill>
                  <a:srgbClr val="D7601B"/>
                </a:solidFill>
                <a:latin typeface="Courier New"/>
                <a:cs typeface="Courier New"/>
              </a:rPr>
              <a:t>@HystrixCommand</a:t>
            </a:r>
            <a:r>
              <a:rPr sz="3600" spc="-15" baseline="2314" dirty="0">
                <a:solidFill>
                  <a:srgbClr val="D7601B"/>
                </a:solidFill>
                <a:latin typeface="Courier New"/>
                <a:cs typeface="Courier New"/>
              </a:rPr>
              <a:t>(</a:t>
            </a:r>
            <a:r>
              <a:rPr sz="3600" spc="-15" baseline="2314" dirty="0">
                <a:solidFill>
                  <a:srgbClr val="799EBF"/>
                </a:solidFill>
                <a:latin typeface="Courier New"/>
                <a:cs typeface="Courier New"/>
              </a:rPr>
              <a:t>fallbackMethod </a:t>
            </a:r>
            <a:r>
              <a:rPr sz="3600" baseline="2314" dirty="0">
                <a:solidFill>
                  <a:srgbClr val="C39900"/>
                </a:solidFill>
                <a:latin typeface="Courier New"/>
                <a:cs typeface="Courier New"/>
              </a:rPr>
              <a:t>=</a:t>
            </a:r>
            <a:r>
              <a:rPr sz="3600" spc="-52" baseline="2314" dirty="0">
                <a:solidFill>
                  <a:srgbClr val="C39900"/>
                </a:solidFill>
                <a:latin typeface="Courier New"/>
                <a:cs typeface="Courier New"/>
              </a:rPr>
              <a:t> </a:t>
            </a:r>
            <a:r>
              <a:rPr sz="3600" spc="-7" baseline="2314" dirty="0">
                <a:solidFill>
                  <a:srgbClr val="2FAFA9"/>
                </a:solidFill>
                <a:latin typeface="Courier New"/>
                <a:cs typeface="Courier New"/>
              </a:rPr>
              <a:t>"somethingElse"</a:t>
            </a:r>
            <a:r>
              <a:rPr sz="3600" spc="-7" baseline="2314" dirty="0">
                <a:solidFill>
                  <a:srgbClr val="D7601B"/>
                </a:solidFill>
                <a:latin typeface="Courier New"/>
                <a:cs typeface="Courier New"/>
              </a:rPr>
              <a:t>)</a:t>
            </a:r>
            <a:endParaRPr sz="3600" baseline="2314">
              <a:latin typeface="Courier New"/>
              <a:cs typeface="Courier New"/>
            </a:endParaRPr>
          </a:p>
          <a:p>
            <a:pPr marL="1029335">
              <a:lnSpc>
                <a:spcPct val="100000"/>
              </a:lnSpc>
              <a:spcBef>
                <a:spcPts val="40"/>
              </a:spcBef>
            </a:pP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public void </a:t>
            </a:r>
            <a:r>
              <a:rPr sz="2600" spc="-5" dirty="0">
                <a:solidFill>
                  <a:srgbClr val="2C9EDB"/>
                </a:solidFill>
                <a:latin typeface="Courier New"/>
                <a:cs typeface="Courier New"/>
              </a:rPr>
              <a:t>doSomething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()</a:t>
            </a:r>
            <a:r>
              <a:rPr sz="2600" spc="50" dirty="0">
                <a:solidFill>
                  <a:srgbClr val="E5493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{</a:t>
            </a:r>
            <a:endParaRPr sz="2600">
              <a:latin typeface="Courier New"/>
              <a:cs typeface="Courier New"/>
            </a:endParaRPr>
          </a:p>
          <a:p>
            <a:pPr marL="1821814">
              <a:lnSpc>
                <a:spcPct val="100000"/>
              </a:lnSpc>
            </a:pP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...</a:t>
            </a:r>
            <a:endParaRPr sz="2600">
              <a:latin typeface="Courier New"/>
              <a:cs typeface="Courier New"/>
            </a:endParaRPr>
          </a:p>
          <a:p>
            <a:pPr marL="102933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1029335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public void </a:t>
            </a:r>
            <a:r>
              <a:rPr sz="2600" spc="-5" dirty="0">
                <a:solidFill>
                  <a:srgbClr val="2C9EDB"/>
                </a:solidFill>
                <a:latin typeface="Courier New"/>
                <a:cs typeface="Courier New"/>
              </a:rPr>
              <a:t>somethingElse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()</a:t>
            </a:r>
            <a:r>
              <a:rPr sz="2600" spc="50" dirty="0">
                <a:solidFill>
                  <a:srgbClr val="E5493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{</a:t>
            </a:r>
            <a:endParaRPr sz="2600">
              <a:latin typeface="Courier New"/>
              <a:cs typeface="Courier New"/>
            </a:endParaRPr>
          </a:p>
          <a:p>
            <a:pPr marL="1821814">
              <a:lnSpc>
                <a:spcPct val="100000"/>
              </a:lnSpc>
            </a:pP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...</a:t>
            </a:r>
            <a:endParaRPr sz="2600">
              <a:latin typeface="Courier New"/>
              <a:cs typeface="Courier New"/>
            </a:endParaRPr>
          </a:p>
          <a:p>
            <a:pPr marL="102933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  <a:p>
            <a:pPr marL="433070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8" y="2276881"/>
            <a:ext cx="4946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rgbClr val="F05A28"/>
                </a:solidFill>
              </a:rPr>
              <a:t>Be </a:t>
            </a:r>
            <a:r>
              <a:rPr sz="2400" spc="15" dirty="0">
                <a:solidFill>
                  <a:srgbClr val="F05A28"/>
                </a:solidFill>
              </a:rPr>
              <a:t>careful </a:t>
            </a:r>
            <a:r>
              <a:rPr sz="2400" spc="30" dirty="0">
                <a:solidFill>
                  <a:srgbClr val="F05A28"/>
                </a:solidFill>
              </a:rPr>
              <a:t>with </a:t>
            </a:r>
            <a:r>
              <a:rPr sz="2400" spc="-5" dirty="0">
                <a:solidFill>
                  <a:srgbClr val="F05A28"/>
                </a:solidFill>
              </a:rPr>
              <a:t>Hystrix</a:t>
            </a:r>
            <a:r>
              <a:rPr sz="2400" spc="-60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timeouts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6" y="2718841"/>
            <a:ext cx="6327775" cy="1825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marR="855344" indent="-289560">
              <a:lnSpc>
                <a:spcPct val="100000"/>
              </a:lnSpc>
              <a:spcBef>
                <a:spcPts val="100"/>
              </a:spcBef>
              <a:buSzPct val="75000"/>
              <a:buFont typeface="Arial"/>
              <a:buChar char="-"/>
              <a:tabLst>
                <a:tab pos="301625" algn="l"/>
                <a:tab pos="302260" algn="l"/>
              </a:tabLst>
            </a:pP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Ensure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timeouts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encompass</a:t>
            </a:r>
            <a:r>
              <a:rPr sz="2400" spc="-3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caller  timeouts plus </a:t>
            </a: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any</a:t>
            </a:r>
            <a:r>
              <a:rPr sz="2400" spc="-36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retries</a:t>
            </a:r>
            <a:endParaRPr sz="2400">
              <a:latin typeface="Verdana"/>
              <a:cs typeface="Verdana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301625" algn="l"/>
                <a:tab pos="302260" algn="l"/>
              </a:tabLst>
            </a:pPr>
            <a:r>
              <a:rPr sz="2400" spc="-75" dirty="0">
                <a:solidFill>
                  <a:srgbClr val="F05A28"/>
                </a:solidFill>
                <a:latin typeface="Verdana"/>
                <a:cs typeface="Verdana"/>
              </a:rPr>
              <a:t>Default: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1000ms</a:t>
            </a:r>
            <a:endParaRPr sz="2400">
              <a:latin typeface="Verdana"/>
              <a:cs typeface="Verdana"/>
            </a:endParaRPr>
          </a:p>
          <a:p>
            <a:pPr marL="302260" marR="5080" indent="-289560">
              <a:lnSpc>
                <a:spcPct val="100000"/>
              </a:lnSpc>
              <a:spcBef>
                <a:spcPts val="610"/>
              </a:spcBef>
              <a:buSzPct val="75000"/>
              <a:buFont typeface="Arial"/>
              <a:buChar char="-"/>
              <a:tabLst>
                <a:tab pos="301625" algn="l"/>
                <a:tab pos="302260" algn="l"/>
              </a:tabLst>
            </a:pPr>
            <a:r>
              <a:rPr sz="1800" spc="-10" dirty="0">
                <a:solidFill>
                  <a:srgbClr val="2A9FBC"/>
                </a:solidFill>
                <a:latin typeface="Courier New"/>
                <a:cs typeface="Courier New"/>
              </a:rPr>
              <a:t>hystrix.command.default.execution.isolation.  thread.timeoutInMilliseconds=&lt;timeout_ms&gt;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9096" y="2164079"/>
            <a:ext cx="2193036" cy="2516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6260" y="1916950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D</a:t>
            </a:r>
            <a:r>
              <a:rPr spc="-10" dirty="0"/>
              <a:t>emo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26811" y="2931261"/>
            <a:ext cx="6159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C"/>
                </a:solidFill>
                <a:latin typeface="Verdana"/>
                <a:cs typeface="Verdana"/>
              </a:rPr>
              <a:t>Using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the </a:t>
            </a:r>
            <a:r>
              <a:rPr sz="2400" spc="-10" dirty="0">
                <a:solidFill>
                  <a:srgbClr val="2A9FBC"/>
                </a:solidFill>
                <a:latin typeface="Courier New"/>
                <a:cs typeface="Courier New"/>
              </a:rPr>
              <a:t>@EnableCircuitBreaker</a:t>
            </a:r>
            <a:r>
              <a:rPr sz="2400" spc="-270" dirty="0">
                <a:solidFill>
                  <a:srgbClr val="2A9FBC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/>
                <a:cs typeface="Verdana"/>
              </a:rPr>
              <a:t>and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@HystrixCommand</a:t>
            </a:r>
            <a:r>
              <a:rPr sz="2400" spc="-50" dirty="0">
                <a:solidFill>
                  <a:srgbClr val="2A9FBC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annotations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3410711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27692" y="2252560"/>
            <a:ext cx="8178165" cy="104076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979930" marR="5080" indent="-1967864">
              <a:lnSpc>
                <a:spcPts val="3670"/>
              </a:lnSpc>
              <a:spcBef>
                <a:spcPts val="760"/>
              </a:spcBef>
            </a:pPr>
            <a:r>
              <a:rPr spc="20" dirty="0">
                <a:solidFill>
                  <a:srgbClr val="1A1A1A"/>
                </a:solidFill>
              </a:rPr>
              <a:t>Monitor </a:t>
            </a:r>
            <a:r>
              <a:rPr spc="-50" dirty="0">
                <a:solidFill>
                  <a:srgbClr val="1A1A1A"/>
                </a:solidFill>
              </a:rPr>
              <a:t>Hystrix </a:t>
            </a:r>
            <a:r>
              <a:rPr spc="10" dirty="0">
                <a:solidFill>
                  <a:srgbClr val="1A1A1A"/>
                </a:solidFill>
              </a:rPr>
              <a:t>Metrics </a:t>
            </a:r>
            <a:r>
              <a:rPr spc="-55" dirty="0">
                <a:solidFill>
                  <a:srgbClr val="1A1A1A"/>
                </a:solidFill>
              </a:rPr>
              <a:t>in </a:t>
            </a:r>
            <a:r>
              <a:rPr spc="-20" dirty="0">
                <a:solidFill>
                  <a:srgbClr val="1A1A1A"/>
                </a:solidFill>
              </a:rPr>
              <a:t>Real</a:t>
            </a:r>
            <a:r>
              <a:rPr spc="-944" dirty="0">
                <a:solidFill>
                  <a:srgbClr val="1A1A1A"/>
                </a:solidFill>
              </a:rPr>
              <a:t> </a:t>
            </a:r>
            <a:r>
              <a:rPr spc="-40" dirty="0">
                <a:solidFill>
                  <a:srgbClr val="1A1A1A"/>
                </a:solidFill>
              </a:rPr>
              <a:t>Time  </a:t>
            </a:r>
            <a:r>
              <a:rPr spc="15" dirty="0">
                <a:solidFill>
                  <a:srgbClr val="1A1A1A"/>
                </a:solidFill>
              </a:rPr>
              <a:t>with </a:t>
            </a:r>
            <a:r>
              <a:rPr spc="-15" dirty="0">
                <a:solidFill>
                  <a:srgbClr val="1A1A1A"/>
                </a:solidFill>
              </a:rPr>
              <a:t>the </a:t>
            </a:r>
            <a:r>
              <a:rPr spc="-50" dirty="0">
                <a:solidFill>
                  <a:srgbClr val="1A1A1A"/>
                </a:solidFill>
              </a:rPr>
              <a:t>Hystrix</a:t>
            </a:r>
            <a:r>
              <a:rPr spc="-635" dirty="0">
                <a:solidFill>
                  <a:srgbClr val="1A1A1A"/>
                </a:solidFill>
              </a:rPr>
              <a:t> </a:t>
            </a:r>
            <a:r>
              <a:rPr dirty="0">
                <a:solidFill>
                  <a:srgbClr val="1A1A1A"/>
                </a:solidFill>
              </a:rPr>
              <a:t>Dashboard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46742" y="4035462"/>
            <a:ext cx="5588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45" dirty="0"/>
              <a:t>What </a:t>
            </a:r>
            <a:r>
              <a:rPr sz="2800" spc="-245" dirty="0"/>
              <a:t>Is </a:t>
            </a:r>
            <a:r>
              <a:rPr sz="2800" spc="-30" dirty="0"/>
              <a:t>the </a:t>
            </a:r>
            <a:r>
              <a:rPr sz="2800" spc="-40" dirty="0"/>
              <a:t>Hystrix</a:t>
            </a:r>
            <a:r>
              <a:rPr sz="2800" spc="-405" dirty="0"/>
              <a:t> </a:t>
            </a:r>
            <a:r>
              <a:rPr sz="2800" spc="-10" dirty="0"/>
              <a:t>Dashboard?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4530852" y="2011679"/>
            <a:ext cx="3130296" cy="1859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9603" y="1202461"/>
            <a:ext cx="34848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</a:rPr>
              <a:t>Tracks metrics </a:t>
            </a:r>
            <a:r>
              <a:rPr sz="2400" dirty="0">
                <a:solidFill>
                  <a:srgbClr val="F05A28"/>
                </a:solidFill>
              </a:rPr>
              <a:t>such</a:t>
            </a:r>
            <a:r>
              <a:rPr sz="2400" spc="-380" dirty="0">
                <a:solidFill>
                  <a:srgbClr val="F05A28"/>
                </a:solidFill>
              </a:rPr>
              <a:t> </a:t>
            </a:r>
            <a:r>
              <a:rPr sz="2400" spc="-45" dirty="0">
                <a:solidFill>
                  <a:srgbClr val="F05A28"/>
                </a:solidFill>
              </a:rPr>
              <a:t>as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732443" y="1570356"/>
            <a:ext cx="3630295" cy="366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2605" marR="5080" indent="262890" algn="r">
              <a:lnSpc>
                <a:spcPct val="125000"/>
              </a:lnSpc>
              <a:spcBef>
                <a:spcPts val="100"/>
              </a:spcBef>
            </a:pPr>
            <a:r>
              <a:rPr sz="2000" spc="10" dirty="0">
                <a:solidFill>
                  <a:srgbClr val="F05A28"/>
                </a:solidFill>
                <a:latin typeface="Verdana"/>
                <a:cs typeface="Verdana"/>
              </a:rPr>
              <a:t>Circuit</a:t>
            </a:r>
            <a:r>
              <a:rPr sz="2000" spc="-18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05A28"/>
                </a:solidFill>
                <a:latin typeface="Verdana"/>
                <a:cs typeface="Verdana"/>
              </a:rPr>
              <a:t>state  </a:t>
            </a:r>
            <a:r>
              <a:rPr sz="2000" spc="-30" dirty="0">
                <a:solidFill>
                  <a:srgbClr val="F05A28"/>
                </a:solidFill>
                <a:latin typeface="Verdana"/>
                <a:cs typeface="Verdana"/>
              </a:rPr>
              <a:t>Error</a:t>
            </a:r>
            <a:r>
              <a:rPr sz="2000" spc="-26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F05A28"/>
                </a:solidFill>
                <a:latin typeface="Verdana"/>
                <a:cs typeface="Verdana"/>
              </a:rPr>
              <a:t>rate </a:t>
            </a:r>
            <a:r>
              <a:rPr sz="2000" spc="-6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F05A28"/>
                </a:solidFill>
                <a:latin typeface="Verdana"/>
                <a:cs typeface="Verdana"/>
              </a:rPr>
              <a:t>Traffic</a:t>
            </a:r>
            <a:r>
              <a:rPr sz="2000" spc="-18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Verdana"/>
                <a:cs typeface="Verdana"/>
              </a:rPr>
              <a:t>volume</a:t>
            </a:r>
            <a:endParaRPr sz="2000">
              <a:latin typeface="Verdana"/>
              <a:cs typeface="Verdana"/>
            </a:endParaRPr>
          </a:p>
          <a:p>
            <a:pPr marL="1310640" marR="20320" indent="-207645" algn="r">
              <a:lnSpc>
                <a:spcPct val="125000"/>
              </a:lnSpc>
            </a:pPr>
            <a:r>
              <a:rPr sz="2000" spc="-5" dirty="0">
                <a:solidFill>
                  <a:srgbClr val="F05A28"/>
                </a:solidFill>
                <a:latin typeface="Verdana"/>
                <a:cs typeface="Verdana"/>
              </a:rPr>
              <a:t>Successful</a:t>
            </a:r>
            <a:r>
              <a:rPr sz="2000" spc="-17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05A28"/>
                </a:solidFill>
                <a:latin typeface="Verdana"/>
                <a:cs typeface="Verdana"/>
              </a:rPr>
              <a:t>requests  </a:t>
            </a:r>
            <a:r>
              <a:rPr sz="2000" spc="10" dirty="0">
                <a:solidFill>
                  <a:srgbClr val="F05A28"/>
                </a:solidFill>
                <a:latin typeface="Verdana"/>
                <a:cs typeface="Verdana"/>
              </a:rPr>
              <a:t>Rejected</a:t>
            </a:r>
            <a:r>
              <a:rPr sz="2000" spc="-19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05A28"/>
                </a:solidFill>
                <a:latin typeface="Verdana"/>
                <a:cs typeface="Verdana"/>
              </a:rPr>
              <a:t>requests</a:t>
            </a:r>
            <a:endParaRPr sz="2000">
              <a:latin typeface="Verdana"/>
              <a:cs typeface="Verdana"/>
            </a:endParaRPr>
          </a:p>
          <a:p>
            <a:pPr marL="1115695" marR="24765" indent="1293495" algn="r">
              <a:lnSpc>
                <a:spcPct val="125000"/>
              </a:lnSpc>
            </a:pPr>
            <a:r>
              <a:rPr sz="2000" dirty="0">
                <a:solidFill>
                  <a:srgbClr val="F05A28"/>
                </a:solidFill>
                <a:latin typeface="Verdana"/>
                <a:cs typeface="Verdana"/>
              </a:rPr>
              <a:t>Timeouts  </a:t>
            </a:r>
            <a:r>
              <a:rPr sz="2000" spc="25" dirty="0">
                <a:solidFill>
                  <a:srgbClr val="F05A28"/>
                </a:solidFill>
                <a:latin typeface="Verdana"/>
                <a:cs typeface="Verdana"/>
              </a:rPr>
              <a:t>Latency</a:t>
            </a:r>
            <a:r>
              <a:rPr sz="2000" spc="-17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05A28"/>
                </a:solidFill>
                <a:latin typeface="Verdana"/>
                <a:cs typeface="Verdana"/>
              </a:rPr>
              <a:t>percentiles</a:t>
            </a:r>
            <a:endParaRPr sz="2000">
              <a:latin typeface="Verdana"/>
              <a:cs typeface="Verdana"/>
            </a:endParaRPr>
          </a:p>
          <a:p>
            <a:pPr marR="31115" algn="r">
              <a:lnSpc>
                <a:spcPct val="100000"/>
              </a:lnSpc>
              <a:spcBef>
                <a:spcPts val="1780"/>
              </a:spcBef>
            </a:pP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Monitor </a:t>
            </a:r>
            <a:r>
              <a:rPr sz="2400" spc="55" dirty="0">
                <a:solidFill>
                  <a:srgbClr val="F05A28"/>
                </a:solidFill>
                <a:latin typeface="Verdana"/>
                <a:cs typeface="Verdana"/>
              </a:rPr>
              <a:t>protected</a:t>
            </a:r>
            <a:r>
              <a:rPr sz="2400" spc="-3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calls</a:t>
            </a:r>
            <a:endParaRPr sz="2400">
              <a:latin typeface="Verdana"/>
              <a:cs typeface="Verdana"/>
            </a:endParaRPr>
          </a:p>
          <a:p>
            <a:pPr marR="33020" algn="r">
              <a:lnSpc>
                <a:spcPct val="100000"/>
              </a:lnSpc>
              <a:spcBef>
                <a:spcPts val="620"/>
              </a:spcBef>
            </a:pPr>
            <a:r>
              <a:rPr sz="2000" spc="-15" dirty="0">
                <a:solidFill>
                  <a:srgbClr val="F05A28"/>
                </a:solidFill>
                <a:latin typeface="Verdana"/>
                <a:cs typeface="Verdana"/>
              </a:rPr>
              <a:t>Single </a:t>
            </a:r>
            <a:r>
              <a:rPr sz="2000" spc="-25" dirty="0">
                <a:solidFill>
                  <a:srgbClr val="F05A28"/>
                </a:solidFill>
                <a:latin typeface="Verdana"/>
                <a:cs typeface="Verdana"/>
              </a:rPr>
              <a:t>server </a:t>
            </a:r>
            <a:r>
              <a:rPr sz="2000" spc="15" dirty="0">
                <a:solidFill>
                  <a:srgbClr val="F05A28"/>
                </a:solidFill>
                <a:latin typeface="Verdana"/>
                <a:cs typeface="Verdana"/>
              </a:rPr>
              <a:t>or</a:t>
            </a:r>
            <a:r>
              <a:rPr sz="2000" spc="-41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Verdana"/>
                <a:cs typeface="Verdana"/>
              </a:rPr>
              <a:t>cluster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28889" y="1184346"/>
            <a:ext cx="5081214" cy="44849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2711" y="1857755"/>
            <a:ext cx="11466830" cy="3914140"/>
          </a:xfrm>
          <a:custGeom>
            <a:avLst/>
            <a:gdLst/>
            <a:ahLst/>
            <a:cxnLst/>
            <a:rect l="l" t="t" r="r" b="b"/>
            <a:pathLst>
              <a:path w="11466830" h="3914140">
                <a:moveTo>
                  <a:pt x="0" y="0"/>
                </a:moveTo>
                <a:lnTo>
                  <a:pt x="11466576" y="0"/>
                </a:lnTo>
                <a:lnTo>
                  <a:pt x="11466576" y="3913632"/>
                </a:lnTo>
                <a:lnTo>
                  <a:pt x="0" y="391363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7281" y="1945805"/>
            <a:ext cx="10189845" cy="3712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&lt;dependencyManagement&gt;</a:t>
            </a:r>
            <a:endParaRPr sz="2200">
              <a:latin typeface="Courier New"/>
              <a:cs typeface="Courier New"/>
            </a:endParaRPr>
          </a:p>
          <a:p>
            <a:pPr marL="59944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&lt;dependencies&gt;</a:t>
            </a:r>
            <a:endParaRPr sz="2200">
              <a:latin typeface="Courier New"/>
              <a:cs typeface="Courier New"/>
            </a:endParaRPr>
          </a:p>
          <a:p>
            <a:pPr marL="118427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&lt;dependency&gt;</a:t>
            </a:r>
            <a:endParaRPr sz="2200">
              <a:latin typeface="Courier New"/>
              <a:cs typeface="Courier New"/>
            </a:endParaRPr>
          </a:p>
          <a:p>
            <a:pPr marL="1771014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&lt;/groupId&gt;</a:t>
            </a:r>
            <a:endParaRPr sz="2200">
              <a:latin typeface="Courier New"/>
              <a:cs typeface="Courier New"/>
            </a:endParaRPr>
          </a:p>
          <a:p>
            <a:pPr marL="1771014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spring-cloud-dependencies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&lt;/artifactId&gt;</a:t>
            </a:r>
            <a:endParaRPr sz="2200">
              <a:latin typeface="Courier New"/>
              <a:cs typeface="Courier New"/>
            </a:endParaRPr>
          </a:p>
          <a:p>
            <a:pPr marL="1771014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&lt;version&gt;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Camden.SR2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&lt;/version&gt;</a:t>
            </a:r>
            <a:endParaRPr sz="2200">
              <a:latin typeface="Courier New"/>
              <a:cs typeface="Courier New"/>
            </a:endParaRPr>
          </a:p>
          <a:p>
            <a:pPr marL="1771014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&lt;type&gt;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pom</a:t>
            </a: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&lt;/type&gt;</a:t>
            </a:r>
            <a:endParaRPr sz="2200">
              <a:latin typeface="Courier New"/>
              <a:cs typeface="Courier New"/>
            </a:endParaRPr>
          </a:p>
          <a:p>
            <a:pPr marL="1771014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&lt;scope&gt;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import</a:t>
            </a: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&lt;/scope&gt;</a:t>
            </a:r>
            <a:endParaRPr sz="2200">
              <a:latin typeface="Courier New"/>
              <a:cs typeface="Courier New"/>
            </a:endParaRPr>
          </a:p>
          <a:p>
            <a:pPr marL="118427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&lt;/dependency&gt;</a:t>
            </a:r>
            <a:endParaRPr sz="2200">
              <a:latin typeface="Courier New"/>
              <a:cs typeface="Courier New"/>
            </a:endParaRPr>
          </a:p>
          <a:p>
            <a:pPr marL="59944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&lt;/dependencies&gt;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&lt;/dependencyManagement&gt;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60020" marR="5080" indent="414655">
              <a:lnSpc>
                <a:spcPts val="3670"/>
              </a:lnSpc>
              <a:spcBef>
                <a:spcPts val="760"/>
              </a:spcBef>
            </a:pPr>
            <a:r>
              <a:rPr spc="-5" dirty="0"/>
              <a:t>Using </a:t>
            </a:r>
            <a:r>
              <a:rPr spc="-25" dirty="0"/>
              <a:t>Spring </a:t>
            </a:r>
            <a:r>
              <a:rPr spc="45" dirty="0"/>
              <a:t>Cloud </a:t>
            </a:r>
            <a:r>
              <a:rPr spc="-110" dirty="0"/>
              <a:t>&amp;  </a:t>
            </a:r>
            <a:r>
              <a:rPr spc="-15" dirty="0"/>
              <a:t>Netflix </a:t>
            </a:r>
            <a:r>
              <a:rPr spc="-65" dirty="0"/>
              <a:t>Hystrix</a:t>
            </a:r>
            <a:r>
              <a:rPr spc="-430" dirty="0"/>
              <a:t> </a:t>
            </a:r>
            <a:r>
              <a:rPr spc="-15" dirty="0"/>
              <a:t>Dashboard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0886" y="1421879"/>
            <a:ext cx="1092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pom.xml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711" y="2487167"/>
            <a:ext cx="11466830" cy="216725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15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</a:pPr>
            <a:r>
              <a:rPr sz="2000" spc="-5" dirty="0">
                <a:solidFill>
                  <a:srgbClr val="9BC850"/>
                </a:solidFill>
                <a:latin typeface="Courier New"/>
                <a:cs typeface="Courier New"/>
              </a:rPr>
              <a:t>&lt;dependency&gt;</a:t>
            </a:r>
            <a:endParaRPr sz="2000">
              <a:latin typeface="Courier New"/>
              <a:cs typeface="Courier New"/>
            </a:endParaRPr>
          </a:p>
          <a:p>
            <a:pPr marL="1043305">
              <a:lnSpc>
                <a:spcPct val="100000"/>
              </a:lnSpc>
            </a:pPr>
            <a:r>
              <a:rPr sz="2000" spc="-5" dirty="0">
                <a:solidFill>
                  <a:srgbClr val="9BC850"/>
                </a:solidFill>
                <a:latin typeface="Courier New"/>
                <a:cs typeface="Courier New"/>
              </a:rPr>
              <a:t>&lt;groupId&gt;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org.springframework.cloud</a:t>
            </a:r>
            <a:r>
              <a:rPr sz="2000" spc="-5" dirty="0">
                <a:solidFill>
                  <a:srgbClr val="9BC850"/>
                </a:solidFill>
                <a:latin typeface="Courier New"/>
                <a:cs typeface="Courier New"/>
              </a:rPr>
              <a:t>&lt;/groupId&gt;</a:t>
            </a:r>
            <a:endParaRPr sz="2000">
              <a:latin typeface="Courier New"/>
              <a:cs typeface="Courier New"/>
            </a:endParaRPr>
          </a:p>
          <a:p>
            <a:pPr marL="1043305">
              <a:lnSpc>
                <a:spcPct val="100000"/>
              </a:lnSpc>
            </a:pPr>
            <a:r>
              <a:rPr sz="2000" spc="-5" dirty="0">
                <a:solidFill>
                  <a:srgbClr val="9BC850"/>
                </a:solidFill>
                <a:latin typeface="Courier New"/>
                <a:cs typeface="Courier New"/>
              </a:rPr>
              <a:t>&lt;artifactId&gt;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spring-cloud-starter-hystrix-dashboard</a:t>
            </a:r>
            <a:r>
              <a:rPr sz="2000" spc="-5" dirty="0">
                <a:solidFill>
                  <a:srgbClr val="9BC850"/>
                </a:solidFill>
                <a:latin typeface="Courier New"/>
                <a:cs typeface="Courier New"/>
              </a:rPr>
              <a:t>&lt;/artifactId&gt;</a:t>
            </a:r>
            <a:endParaRPr sz="2000">
              <a:latin typeface="Courier New"/>
              <a:cs typeface="Courier New"/>
            </a:endParaRPr>
          </a:p>
          <a:p>
            <a:pPr marL="456565">
              <a:lnSpc>
                <a:spcPct val="100000"/>
              </a:lnSpc>
            </a:pPr>
            <a:r>
              <a:rPr sz="2000" spc="-5" dirty="0">
                <a:solidFill>
                  <a:srgbClr val="9BC850"/>
                </a:solidFill>
                <a:latin typeface="Courier New"/>
                <a:cs typeface="Courier New"/>
              </a:rPr>
              <a:t>&lt;/dependency&gt;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44145" marR="5080" indent="414655">
              <a:lnSpc>
                <a:spcPts val="3670"/>
              </a:lnSpc>
              <a:spcBef>
                <a:spcPts val="760"/>
              </a:spcBef>
            </a:pPr>
            <a:r>
              <a:rPr spc="-5" dirty="0"/>
              <a:t>Using </a:t>
            </a:r>
            <a:r>
              <a:rPr spc="-25" dirty="0"/>
              <a:t>Spring </a:t>
            </a:r>
            <a:r>
              <a:rPr spc="45" dirty="0"/>
              <a:t>Cloud </a:t>
            </a:r>
            <a:r>
              <a:rPr spc="-110" dirty="0"/>
              <a:t>&amp;  </a:t>
            </a:r>
            <a:r>
              <a:rPr spc="-15" dirty="0"/>
              <a:t>Netflix </a:t>
            </a:r>
            <a:r>
              <a:rPr spc="-65" dirty="0"/>
              <a:t>Hystrix</a:t>
            </a:r>
            <a:r>
              <a:rPr spc="-430" dirty="0"/>
              <a:t> </a:t>
            </a:r>
            <a:r>
              <a:rPr spc="-15" dirty="0"/>
              <a:t>Dashboard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0886" y="2051469"/>
            <a:ext cx="1092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pom.xml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71611" y="2349690"/>
            <a:ext cx="8568055" cy="200088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715" indent="950594">
              <a:lnSpc>
                <a:spcPts val="4900"/>
              </a:lnSpc>
              <a:spcBef>
                <a:spcPts val="980"/>
              </a:spcBef>
            </a:pPr>
            <a:r>
              <a:rPr sz="4800" spc="-459" dirty="0"/>
              <a:t>In </a:t>
            </a:r>
            <a:r>
              <a:rPr sz="4800" spc="-130" dirty="0"/>
              <a:t>a Distributed </a:t>
            </a:r>
            <a:r>
              <a:rPr sz="4800" spc="-240" dirty="0"/>
              <a:t>System  </a:t>
            </a:r>
            <a:r>
              <a:rPr sz="4800" spc="-75" dirty="0"/>
              <a:t>one</a:t>
            </a:r>
            <a:r>
              <a:rPr sz="4800" spc="-500" dirty="0"/>
              <a:t> </a:t>
            </a:r>
            <a:r>
              <a:rPr sz="4800" spc="-114" dirty="0"/>
              <a:t>thing</a:t>
            </a:r>
            <a:r>
              <a:rPr sz="4800" spc="-505" dirty="0"/>
              <a:t> </a:t>
            </a:r>
            <a:r>
              <a:rPr sz="4800" spc="-175" dirty="0"/>
              <a:t>is</a:t>
            </a:r>
            <a:r>
              <a:rPr sz="4800" spc="-480" dirty="0"/>
              <a:t> </a:t>
            </a:r>
            <a:r>
              <a:rPr sz="4800" spc="-140" dirty="0"/>
              <a:t>absolutely</a:t>
            </a:r>
            <a:r>
              <a:rPr sz="4800" spc="-509" dirty="0"/>
              <a:t> </a:t>
            </a:r>
            <a:r>
              <a:rPr sz="4800" spc="-160" dirty="0"/>
              <a:t>certain</a:t>
            </a:r>
            <a:endParaRPr sz="4800"/>
          </a:p>
          <a:p>
            <a:pPr marL="12065" algn="ctr">
              <a:lnSpc>
                <a:spcPts val="4870"/>
              </a:lnSpc>
            </a:pPr>
            <a:r>
              <a:rPr sz="4800" spc="-665" dirty="0"/>
              <a:t>…</a:t>
            </a:r>
            <a:endParaRPr sz="4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60020" marR="5080" indent="414655">
              <a:lnSpc>
                <a:spcPts val="3670"/>
              </a:lnSpc>
              <a:spcBef>
                <a:spcPts val="760"/>
              </a:spcBef>
            </a:pPr>
            <a:r>
              <a:rPr spc="-5" dirty="0"/>
              <a:t>Using </a:t>
            </a:r>
            <a:r>
              <a:rPr spc="-25" dirty="0"/>
              <a:t>Spring </a:t>
            </a:r>
            <a:r>
              <a:rPr spc="45" dirty="0"/>
              <a:t>Cloud </a:t>
            </a:r>
            <a:r>
              <a:rPr spc="-110" dirty="0"/>
              <a:t>&amp;  </a:t>
            </a:r>
            <a:r>
              <a:rPr spc="-15" dirty="0"/>
              <a:t>Netflix </a:t>
            </a:r>
            <a:r>
              <a:rPr spc="-65" dirty="0"/>
              <a:t>Hystrix</a:t>
            </a:r>
            <a:r>
              <a:rPr spc="-430" dirty="0"/>
              <a:t> </a:t>
            </a:r>
            <a:r>
              <a:rPr spc="-15" dirty="0"/>
              <a:t>Dashboard</a:t>
            </a:r>
          </a:p>
        </p:txBody>
      </p:sp>
      <p:sp>
        <p:nvSpPr>
          <p:cNvPr id="5" name="object 5"/>
          <p:cNvSpPr/>
          <p:nvPr/>
        </p:nvSpPr>
        <p:spPr>
          <a:xfrm>
            <a:off x="332231" y="1981200"/>
            <a:ext cx="11634470" cy="4124325"/>
          </a:xfrm>
          <a:custGeom>
            <a:avLst/>
            <a:gdLst/>
            <a:ahLst/>
            <a:cxnLst/>
            <a:rect l="l" t="t" r="r" b="b"/>
            <a:pathLst>
              <a:path w="11634470" h="4124325">
                <a:moveTo>
                  <a:pt x="0" y="0"/>
                </a:moveTo>
                <a:lnTo>
                  <a:pt x="11634216" y="0"/>
                </a:lnTo>
                <a:lnTo>
                  <a:pt x="11634216" y="4123944"/>
                </a:lnTo>
                <a:lnTo>
                  <a:pt x="0" y="412394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0886" y="1601381"/>
            <a:ext cx="11104880" cy="400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Application.java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400">
              <a:latin typeface="Times New Roman"/>
              <a:cs typeface="Times New Roman"/>
            </a:endParaRPr>
          </a:p>
          <a:p>
            <a:pPr marL="378460" marR="5559425">
              <a:lnSpc>
                <a:spcPct val="100000"/>
              </a:lnSpc>
            </a:pPr>
            <a:r>
              <a:rPr sz="2600" spc="-5" dirty="0">
                <a:solidFill>
                  <a:srgbClr val="D7601B"/>
                </a:solidFill>
                <a:latin typeface="Courier New"/>
                <a:cs typeface="Courier New"/>
              </a:rPr>
              <a:t>@SpringBootApplication  </a:t>
            </a:r>
            <a:r>
              <a:rPr sz="2600" b="1" spc="-5" dirty="0">
                <a:solidFill>
                  <a:srgbClr val="D7601B"/>
                </a:solidFill>
                <a:latin typeface="Courier New"/>
                <a:cs typeface="Courier New"/>
              </a:rPr>
              <a:t>@EnableHystrixDashboard  </a:t>
            </a: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public class 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Application</a:t>
            </a:r>
            <a:r>
              <a:rPr sz="2600" spc="25" dirty="0">
                <a:solidFill>
                  <a:srgbClr val="799EBF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{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Times New Roman"/>
              <a:cs typeface="Times New Roman"/>
            </a:endParaRPr>
          </a:p>
          <a:p>
            <a:pPr marL="1766570" marR="5080" indent="-79248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public static void </a:t>
            </a:r>
            <a:r>
              <a:rPr sz="2600" spc="-5" dirty="0">
                <a:solidFill>
                  <a:srgbClr val="2C9EDB"/>
                </a:solidFill>
                <a:latin typeface="Courier New"/>
                <a:cs typeface="Courier New"/>
              </a:rPr>
              <a:t>main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String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[] </a:t>
            </a:r>
            <a:r>
              <a:rPr sz="2600" spc="-5" dirty="0">
                <a:solidFill>
                  <a:srgbClr val="E6E8E9"/>
                </a:solidFill>
                <a:latin typeface="Courier New"/>
                <a:cs typeface="Courier New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) </a:t>
            </a: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{  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SpringApplication</a:t>
            </a: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.</a:t>
            </a:r>
            <a:r>
              <a:rPr sz="2600" spc="-5" dirty="0">
                <a:solidFill>
                  <a:srgbClr val="E6E8E9"/>
                </a:solidFill>
                <a:latin typeface="Courier New"/>
                <a:cs typeface="Courier New"/>
              </a:rPr>
              <a:t>run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Application</a:t>
            </a: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.class,</a:t>
            </a:r>
            <a:r>
              <a:rPr sz="2600" spc="114" dirty="0">
                <a:solidFill>
                  <a:srgbClr val="C399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/>
                <a:cs typeface="Courier New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)</a:t>
            </a: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;</a:t>
            </a:r>
            <a:endParaRPr sz="2600">
              <a:latin typeface="Courier New"/>
              <a:cs typeface="Courier New"/>
            </a:endParaRPr>
          </a:p>
          <a:p>
            <a:pPr marL="97345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0983" y="2675256"/>
            <a:ext cx="3876675" cy="13976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20" dirty="0">
                <a:solidFill>
                  <a:srgbClr val="F05A28"/>
                </a:solidFill>
                <a:latin typeface="Verdana"/>
                <a:cs typeface="Verdana"/>
              </a:rPr>
              <a:t>Understanding </a:t>
            </a:r>
            <a:r>
              <a:rPr sz="2000" spc="5" dirty="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sz="2000" spc="-3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F05A28"/>
                </a:solidFill>
                <a:latin typeface="Verdana"/>
                <a:cs typeface="Verdana"/>
              </a:rPr>
              <a:t>dashboard</a:t>
            </a:r>
            <a:endParaRPr sz="2000">
              <a:latin typeface="Verdana"/>
              <a:cs typeface="Verdana"/>
            </a:endParaRPr>
          </a:p>
          <a:p>
            <a:pPr marL="1211580" marR="5080" indent="149225" algn="r">
              <a:lnSpc>
                <a:spcPct val="100000"/>
              </a:lnSpc>
              <a:spcBef>
                <a:spcPts val="600"/>
              </a:spcBef>
            </a:pPr>
            <a:r>
              <a:rPr sz="2000" spc="-120" dirty="0">
                <a:solidFill>
                  <a:srgbClr val="F05A28"/>
                </a:solidFill>
                <a:latin typeface="Verdana"/>
                <a:cs typeface="Verdana"/>
              </a:rPr>
              <a:t>It </a:t>
            </a:r>
            <a:r>
              <a:rPr sz="2000" dirty="0">
                <a:solidFill>
                  <a:srgbClr val="F05A28"/>
                </a:solidFill>
                <a:latin typeface="Verdana"/>
                <a:cs typeface="Verdana"/>
              </a:rPr>
              <a:t>contains </a:t>
            </a:r>
            <a:r>
              <a:rPr sz="2000" spc="-4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000" spc="-19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105" dirty="0">
                <a:solidFill>
                  <a:srgbClr val="F05A28"/>
                </a:solidFill>
                <a:latin typeface="Verdana"/>
                <a:cs typeface="Verdana"/>
              </a:rPr>
              <a:t>LOT</a:t>
            </a:r>
            <a:r>
              <a:rPr sz="2000" spc="-10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F05A28"/>
                </a:solidFill>
                <a:latin typeface="Verdana"/>
                <a:cs typeface="Verdana"/>
              </a:rPr>
              <a:t>of </a:t>
            </a:r>
            <a:r>
              <a:rPr sz="2000" spc="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05A28"/>
                </a:solidFill>
                <a:latin typeface="Verdana"/>
                <a:cs typeface="Verdana"/>
              </a:rPr>
              <a:t>information </a:t>
            </a:r>
            <a:r>
              <a:rPr sz="2000" spc="-30" dirty="0">
                <a:solidFill>
                  <a:srgbClr val="F05A28"/>
                </a:solidFill>
                <a:latin typeface="Verdana"/>
                <a:cs typeface="Verdana"/>
              </a:rPr>
              <a:t>in</a:t>
            </a:r>
            <a:r>
              <a:rPr sz="2000" spc="-229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0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05A28"/>
                </a:solidFill>
                <a:latin typeface="Verdana"/>
                <a:cs typeface="Verdana"/>
              </a:rPr>
              <a:t>little </a:t>
            </a:r>
            <a:r>
              <a:rPr sz="2000" spc="-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05A28"/>
                </a:solidFill>
                <a:latin typeface="Verdana"/>
                <a:cs typeface="Verdana"/>
              </a:rPr>
              <a:t>amount </a:t>
            </a:r>
            <a:r>
              <a:rPr sz="2000" spc="55" dirty="0">
                <a:solidFill>
                  <a:srgbClr val="F05A28"/>
                </a:solidFill>
                <a:latin typeface="Verdana"/>
                <a:cs typeface="Verdana"/>
              </a:rPr>
              <a:t>of</a:t>
            </a:r>
            <a:r>
              <a:rPr sz="2000" spc="-29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F05A28"/>
                </a:solidFill>
                <a:latin typeface="Verdana"/>
                <a:cs typeface="Verdana"/>
              </a:rPr>
              <a:t>space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28889" y="1184346"/>
            <a:ext cx="5081214" cy="44849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5728" y="519061"/>
            <a:ext cx="8112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>
                <a:solidFill>
                  <a:srgbClr val="3E3E3E"/>
                </a:solidFill>
              </a:rPr>
              <a:t>How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45" dirty="0">
                <a:solidFill>
                  <a:srgbClr val="3E3E3E"/>
                </a:solidFill>
              </a:rPr>
              <a:t>to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10" dirty="0">
                <a:solidFill>
                  <a:srgbClr val="3E3E3E"/>
                </a:solidFill>
              </a:rPr>
              <a:t>Read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35" dirty="0">
                <a:solidFill>
                  <a:srgbClr val="3E3E3E"/>
                </a:solidFill>
              </a:rPr>
              <a:t>the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-65" dirty="0">
                <a:solidFill>
                  <a:srgbClr val="3E3E3E"/>
                </a:solidFill>
              </a:rPr>
              <a:t>Hystrix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15" dirty="0">
                <a:solidFill>
                  <a:srgbClr val="3E3E3E"/>
                </a:solidFill>
              </a:rPr>
              <a:t>Dashboard</a:t>
            </a:r>
          </a:p>
        </p:txBody>
      </p:sp>
      <p:sp>
        <p:nvSpPr>
          <p:cNvPr id="3" name="object 3"/>
          <p:cNvSpPr/>
          <p:nvPr/>
        </p:nvSpPr>
        <p:spPr>
          <a:xfrm>
            <a:off x="4233023" y="1921026"/>
            <a:ext cx="4262656" cy="2997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19500" y="1853183"/>
            <a:ext cx="5023485" cy="3180715"/>
          </a:xfrm>
          <a:custGeom>
            <a:avLst/>
            <a:gdLst/>
            <a:ahLst/>
            <a:cxnLst/>
            <a:rect l="l" t="t" r="r" b="b"/>
            <a:pathLst>
              <a:path w="5023484" h="3180715">
                <a:moveTo>
                  <a:pt x="0" y="0"/>
                </a:moveTo>
                <a:lnTo>
                  <a:pt x="5023104" y="0"/>
                </a:lnTo>
                <a:lnTo>
                  <a:pt x="5023104" y="3180588"/>
                </a:lnTo>
                <a:lnTo>
                  <a:pt x="0" y="318058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83102" y="2401061"/>
            <a:ext cx="700405" cy="0"/>
          </a:xfrm>
          <a:custGeom>
            <a:avLst/>
            <a:gdLst/>
            <a:ahLst/>
            <a:cxnLst/>
            <a:rect l="l" t="t" r="r" b="b"/>
            <a:pathLst>
              <a:path w="700404">
                <a:moveTo>
                  <a:pt x="0" y="0"/>
                </a:moveTo>
                <a:lnTo>
                  <a:pt x="700074" y="0"/>
                </a:lnTo>
              </a:path>
            </a:pathLst>
          </a:custGeom>
          <a:ln w="38100">
            <a:solidFill>
              <a:srgbClr val="F05A2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64139" y="234391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0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0175" y="1943290"/>
            <a:ext cx="2473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4530" marR="5080" indent="-672465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3E3E3E"/>
                </a:solidFill>
                <a:latin typeface="Verdana"/>
                <a:cs typeface="Verdana"/>
              </a:rPr>
              <a:t>Circle </a:t>
            </a:r>
            <a:r>
              <a:rPr sz="1800" spc="5" dirty="0">
                <a:solidFill>
                  <a:srgbClr val="3E3E3E"/>
                </a:solidFill>
                <a:latin typeface="Verdana"/>
                <a:cs typeface="Verdana"/>
              </a:rPr>
              <a:t>size</a:t>
            </a:r>
            <a:r>
              <a:rPr sz="1800" spc="-29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Verdana"/>
                <a:cs typeface="Verdana"/>
              </a:rPr>
              <a:t>represents  </a:t>
            </a:r>
            <a:r>
              <a:rPr sz="1800" spc="-5" dirty="0">
                <a:solidFill>
                  <a:srgbClr val="3E3E3E"/>
                </a:solidFill>
                <a:latin typeface="Verdana"/>
                <a:cs typeface="Verdana"/>
              </a:rPr>
              <a:t>request</a:t>
            </a:r>
            <a:r>
              <a:rPr sz="1800" spc="-16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Verdana"/>
                <a:cs typeface="Verdana"/>
              </a:rPr>
              <a:t>volume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659368" y="2366010"/>
            <a:ext cx="588010" cy="1905"/>
          </a:xfrm>
          <a:custGeom>
            <a:avLst/>
            <a:gdLst/>
            <a:ahLst/>
            <a:cxnLst/>
            <a:rect l="l" t="t" r="r" b="b"/>
            <a:pathLst>
              <a:path w="588009" h="1905">
                <a:moveTo>
                  <a:pt x="587997" y="0"/>
                </a:moveTo>
                <a:lnTo>
                  <a:pt x="0" y="1460"/>
                </a:lnTo>
              </a:path>
            </a:pathLst>
          </a:custGeom>
          <a:ln w="38099">
            <a:solidFill>
              <a:srgbClr val="F05A2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64118" y="2310269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4" h="114300">
                <a:moveTo>
                  <a:pt x="114160" y="0"/>
                </a:moveTo>
                <a:lnTo>
                  <a:pt x="0" y="57442"/>
                </a:lnTo>
                <a:lnTo>
                  <a:pt x="114452" y="114300"/>
                </a:lnTo>
                <a:lnTo>
                  <a:pt x="11416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295739" y="1839912"/>
            <a:ext cx="2115185" cy="666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545" marR="5080" indent="-30480">
              <a:lnSpc>
                <a:spcPct val="116900"/>
              </a:lnSpc>
              <a:spcBef>
                <a:spcPts val="95"/>
              </a:spcBef>
            </a:pPr>
            <a:r>
              <a:rPr sz="1800" spc="10" dirty="0">
                <a:solidFill>
                  <a:srgbClr val="3E3E3E"/>
                </a:solidFill>
                <a:latin typeface="Verdana"/>
                <a:cs typeface="Verdana"/>
              </a:rPr>
              <a:t>The </a:t>
            </a:r>
            <a:r>
              <a:rPr sz="1800" spc="30" dirty="0">
                <a:solidFill>
                  <a:srgbClr val="3E3E3E"/>
                </a:solidFill>
                <a:latin typeface="Verdana"/>
                <a:cs typeface="Verdana"/>
              </a:rPr>
              <a:t>protected</a:t>
            </a:r>
            <a:r>
              <a:rPr sz="1800" spc="-29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3E3E3E"/>
                </a:solidFill>
                <a:latin typeface="Verdana"/>
                <a:cs typeface="Verdana"/>
              </a:rPr>
              <a:t>call  </a:t>
            </a:r>
            <a:r>
              <a:rPr sz="1800" spc="5" dirty="0">
                <a:solidFill>
                  <a:srgbClr val="3E3E3E"/>
                </a:solidFill>
                <a:latin typeface="Verdana"/>
                <a:cs typeface="Verdana"/>
              </a:rPr>
              <a:t>Error</a:t>
            </a:r>
            <a:r>
              <a:rPr sz="18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3E3E3E"/>
                </a:solidFill>
                <a:latin typeface="Verdana"/>
                <a:cs typeface="Verdana"/>
              </a:rPr>
              <a:t>rate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83102" y="2990850"/>
            <a:ext cx="842644" cy="0"/>
          </a:xfrm>
          <a:custGeom>
            <a:avLst/>
            <a:gdLst/>
            <a:ahLst/>
            <a:cxnLst/>
            <a:rect l="l" t="t" r="r" b="b"/>
            <a:pathLst>
              <a:path w="842645">
                <a:moveTo>
                  <a:pt x="0" y="0"/>
                </a:moveTo>
                <a:lnTo>
                  <a:pt x="842149" y="0"/>
                </a:lnTo>
              </a:path>
            </a:pathLst>
          </a:custGeom>
          <a:ln w="38100">
            <a:solidFill>
              <a:srgbClr val="F05A2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06201" y="293370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0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60139" y="2820835"/>
            <a:ext cx="271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3E3E3E"/>
                </a:solidFill>
                <a:latin typeface="Verdana"/>
                <a:cs typeface="Verdana"/>
              </a:rPr>
              <a:t>Color </a:t>
            </a:r>
            <a:r>
              <a:rPr sz="1800" spc="-10" dirty="0">
                <a:solidFill>
                  <a:srgbClr val="3E3E3E"/>
                </a:solidFill>
                <a:latin typeface="Verdana"/>
                <a:cs typeface="Verdana"/>
              </a:rPr>
              <a:t>represents</a:t>
            </a:r>
            <a:r>
              <a:rPr sz="1800" spc="-3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Verdana"/>
                <a:cs typeface="Verdana"/>
              </a:rPr>
              <a:t>health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653271" y="3443478"/>
            <a:ext cx="600710" cy="0"/>
          </a:xfrm>
          <a:custGeom>
            <a:avLst/>
            <a:gdLst/>
            <a:ahLst/>
            <a:cxnLst/>
            <a:rect l="l" t="t" r="r" b="b"/>
            <a:pathLst>
              <a:path w="600709">
                <a:moveTo>
                  <a:pt x="600697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05A2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58021" y="3386328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332188" y="3284283"/>
            <a:ext cx="2311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3E3E3E"/>
                </a:solidFill>
                <a:latin typeface="Verdana"/>
                <a:cs typeface="Verdana"/>
              </a:rPr>
              <a:t>Request </a:t>
            </a:r>
            <a:r>
              <a:rPr sz="1800" spc="20" dirty="0">
                <a:solidFill>
                  <a:srgbClr val="3E3E3E"/>
                </a:solidFill>
                <a:latin typeface="Verdana"/>
                <a:cs typeface="Verdana"/>
              </a:rPr>
              <a:t>per</a:t>
            </a:r>
            <a:r>
              <a:rPr sz="1800" spc="-28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3E3E3E"/>
                </a:solidFill>
                <a:latin typeface="Verdana"/>
                <a:cs typeface="Verdana"/>
              </a:rPr>
              <a:t>second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653271" y="4122127"/>
            <a:ext cx="594995" cy="3175"/>
          </a:xfrm>
          <a:custGeom>
            <a:avLst/>
            <a:gdLst/>
            <a:ahLst/>
            <a:cxnLst/>
            <a:rect l="l" t="t" r="r" b="b"/>
            <a:pathLst>
              <a:path w="594995" h="3175">
                <a:moveTo>
                  <a:pt x="594410" y="2920"/>
                </a:moveTo>
                <a:lnTo>
                  <a:pt x="0" y="0"/>
                </a:lnTo>
              </a:path>
            </a:pathLst>
          </a:custGeom>
          <a:ln w="38100">
            <a:solidFill>
              <a:srgbClr val="F05A2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58021" y="4065079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4" h="114300">
                <a:moveTo>
                  <a:pt x="114592" y="0"/>
                </a:moveTo>
                <a:lnTo>
                  <a:pt x="0" y="56578"/>
                </a:lnTo>
                <a:lnTo>
                  <a:pt x="114020" y="114299"/>
                </a:lnTo>
                <a:lnTo>
                  <a:pt x="114592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325914" y="3965168"/>
            <a:ext cx="1413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3E3E3E"/>
                </a:solidFill>
                <a:latin typeface="Verdana"/>
                <a:cs typeface="Verdana"/>
              </a:rPr>
              <a:t>Circuit</a:t>
            </a:r>
            <a:r>
              <a:rPr sz="1800" spc="-19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3E3E3E"/>
                </a:solidFill>
                <a:latin typeface="Verdana"/>
                <a:cs typeface="Verdana"/>
              </a:rPr>
              <a:t>state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26162" y="3304616"/>
            <a:ext cx="184785" cy="622300"/>
          </a:xfrm>
          <a:custGeom>
            <a:avLst/>
            <a:gdLst/>
            <a:ahLst/>
            <a:cxnLst/>
            <a:rect l="l" t="t" r="r" b="b"/>
            <a:pathLst>
              <a:path w="184785" h="622300">
                <a:moveTo>
                  <a:pt x="184594" y="622109"/>
                </a:moveTo>
                <a:lnTo>
                  <a:pt x="184594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F05A2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31229" y="3246094"/>
            <a:ext cx="118745" cy="114300"/>
          </a:xfrm>
          <a:custGeom>
            <a:avLst/>
            <a:gdLst/>
            <a:ahLst/>
            <a:cxnLst/>
            <a:rect l="l" t="t" r="r" b="b"/>
            <a:pathLst>
              <a:path w="118745" h="114300">
                <a:moveTo>
                  <a:pt x="109232" y="0"/>
                </a:moveTo>
                <a:lnTo>
                  <a:pt x="0" y="66319"/>
                </a:lnTo>
                <a:lnTo>
                  <a:pt x="118592" y="113919"/>
                </a:lnTo>
                <a:lnTo>
                  <a:pt x="109232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889417" y="3721468"/>
            <a:ext cx="1482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3E3E3E"/>
                </a:solidFill>
                <a:latin typeface="Verdana"/>
                <a:cs typeface="Verdana"/>
              </a:rPr>
              <a:t>Request</a:t>
            </a:r>
            <a:r>
              <a:rPr sz="1800" spc="-17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3E3E3E"/>
                </a:solidFill>
                <a:latin typeface="Verdana"/>
                <a:cs typeface="Verdana"/>
              </a:rPr>
              <a:t>rate</a:t>
            </a:r>
            <a:endParaRPr sz="1800">
              <a:latin typeface="Verdana"/>
              <a:cs typeface="Verdana"/>
            </a:endParaRPr>
          </a:p>
          <a:p>
            <a:pPr marL="636905">
              <a:lnSpc>
                <a:spcPct val="100000"/>
              </a:lnSpc>
            </a:pPr>
            <a:r>
              <a:rPr sz="1800" spc="-35" dirty="0">
                <a:solidFill>
                  <a:srgbClr val="3E3E3E"/>
                </a:solidFill>
                <a:latin typeface="Verdana"/>
                <a:cs typeface="Verdana"/>
              </a:rPr>
              <a:t>(2</a:t>
            </a:r>
            <a:r>
              <a:rPr sz="1800" spc="-20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3E3E3E"/>
                </a:solidFill>
                <a:latin typeface="Verdana"/>
                <a:cs typeface="Verdana"/>
              </a:rPr>
              <a:t>min)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289797" y="5052059"/>
            <a:ext cx="0" cy="281940"/>
          </a:xfrm>
          <a:custGeom>
            <a:avLst/>
            <a:gdLst/>
            <a:ahLst/>
            <a:cxnLst/>
            <a:rect l="l" t="t" r="r" b="b"/>
            <a:pathLst>
              <a:path h="281939">
                <a:moveTo>
                  <a:pt x="0" y="281482"/>
                </a:moveTo>
                <a:lnTo>
                  <a:pt x="0" y="0"/>
                </a:lnTo>
              </a:path>
            </a:pathLst>
          </a:custGeom>
          <a:ln w="38100">
            <a:solidFill>
              <a:srgbClr val="F05A2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32647" y="495680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0"/>
                </a:moveTo>
                <a:lnTo>
                  <a:pt x="0" y="114300"/>
                </a:lnTo>
                <a:lnTo>
                  <a:pt x="114300" y="114300"/>
                </a:lnTo>
                <a:lnTo>
                  <a:pt x="5715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126856" y="5390457"/>
            <a:ext cx="2271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4220" marR="5080" indent="-73152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3E3E3E"/>
                </a:solidFill>
                <a:latin typeface="Verdana"/>
                <a:cs typeface="Verdana"/>
              </a:rPr>
              <a:t>Latency</a:t>
            </a:r>
            <a:r>
              <a:rPr sz="1800" spc="-15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3E3E3E"/>
                </a:solidFill>
                <a:latin typeface="Verdana"/>
                <a:cs typeface="Verdana"/>
              </a:rPr>
              <a:t>percentiles  </a:t>
            </a:r>
            <a:r>
              <a:rPr sz="1800" spc="-229" dirty="0">
                <a:solidFill>
                  <a:srgbClr val="3E3E3E"/>
                </a:solidFill>
                <a:latin typeface="Verdana"/>
                <a:cs typeface="Verdana"/>
              </a:rPr>
              <a:t>(1</a:t>
            </a:r>
            <a:r>
              <a:rPr sz="1800" spc="-1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3E3E3E"/>
                </a:solidFill>
                <a:latin typeface="Verdana"/>
                <a:cs typeface="Verdana"/>
              </a:rPr>
              <a:t>min)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659368" y="2067305"/>
            <a:ext cx="588010" cy="1905"/>
          </a:xfrm>
          <a:custGeom>
            <a:avLst/>
            <a:gdLst/>
            <a:ahLst/>
            <a:cxnLst/>
            <a:rect l="l" t="t" r="r" b="b"/>
            <a:pathLst>
              <a:path w="588009" h="1905">
                <a:moveTo>
                  <a:pt x="587997" y="0"/>
                </a:moveTo>
                <a:lnTo>
                  <a:pt x="0" y="1460"/>
                </a:lnTo>
              </a:path>
            </a:pathLst>
          </a:custGeom>
          <a:ln w="38099">
            <a:solidFill>
              <a:srgbClr val="F05A2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564118" y="2011565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4" h="114300">
                <a:moveTo>
                  <a:pt x="114160" y="0"/>
                </a:moveTo>
                <a:lnTo>
                  <a:pt x="0" y="57442"/>
                </a:lnTo>
                <a:lnTo>
                  <a:pt x="114452" y="114300"/>
                </a:lnTo>
                <a:lnTo>
                  <a:pt x="11416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83102" y="3926585"/>
            <a:ext cx="2827655" cy="0"/>
          </a:xfrm>
          <a:custGeom>
            <a:avLst/>
            <a:gdLst/>
            <a:ahLst/>
            <a:cxnLst/>
            <a:rect l="l" t="t" r="r" b="b"/>
            <a:pathLst>
              <a:path w="2827654">
                <a:moveTo>
                  <a:pt x="0" y="0"/>
                </a:moveTo>
                <a:lnTo>
                  <a:pt x="2827515" y="0"/>
                </a:lnTo>
              </a:path>
            </a:pathLst>
          </a:custGeom>
          <a:ln w="38100">
            <a:solidFill>
              <a:srgbClr val="F05A2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5728" y="519061"/>
            <a:ext cx="8112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>
                <a:solidFill>
                  <a:srgbClr val="3E3E3E"/>
                </a:solidFill>
              </a:rPr>
              <a:t>How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45" dirty="0">
                <a:solidFill>
                  <a:srgbClr val="3E3E3E"/>
                </a:solidFill>
              </a:rPr>
              <a:t>to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10" dirty="0">
                <a:solidFill>
                  <a:srgbClr val="3E3E3E"/>
                </a:solidFill>
              </a:rPr>
              <a:t>Read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35" dirty="0">
                <a:solidFill>
                  <a:srgbClr val="3E3E3E"/>
                </a:solidFill>
              </a:rPr>
              <a:t>the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-65" dirty="0">
                <a:solidFill>
                  <a:srgbClr val="3E3E3E"/>
                </a:solidFill>
              </a:rPr>
              <a:t>Hystrix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15" dirty="0">
                <a:solidFill>
                  <a:srgbClr val="3E3E3E"/>
                </a:solidFill>
              </a:rPr>
              <a:t>Dashboard</a:t>
            </a:r>
          </a:p>
        </p:txBody>
      </p:sp>
      <p:sp>
        <p:nvSpPr>
          <p:cNvPr id="3" name="object 3"/>
          <p:cNvSpPr/>
          <p:nvPr/>
        </p:nvSpPr>
        <p:spPr>
          <a:xfrm>
            <a:off x="4108681" y="3706820"/>
            <a:ext cx="3847651" cy="2107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13632" y="3575303"/>
            <a:ext cx="4364990" cy="2357755"/>
          </a:xfrm>
          <a:custGeom>
            <a:avLst/>
            <a:gdLst/>
            <a:ahLst/>
            <a:cxnLst/>
            <a:rect l="l" t="t" r="r" b="b"/>
            <a:pathLst>
              <a:path w="4364990" h="2357754">
                <a:moveTo>
                  <a:pt x="0" y="0"/>
                </a:moveTo>
                <a:lnTo>
                  <a:pt x="4364736" y="0"/>
                </a:lnTo>
                <a:lnTo>
                  <a:pt x="4364736" y="2357628"/>
                </a:lnTo>
                <a:lnTo>
                  <a:pt x="0" y="2357628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7280" y="1870964"/>
            <a:ext cx="10374885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97301" y="2303526"/>
            <a:ext cx="2366010" cy="2478405"/>
          </a:xfrm>
          <a:custGeom>
            <a:avLst/>
            <a:gdLst/>
            <a:ahLst/>
            <a:cxnLst/>
            <a:rect l="l" t="t" r="r" b="b"/>
            <a:pathLst>
              <a:path w="2366010" h="2478404">
                <a:moveTo>
                  <a:pt x="0" y="0"/>
                </a:moveTo>
                <a:lnTo>
                  <a:pt x="0" y="2478163"/>
                </a:lnTo>
                <a:lnTo>
                  <a:pt x="2365959" y="2478163"/>
                </a:lnTo>
              </a:path>
            </a:pathLst>
          </a:custGeom>
          <a:ln w="38100">
            <a:solidFill>
              <a:srgbClr val="F05A2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43017" y="4724946"/>
            <a:ext cx="115570" cy="114300"/>
          </a:xfrm>
          <a:custGeom>
            <a:avLst/>
            <a:gdLst/>
            <a:ahLst/>
            <a:cxnLst/>
            <a:rect l="l" t="t" r="r" b="b"/>
            <a:pathLst>
              <a:path w="115570" h="114300">
                <a:moveTo>
                  <a:pt x="0" y="0"/>
                </a:moveTo>
                <a:lnTo>
                  <a:pt x="2374" y="114274"/>
                </a:lnTo>
                <a:lnTo>
                  <a:pt x="115468" y="54762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72990" y="2303526"/>
            <a:ext cx="290830" cy="2926080"/>
          </a:xfrm>
          <a:custGeom>
            <a:avLst/>
            <a:gdLst/>
            <a:ahLst/>
            <a:cxnLst/>
            <a:rect l="l" t="t" r="r" b="b"/>
            <a:pathLst>
              <a:path w="290829" h="2926079">
                <a:moveTo>
                  <a:pt x="0" y="0"/>
                </a:moveTo>
                <a:lnTo>
                  <a:pt x="0" y="2926054"/>
                </a:lnTo>
                <a:lnTo>
                  <a:pt x="290423" y="2926054"/>
                </a:lnTo>
              </a:path>
            </a:pathLst>
          </a:custGeom>
          <a:ln w="38100">
            <a:solidFill>
              <a:srgbClr val="F05A2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41366" y="5173510"/>
            <a:ext cx="117475" cy="114300"/>
          </a:xfrm>
          <a:custGeom>
            <a:avLst/>
            <a:gdLst/>
            <a:ahLst/>
            <a:cxnLst/>
            <a:rect l="l" t="t" r="r" b="b"/>
            <a:pathLst>
              <a:path w="117475" h="114300">
                <a:moveTo>
                  <a:pt x="0" y="0"/>
                </a:moveTo>
                <a:lnTo>
                  <a:pt x="6057" y="114134"/>
                </a:lnTo>
                <a:lnTo>
                  <a:pt x="117170" y="51003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8977" y="2303526"/>
            <a:ext cx="3420110" cy="2069464"/>
          </a:xfrm>
          <a:custGeom>
            <a:avLst/>
            <a:gdLst/>
            <a:ahLst/>
            <a:cxnLst/>
            <a:rect l="l" t="t" r="r" b="b"/>
            <a:pathLst>
              <a:path w="3420110" h="2069464">
                <a:moveTo>
                  <a:pt x="0" y="0"/>
                </a:moveTo>
                <a:lnTo>
                  <a:pt x="28930" y="0"/>
                </a:lnTo>
                <a:lnTo>
                  <a:pt x="28930" y="2069223"/>
                </a:lnTo>
                <a:lnTo>
                  <a:pt x="3419805" y="2069223"/>
                </a:lnTo>
              </a:path>
            </a:pathLst>
          </a:custGeom>
          <a:ln w="38100">
            <a:solidFill>
              <a:srgbClr val="F05A2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29733" y="431559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0" y="114299"/>
                </a:lnTo>
                <a:lnTo>
                  <a:pt x="11430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86957" y="2303526"/>
            <a:ext cx="1004569" cy="2074545"/>
          </a:xfrm>
          <a:custGeom>
            <a:avLst/>
            <a:gdLst/>
            <a:ahLst/>
            <a:cxnLst/>
            <a:rect l="l" t="t" r="r" b="b"/>
            <a:pathLst>
              <a:path w="1004570" h="2074545">
                <a:moveTo>
                  <a:pt x="1004049" y="0"/>
                </a:moveTo>
                <a:lnTo>
                  <a:pt x="1004049" y="2074278"/>
                </a:lnTo>
                <a:lnTo>
                  <a:pt x="0" y="2074278"/>
                </a:lnTo>
              </a:path>
            </a:pathLst>
          </a:custGeom>
          <a:ln w="38100">
            <a:solidFill>
              <a:srgbClr val="F05A2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91834" y="4321733"/>
            <a:ext cx="117475" cy="114300"/>
          </a:xfrm>
          <a:custGeom>
            <a:avLst/>
            <a:gdLst/>
            <a:ahLst/>
            <a:cxnLst/>
            <a:rect l="l" t="t" r="r" b="b"/>
            <a:pathLst>
              <a:path w="117475" h="114300">
                <a:moveTo>
                  <a:pt x="117170" y="0"/>
                </a:moveTo>
                <a:lnTo>
                  <a:pt x="0" y="51015"/>
                </a:lnTo>
                <a:lnTo>
                  <a:pt x="111112" y="114134"/>
                </a:lnTo>
                <a:lnTo>
                  <a:pt x="11717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02298" y="2303526"/>
            <a:ext cx="2110740" cy="2482850"/>
          </a:xfrm>
          <a:custGeom>
            <a:avLst/>
            <a:gdLst/>
            <a:ahLst/>
            <a:cxnLst/>
            <a:rect l="l" t="t" r="r" b="b"/>
            <a:pathLst>
              <a:path w="2110740" h="2482850">
                <a:moveTo>
                  <a:pt x="2110295" y="0"/>
                </a:moveTo>
                <a:lnTo>
                  <a:pt x="2110295" y="2482405"/>
                </a:lnTo>
                <a:lnTo>
                  <a:pt x="0" y="2482405"/>
                </a:lnTo>
              </a:path>
            </a:pathLst>
          </a:custGeom>
          <a:ln w="38100">
            <a:solidFill>
              <a:srgbClr val="F05A2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07073" y="4728362"/>
            <a:ext cx="116205" cy="114300"/>
          </a:xfrm>
          <a:custGeom>
            <a:avLst/>
            <a:gdLst/>
            <a:ahLst/>
            <a:cxnLst/>
            <a:rect l="l" t="t" r="r" b="b"/>
            <a:pathLst>
              <a:path w="116204" h="114300">
                <a:moveTo>
                  <a:pt x="112915" y="0"/>
                </a:moveTo>
                <a:lnTo>
                  <a:pt x="0" y="59829"/>
                </a:lnTo>
                <a:lnTo>
                  <a:pt x="115620" y="114261"/>
                </a:lnTo>
                <a:lnTo>
                  <a:pt x="11291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87084" y="2303526"/>
            <a:ext cx="3435985" cy="2847975"/>
          </a:xfrm>
          <a:custGeom>
            <a:avLst/>
            <a:gdLst/>
            <a:ahLst/>
            <a:cxnLst/>
            <a:rect l="l" t="t" r="r" b="b"/>
            <a:pathLst>
              <a:path w="3435984" h="2847975">
                <a:moveTo>
                  <a:pt x="3408921" y="0"/>
                </a:moveTo>
                <a:lnTo>
                  <a:pt x="3435515" y="0"/>
                </a:lnTo>
                <a:lnTo>
                  <a:pt x="3435515" y="2847784"/>
                </a:lnTo>
                <a:lnTo>
                  <a:pt x="0" y="2847784"/>
                </a:lnTo>
              </a:path>
            </a:pathLst>
          </a:custGeom>
          <a:ln w="38100">
            <a:solidFill>
              <a:srgbClr val="F05A2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91834" y="509416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77200" y="2303526"/>
            <a:ext cx="2766695" cy="2104390"/>
          </a:xfrm>
          <a:custGeom>
            <a:avLst/>
            <a:gdLst/>
            <a:ahLst/>
            <a:cxnLst/>
            <a:rect l="l" t="t" r="r" b="b"/>
            <a:pathLst>
              <a:path w="2766695" h="2104390">
                <a:moveTo>
                  <a:pt x="2766314" y="0"/>
                </a:moveTo>
                <a:lnTo>
                  <a:pt x="2738437" y="0"/>
                </a:lnTo>
                <a:lnTo>
                  <a:pt x="2738437" y="2104351"/>
                </a:lnTo>
                <a:lnTo>
                  <a:pt x="0" y="2104351"/>
                </a:lnTo>
              </a:path>
            </a:pathLst>
          </a:custGeom>
          <a:ln w="38100">
            <a:solidFill>
              <a:srgbClr val="F05A2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81950" y="435071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49"/>
                </a:lnTo>
                <a:lnTo>
                  <a:pt x="114300" y="114299"/>
                </a:lnTo>
                <a:lnTo>
                  <a:pt x="11430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260" y="1916950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emo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811" y="3114141"/>
            <a:ext cx="5186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C"/>
                </a:solidFill>
                <a:latin typeface="Verdana"/>
                <a:cs typeface="Verdana"/>
              </a:rPr>
              <a:t>Using</a:t>
            </a:r>
            <a:r>
              <a:rPr sz="2400" spc="-10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Courier New"/>
                <a:cs typeface="Courier New"/>
              </a:rPr>
              <a:t>@EnableHystrixDashboard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3410711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65236" y="2718904"/>
            <a:ext cx="9537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>
                <a:solidFill>
                  <a:srgbClr val="1A1A1A"/>
                </a:solidFill>
              </a:rPr>
              <a:t>Aggregating </a:t>
            </a:r>
            <a:r>
              <a:rPr spc="-50" dirty="0">
                <a:solidFill>
                  <a:srgbClr val="1A1A1A"/>
                </a:solidFill>
              </a:rPr>
              <a:t>Hystrix </a:t>
            </a:r>
            <a:r>
              <a:rPr spc="-80" dirty="0">
                <a:solidFill>
                  <a:srgbClr val="1A1A1A"/>
                </a:solidFill>
              </a:rPr>
              <a:t>Streams </a:t>
            </a:r>
            <a:r>
              <a:rPr spc="15" dirty="0">
                <a:solidFill>
                  <a:srgbClr val="1A1A1A"/>
                </a:solidFill>
              </a:rPr>
              <a:t>with</a:t>
            </a:r>
            <a:r>
              <a:rPr spc="-745" dirty="0">
                <a:solidFill>
                  <a:srgbClr val="1A1A1A"/>
                </a:solidFill>
              </a:rPr>
              <a:t> </a:t>
            </a:r>
            <a:r>
              <a:rPr spc="-45" dirty="0">
                <a:solidFill>
                  <a:srgbClr val="1A1A1A"/>
                </a:solidFill>
              </a:rPr>
              <a:t>Turbine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79235" y="3895559"/>
            <a:ext cx="80232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15315">
              <a:lnSpc>
                <a:spcPct val="100000"/>
              </a:lnSpc>
              <a:spcBef>
                <a:spcPts val="95"/>
              </a:spcBef>
            </a:pPr>
            <a:r>
              <a:rPr sz="2800" spc="20" dirty="0"/>
              <a:t>Viewing </a:t>
            </a:r>
            <a:r>
              <a:rPr sz="2800" spc="-15" dirty="0"/>
              <a:t>multiple </a:t>
            </a:r>
            <a:r>
              <a:rPr sz="2800" spc="-40" dirty="0"/>
              <a:t>Hystrix </a:t>
            </a:r>
            <a:r>
              <a:rPr sz="2800" spc="-55" dirty="0"/>
              <a:t>metrics, </a:t>
            </a:r>
            <a:r>
              <a:rPr sz="2800" spc="5" dirty="0">
                <a:solidFill>
                  <a:srgbClr val="F05A28"/>
                </a:solidFill>
              </a:rPr>
              <a:t>all </a:t>
            </a:r>
            <a:r>
              <a:rPr sz="2800" spc="-5" dirty="0">
                <a:solidFill>
                  <a:srgbClr val="F05A28"/>
                </a:solidFill>
              </a:rPr>
              <a:t>at  </a:t>
            </a:r>
            <a:r>
              <a:rPr sz="2800" spc="20" dirty="0">
                <a:solidFill>
                  <a:srgbClr val="F05A28"/>
                </a:solidFill>
              </a:rPr>
              <a:t>different </a:t>
            </a:r>
            <a:r>
              <a:rPr sz="2800" spc="-25" dirty="0">
                <a:solidFill>
                  <a:srgbClr val="F05A28"/>
                </a:solidFill>
              </a:rPr>
              <a:t>URLs</a:t>
            </a:r>
            <a:r>
              <a:rPr sz="2800" spc="-25" dirty="0"/>
              <a:t>, </a:t>
            </a:r>
            <a:r>
              <a:rPr sz="2800" spc="45" dirty="0"/>
              <a:t>could</a:t>
            </a:r>
            <a:r>
              <a:rPr sz="2800" spc="-710" dirty="0"/>
              <a:t> </a:t>
            </a:r>
            <a:r>
              <a:rPr sz="2800" spc="-70" dirty="0"/>
              <a:t>make </a:t>
            </a:r>
            <a:r>
              <a:rPr sz="2800" spc="-10" dirty="0"/>
              <a:t>you </a:t>
            </a:r>
            <a:r>
              <a:rPr sz="2800" spc="-50" dirty="0"/>
              <a:t>very </a:t>
            </a:r>
            <a:r>
              <a:rPr sz="2800" spc="-55" dirty="0"/>
              <a:t>grumpy!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5285232" y="1260347"/>
            <a:ext cx="1612391" cy="22341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413" y="2980245"/>
            <a:ext cx="9345930" cy="1524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spc="-30" dirty="0">
                <a:solidFill>
                  <a:srgbClr val="3E3E3E"/>
                </a:solidFill>
                <a:latin typeface="Verdana"/>
                <a:cs typeface="Verdana"/>
              </a:rPr>
              <a:t>“Turbine</a:t>
            </a:r>
            <a:r>
              <a:rPr sz="2600" spc="-17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600" spc="-45" dirty="0">
                <a:solidFill>
                  <a:srgbClr val="3E3E3E"/>
                </a:solidFill>
                <a:latin typeface="Verdana"/>
                <a:cs typeface="Verdana"/>
              </a:rPr>
              <a:t>is</a:t>
            </a:r>
            <a:r>
              <a:rPr sz="26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600" spc="-5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6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600" spc="40" dirty="0">
                <a:solidFill>
                  <a:srgbClr val="3E3E3E"/>
                </a:solidFill>
                <a:latin typeface="Verdana"/>
                <a:cs typeface="Verdana"/>
              </a:rPr>
              <a:t>tool</a:t>
            </a:r>
            <a:r>
              <a:rPr sz="2600" spc="-16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600" spc="20" dirty="0">
                <a:solidFill>
                  <a:srgbClr val="3E3E3E"/>
                </a:solidFill>
                <a:latin typeface="Verdana"/>
                <a:cs typeface="Verdana"/>
              </a:rPr>
              <a:t>for</a:t>
            </a:r>
            <a:r>
              <a:rPr sz="2600" spc="-16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600" spc="30" dirty="0">
                <a:solidFill>
                  <a:srgbClr val="2A9FBC"/>
                </a:solidFill>
                <a:latin typeface="Verdana"/>
                <a:cs typeface="Verdana"/>
              </a:rPr>
              <a:t>aggregating</a:t>
            </a:r>
            <a:r>
              <a:rPr sz="2600" spc="-11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600" spc="-35" dirty="0">
                <a:solidFill>
                  <a:srgbClr val="2A9FBC"/>
                </a:solidFill>
                <a:latin typeface="Verdana"/>
                <a:cs typeface="Verdana"/>
              </a:rPr>
              <a:t>streams</a:t>
            </a:r>
            <a:r>
              <a:rPr sz="2600" spc="-16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600" spc="70" dirty="0">
                <a:solidFill>
                  <a:srgbClr val="3E3E3E"/>
                </a:solidFill>
                <a:latin typeface="Verdana"/>
                <a:cs typeface="Verdana"/>
              </a:rPr>
              <a:t>of</a:t>
            </a:r>
            <a:r>
              <a:rPr sz="2600" spc="-16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600" spc="-55" dirty="0">
                <a:solidFill>
                  <a:srgbClr val="3E3E3E"/>
                </a:solidFill>
                <a:latin typeface="Verdana"/>
                <a:cs typeface="Verdana"/>
              </a:rPr>
              <a:t>Server-Sent  </a:t>
            </a:r>
            <a:r>
              <a:rPr sz="2600" spc="-15" dirty="0">
                <a:solidFill>
                  <a:srgbClr val="3E3E3E"/>
                </a:solidFill>
                <a:latin typeface="Verdana"/>
                <a:cs typeface="Verdana"/>
              </a:rPr>
              <a:t>Event</a:t>
            </a:r>
            <a:r>
              <a:rPr sz="2600" spc="-15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600" spc="-55" dirty="0">
                <a:solidFill>
                  <a:srgbClr val="3E3E3E"/>
                </a:solidFill>
                <a:latin typeface="Verdana"/>
                <a:cs typeface="Verdana"/>
              </a:rPr>
              <a:t>(SSE)</a:t>
            </a:r>
            <a:r>
              <a:rPr sz="2600" spc="-16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600" spc="100" dirty="0">
                <a:solidFill>
                  <a:srgbClr val="3E3E3E"/>
                </a:solidFill>
                <a:latin typeface="Verdana"/>
                <a:cs typeface="Verdana"/>
              </a:rPr>
              <a:t>JSON</a:t>
            </a:r>
            <a:r>
              <a:rPr sz="2600" spc="-15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600" dirty="0">
                <a:solidFill>
                  <a:srgbClr val="3E3E3E"/>
                </a:solidFill>
                <a:latin typeface="Verdana"/>
                <a:cs typeface="Verdana"/>
              </a:rPr>
              <a:t>data</a:t>
            </a:r>
            <a:r>
              <a:rPr sz="2600" spc="-18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2A9FBC"/>
                </a:solidFill>
                <a:latin typeface="Verdana"/>
                <a:cs typeface="Verdana"/>
              </a:rPr>
              <a:t>into</a:t>
            </a:r>
            <a:r>
              <a:rPr sz="2600" spc="-15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600" spc="-35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r>
              <a:rPr sz="2600" spc="-14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600" spc="20" dirty="0">
                <a:solidFill>
                  <a:srgbClr val="2A9FBC"/>
                </a:solidFill>
                <a:latin typeface="Verdana"/>
                <a:cs typeface="Verdana"/>
              </a:rPr>
              <a:t>single</a:t>
            </a:r>
            <a:r>
              <a:rPr sz="2600" spc="-17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600" spc="-90" dirty="0">
                <a:solidFill>
                  <a:srgbClr val="2A9FBC"/>
                </a:solidFill>
                <a:latin typeface="Verdana"/>
                <a:cs typeface="Verdana"/>
              </a:rPr>
              <a:t>stream</a:t>
            </a:r>
            <a:r>
              <a:rPr sz="2600" spc="-90" dirty="0">
                <a:solidFill>
                  <a:srgbClr val="3E3E3E"/>
                </a:solidFill>
                <a:latin typeface="Verdana"/>
                <a:cs typeface="Verdana"/>
              </a:rPr>
              <a:t>…”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i="1" spc="-80" dirty="0">
                <a:solidFill>
                  <a:srgbClr val="3E3E3E"/>
                </a:solidFill>
                <a:latin typeface="Verdana"/>
                <a:cs typeface="Verdana"/>
              </a:rPr>
              <a:t>- </a:t>
            </a:r>
            <a:r>
              <a:rPr sz="1800" i="1" dirty="0">
                <a:solidFill>
                  <a:srgbClr val="3E3E3E"/>
                </a:solidFill>
                <a:latin typeface="Verdana"/>
                <a:cs typeface="Verdana"/>
              </a:rPr>
              <a:t>Netflix </a:t>
            </a:r>
            <a:r>
              <a:rPr sz="1800" i="1" spc="-40" dirty="0">
                <a:solidFill>
                  <a:srgbClr val="3E3E3E"/>
                </a:solidFill>
                <a:latin typeface="Verdana"/>
                <a:cs typeface="Verdana"/>
              </a:rPr>
              <a:t>Turbine </a:t>
            </a:r>
            <a:r>
              <a:rPr sz="1800" i="1" dirty="0">
                <a:solidFill>
                  <a:srgbClr val="3E3E3E"/>
                </a:solidFill>
                <a:latin typeface="Verdana"/>
                <a:cs typeface="Verdana"/>
              </a:rPr>
              <a:t>Project</a:t>
            </a:r>
            <a:r>
              <a:rPr sz="1800" i="1" spc="-2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i="1" spc="25" dirty="0">
                <a:solidFill>
                  <a:srgbClr val="3E3E3E"/>
                </a:solidFill>
                <a:latin typeface="Verdana"/>
                <a:cs typeface="Verdana"/>
              </a:rPr>
              <a:t>Page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3744" y="2092807"/>
            <a:ext cx="4199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9BC850"/>
                </a:solidFill>
              </a:rPr>
              <a:t>Netflix</a:t>
            </a:r>
            <a:r>
              <a:rPr sz="4800" spc="-580" dirty="0">
                <a:solidFill>
                  <a:srgbClr val="9BC850"/>
                </a:solidFill>
              </a:rPr>
              <a:t> </a:t>
            </a:r>
            <a:r>
              <a:rPr sz="4800" spc="-190" dirty="0">
                <a:solidFill>
                  <a:srgbClr val="9BC850"/>
                </a:solidFill>
              </a:rPr>
              <a:t>Turbine</a:t>
            </a:r>
            <a:endParaRPr sz="4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7016" y="2097875"/>
            <a:ext cx="8267659" cy="29208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74291" y="2026920"/>
            <a:ext cx="8742045" cy="3118485"/>
          </a:xfrm>
          <a:custGeom>
            <a:avLst/>
            <a:gdLst/>
            <a:ahLst/>
            <a:cxnLst/>
            <a:rect l="l" t="t" r="r" b="b"/>
            <a:pathLst>
              <a:path w="8742045" h="3118485">
                <a:moveTo>
                  <a:pt x="0" y="0"/>
                </a:moveTo>
                <a:lnTo>
                  <a:pt x="8741664" y="0"/>
                </a:lnTo>
                <a:lnTo>
                  <a:pt x="8741664" y="3118104"/>
                </a:lnTo>
                <a:lnTo>
                  <a:pt x="0" y="3118104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08791" y="519061"/>
            <a:ext cx="9886950" cy="104076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860675" marR="5080" indent="-2848610">
              <a:lnSpc>
                <a:spcPts val="3670"/>
              </a:lnSpc>
              <a:spcBef>
                <a:spcPts val="760"/>
              </a:spcBef>
            </a:pPr>
            <a:r>
              <a:rPr spc="-20" dirty="0">
                <a:solidFill>
                  <a:srgbClr val="3E3E3E"/>
                </a:solidFill>
              </a:rPr>
              <a:t>Multiple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-65" dirty="0">
                <a:solidFill>
                  <a:srgbClr val="3E3E3E"/>
                </a:solidFill>
              </a:rPr>
              <a:t>Hystrix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-95" dirty="0">
                <a:solidFill>
                  <a:srgbClr val="3E3E3E"/>
                </a:solidFill>
              </a:rPr>
              <a:t>Streams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-85" dirty="0">
                <a:solidFill>
                  <a:srgbClr val="3E3E3E"/>
                </a:solidFill>
              </a:rPr>
              <a:t>in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35" dirty="0">
                <a:solidFill>
                  <a:srgbClr val="3E3E3E"/>
                </a:solidFill>
              </a:rPr>
              <a:t>One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20" dirty="0">
                <a:solidFill>
                  <a:srgbClr val="3E3E3E"/>
                </a:solidFill>
              </a:rPr>
              <a:t>View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20" dirty="0">
                <a:solidFill>
                  <a:srgbClr val="3E3E3E"/>
                </a:solidFill>
              </a:rPr>
              <a:t>on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-35" dirty="0">
                <a:solidFill>
                  <a:srgbClr val="3E3E3E"/>
                </a:solidFill>
              </a:rPr>
              <a:t>the  </a:t>
            </a:r>
            <a:r>
              <a:rPr spc="-65" dirty="0">
                <a:solidFill>
                  <a:srgbClr val="3E3E3E"/>
                </a:solidFill>
              </a:rPr>
              <a:t>Hystrix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15" dirty="0">
                <a:solidFill>
                  <a:srgbClr val="3E3E3E"/>
                </a:solidFill>
              </a:rPr>
              <a:t>Dashboard</a:t>
            </a:r>
          </a:p>
        </p:txBody>
      </p:sp>
      <p:sp>
        <p:nvSpPr>
          <p:cNvPr id="5" name="object 5"/>
          <p:cNvSpPr/>
          <p:nvPr/>
        </p:nvSpPr>
        <p:spPr>
          <a:xfrm>
            <a:off x="8827769" y="5372100"/>
            <a:ext cx="635" cy="775970"/>
          </a:xfrm>
          <a:custGeom>
            <a:avLst/>
            <a:gdLst/>
            <a:ahLst/>
            <a:cxnLst/>
            <a:rect l="l" t="t" r="r" b="b"/>
            <a:pathLst>
              <a:path w="634" h="775970">
                <a:moveTo>
                  <a:pt x="0" y="775449"/>
                </a:moveTo>
                <a:lnTo>
                  <a:pt x="279" y="0"/>
                </a:lnTo>
              </a:path>
            </a:pathLst>
          </a:custGeom>
          <a:ln w="38099">
            <a:solidFill>
              <a:srgbClr val="F05A2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70886" y="5276850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57188" y="0"/>
                </a:moveTo>
                <a:lnTo>
                  <a:pt x="0" y="114274"/>
                </a:lnTo>
                <a:lnTo>
                  <a:pt x="114300" y="114312"/>
                </a:lnTo>
                <a:lnTo>
                  <a:pt x="5718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31041" y="5284342"/>
            <a:ext cx="2160270" cy="939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8145" marR="467995" indent="3175" algn="ctr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solidFill>
                  <a:srgbClr val="3E3E3E"/>
                </a:solidFill>
                <a:latin typeface="Verdana"/>
                <a:cs typeface="Verdana"/>
              </a:rPr>
              <a:t>Stream  </a:t>
            </a:r>
            <a:r>
              <a:rPr sz="2000" spc="40" dirty="0">
                <a:solidFill>
                  <a:srgbClr val="3E3E3E"/>
                </a:solidFill>
                <a:latin typeface="Verdana"/>
                <a:cs typeface="Verdana"/>
              </a:rPr>
              <a:t>located</a:t>
            </a:r>
            <a:r>
              <a:rPr sz="2000" spc="-19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Verdana"/>
                <a:cs typeface="Verdana"/>
              </a:rPr>
              <a:t>at</a:t>
            </a:r>
            <a:endParaRPr sz="2000">
              <a:latin typeface="Verdana"/>
              <a:cs typeface="Verdana"/>
            </a:endParaRPr>
          </a:p>
          <a:p>
            <a:pPr algn="ctr">
              <a:lnSpc>
                <a:spcPts val="2390"/>
              </a:lnSpc>
            </a:pPr>
            <a:r>
              <a:rPr sz="2000" spc="-5" dirty="0">
                <a:solidFill>
                  <a:srgbClr val="3E3E3E"/>
                </a:solidFill>
                <a:latin typeface="Courier New"/>
                <a:cs typeface="Courier New"/>
              </a:rPr>
              <a:t>localhost:8181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3317" y="5284597"/>
            <a:ext cx="2160270" cy="939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8145" marR="467995" indent="3175" algn="ctr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solidFill>
                  <a:srgbClr val="3E3E3E"/>
                </a:solidFill>
                <a:latin typeface="Verdana"/>
                <a:cs typeface="Verdana"/>
              </a:rPr>
              <a:t>Stream  </a:t>
            </a:r>
            <a:r>
              <a:rPr sz="2000" spc="40" dirty="0">
                <a:solidFill>
                  <a:srgbClr val="3E3E3E"/>
                </a:solidFill>
                <a:latin typeface="Verdana"/>
                <a:cs typeface="Verdana"/>
              </a:rPr>
              <a:t>located</a:t>
            </a:r>
            <a:r>
              <a:rPr sz="2000" spc="-19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Verdana"/>
                <a:cs typeface="Verdana"/>
              </a:rPr>
              <a:t>at</a:t>
            </a:r>
            <a:endParaRPr sz="2000">
              <a:latin typeface="Verdana"/>
              <a:cs typeface="Verdana"/>
            </a:endParaRPr>
          </a:p>
          <a:p>
            <a:pPr algn="ctr">
              <a:lnSpc>
                <a:spcPts val="2390"/>
              </a:lnSpc>
            </a:pPr>
            <a:r>
              <a:rPr sz="2000" spc="-5" dirty="0">
                <a:solidFill>
                  <a:srgbClr val="3E3E3E"/>
                </a:solidFill>
                <a:latin typeface="Courier New"/>
                <a:cs typeface="Courier New"/>
              </a:rPr>
              <a:t>localhost:8080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96817" y="5372100"/>
            <a:ext cx="635" cy="775970"/>
          </a:xfrm>
          <a:custGeom>
            <a:avLst/>
            <a:gdLst/>
            <a:ahLst/>
            <a:cxnLst/>
            <a:rect l="l" t="t" r="r" b="b"/>
            <a:pathLst>
              <a:path w="635" h="775970">
                <a:moveTo>
                  <a:pt x="0" y="775449"/>
                </a:moveTo>
                <a:lnTo>
                  <a:pt x="279" y="0"/>
                </a:lnTo>
              </a:path>
            </a:pathLst>
          </a:custGeom>
          <a:ln w="38099">
            <a:solidFill>
              <a:srgbClr val="F05A2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39934" y="5276850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57188" y="0"/>
                </a:moveTo>
                <a:lnTo>
                  <a:pt x="0" y="114274"/>
                </a:lnTo>
                <a:lnTo>
                  <a:pt x="114300" y="114312"/>
                </a:lnTo>
                <a:lnTo>
                  <a:pt x="5718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2711" y="1857755"/>
            <a:ext cx="11466830" cy="3914140"/>
          </a:xfrm>
          <a:custGeom>
            <a:avLst/>
            <a:gdLst/>
            <a:ahLst/>
            <a:cxnLst/>
            <a:rect l="l" t="t" r="r" b="b"/>
            <a:pathLst>
              <a:path w="11466830" h="3914140">
                <a:moveTo>
                  <a:pt x="0" y="0"/>
                </a:moveTo>
                <a:lnTo>
                  <a:pt x="11466576" y="0"/>
                </a:lnTo>
                <a:lnTo>
                  <a:pt x="11466576" y="3913632"/>
                </a:lnTo>
                <a:lnTo>
                  <a:pt x="0" y="391363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31720" y="519061"/>
            <a:ext cx="8240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 </a:t>
            </a:r>
            <a:r>
              <a:rPr spc="-25" dirty="0"/>
              <a:t>Spring </a:t>
            </a:r>
            <a:r>
              <a:rPr spc="45" dirty="0"/>
              <a:t>Cloud </a:t>
            </a:r>
            <a:r>
              <a:rPr spc="-110" dirty="0"/>
              <a:t>&amp; </a:t>
            </a:r>
            <a:r>
              <a:rPr spc="-15" dirty="0"/>
              <a:t>Netflix</a:t>
            </a:r>
            <a:r>
              <a:rPr spc="-940" dirty="0"/>
              <a:t> </a:t>
            </a:r>
            <a:r>
              <a:rPr spc="-70" dirty="0"/>
              <a:t>Turbine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0886" y="1421879"/>
            <a:ext cx="10586720" cy="4236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pom.xml</a:t>
            </a:r>
            <a:endParaRPr sz="2000">
              <a:latin typeface="Courier New"/>
              <a:cs typeface="Courier New"/>
            </a:endParaRPr>
          </a:p>
          <a:p>
            <a:pPr marL="408940">
              <a:lnSpc>
                <a:spcPct val="100000"/>
              </a:lnSpc>
              <a:spcBef>
                <a:spcPts val="1714"/>
              </a:spcBef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&lt;dependencyManagement&gt;</a:t>
            </a:r>
            <a:endParaRPr sz="2200">
              <a:latin typeface="Courier New"/>
              <a:cs typeface="Courier New"/>
            </a:endParaRPr>
          </a:p>
          <a:p>
            <a:pPr marL="99568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&lt;dependencies&gt;</a:t>
            </a:r>
            <a:endParaRPr sz="2200">
              <a:latin typeface="Courier New"/>
              <a:cs typeface="Courier New"/>
            </a:endParaRPr>
          </a:p>
          <a:p>
            <a:pPr marL="158051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&lt;dependency&gt;</a:t>
            </a:r>
            <a:endParaRPr sz="2200">
              <a:latin typeface="Courier New"/>
              <a:cs typeface="Courier New"/>
            </a:endParaRPr>
          </a:p>
          <a:p>
            <a:pPr marL="216725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&lt;/groupId&gt;</a:t>
            </a:r>
            <a:endParaRPr sz="2200">
              <a:latin typeface="Courier New"/>
              <a:cs typeface="Courier New"/>
            </a:endParaRPr>
          </a:p>
          <a:p>
            <a:pPr marL="216725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spring-cloud-dependencies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&lt;/artifactId&gt;</a:t>
            </a:r>
            <a:endParaRPr sz="2200">
              <a:latin typeface="Courier New"/>
              <a:cs typeface="Courier New"/>
            </a:endParaRPr>
          </a:p>
          <a:p>
            <a:pPr marL="216725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&lt;version&gt;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Camden.SR2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&lt;/version&gt;</a:t>
            </a:r>
            <a:endParaRPr sz="2200">
              <a:latin typeface="Courier New"/>
              <a:cs typeface="Courier New"/>
            </a:endParaRPr>
          </a:p>
          <a:p>
            <a:pPr marL="216725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&lt;type&gt;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pom</a:t>
            </a: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&lt;/type&gt;</a:t>
            </a:r>
            <a:endParaRPr sz="2200">
              <a:latin typeface="Courier New"/>
              <a:cs typeface="Courier New"/>
            </a:endParaRPr>
          </a:p>
          <a:p>
            <a:pPr marL="216725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&lt;scope&gt;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import</a:t>
            </a: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&lt;/scope&gt;</a:t>
            </a:r>
            <a:endParaRPr sz="2200">
              <a:latin typeface="Courier New"/>
              <a:cs typeface="Courier New"/>
            </a:endParaRPr>
          </a:p>
          <a:p>
            <a:pPr marL="158051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&lt;/dependency&gt;</a:t>
            </a:r>
            <a:endParaRPr sz="2200">
              <a:latin typeface="Courier New"/>
              <a:cs typeface="Courier New"/>
            </a:endParaRPr>
          </a:p>
          <a:p>
            <a:pPr marL="99568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&lt;/dependencies&gt;</a:t>
            </a:r>
            <a:endParaRPr sz="2200">
              <a:latin typeface="Courier New"/>
              <a:cs typeface="Courier New"/>
            </a:endParaRPr>
          </a:p>
          <a:p>
            <a:pPr marL="40894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&lt;/dependencyManagement&gt;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39690" y="2660522"/>
            <a:ext cx="26454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  <a:latin typeface="Verdana"/>
                <a:cs typeface="Verdana"/>
              </a:rPr>
              <a:t>FAILURE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8802" y="3606571"/>
            <a:ext cx="3084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800" spc="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275" dirty="0">
                <a:solidFill>
                  <a:srgbClr val="FFFFFF"/>
                </a:solidFill>
                <a:latin typeface="Verdana"/>
                <a:cs typeface="Verdana"/>
              </a:rPr>
              <a:t>INEVITABLE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ransition spd="med">
    <p:pull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711" y="2487167"/>
            <a:ext cx="11466830" cy="216725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15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</a:pPr>
            <a:r>
              <a:rPr sz="2000" spc="-5" dirty="0">
                <a:solidFill>
                  <a:srgbClr val="9BC850"/>
                </a:solidFill>
                <a:latin typeface="Courier New"/>
                <a:cs typeface="Courier New"/>
              </a:rPr>
              <a:t>&lt;dependency&gt;</a:t>
            </a:r>
            <a:endParaRPr sz="2000">
              <a:latin typeface="Courier New"/>
              <a:cs typeface="Courier New"/>
            </a:endParaRPr>
          </a:p>
          <a:p>
            <a:pPr marL="1043305">
              <a:lnSpc>
                <a:spcPct val="100000"/>
              </a:lnSpc>
            </a:pPr>
            <a:r>
              <a:rPr sz="2000" spc="-5" dirty="0">
                <a:solidFill>
                  <a:srgbClr val="9BC850"/>
                </a:solidFill>
                <a:latin typeface="Courier New"/>
                <a:cs typeface="Courier New"/>
              </a:rPr>
              <a:t>&lt;groupId&gt;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org.springframework.cloud</a:t>
            </a:r>
            <a:r>
              <a:rPr sz="2000" spc="-5" dirty="0">
                <a:solidFill>
                  <a:srgbClr val="9BC850"/>
                </a:solidFill>
                <a:latin typeface="Courier New"/>
                <a:cs typeface="Courier New"/>
              </a:rPr>
              <a:t>&lt;/groupId&gt;</a:t>
            </a:r>
            <a:endParaRPr sz="2000">
              <a:latin typeface="Courier New"/>
              <a:cs typeface="Courier New"/>
            </a:endParaRPr>
          </a:p>
          <a:p>
            <a:pPr marL="1043305">
              <a:lnSpc>
                <a:spcPct val="100000"/>
              </a:lnSpc>
            </a:pPr>
            <a:r>
              <a:rPr sz="2000" spc="-5" dirty="0">
                <a:solidFill>
                  <a:srgbClr val="9BC850"/>
                </a:solidFill>
                <a:latin typeface="Courier New"/>
                <a:cs typeface="Courier New"/>
              </a:rPr>
              <a:t>&lt;artifactId&gt;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spring-cloud-starter-turbine</a:t>
            </a:r>
            <a:r>
              <a:rPr sz="2000" spc="-5" dirty="0">
                <a:solidFill>
                  <a:srgbClr val="9BC850"/>
                </a:solidFill>
                <a:latin typeface="Courier New"/>
                <a:cs typeface="Courier New"/>
              </a:rPr>
              <a:t>&lt;/artifactId&gt;</a:t>
            </a:r>
            <a:endParaRPr sz="20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2000" spc="-5" dirty="0">
                <a:solidFill>
                  <a:srgbClr val="9BC850"/>
                </a:solidFill>
                <a:latin typeface="Courier New"/>
                <a:cs typeface="Courier New"/>
              </a:rPr>
              <a:t>&lt;/dependency&gt;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15769" y="490511"/>
            <a:ext cx="8240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 </a:t>
            </a:r>
            <a:r>
              <a:rPr spc="-25" dirty="0"/>
              <a:t>Spring </a:t>
            </a:r>
            <a:r>
              <a:rPr spc="45" dirty="0"/>
              <a:t>Cloud </a:t>
            </a:r>
            <a:r>
              <a:rPr spc="-110" dirty="0"/>
              <a:t>&amp; </a:t>
            </a:r>
            <a:r>
              <a:rPr spc="-15" dirty="0"/>
              <a:t>Netflix</a:t>
            </a:r>
            <a:r>
              <a:rPr spc="-940" dirty="0"/>
              <a:t> </a:t>
            </a:r>
            <a:r>
              <a:rPr spc="-70" dirty="0"/>
              <a:t>Turbine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0886" y="2051469"/>
            <a:ext cx="1092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pom.xml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31720" y="519061"/>
            <a:ext cx="8240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 </a:t>
            </a:r>
            <a:r>
              <a:rPr spc="-25" dirty="0"/>
              <a:t>Spring </a:t>
            </a:r>
            <a:r>
              <a:rPr spc="45" dirty="0"/>
              <a:t>Cloud </a:t>
            </a:r>
            <a:r>
              <a:rPr spc="-110" dirty="0"/>
              <a:t>&amp; </a:t>
            </a:r>
            <a:r>
              <a:rPr spc="-15" dirty="0"/>
              <a:t>Netflix</a:t>
            </a:r>
            <a:r>
              <a:rPr spc="-940" dirty="0"/>
              <a:t> </a:t>
            </a:r>
            <a:r>
              <a:rPr spc="-70" dirty="0"/>
              <a:t>Turbine</a:t>
            </a:r>
          </a:p>
        </p:txBody>
      </p:sp>
      <p:sp>
        <p:nvSpPr>
          <p:cNvPr id="5" name="object 5"/>
          <p:cNvSpPr/>
          <p:nvPr/>
        </p:nvSpPr>
        <p:spPr>
          <a:xfrm>
            <a:off x="332231" y="1981200"/>
            <a:ext cx="11634470" cy="4124325"/>
          </a:xfrm>
          <a:custGeom>
            <a:avLst/>
            <a:gdLst/>
            <a:ahLst/>
            <a:cxnLst/>
            <a:rect l="l" t="t" r="r" b="b"/>
            <a:pathLst>
              <a:path w="11634470" h="4124325">
                <a:moveTo>
                  <a:pt x="0" y="0"/>
                </a:moveTo>
                <a:lnTo>
                  <a:pt x="11634216" y="0"/>
                </a:lnTo>
                <a:lnTo>
                  <a:pt x="11634216" y="4123944"/>
                </a:lnTo>
                <a:lnTo>
                  <a:pt x="0" y="412394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0886" y="1601381"/>
            <a:ext cx="11104880" cy="400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Application.java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4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2600" spc="-5" dirty="0">
                <a:solidFill>
                  <a:srgbClr val="D7601B"/>
                </a:solidFill>
                <a:latin typeface="Courier New"/>
                <a:cs typeface="Courier New"/>
              </a:rPr>
              <a:t>@SpringBootApplication</a:t>
            </a:r>
            <a:endParaRPr sz="2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sz="2600" b="1" spc="-5" dirty="0">
                <a:solidFill>
                  <a:srgbClr val="D7601B"/>
                </a:solidFill>
                <a:latin typeface="Courier New"/>
                <a:cs typeface="Courier New"/>
              </a:rPr>
              <a:t>@EnableTurbine</a:t>
            </a:r>
            <a:endParaRPr sz="2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public class 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Application</a:t>
            </a:r>
            <a:r>
              <a:rPr sz="2600" spc="50" dirty="0">
                <a:solidFill>
                  <a:srgbClr val="799EBF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{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Times New Roman"/>
              <a:cs typeface="Times New Roman"/>
            </a:endParaRPr>
          </a:p>
          <a:p>
            <a:pPr marL="1766570" marR="5080" indent="-79248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public static void </a:t>
            </a:r>
            <a:r>
              <a:rPr sz="2600" spc="-5" dirty="0">
                <a:solidFill>
                  <a:srgbClr val="2C9EDB"/>
                </a:solidFill>
                <a:latin typeface="Courier New"/>
                <a:cs typeface="Courier New"/>
              </a:rPr>
              <a:t>main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String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[] </a:t>
            </a:r>
            <a:r>
              <a:rPr sz="2600" spc="-5" dirty="0">
                <a:solidFill>
                  <a:srgbClr val="E6E8E9"/>
                </a:solidFill>
                <a:latin typeface="Courier New"/>
                <a:cs typeface="Courier New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) </a:t>
            </a: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{  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SpringApplication</a:t>
            </a: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.</a:t>
            </a:r>
            <a:r>
              <a:rPr sz="2600" spc="-5" dirty="0">
                <a:solidFill>
                  <a:srgbClr val="E6E8E9"/>
                </a:solidFill>
                <a:latin typeface="Courier New"/>
                <a:cs typeface="Courier New"/>
              </a:rPr>
              <a:t>run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Application</a:t>
            </a: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.class,</a:t>
            </a:r>
            <a:r>
              <a:rPr sz="2600" spc="114" dirty="0">
                <a:solidFill>
                  <a:srgbClr val="C399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/>
                <a:cs typeface="Courier New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)</a:t>
            </a: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;</a:t>
            </a:r>
            <a:endParaRPr sz="2600">
              <a:latin typeface="Courier New"/>
              <a:cs typeface="Courier New"/>
            </a:endParaRPr>
          </a:p>
          <a:p>
            <a:pPr marL="97345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31720" y="281317"/>
            <a:ext cx="8240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 </a:t>
            </a:r>
            <a:r>
              <a:rPr spc="-25" dirty="0"/>
              <a:t>Spring </a:t>
            </a:r>
            <a:r>
              <a:rPr spc="45" dirty="0"/>
              <a:t>Cloud </a:t>
            </a:r>
            <a:r>
              <a:rPr spc="-110" dirty="0"/>
              <a:t>&amp; </a:t>
            </a:r>
            <a:r>
              <a:rPr spc="-15" dirty="0"/>
              <a:t>Netflix</a:t>
            </a:r>
            <a:r>
              <a:rPr spc="-940" dirty="0"/>
              <a:t> </a:t>
            </a:r>
            <a:r>
              <a:rPr spc="-70" dirty="0"/>
              <a:t>Turbine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8144" y="3584676"/>
            <a:ext cx="2078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application.yml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580" y="3939540"/>
            <a:ext cx="11389360" cy="1661160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/>
              <a:cs typeface="Times New Roman"/>
            </a:endParaRPr>
          </a:p>
          <a:p>
            <a:pPr marL="456565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/>
                <a:cs typeface="Courier New"/>
              </a:rPr>
              <a:t>turbine:</a:t>
            </a:r>
            <a:endParaRPr sz="1800">
              <a:latin typeface="Courier New"/>
              <a:cs typeface="Courier New"/>
            </a:endParaRPr>
          </a:p>
          <a:p>
            <a:pPr marL="729615" marR="6004560">
              <a:lnSpc>
                <a:spcPct val="100000"/>
              </a:lnSpc>
            </a:pPr>
            <a:r>
              <a:rPr sz="1800" spc="-10" dirty="0">
                <a:solidFill>
                  <a:srgbClr val="799EBF"/>
                </a:solidFill>
                <a:latin typeface="Courier New"/>
                <a:cs typeface="Courier New"/>
              </a:rPr>
              <a:t>appConfig: </a:t>
            </a:r>
            <a:r>
              <a:rPr sz="1800" spc="-10" dirty="0">
                <a:solidFill>
                  <a:srgbClr val="AEAEAE"/>
                </a:solidFill>
                <a:latin typeface="Courier New"/>
                <a:cs typeface="Courier New"/>
              </a:rPr>
              <a:t>&lt;list_of_service_ids&gt;  </a:t>
            </a:r>
            <a:r>
              <a:rPr sz="1800" spc="-10" dirty="0">
                <a:solidFill>
                  <a:srgbClr val="799EBF"/>
                </a:solidFill>
                <a:latin typeface="Courier New"/>
                <a:cs typeface="Courier New"/>
              </a:rPr>
              <a:t>clusterNameExpression:</a:t>
            </a:r>
            <a:r>
              <a:rPr sz="1800" spc="-45" dirty="0">
                <a:solidFill>
                  <a:srgbClr val="799EB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EAEAE"/>
                </a:solidFill>
                <a:latin typeface="Courier New"/>
                <a:cs typeface="Courier New"/>
              </a:rPr>
              <a:t>”’default’”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25388" y="3359022"/>
            <a:ext cx="584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8144" y="1187577"/>
            <a:ext cx="3034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application.properties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580" y="1598675"/>
            <a:ext cx="11389360" cy="1676400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/>
              <a:cs typeface="Times New Roman"/>
            </a:endParaRPr>
          </a:p>
          <a:p>
            <a:pPr marL="456565" marR="5323840">
              <a:lnSpc>
                <a:spcPct val="100000"/>
              </a:lnSpc>
            </a:pPr>
            <a:r>
              <a:rPr sz="1800" spc="-10" dirty="0">
                <a:solidFill>
                  <a:srgbClr val="799EBF"/>
                </a:solidFill>
                <a:latin typeface="Courier New"/>
                <a:cs typeface="Courier New"/>
              </a:rPr>
              <a:t>turbine.app-config=</a:t>
            </a:r>
            <a:r>
              <a:rPr sz="1800" spc="-10" dirty="0">
                <a:solidFill>
                  <a:srgbClr val="AEAEAE"/>
                </a:solidFill>
                <a:latin typeface="Courier New"/>
                <a:cs typeface="Courier New"/>
              </a:rPr>
              <a:t>&lt;list_of_service_ids&gt;  </a:t>
            </a:r>
            <a:r>
              <a:rPr sz="1800" spc="-10" dirty="0">
                <a:solidFill>
                  <a:srgbClr val="799EBF"/>
                </a:solidFill>
                <a:latin typeface="Courier New"/>
                <a:cs typeface="Courier New"/>
              </a:rPr>
              <a:t>turbine.cluster-name-expression=</a:t>
            </a:r>
            <a:r>
              <a:rPr sz="1800" spc="-10" dirty="0">
                <a:solidFill>
                  <a:srgbClr val="AEAEAE"/>
                </a:solidFill>
                <a:latin typeface="Courier New"/>
                <a:cs typeface="Courier New"/>
              </a:rPr>
              <a:t>’default’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8147" y="6416433"/>
            <a:ext cx="1054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75" dirty="0">
                <a:solidFill>
                  <a:srgbClr val="FFFFFF"/>
                </a:solidFill>
                <a:latin typeface="Verdana"/>
                <a:cs typeface="Verdana"/>
              </a:rPr>
              <a:t>*</a:t>
            </a:r>
            <a:r>
              <a:rPr sz="180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addition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standard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spring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application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name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discovery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server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location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properties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168" y="519061"/>
            <a:ext cx="9454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3E3E3E"/>
                </a:solidFill>
              </a:rPr>
              <a:t>Netflix </a:t>
            </a:r>
            <a:r>
              <a:rPr spc="-70" dirty="0">
                <a:solidFill>
                  <a:srgbClr val="3E3E3E"/>
                </a:solidFill>
              </a:rPr>
              <a:t>Turbine </a:t>
            </a:r>
            <a:r>
              <a:rPr spc="-15" dirty="0">
                <a:solidFill>
                  <a:srgbClr val="3E3E3E"/>
                </a:solidFill>
              </a:rPr>
              <a:t>and </a:t>
            </a:r>
            <a:r>
              <a:rPr spc="-35" dirty="0">
                <a:solidFill>
                  <a:srgbClr val="3E3E3E"/>
                </a:solidFill>
              </a:rPr>
              <a:t>the </a:t>
            </a:r>
            <a:r>
              <a:rPr spc="-65" dirty="0">
                <a:solidFill>
                  <a:srgbClr val="3E3E3E"/>
                </a:solidFill>
              </a:rPr>
              <a:t>Hystrix</a:t>
            </a:r>
            <a:r>
              <a:rPr spc="-855" dirty="0">
                <a:solidFill>
                  <a:srgbClr val="3E3E3E"/>
                </a:solidFill>
              </a:rPr>
              <a:t> </a:t>
            </a:r>
            <a:r>
              <a:rPr spc="-15" dirty="0">
                <a:solidFill>
                  <a:srgbClr val="3E3E3E"/>
                </a:solidFill>
              </a:rPr>
              <a:t>Dashboard</a:t>
            </a:r>
          </a:p>
        </p:txBody>
      </p:sp>
      <p:sp>
        <p:nvSpPr>
          <p:cNvPr id="3" name="object 3"/>
          <p:cNvSpPr/>
          <p:nvPr/>
        </p:nvSpPr>
        <p:spPr>
          <a:xfrm>
            <a:off x="3575236" y="1585975"/>
            <a:ext cx="5282809" cy="447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260" y="1916950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emo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811" y="3114141"/>
            <a:ext cx="3541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C"/>
                </a:solidFill>
                <a:latin typeface="Verdana"/>
                <a:cs typeface="Verdana"/>
              </a:rPr>
              <a:t>Using</a:t>
            </a:r>
            <a:r>
              <a:rPr sz="2400" spc="-19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@EnableTurbine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811" y="1675485"/>
            <a:ext cx="493268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F05A28"/>
                </a:solidFill>
              </a:rPr>
              <a:t>Fault </a:t>
            </a:r>
            <a:r>
              <a:rPr sz="2400" spc="25" dirty="0">
                <a:solidFill>
                  <a:srgbClr val="F05A28"/>
                </a:solidFill>
              </a:rPr>
              <a:t>tolerance </a:t>
            </a:r>
            <a:r>
              <a:rPr sz="2400" spc="-15" dirty="0">
                <a:solidFill>
                  <a:srgbClr val="F05A28"/>
                </a:solidFill>
              </a:rPr>
              <a:t>is </a:t>
            </a:r>
            <a:r>
              <a:rPr sz="2400" spc="-35" dirty="0">
                <a:solidFill>
                  <a:srgbClr val="F05A28"/>
                </a:solidFill>
              </a:rPr>
              <a:t>a</a:t>
            </a:r>
            <a:r>
              <a:rPr sz="2400" spc="-545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requirement</a:t>
            </a:r>
            <a:endParaRPr sz="240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35" dirty="0">
                <a:solidFill>
                  <a:srgbClr val="F05A28"/>
                </a:solidFill>
              </a:rPr>
              <a:t>Netflix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-5" dirty="0">
                <a:solidFill>
                  <a:srgbClr val="F05A28"/>
                </a:solidFill>
              </a:rPr>
              <a:t>Hystrix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541020" indent="-289560">
              <a:lnSpc>
                <a:spcPct val="100000"/>
              </a:lnSpc>
              <a:spcBef>
                <a:spcPts val="685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dirty="0"/>
              <a:t>Circuit </a:t>
            </a:r>
            <a:r>
              <a:rPr spc="-40" dirty="0"/>
              <a:t>breaker</a:t>
            </a:r>
            <a:r>
              <a:rPr spc="-254" dirty="0"/>
              <a:t> </a:t>
            </a:r>
            <a:r>
              <a:rPr spc="-10" dirty="0"/>
              <a:t>pattern</a:t>
            </a:r>
          </a:p>
          <a:p>
            <a:pPr marL="541020" indent="-289560">
              <a:lnSpc>
                <a:spcPct val="100000"/>
              </a:lnSpc>
              <a:spcBef>
                <a:spcPts val="59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pc="-5" dirty="0">
                <a:latin typeface="Courier New"/>
                <a:cs typeface="Courier New"/>
              </a:rPr>
              <a:t>@HystrixCommand</a:t>
            </a:r>
            <a:r>
              <a:rPr spc="-50" dirty="0">
                <a:latin typeface="Courier New"/>
                <a:cs typeface="Courier New"/>
              </a:rPr>
              <a:t> </a:t>
            </a:r>
            <a:r>
              <a:rPr spc="-75" dirty="0"/>
              <a:t>&amp;</a:t>
            </a:r>
          </a:p>
          <a:p>
            <a:pPr marL="541020">
              <a:lnSpc>
                <a:spcPct val="100000"/>
              </a:lnSpc>
            </a:pPr>
            <a:r>
              <a:rPr spc="-10" dirty="0">
                <a:latin typeface="Courier New"/>
                <a:cs typeface="Courier New"/>
              </a:rPr>
              <a:t>@EnableCircuitBreaker</a:t>
            </a: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pc="35" dirty="0"/>
              <a:t>Netflix </a:t>
            </a:r>
            <a:r>
              <a:rPr spc="-5" dirty="0"/>
              <a:t>Hystrix </a:t>
            </a:r>
            <a:r>
              <a:rPr spc="20" dirty="0"/>
              <a:t>Dashboard </a:t>
            </a:r>
            <a:r>
              <a:rPr spc="-75" dirty="0"/>
              <a:t>&amp;</a:t>
            </a:r>
            <a:r>
              <a:rPr spc="-575" dirty="0"/>
              <a:t> </a:t>
            </a:r>
            <a:r>
              <a:rPr spc="20" dirty="0"/>
              <a:t>Turbine</a:t>
            </a: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pc="10" dirty="0"/>
              <a:t>Monitor one </a:t>
            </a:r>
            <a:r>
              <a:rPr spc="15" dirty="0"/>
              <a:t>or </a:t>
            </a:r>
            <a:r>
              <a:rPr spc="-65" dirty="0"/>
              <a:t>several</a:t>
            </a:r>
            <a:r>
              <a:rPr spc="-500" dirty="0"/>
              <a:t> </a:t>
            </a:r>
            <a:r>
              <a:rPr spc="-50" dirty="0"/>
              <a:t>streams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27136" y="1916480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/>
                <a:cs typeface="Verdana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95532" y="2971355"/>
            <a:ext cx="27330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0" dirty="0"/>
              <a:t>But</a:t>
            </a:r>
            <a:r>
              <a:rPr sz="4800" spc="-565" dirty="0"/>
              <a:t> </a:t>
            </a:r>
            <a:r>
              <a:rPr sz="4800" spc="-110" dirty="0"/>
              <a:t>why?</a:t>
            </a:r>
            <a:endParaRPr sz="4800"/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4583" y="2161032"/>
            <a:ext cx="1464564" cy="177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87696" y="2159507"/>
            <a:ext cx="1816607" cy="1780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5211" y="2170176"/>
            <a:ext cx="1790700" cy="17586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28559" y="4545139"/>
            <a:ext cx="18491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Hardware</a:t>
            </a:r>
            <a:r>
              <a:rPr sz="2000" spc="-2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fails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67456" y="519061"/>
            <a:ext cx="6367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0" dirty="0">
                <a:solidFill>
                  <a:srgbClr val="3E3E3E"/>
                </a:solidFill>
              </a:rPr>
              <a:t>A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85" dirty="0">
                <a:solidFill>
                  <a:srgbClr val="3E3E3E"/>
                </a:solidFill>
              </a:rPr>
              <a:t>Few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-10" dirty="0">
                <a:solidFill>
                  <a:srgbClr val="3E3E3E"/>
                </a:solidFill>
              </a:rPr>
              <a:t>Areas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-35" dirty="0">
                <a:solidFill>
                  <a:srgbClr val="3E3E3E"/>
                </a:solidFill>
              </a:rPr>
              <a:t>That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15" dirty="0">
                <a:solidFill>
                  <a:srgbClr val="3E3E3E"/>
                </a:solidFill>
              </a:rPr>
              <a:t>Might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-20" dirty="0">
                <a:solidFill>
                  <a:srgbClr val="3E3E3E"/>
                </a:solidFill>
              </a:rPr>
              <a:t>Fail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88965" y="4545139"/>
            <a:ext cx="170751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3E3E3E"/>
                </a:solidFill>
                <a:latin typeface="Verdana"/>
                <a:cs typeface="Verdana"/>
              </a:rPr>
              <a:t>Networks</a:t>
            </a:r>
            <a:r>
              <a:rPr sz="2000" spc="-18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/>
                <a:cs typeface="Verdana"/>
              </a:rPr>
              <a:t>fail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47263" y="4545139"/>
            <a:ext cx="17640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3E3E3E"/>
                </a:solidFill>
                <a:latin typeface="Verdana"/>
                <a:cs typeface="Verdana"/>
              </a:rPr>
              <a:t>Software</a:t>
            </a:r>
            <a:r>
              <a:rPr sz="2000" spc="-18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fails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23367" y="3352723"/>
            <a:ext cx="1061269" cy="10612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91549" y="3321172"/>
            <a:ext cx="1125220" cy="1125220"/>
          </a:xfrm>
          <a:custGeom>
            <a:avLst/>
            <a:gdLst/>
            <a:ahLst/>
            <a:cxnLst/>
            <a:rect l="l" t="t" r="r" b="b"/>
            <a:pathLst>
              <a:path w="1125220" h="1125220">
                <a:moveTo>
                  <a:pt x="960143" y="164490"/>
                </a:moveTo>
                <a:lnTo>
                  <a:pt x="998758" y="207263"/>
                </a:lnTo>
                <a:lnTo>
                  <a:pt x="1032369" y="252772"/>
                </a:lnTo>
                <a:lnTo>
                  <a:pt x="1060656" y="300711"/>
                </a:lnTo>
                <a:lnTo>
                  <a:pt x="1083844" y="350654"/>
                </a:lnTo>
                <a:lnTo>
                  <a:pt x="1102000" y="402145"/>
                </a:lnTo>
                <a:lnTo>
                  <a:pt x="1114801" y="454836"/>
                </a:lnTo>
                <a:lnTo>
                  <a:pt x="1122539" y="508407"/>
                </a:lnTo>
                <a:lnTo>
                  <a:pt x="1124918" y="562547"/>
                </a:lnTo>
                <a:lnTo>
                  <a:pt x="1122245" y="616315"/>
                </a:lnTo>
                <a:lnTo>
                  <a:pt x="1114535" y="669691"/>
                </a:lnTo>
                <a:lnTo>
                  <a:pt x="1102034" y="722665"/>
                </a:lnTo>
                <a:lnTo>
                  <a:pt x="1083843" y="774257"/>
                </a:lnTo>
                <a:lnTo>
                  <a:pt x="1060656" y="824199"/>
                </a:lnTo>
                <a:lnTo>
                  <a:pt x="1032378" y="872123"/>
                </a:lnTo>
                <a:lnTo>
                  <a:pt x="999050" y="917356"/>
                </a:lnTo>
                <a:lnTo>
                  <a:pt x="960424" y="960139"/>
                </a:lnTo>
                <a:lnTo>
                  <a:pt x="917651" y="998755"/>
                </a:lnTo>
                <a:lnTo>
                  <a:pt x="872141" y="1032367"/>
                </a:lnTo>
                <a:lnTo>
                  <a:pt x="824202" y="1060654"/>
                </a:lnTo>
                <a:lnTo>
                  <a:pt x="774260" y="1083840"/>
                </a:lnTo>
                <a:lnTo>
                  <a:pt x="722769" y="1101999"/>
                </a:lnTo>
                <a:lnTo>
                  <a:pt x="669982" y="1114821"/>
                </a:lnTo>
                <a:lnTo>
                  <a:pt x="616219" y="1122247"/>
                </a:lnTo>
                <a:lnTo>
                  <a:pt x="562458" y="1124921"/>
                </a:lnTo>
                <a:lnTo>
                  <a:pt x="508598" y="1122243"/>
                </a:lnTo>
                <a:lnTo>
                  <a:pt x="455222" y="1114534"/>
                </a:lnTo>
                <a:lnTo>
                  <a:pt x="402246" y="1102034"/>
                </a:lnTo>
                <a:lnTo>
                  <a:pt x="350658" y="1083840"/>
                </a:lnTo>
                <a:lnTo>
                  <a:pt x="300715" y="1060652"/>
                </a:lnTo>
                <a:lnTo>
                  <a:pt x="252776" y="1032365"/>
                </a:lnTo>
                <a:lnTo>
                  <a:pt x="207267" y="998755"/>
                </a:lnTo>
                <a:lnTo>
                  <a:pt x="164494" y="960139"/>
                </a:lnTo>
                <a:lnTo>
                  <a:pt x="125866" y="917354"/>
                </a:lnTo>
                <a:lnTo>
                  <a:pt x="92540" y="872122"/>
                </a:lnTo>
                <a:lnTo>
                  <a:pt x="64262" y="824199"/>
                </a:lnTo>
                <a:lnTo>
                  <a:pt x="41074" y="774256"/>
                </a:lnTo>
                <a:lnTo>
                  <a:pt x="22916" y="722766"/>
                </a:lnTo>
                <a:lnTo>
                  <a:pt x="10093" y="669980"/>
                </a:lnTo>
                <a:lnTo>
                  <a:pt x="2667" y="616216"/>
                </a:lnTo>
                <a:lnTo>
                  <a:pt x="0" y="562546"/>
                </a:lnTo>
                <a:lnTo>
                  <a:pt x="2378" y="508407"/>
                </a:lnTo>
                <a:lnTo>
                  <a:pt x="10115" y="454837"/>
                </a:lnTo>
                <a:lnTo>
                  <a:pt x="22915" y="402145"/>
                </a:lnTo>
                <a:lnTo>
                  <a:pt x="41074" y="350654"/>
                </a:lnTo>
                <a:lnTo>
                  <a:pt x="64260" y="300712"/>
                </a:lnTo>
                <a:lnTo>
                  <a:pt x="92547" y="252773"/>
                </a:lnTo>
                <a:lnTo>
                  <a:pt x="126159" y="207263"/>
                </a:lnTo>
                <a:lnTo>
                  <a:pt x="164775" y="164490"/>
                </a:lnTo>
                <a:lnTo>
                  <a:pt x="207558" y="125864"/>
                </a:lnTo>
                <a:lnTo>
                  <a:pt x="252791" y="92536"/>
                </a:lnTo>
                <a:lnTo>
                  <a:pt x="300715" y="64258"/>
                </a:lnTo>
                <a:lnTo>
                  <a:pt x="350657" y="41071"/>
                </a:lnTo>
                <a:lnTo>
                  <a:pt x="402147" y="22913"/>
                </a:lnTo>
                <a:lnTo>
                  <a:pt x="454839" y="10113"/>
                </a:lnTo>
                <a:lnTo>
                  <a:pt x="508409" y="2375"/>
                </a:lnTo>
                <a:lnTo>
                  <a:pt x="562458" y="0"/>
                </a:lnTo>
                <a:lnTo>
                  <a:pt x="616507" y="2375"/>
                </a:lnTo>
                <a:lnTo>
                  <a:pt x="670078" y="10113"/>
                </a:lnTo>
                <a:lnTo>
                  <a:pt x="722769" y="22914"/>
                </a:lnTo>
                <a:lnTo>
                  <a:pt x="774260" y="41070"/>
                </a:lnTo>
                <a:lnTo>
                  <a:pt x="824203" y="64257"/>
                </a:lnTo>
                <a:lnTo>
                  <a:pt x="872127" y="92536"/>
                </a:lnTo>
                <a:lnTo>
                  <a:pt x="917357" y="125863"/>
                </a:lnTo>
                <a:lnTo>
                  <a:pt x="960143" y="164490"/>
                </a:lnTo>
                <a:close/>
              </a:path>
            </a:pathLst>
          </a:custGeom>
          <a:ln w="327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74083" y="3398027"/>
            <a:ext cx="1061278" cy="10612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42265" y="3366473"/>
            <a:ext cx="1125220" cy="1125220"/>
          </a:xfrm>
          <a:custGeom>
            <a:avLst/>
            <a:gdLst/>
            <a:ahLst/>
            <a:cxnLst/>
            <a:rect l="l" t="t" r="r" b="b"/>
            <a:pathLst>
              <a:path w="1125220" h="1125220">
                <a:moveTo>
                  <a:pt x="960143" y="164490"/>
                </a:moveTo>
                <a:lnTo>
                  <a:pt x="998758" y="207263"/>
                </a:lnTo>
                <a:lnTo>
                  <a:pt x="1032369" y="252772"/>
                </a:lnTo>
                <a:lnTo>
                  <a:pt x="1060656" y="300711"/>
                </a:lnTo>
                <a:lnTo>
                  <a:pt x="1083844" y="350654"/>
                </a:lnTo>
                <a:lnTo>
                  <a:pt x="1102000" y="402145"/>
                </a:lnTo>
                <a:lnTo>
                  <a:pt x="1114801" y="454836"/>
                </a:lnTo>
                <a:lnTo>
                  <a:pt x="1122539" y="508407"/>
                </a:lnTo>
                <a:lnTo>
                  <a:pt x="1124918" y="562547"/>
                </a:lnTo>
                <a:lnTo>
                  <a:pt x="1122245" y="616315"/>
                </a:lnTo>
                <a:lnTo>
                  <a:pt x="1114535" y="669691"/>
                </a:lnTo>
                <a:lnTo>
                  <a:pt x="1102034" y="722665"/>
                </a:lnTo>
                <a:lnTo>
                  <a:pt x="1083843" y="774257"/>
                </a:lnTo>
                <a:lnTo>
                  <a:pt x="1060656" y="824199"/>
                </a:lnTo>
                <a:lnTo>
                  <a:pt x="1032378" y="872123"/>
                </a:lnTo>
                <a:lnTo>
                  <a:pt x="999050" y="917356"/>
                </a:lnTo>
                <a:lnTo>
                  <a:pt x="960424" y="960139"/>
                </a:lnTo>
                <a:lnTo>
                  <a:pt x="917651" y="998755"/>
                </a:lnTo>
                <a:lnTo>
                  <a:pt x="872141" y="1032367"/>
                </a:lnTo>
                <a:lnTo>
                  <a:pt x="824202" y="1060654"/>
                </a:lnTo>
                <a:lnTo>
                  <a:pt x="774260" y="1083840"/>
                </a:lnTo>
                <a:lnTo>
                  <a:pt x="722769" y="1101999"/>
                </a:lnTo>
                <a:lnTo>
                  <a:pt x="669982" y="1114821"/>
                </a:lnTo>
                <a:lnTo>
                  <a:pt x="616219" y="1122247"/>
                </a:lnTo>
                <a:lnTo>
                  <a:pt x="562458" y="1124921"/>
                </a:lnTo>
                <a:lnTo>
                  <a:pt x="508598" y="1122243"/>
                </a:lnTo>
                <a:lnTo>
                  <a:pt x="455222" y="1114534"/>
                </a:lnTo>
                <a:lnTo>
                  <a:pt x="402246" y="1102034"/>
                </a:lnTo>
                <a:lnTo>
                  <a:pt x="350658" y="1083840"/>
                </a:lnTo>
                <a:lnTo>
                  <a:pt x="300715" y="1060652"/>
                </a:lnTo>
                <a:lnTo>
                  <a:pt x="252776" y="1032365"/>
                </a:lnTo>
                <a:lnTo>
                  <a:pt x="207267" y="998755"/>
                </a:lnTo>
                <a:lnTo>
                  <a:pt x="164494" y="960139"/>
                </a:lnTo>
                <a:lnTo>
                  <a:pt x="125866" y="917354"/>
                </a:lnTo>
                <a:lnTo>
                  <a:pt x="92540" y="872122"/>
                </a:lnTo>
                <a:lnTo>
                  <a:pt x="64262" y="824199"/>
                </a:lnTo>
                <a:lnTo>
                  <a:pt x="41074" y="774256"/>
                </a:lnTo>
                <a:lnTo>
                  <a:pt x="22916" y="722766"/>
                </a:lnTo>
                <a:lnTo>
                  <a:pt x="10093" y="669980"/>
                </a:lnTo>
                <a:lnTo>
                  <a:pt x="2667" y="616216"/>
                </a:lnTo>
                <a:lnTo>
                  <a:pt x="0" y="562546"/>
                </a:lnTo>
                <a:lnTo>
                  <a:pt x="2378" y="508407"/>
                </a:lnTo>
                <a:lnTo>
                  <a:pt x="10115" y="454837"/>
                </a:lnTo>
                <a:lnTo>
                  <a:pt x="22915" y="402145"/>
                </a:lnTo>
                <a:lnTo>
                  <a:pt x="41074" y="350654"/>
                </a:lnTo>
                <a:lnTo>
                  <a:pt x="64260" y="300712"/>
                </a:lnTo>
                <a:lnTo>
                  <a:pt x="92547" y="252773"/>
                </a:lnTo>
                <a:lnTo>
                  <a:pt x="126159" y="207263"/>
                </a:lnTo>
                <a:lnTo>
                  <a:pt x="164775" y="164490"/>
                </a:lnTo>
                <a:lnTo>
                  <a:pt x="207558" y="125864"/>
                </a:lnTo>
                <a:lnTo>
                  <a:pt x="252791" y="92536"/>
                </a:lnTo>
                <a:lnTo>
                  <a:pt x="300715" y="64258"/>
                </a:lnTo>
                <a:lnTo>
                  <a:pt x="350657" y="41071"/>
                </a:lnTo>
                <a:lnTo>
                  <a:pt x="402147" y="22913"/>
                </a:lnTo>
                <a:lnTo>
                  <a:pt x="454839" y="10113"/>
                </a:lnTo>
                <a:lnTo>
                  <a:pt x="508409" y="2375"/>
                </a:lnTo>
                <a:lnTo>
                  <a:pt x="562458" y="0"/>
                </a:lnTo>
                <a:lnTo>
                  <a:pt x="616507" y="2375"/>
                </a:lnTo>
                <a:lnTo>
                  <a:pt x="670078" y="10113"/>
                </a:lnTo>
                <a:lnTo>
                  <a:pt x="722769" y="22914"/>
                </a:lnTo>
                <a:lnTo>
                  <a:pt x="774260" y="41070"/>
                </a:lnTo>
                <a:lnTo>
                  <a:pt x="824203" y="64257"/>
                </a:lnTo>
                <a:lnTo>
                  <a:pt x="872127" y="92536"/>
                </a:lnTo>
                <a:lnTo>
                  <a:pt x="917357" y="125863"/>
                </a:lnTo>
                <a:lnTo>
                  <a:pt x="960143" y="164490"/>
                </a:lnTo>
                <a:close/>
              </a:path>
            </a:pathLst>
          </a:custGeom>
          <a:ln w="327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99285" y="3398027"/>
            <a:ext cx="1061273" cy="10612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67455" y="3366473"/>
            <a:ext cx="1125220" cy="1125220"/>
          </a:xfrm>
          <a:custGeom>
            <a:avLst/>
            <a:gdLst/>
            <a:ahLst/>
            <a:cxnLst/>
            <a:rect l="l" t="t" r="r" b="b"/>
            <a:pathLst>
              <a:path w="1125220" h="1125220">
                <a:moveTo>
                  <a:pt x="960143" y="164490"/>
                </a:moveTo>
                <a:lnTo>
                  <a:pt x="998758" y="207263"/>
                </a:lnTo>
                <a:lnTo>
                  <a:pt x="1032369" y="252772"/>
                </a:lnTo>
                <a:lnTo>
                  <a:pt x="1060656" y="300711"/>
                </a:lnTo>
                <a:lnTo>
                  <a:pt x="1083844" y="350654"/>
                </a:lnTo>
                <a:lnTo>
                  <a:pt x="1102000" y="402145"/>
                </a:lnTo>
                <a:lnTo>
                  <a:pt x="1114801" y="454836"/>
                </a:lnTo>
                <a:lnTo>
                  <a:pt x="1122539" y="508407"/>
                </a:lnTo>
                <a:lnTo>
                  <a:pt x="1124918" y="562547"/>
                </a:lnTo>
                <a:lnTo>
                  <a:pt x="1122245" y="616315"/>
                </a:lnTo>
                <a:lnTo>
                  <a:pt x="1114535" y="669691"/>
                </a:lnTo>
                <a:lnTo>
                  <a:pt x="1102034" y="722665"/>
                </a:lnTo>
                <a:lnTo>
                  <a:pt x="1083843" y="774257"/>
                </a:lnTo>
                <a:lnTo>
                  <a:pt x="1060656" y="824199"/>
                </a:lnTo>
                <a:lnTo>
                  <a:pt x="1032378" y="872123"/>
                </a:lnTo>
                <a:lnTo>
                  <a:pt x="999050" y="917356"/>
                </a:lnTo>
                <a:lnTo>
                  <a:pt x="960424" y="960139"/>
                </a:lnTo>
                <a:lnTo>
                  <a:pt x="917651" y="998755"/>
                </a:lnTo>
                <a:lnTo>
                  <a:pt x="872141" y="1032367"/>
                </a:lnTo>
                <a:lnTo>
                  <a:pt x="824202" y="1060654"/>
                </a:lnTo>
                <a:lnTo>
                  <a:pt x="774260" y="1083840"/>
                </a:lnTo>
                <a:lnTo>
                  <a:pt x="722769" y="1101999"/>
                </a:lnTo>
                <a:lnTo>
                  <a:pt x="669982" y="1114821"/>
                </a:lnTo>
                <a:lnTo>
                  <a:pt x="616219" y="1122247"/>
                </a:lnTo>
                <a:lnTo>
                  <a:pt x="562458" y="1124921"/>
                </a:lnTo>
                <a:lnTo>
                  <a:pt x="508598" y="1122243"/>
                </a:lnTo>
                <a:lnTo>
                  <a:pt x="455222" y="1114534"/>
                </a:lnTo>
                <a:lnTo>
                  <a:pt x="402246" y="1102034"/>
                </a:lnTo>
                <a:lnTo>
                  <a:pt x="350658" y="1083840"/>
                </a:lnTo>
                <a:lnTo>
                  <a:pt x="300715" y="1060652"/>
                </a:lnTo>
                <a:lnTo>
                  <a:pt x="252776" y="1032365"/>
                </a:lnTo>
                <a:lnTo>
                  <a:pt x="207267" y="998755"/>
                </a:lnTo>
                <a:lnTo>
                  <a:pt x="164494" y="960139"/>
                </a:lnTo>
                <a:lnTo>
                  <a:pt x="125866" y="917354"/>
                </a:lnTo>
                <a:lnTo>
                  <a:pt x="92540" y="872122"/>
                </a:lnTo>
                <a:lnTo>
                  <a:pt x="64262" y="824199"/>
                </a:lnTo>
                <a:lnTo>
                  <a:pt x="41074" y="774256"/>
                </a:lnTo>
                <a:lnTo>
                  <a:pt x="22916" y="722766"/>
                </a:lnTo>
                <a:lnTo>
                  <a:pt x="10093" y="669980"/>
                </a:lnTo>
                <a:lnTo>
                  <a:pt x="2667" y="616216"/>
                </a:lnTo>
                <a:lnTo>
                  <a:pt x="0" y="562546"/>
                </a:lnTo>
                <a:lnTo>
                  <a:pt x="2378" y="508407"/>
                </a:lnTo>
                <a:lnTo>
                  <a:pt x="10115" y="454837"/>
                </a:lnTo>
                <a:lnTo>
                  <a:pt x="22915" y="402145"/>
                </a:lnTo>
                <a:lnTo>
                  <a:pt x="41074" y="350654"/>
                </a:lnTo>
                <a:lnTo>
                  <a:pt x="64260" y="300712"/>
                </a:lnTo>
                <a:lnTo>
                  <a:pt x="92547" y="252773"/>
                </a:lnTo>
                <a:lnTo>
                  <a:pt x="126159" y="207263"/>
                </a:lnTo>
                <a:lnTo>
                  <a:pt x="164775" y="164490"/>
                </a:lnTo>
                <a:lnTo>
                  <a:pt x="207558" y="125864"/>
                </a:lnTo>
                <a:lnTo>
                  <a:pt x="252791" y="92536"/>
                </a:lnTo>
                <a:lnTo>
                  <a:pt x="300715" y="64258"/>
                </a:lnTo>
                <a:lnTo>
                  <a:pt x="350657" y="41071"/>
                </a:lnTo>
                <a:lnTo>
                  <a:pt x="402147" y="22913"/>
                </a:lnTo>
                <a:lnTo>
                  <a:pt x="454839" y="10113"/>
                </a:lnTo>
                <a:lnTo>
                  <a:pt x="508409" y="2375"/>
                </a:lnTo>
                <a:lnTo>
                  <a:pt x="562458" y="0"/>
                </a:lnTo>
                <a:lnTo>
                  <a:pt x="616507" y="2375"/>
                </a:lnTo>
                <a:lnTo>
                  <a:pt x="670078" y="10113"/>
                </a:lnTo>
                <a:lnTo>
                  <a:pt x="722769" y="22914"/>
                </a:lnTo>
                <a:lnTo>
                  <a:pt x="774260" y="41070"/>
                </a:lnTo>
                <a:lnTo>
                  <a:pt x="824203" y="64257"/>
                </a:lnTo>
                <a:lnTo>
                  <a:pt x="872127" y="92536"/>
                </a:lnTo>
                <a:lnTo>
                  <a:pt x="917357" y="125863"/>
                </a:lnTo>
                <a:lnTo>
                  <a:pt x="960143" y="164490"/>
                </a:lnTo>
                <a:close/>
              </a:path>
            </a:pathLst>
          </a:custGeom>
          <a:ln w="327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59215" y="2349690"/>
            <a:ext cx="7794625" cy="200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330"/>
              </a:lnSpc>
              <a:spcBef>
                <a:spcPts val="100"/>
              </a:spcBef>
            </a:pPr>
            <a:r>
              <a:rPr sz="4800" spc="-12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4800" spc="-90" dirty="0">
                <a:solidFill>
                  <a:srgbClr val="FFFFFF"/>
                </a:solidFill>
                <a:latin typeface="Verdana"/>
                <a:cs typeface="Verdana"/>
              </a:rPr>
              <a:t>chance</a:t>
            </a:r>
            <a:r>
              <a:rPr sz="4800" spc="-8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800" spc="-1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endParaRPr sz="4800">
              <a:latin typeface="Verdana"/>
              <a:cs typeface="Verdana"/>
            </a:endParaRPr>
          </a:p>
          <a:p>
            <a:pPr algn="ctr">
              <a:lnSpc>
                <a:spcPts val="4895"/>
              </a:lnSpc>
            </a:pPr>
            <a:r>
              <a:rPr sz="4800" spc="-110" dirty="0">
                <a:solidFill>
                  <a:srgbClr val="FFFFFF"/>
                </a:solidFill>
                <a:latin typeface="Verdana"/>
                <a:cs typeface="Verdana"/>
              </a:rPr>
              <a:t>failure </a:t>
            </a:r>
            <a:r>
              <a:rPr sz="4800" spc="-25" dirty="0">
                <a:solidFill>
                  <a:srgbClr val="FFFFFF"/>
                </a:solidFill>
                <a:latin typeface="Verdana"/>
                <a:cs typeface="Verdana"/>
              </a:rPr>
              <a:t>becomes</a:t>
            </a:r>
            <a:r>
              <a:rPr sz="4800" spc="-9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800" spc="-55" dirty="0">
                <a:solidFill>
                  <a:srgbClr val="FFFFFF"/>
                </a:solidFill>
                <a:latin typeface="Verdana"/>
                <a:cs typeface="Verdana"/>
              </a:rPr>
              <a:t>multiplied</a:t>
            </a:r>
            <a:endParaRPr sz="4800">
              <a:latin typeface="Verdana"/>
              <a:cs typeface="Verdana"/>
            </a:endParaRPr>
          </a:p>
          <a:p>
            <a:pPr marL="12065" algn="ctr">
              <a:lnSpc>
                <a:spcPts val="5330"/>
              </a:lnSpc>
            </a:pPr>
            <a:r>
              <a:rPr sz="4800" spc="-16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4800" spc="-13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4800" spc="-120" dirty="0">
                <a:solidFill>
                  <a:srgbClr val="FFFFFF"/>
                </a:solidFill>
                <a:latin typeface="Verdana"/>
                <a:cs typeface="Verdana"/>
              </a:rPr>
              <a:t>distributed</a:t>
            </a:r>
            <a:r>
              <a:rPr sz="4800" spc="-1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800" spc="-204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9188" y="5833118"/>
            <a:ext cx="24263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3E3E3E"/>
                </a:solidFill>
                <a:latin typeface="Verdana"/>
                <a:cs typeface="Verdana"/>
              </a:rPr>
              <a:t>Within </a:t>
            </a:r>
            <a:r>
              <a:rPr sz="2000" spc="5" dirty="0">
                <a:solidFill>
                  <a:srgbClr val="3E3E3E"/>
                </a:solidFill>
                <a:latin typeface="Verdana"/>
                <a:cs typeface="Verdana"/>
              </a:rPr>
              <a:t>the</a:t>
            </a:r>
            <a:r>
              <a:rPr sz="2000" spc="-3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process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438784" marR="5080" indent="-426720">
              <a:lnSpc>
                <a:spcPts val="3670"/>
              </a:lnSpc>
              <a:spcBef>
                <a:spcPts val="760"/>
              </a:spcBef>
            </a:pPr>
            <a:r>
              <a:rPr dirty="0">
                <a:solidFill>
                  <a:srgbClr val="3E3E3E"/>
                </a:solidFill>
              </a:rPr>
              <a:t>Process </a:t>
            </a:r>
            <a:r>
              <a:rPr spc="-15" dirty="0">
                <a:solidFill>
                  <a:srgbClr val="3E3E3E"/>
                </a:solidFill>
              </a:rPr>
              <a:t>Communication</a:t>
            </a:r>
            <a:r>
              <a:rPr spc="-400" dirty="0">
                <a:solidFill>
                  <a:srgbClr val="3E3E3E"/>
                </a:solidFill>
              </a:rPr>
              <a:t> </a:t>
            </a:r>
            <a:r>
              <a:rPr spc="-315" dirty="0">
                <a:solidFill>
                  <a:srgbClr val="3E3E3E"/>
                </a:solidFill>
              </a:rPr>
              <a:t>Is  </a:t>
            </a:r>
            <a:r>
              <a:rPr spc="80" dirty="0">
                <a:solidFill>
                  <a:srgbClr val="3E3E3E"/>
                </a:solidFill>
              </a:rPr>
              <a:t>Also </a:t>
            </a:r>
            <a:r>
              <a:rPr spc="-5" dirty="0">
                <a:solidFill>
                  <a:srgbClr val="3E3E3E"/>
                </a:solidFill>
              </a:rPr>
              <a:t>More </a:t>
            </a:r>
            <a:r>
              <a:rPr spc="-40" dirty="0">
                <a:solidFill>
                  <a:srgbClr val="3E3E3E"/>
                </a:solidFill>
              </a:rPr>
              <a:t>Likely </a:t>
            </a:r>
            <a:r>
              <a:rPr spc="45" dirty="0">
                <a:solidFill>
                  <a:srgbClr val="3E3E3E"/>
                </a:solidFill>
              </a:rPr>
              <a:t>to</a:t>
            </a:r>
            <a:r>
              <a:rPr spc="-905" dirty="0">
                <a:solidFill>
                  <a:srgbClr val="3E3E3E"/>
                </a:solidFill>
              </a:rPr>
              <a:t> </a:t>
            </a:r>
            <a:r>
              <a:rPr spc="-20" dirty="0">
                <a:solidFill>
                  <a:srgbClr val="3E3E3E"/>
                </a:solidFill>
              </a:rPr>
              <a:t>Fail</a:t>
            </a:r>
          </a:p>
        </p:txBody>
      </p:sp>
      <p:sp>
        <p:nvSpPr>
          <p:cNvPr id="4" name="object 4"/>
          <p:cNvSpPr/>
          <p:nvPr/>
        </p:nvSpPr>
        <p:spPr>
          <a:xfrm>
            <a:off x="3079788" y="3568547"/>
            <a:ext cx="347980" cy="614045"/>
          </a:xfrm>
          <a:custGeom>
            <a:avLst/>
            <a:gdLst/>
            <a:ahLst/>
            <a:cxnLst/>
            <a:rect l="l" t="t" r="r" b="b"/>
            <a:pathLst>
              <a:path w="347979" h="614045">
                <a:moveTo>
                  <a:pt x="347751" y="613714"/>
                </a:moveTo>
                <a:lnTo>
                  <a:pt x="0" y="0"/>
                </a:lnTo>
              </a:path>
            </a:pathLst>
          </a:custGeom>
          <a:ln w="635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01517" y="3430422"/>
            <a:ext cx="177165" cy="212725"/>
          </a:xfrm>
          <a:custGeom>
            <a:avLst/>
            <a:gdLst/>
            <a:ahLst/>
            <a:cxnLst/>
            <a:rect l="l" t="t" r="r" b="b"/>
            <a:pathLst>
              <a:path w="177164" h="212725">
                <a:moveTo>
                  <a:pt x="0" y="0"/>
                </a:moveTo>
                <a:lnTo>
                  <a:pt x="11036" y="212699"/>
                </a:lnTo>
                <a:lnTo>
                  <a:pt x="176784" y="118795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9013" y="4107675"/>
            <a:ext cx="177165" cy="212725"/>
          </a:xfrm>
          <a:custGeom>
            <a:avLst/>
            <a:gdLst/>
            <a:ahLst/>
            <a:cxnLst/>
            <a:rect l="l" t="t" r="r" b="b"/>
            <a:pathLst>
              <a:path w="177164" h="212725">
                <a:moveTo>
                  <a:pt x="165735" y="0"/>
                </a:moveTo>
                <a:lnTo>
                  <a:pt x="0" y="93916"/>
                </a:lnTo>
                <a:lnTo>
                  <a:pt x="176784" y="212699"/>
                </a:lnTo>
                <a:lnTo>
                  <a:pt x="16573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52712" y="4120311"/>
            <a:ext cx="1105279" cy="1104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9025" y="1684642"/>
            <a:ext cx="4529277" cy="4381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49335" y="2525995"/>
            <a:ext cx="1105268" cy="1104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690675" y="5833118"/>
            <a:ext cx="25012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3E3E3E"/>
                </a:solidFill>
                <a:latin typeface="Verdana"/>
                <a:cs typeface="Verdana"/>
              </a:rPr>
              <a:t>Across </a:t>
            </a:r>
            <a:r>
              <a:rPr sz="2000" spc="5" dirty="0">
                <a:solidFill>
                  <a:srgbClr val="3E3E3E"/>
                </a:solidFill>
                <a:latin typeface="Verdana"/>
                <a:cs typeface="Verdana"/>
              </a:rPr>
              <a:t>the</a:t>
            </a:r>
            <a:r>
              <a:rPr sz="2000" spc="-3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network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95743" y="2203704"/>
            <a:ext cx="3767328" cy="33573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85759" y="2400300"/>
            <a:ext cx="568451" cy="569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92411" y="4791455"/>
            <a:ext cx="568451" cy="569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58911" y="2558795"/>
            <a:ext cx="1857755" cy="2633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86343" y="2586227"/>
            <a:ext cx="1802892" cy="25786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901893" y="3405670"/>
            <a:ext cx="5715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0" dirty="0">
                <a:solidFill>
                  <a:srgbClr val="3E3E3E"/>
                </a:solidFill>
                <a:latin typeface="Verdana"/>
                <a:cs typeface="Verdana"/>
              </a:rPr>
              <a:t>to</a:t>
            </a:r>
            <a:r>
              <a:rPr sz="2000" spc="-19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3E3E3E"/>
                </a:solidFill>
                <a:latin typeface="Verdana"/>
                <a:cs typeface="Verdana"/>
              </a:rPr>
              <a:t>…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1769"/>
            <a:ext cx="9438005" cy="146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solidFill>
                  <a:srgbClr val="3E3E3E"/>
                </a:solidFill>
                <a:latin typeface="Verdana"/>
                <a:cs typeface="Verdana"/>
              </a:rPr>
              <a:t>“</a:t>
            </a:r>
            <a:r>
              <a:rPr sz="24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229" dirty="0">
                <a:solidFill>
                  <a:srgbClr val="3E3E3E"/>
                </a:solidFill>
                <a:latin typeface="Verdana"/>
                <a:cs typeface="Verdana"/>
              </a:rPr>
              <a:t>…</a:t>
            </a:r>
            <a:r>
              <a:rPr sz="24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4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3E3E3E"/>
                </a:solidFill>
                <a:latin typeface="Verdana"/>
                <a:cs typeface="Verdana"/>
              </a:rPr>
              <a:t>failure</a:t>
            </a:r>
            <a:r>
              <a:rPr sz="2400" spc="-14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/>
                <a:cs typeface="Verdana"/>
              </a:rPr>
              <a:t>in</a:t>
            </a:r>
            <a:r>
              <a:rPr sz="24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4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3E3E3E"/>
                </a:solidFill>
                <a:latin typeface="Verdana"/>
                <a:cs typeface="Verdana"/>
              </a:rPr>
              <a:t>system</a:t>
            </a:r>
            <a:r>
              <a:rPr sz="2400" spc="-1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Verdana"/>
                <a:cs typeface="Verdana"/>
              </a:rPr>
              <a:t>of</a:t>
            </a:r>
            <a:r>
              <a:rPr sz="24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/>
                <a:cs typeface="Verdana"/>
              </a:rPr>
              <a:t>interconnected</a:t>
            </a:r>
            <a:r>
              <a:rPr sz="2400" spc="-1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Verdana"/>
                <a:cs typeface="Verdana"/>
              </a:rPr>
              <a:t>parts</a:t>
            </a:r>
            <a:r>
              <a:rPr sz="24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/>
                <a:cs typeface="Verdana"/>
              </a:rPr>
              <a:t>in</a:t>
            </a:r>
            <a:r>
              <a:rPr sz="24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/>
                <a:cs typeface="Verdana"/>
              </a:rPr>
              <a:t>which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3E3E3E"/>
                </a:solidFill>
                <a:latin typeface="Verdana"/>
                <a:cs typeface="Verdana"/>
              </a:rPr>
              <a:t>the</a:t>
            </a:r>
            <a:r>
              <a:rPr sz="24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3E3E3E"/>
                </a:solidFill>
                <a:latin typeface="Verdana"/>
                <a:cs typeface="Verdana"/>
              </a:rPr>
              <a:t>failure</a:t>
            </a:r>
            <a:r>
              <a:rPr sz="24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Verdana"/>
                <a:cs typeface="Verdana"/>
              </a:rPr>
              <a:t>of</a:t>
            </a:r>
            <a:r>
              <a:rPr sz="24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400" spc="-1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/>
                <a:cs typeface="Verdana"/>
              </a:rPr>
              <a:t>part</a:t>
            </a:r>
            <a:r>
              <a:rPr sz="24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/>
                <a:cs typeface="Verdana"/>
              </a:rPr>
              <a:t>can</a:t>
            </a:r>
            <a:r>
              <a:rPr sz="2400" spc="-1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/>
                <a:cs typeface="Verdana"/>
              </a:rPr>
              <a:t>trigger</a:t>
            </a:r>
            <a:r>
              <a:rPr sz="2400" spc="-1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/>
                <a:cs typeface="Verdana"/>
              </a:rPr>
              <a:t>the</a:t>
            </a:r>
            <a:r>
              <a:rPr sz="2400" spc="-9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3E3E3E"/>
                </a:solidFill>
                <a:latin typeface="Verdana"/>
                <a:cs typeface="Verdana"/>
              </a:rPr>
              <a:t>failure</a:t>
            </a:r>
            <a:r>
              <a:rPr sz="24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Verdana"/>
                <a:cs typeface="Verdana"/>
              </a:rPr>
              <a:t>of</a:t>
            </a:r>
            <a:r>
              <a:rPr sz="24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/>
                <a:cs typeface="Verdana"/>
              </a:rPr>
              <a:t>successive</a:t>
            </a:r>
            <a:r>
              <a:rPr sz="2400" spc="-9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3E3E3E"/>
                </a:solidFill>
                <a:latin typeface="Verdana"/>
                <a:cs typeface="Verdana"/>
              </a:rPr>
              <a:t>parts.”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1" spc="-80" dirty="0">
                <a:solidFill>
                  <a:srgbClr val="3E3E3E"/>
                </a:solidFill>
                <a:latin typeface="Verdana"/>
                <a:cs typeface="Verdana"/>
              </a:rPr>
              <a:t>-</a:t>
            </a:r>
            <a:r>
              <a:rPr sz="1800" i="1" spc="-1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i="1" spc="10" dirty="0">
                <a:solidFill>
                  <a:srgbClr val="3E3E3E"/>
                </a:solidFill>
                <a:latin typeface="Verdana"/>
                <a:cs typeface="Verdana"/>
              </a:rPr>
              <a:t>Wikipedia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3744" y="2092807"/>
            <a:ext cx="51092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80" dirty="0">
                <a:solidFill>
                  <a:srgbClr val="9BC850"/>
                </a:solidFill>
              </a:rPr>
              <a:t>Cascading</a:t>
            </a:r>
            <a:r>
              <a:rPr sz="4800" spc="-565" dirty="0">
                <a:solidFill>
                  <a:srgbClr val="9BC850"/>
                </a:solidFill>
              </a:rPr>
              <a:t> </a:t>
            </a:r>
            <a:r>
              <a:rPr sz="4800" spc="-170" dirty="0">
                <a:solidFill>
                  <a:srgbClr val="9BC850"/>
                </a:solidFill>
              </a:rPr>
              <a:t>Failure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1A1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923</Words>
  <Application>Microsoft Office PowerPoint</Application>
  <PresentationFormat>Widescreen</PresentationFormat>
  <Paragraphs>232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Courier New</vt:lpstr>
      <vt:lpstr>Times New Roman</vt:lpstr>
      <vt:lpstr>Verdana</vt:lpstr>
      <vt:lpstr>Office Theme</vt:lpstr>
      <vt:lpstr>Creating Self-healing Services with  Circuit Breaker</vt:lpstr>
      <vt:lpstr>Failures in a distributed system</vt:lpstr>
      <vt:lpstr>In a Distributed System  one thing is absolutely certain …</vt:lpstr>
      <vt:lpstr>PowerPoint Presentation</vt:lpstr>
      <vt:lpstr>But why?</vt:lpstr>
      <vt:lpstr>A Few Areas That Might Fail</vt:lpstr>
      <vt:lpstr>PowerPoint Presentation</vt:lpstr>
      <vt:lpstr>Process Communication Is  Also More Likely to Fail</vt:lpstr>
      <vt:lpstr>Cascading Failure</vt:lpstr>
      <vt:lpstr>Bad Side Effects: Cascading Failures</vt:lpstr>
      <vt:lpstr>PowerPoint Presentation</vt:lpstr>
      <vt:lpstr>So, what can we do? How can we solve this?</vt:lpstr>
      <vt:lpstr>Learn to embrace failure</vt:lpstr>
      <vt:lpstr>Circuit Breaker Pattern</vt:lpstr>
      <vt:lpstr>Circuit Breaker</vt:lpstr>
      <vt:lpstr>Fault Tolerance with  Netflix Hystrix and Spring Cloud</vt:lpstr>
      <vt:lpstr>Netflix Hystrix</vt:lpstr>
      <vt:lpstr>PowerPoint Presentation</vt:lpstr>
      <vt:lpstr>Using Spring Cloud &amp; Netflix Hystrix</vt:lpstr>
      <vt:lpstr>Using Spring Cloud &amp; Netflix Hystrix</vt:lpstr>
      <vt:lpstr>Using Spring Cloud &amp; Netflix Hystrix</vt:lpstr>
      <vt:lpstr>Using the @HystrixCommand Annotation</vt:lpstr>
      <vt:lpstr>Be careful with Hystrix timeouts</vt:lpstr>
      <vt:lpstr>Demo</vt:lpstr>
      <vt:lpstr>Monitor Hystrix Metrics in Real Time  with the Hystrix Dashboard</vt:lpstr>
      <vt:lpstr>What Is the Hystrix Dashboard?</vt:lpstr>
      <vt:lpstr>Tracks metrics such as</vt:lpstr>
      <vt:lpstr>Using Spring Cloud &amp;  Netflix Hystrix Dashboard</vt:lpstr>
      <vt:lpstr>Using Spring Cloud &amp;  Netflix Hystrix Dashboard</vt:lpstr>
      <vt:lpstr>Using Spring Cloud &amp;  Netflix Hystrix Dashboard</vt:lpstr>
      <vt:lpstr>PowerPoint Presentation</vt:lpstr>
      <vt:lpstr>How to Read the Hystrix Dashboard</vt:lpstr>
      <vt:lpstr>How to Read the Hystrix Dashboard</vt:lpstr>
      <vt:lpstr>PowerPoint Presentation</vt:lpstr>
      <vt:lpstr>Aggregating Hystrix Streams with Turbine</vt:lpstr>
      <vt:lpstr>Viewing multiple Hystrix metrics, all at  different URLs, could make you very grumpy!</vt:lpstr>
      <vt:lpstr>Netflix Turbine</vt:lpstr>
      <vt:lpstr>Multiple Hystrix Streams in One View on the  Hystrix Dashboard</vt:lpstr>
      <vt:lpstr>Using Spring Cloud &amp; Netflix Turbine</vt:lpstr>
      <vt:lpstr>Using Spring Cloud &amp; Netflix Turbine</vt:lpstr>
      <vt:lpstr>Using Spring Cloud &amp; Netflix Turbine</vt:lpstr>
      <vt:lpstr>Using Spring Cloud &amp; Netflix Turbine</vt:lpstr>
      <vt:lpstr>Netflix Turbine and the Hystrix Dashboard</vt:lpstr>
      <vt:lpstr>PowerPoint Presentation</vt:lpstr>
      <vt:lpstr>Fault tolerance is a requirement Netflix Hystrix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Schultz</dc:creator>
  <cp:lastModifiedBy>Sharad Rajore</cp:lastModifiedBy>
  <cp:revision>2</cp:revision>
  <dcterms:created xsi:type="dcterms:W3CDTF">2018-08-09T18:04:00Z</dcterms:created>
  <dcterms:modified xsi:type="dcterms:W3CDTF">2018-08-09T18:23:19Z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2017-06-05T00:00:00Z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2018-08-09T00:00:00Z</vt:filetime>
  </property>
</Properties>
</file>