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660"/>
  </p:normalViewPr>
  <p:slideViewPr>
    <p:cSldViewPr>
      <p:cViewPr varScale="1">
        <p:scale>
          <a:sx n="69" d="100"/>
          <a:sy n="69" d="100"/>
        </p:scale>
        <p:origin x="1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260" y="1916950"/>
            <a:ext cx="89394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7692" y="204990"/>
            <a:ext cx="8776614" cy="1040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988" y="1466621"/>
            <a:ext cx="11554023" cy="459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1383" y="1427136"/>
            <a:ext cx="8309609" cy="129476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 marR="5080">
              <a:lnSpc>
                <a:spcPts val="4590"/>
              </a:lnSpc>
              <a:spcBef>
                <a:spcPts val="925"/>
              </a:spcBef>
            </a:pPr>
            <a:r>
              <a:rPr sz="4500" spc="-25" dirty="0">
                <a:solidFill>
                  <a:srgbClr val="101010"/>
                </a:solidFill>
              </a:rPr>
              <a:t>Finding</a:t>
            </a:r>
            <a:r>
              <a:rPr sz="4500" spc="-509" dirty="0">
                <a:solidFill>
                  <a:srgbClr val="101010"/>
                </a:solidFill>
              </a:rPr>
              <a:t> </a:t>
            </a:r>
            <a:r>
              <a:rPr sz="4500" spc="-140" dirty="0">
                <a:solidFill>
                  <a:srgbClr val="101010"/>
                </a:solidFill>
              </a:rPr>
              <a:t>Services</a:t>
            </a:r>
            <a:r>
              <a:rPr sz="4500" spc="-520" dirty="0">
                <a:solidFill>
                  <a:srgbClr val="101010"/>
                </a:solidFill>
              </a:rPr>
              <a:t> </a:t>
            </a:r>
            <a:r>
              <a:rPr sz="4500" spc="-70" dirty="0">
                <a:solidFill>
                  <a:srgbClr val="101010"/>
                </a:solidFill>
              </a:rPr>
              <a:t>Using</a:t>
            </a:r>
            <a:r>
              <a:rPr sz="4500" spc="-509" dirty="0">
                <a:solidFill>
                  <a:srgbClr val="101010"/>
                </a:solidFill>
              </a:rPr>
              <a:t> </a:t>
            </a:r>
            <a:r>
              <a:rPr sz="4500" spc="-130" dirty="0">
                <a:solidFill>
                  <a:srgbClr val="101010"/>
                </a:solidFill>
              </a:rPr>
              <a:t>Service  </a:t>
            </a:r>
            <a:r>
              <a:rPr sz="4500" spc="-120" dirty="0">
                <a:solidFill>
                  <a:srgbClr val="101010"/>
                </a:solidFill>
              </a:rPr>
              <a:t>Discovery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92" y="2574061"/>
            <a:ext cx="3229610" cy="1671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375" marR="5080" indent="-67310" algn="r">
              <a:lnSpc>
                <a:spcPct val="99700"/>
              </a:lnSpc>
              <a:spcBef>
                <a:spcPts val="105"/>
              </a:spcBef>
            </a:pPr>
            <a:r>
              <a:rPr sz="2400" spc="15" dirty="0">
                <a:solidFill>
                  <a:srgbClr val="9BC850"/>
                </a:solidFill>
              </a:rPr>
              <a:t>The</a:t>
            </a:r>
            <a:r>
              <a:rPr sz="2400" spc="-165" dirty="0">
                <a:solidFill>
                  <a:srgbClr val="9BC850"/>
                </a:solidFill>
              </a:rPr>
              <a:t> </a:t>
            </a:r>
            <a:r>
              <a:rPr sz="2400" spc="10" dirty="0">
                <a:solidFill>
                  <a:srgbClr val="9BC850"/>
                </a:solidFill>
              </a:rPr>
              <a:t>simple</a:t>
            </a:r>
            <a:r>
              <a:rPr sz="2400" spc="-135" dirty="0">
                <a:solidFill>
                  <a:srgbClr val="9BC850"/>
                </a:solidFill>
              </a:rPr>
              <a:t> </a:t>
            </a:r>
            <a:r>
              <a:rPr sz="2400" spc="30" dirty="0">
                <a:solidFill>
                  <a:srgbClr val="9BC850"/>
                </a:solidFill>
              </a:rPr>
              <a:t>approach </a:t>
            </a:r>
            <a:r>
              <a:rPr sz="2400" spc="-20" dirty="0">
                <a:solidFill>
                  <a:srgbClr val="9BC850"/>
                </a:solidFill>
              </a:rPr>
              <a:t> </a:t>
            </a:r>
            <a:r>
              <a:rPr sz="2400" spc="-15" dirty="0">
                <a:solidFill>
                  <a:srgbClr val="9BC850"/>
                </a:solidFill>
              </a:rPr>
              <a:t>is </a:t>
            </a:r>
            <a:r>
              <a:rPr sz="2400" spc="-20" dirty="0">
                <a:solidFill>
                  <a:srgbClr val="9BC850"/>
                </a:solidFill>
              </a:rPr>
              <a:t>far</a:t>
            </a:r>
            <a:r>
              <a:rPr sz="2400" spc="-505" dirty="0">
                <a:solidFill>
                  <a:srgbClr val="9BC850"/>
                </a:solidFill>
              </a:rPr>
              <a:t> </a:t>
            </a:r>
            <a:r>
              <a:rPr spc="180" dirty="0">
                <a:solidFill>
                  <a:srgbClr val="9BC850"/>
                </a:solidFill>
              </a:rPr>
              <a:t>too</a:t>
            </a:r>
            <a:r>
              <a:rPr spc="-30" dirty="0">
                <a:solidFill>
                  <a:srgbClr val="9BC850"/>
                </a:solidFill>
              </a:rPr>
              <a:t> </a:t>
            </a:r>
            <a:r>
              <a:rPr spc="105" dirty="0">
                <a:solidFill>
                  <a:srgbClr val="9BC850"/>
                </a:solidFill>
              </a:rPr>
              <a:t>static </a:t>
            </a:r>
            <a:r>
              <a:rPr spc="120" dirty="0">
                <a:solidFill>
                  <a:srgbClr val="9BC850"/>
                </a:solidFill>
              </a:rPr>
              <a:t> </a:t>
            </a:r>
            <a:r>
              <a:rPr sz="2400" spc="5" dirty="0">
                <a:solidFill>
                  <a:srgbClr val="9BC850"/>
                </a:solidFill>
              </a:rPr>
              <a:t>(frozen </a:t>
            </a:r>
            <a:r>
              <a:rPr sz="2400" spc="-5" dirty="0">
                <a:solidFill>
                  <a:srgbClr val="9BC850"/>
                </a:solidFill>
              </a:rPr>
              <a:t>in </a:t>
            </a:r>
            <a:r>
              <a:rPr sz="2400" spc="-20" dirty="0">
                <a:solidFill>
                  <a:srgbClr val="9BC850"/>
                </a:solidFill>
              </a:rPr>
              <a:t>time)</a:t>
            </a:r>
            <a:r>
              <a:rPr sz="2400" spc="-434" dirty="0">
                <a:solidFill>
                  <a:srgbClr val="9BC850"/>
                </a:solidFill>
              </a:rPr>
              <a:t> </a:t>
            </a:r>
            <a:r>
              <a:rPr sz="2400" spc="35" dirty="0">
                <a:solidFill>
                  <a:srgbClr val="9BC850"/>
                </a:solidFill>
              </a:rPr>
              <a:t>for</a:t>
            </a:r>
            <a:endParaRPr sz="2400"/>
          </a:p>
          <a:p>
            <a:pPr marR="5080" algn="r">
              <a:lnSpc>
                <a:spcPct val="100000"/>
              </a:lnSpc>
            </a:pPr>
            <a:r>
              <a:rPr sz="2400" spc="5" dirty="0">
                <a:solidFill>
                  <a:srgbClr val="9BC850"/>
                </a:solidFill>
              </a:rPr>
              <a:t>the</a:t>
            </a:r>
            <a:r>
              <a:rPr sz="2400" spc="-190" dirty="0">
                <a:solidFill>
                  <a:srgbClr val="9BC850"/>
                </a:solidFill>
              </a:rPr>
              <a:t> </a:t>
            </a:r>
            <a:r>
              <a:rPr sz="2400" spc="15" dirty="0">
                <a:solidFill>
                  <a:srgbClr val="9BC850"/>
                </a:solidFill>
              </a:rPr>
              <a:t>cloud!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7148" y="2275332"/>
            <a:ext cx="6271283" cy="3566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1" y="1789785"/>
            <a:ext cx="6320155" cy="29667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Service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discovery</a:t>
            </a:r>
            <a:r>
              <a:rPr sz="2400" spc="-2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provides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register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itself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deregister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itself</a:t>
            </a:r>
            <a:endParaRPr sz="2400">
              <a:latin typeface="Verdana"/>
              <a:cs typeface="Verdana"/>
            </a:endParaRPr>
          </a:p>
          <a:p>
            <a:pPr marL="541020" marR="1142365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way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client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find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other 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  <a:p>
            <a:pPr marL="541020" marR="508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way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check</a:t>
            </a:r>
            <a:r>
              <a:rPr sz="2400" spc="-1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health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service 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remove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unhealthy</a:t>
            </a:r>
            <a:r>
              <a:rPr sz="2400" spc="-3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instances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59" y="1789176"/>
            <a:ext cx="3416808" cy="361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872" y="2718904"/>
            <a:ext cx="9023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Discovering </a:t>
            </a:r>
            <a:r>
              <a:rPr spc="-35" dirty="0">
                <a:solidFill>
                  <a:srgbClr val="1A1A1A"/>
                </a:solidFill>
              </a:rPr>
              <a:t>Services </a:t>
            </a:r>
            <a:r>
              <a:rPr spc="75" dirty="0">
                <a:solidFill>
                  <a:srgbClr val="1A1A1A"/>
                </a:solidFill>
              </a:rPr>
              <a:t>With </a:t>
            </a:r>
            <a:r>
              <a:rPr spc="-10" dirty="0">
                <a:solidFill>
                  <a:srgbClr val="1A1A1A"/>
                </a:solidFill>
              </a:rPr>
              <a:t>Spring</a:t>
            </a:r>
            <a:r>
              <a:rPr spc="-915" dirty="0">
                <a:solidFill>
                  <a:srgbClr val="1A1A1A"/>
                </a:solidFill>
              </a:rPr>
              <a:t> </a:t>
            </a:r>
            <a:r>
              <a:rPr spc="60" dirty="0">
                <a:solidFill>
                  <a:srgbClr val="1A1A1A"/>
                </a:solidFill>
              </a:rPr>
              <a:t>Cloud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703" y="2357047"/>
            <a:ext cx="4246880" cy="19723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33400" marR="5080" indent="-521334">
              <a:lnSpc>
                <a:spcPct val="118900"/>
              </a:lnSpc>
              <a:spcBef>
                <a:spcPts val="204"/>
              </a:spcBef>
            </a:pPr>
            <a:r>
              <a:rPr sz="3350" i="1" spc="-80" dirty="0">
                <a:solidFill>
                  <a:srgbClr val="F05A28"/>
                </a:solidFill>
                <a:latin typeface="Verdana"/>
                <a:cs typeface="Verdana"/>
              </a:rPr>
              <a:t>discover </a:t>
            </a:r>
            <a:r>
              <a:rPr sz="2400" dirty="0">
                <a:solidFill>
                  <a:srgbClr val="F05A28"/>
                </a:solidFill>
              </a:rPr>
              <a:t>services </a:t>
            </a:r>
            <a:r>
              <a:rPr sz="2400" spc="-60" dirty="0">
                <a:solidFill>
                  <a:srgbClr val="F05A28"/>
                </a:solidFill>
              </a:rPr>
              <a:t>with: 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 </a:t>
            </a:r>
            <a:r>
              <a:rPr sz="2400" spc="-5" dirty="0">
                <a:solidFill>
                  <a:srgbClr val="F05A28"/>
                </a:solidFill>
              </a:rPr>
              <a:t>Consul 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335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Zookeeper  </a:t>
            </a:r>
            <a:r>
              <a:rPr sz="2400" spc="-10" dirty="0">
                <a:solidFill>
                  <a:srgbClr val="F05A28"/>
                </a:solidFill>
              </a:rPr>
              <a:t>Spring </a:t>
            </a:r>
            <a:r>
              <a:rPr sz="2400" spc="35" dirty="0">
                <a:solidFill>
                  <a:srgbClr val="F05A28"/>
                </a:solidFill>
              </a:rPr>
              <a:t>Cloud</a:t>
            </a:r>
            <a:r>
              <a:rPr sz="2400" spc="-260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Netflix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3947" y="1598675"/>
            <a:ext cx="2005583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93928" y="3277349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7804" y="0"/>
                </a:lnTo>
              </a:path>
            </a:pathLst>
          </a:custGeom>
          <a:ln w="2682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8016" y="3277349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4">
                <a:moveTo>
                  <a:pt x="0" y="0"/>
                </a:moveTo>
                <a:lnTo>
                  <a:pt x="717804" y="0"/>
                </a:lnTo>
              </a:path>
            </a:pathLst>
          </a:custGeom>
          <a:ln w="2682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4468" y="3277958"/>
            <a:ext cx="1069975" cy="0"/>
          </a:xfrm>
          <a:custGeom>
            <a:avLst/>
            <a:gdLst/>
            <a:ahLst/>
            <a:cxnLst/>
            <a:rect l="l" t="t" r="r" b="b"/>
            <a:pathLst>
              <a:path w="1069975">
                <a:moveTo>
                  <a:pt x="0" y="0"/>
                </a:moveTo>
                <a:lnTo>
                  <a:pt x="1069848" y="0"/>
                </a:lnTo>
              </a:path>
            </a:pathLst>
          </a:custGeom>
          <a:ln w="2682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9077" y="3277958"/>
            <a:ext cx="718185" cy="0"/>
          </a:xfrm>
          <a:custGeom>
            <a:avLst/>
            <a:gdLst/>
            <a:ahLst/>
            <a:cxnLst/>
            <a:rect l="l" t="t" r="r" b="b"/>
            <a:pathLst>
              <a:path w="718185">
                <a:moveTo>
                  <a:pt x="0" y="0"/>
                </a:moveTo>
                <a:lnTo>
                  <a:pt x="717804" y="0"/>
                </a:lnTo>
              </a:path>
            </a:pathLst>
          </a:custGeom>
          <a:ln w="2682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6071" y="2345372"/>
            <a:ext cx="10039350" cy="235394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4800" spc="-7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200" spc="-1155" baseline="-13888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4800" spc="-7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200" spc="-1155" baseline="-13888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4800" spc="-770" dirty="0">
                <a:solidFill>
                  <a:srgbClr val="FFFFFF"/>
                </a:solidFill>
                <a:latin typeface="Verdana"/>
                <a:cs typeface="Verdana"/>
              </a:rPr>
              <a:t>tflix </a:t>
            </a:r>
            <a:r>
              <a:rPr sz="4800" spc="-869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7200" spc="-1305" baseline="-13888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4800" spc="-869" dirty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sz="7200" spc="-1432" baseline="-5208" dirty="0">
                <a:latin typeface="Verdana"/>
                <a:cs typeface="Verdana"/>
              </a:rPr>
              <a:t>+ </a:t>
            </a:r>
            <a:r>
              <a:rPr sz="4800" spc="-5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200" spc="-825" baseline="-13888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4800" spc="-550" dirty="0">
                <a:solidFill>
                  <a:srgbClr val="FFFFFF"/>
                </a:solidFill>
                <a:latin typeface="Verdana"/>
                <a:cs typeface="Verdana"/>
              </a:rPr>
              <a:t>pring </a:t>
            </a:r>
            <a:r>
              <a:rPr sz="7200" spc="-1432" baseline="-5208" dirty="0">
                <a:latin typeface="Verdana"/>
                <a:cs typeface="Verdana"/>
              </a:rPr>
              <a:t>+ </a:t>
            </a:r>
            <a:r>
              <a:rPr sz="4800" spc="-13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200" spc="-1950" baseline="-13888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4800" spc="-13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7200" spc="-1950" baseline="-13888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4800" spc="-13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7200" spc="-1950" baseline="-13888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4800" spc="-130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7200" spc="-1950" baseline="-13888" dirty="0">
                <a:solidFill>
                  <a:srgbClr val="FFFFFF"/>
                </a:solidFill>
                <a:latin typeface="Verdana"/>
                <a:cs typeface="Verdana"/>
              </a:rPr>
              <a:t>_</a:t>
            </a:r>
            <a:r>
              <a:rPr sz="4800" spc="-13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4800" spc="-1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800" spc="45" dirty="0">
                <a:solidFill>
                  <a:srgbClr val="FFFFFF"/>
                </a:solidFill>
                <a:latin typeface="Verdana"/>
                <a:cs typeface="Verdana"/>
              </a:rPr>
              <a:t>Boot</a:t>
            </a:r>
            <a:endParaRPr sz="4800">
              <a:latin typeface="Verdana"/>
              <a:cs typeface="Verdana"/>
            </a:endParaRPr>
          </a:p>
          <a:p>
            <a:pPr marR="165735" algn="ctr">
              <a:lnSpc>
                <a:spcPts val="5700"/>
              </a:lnSpc>
              <a:spcBef>
                <a:spcPts val="585"/>
              </a:spcBef>
            </a:pPr>
            <a:r>
              <a:rPr sz="4800" spc="-955" dirty="0">
                <a:latin typeface="Verdana"/>
                <a:cs typeface="Verdana"/>
              </a:rPr>
              <a:t>=</a:t>
            </a:r>
            <a:endParaRPr sz="4800">
              <a:latin typeface="Verdana"/>
              <a:cs typeface="Verdana"/>
            </a:endParaRPr>
          </a:p>
          <a:p>
            <a:pPr marR="164465" algn="ctr">
              <a:lnSpc>
                <a:spcPts val="5700"/>
              </a:lnSpc>
            </a:pPr>
            <a:r>
              <a:rPr sz="4400" spc="-125" dirty="0">
                <a:solidFill>
                  <a:srgbClr val="FFFFFF"/>
                </a:solidFill>
                <a:latin typeface="Verdana"/>
                <a:cs typeface="Verdana"/>
              </a:rPr>
              <a:t>Spring </a:t>
            </a:r>
            <a:r>
              <a:rPr sz="4800" spc="-3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4800" spc="-10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spc="-114" dirty="0">
                <a:solidFill>
                  <a:srgbClr val="FFFFFF"/>
                </a:solidFill>
                <a:latin typeface="Verdana"/>
                <a:cs typeface="Verdana"/>
              </a:rPr>
              <a:t>Netflix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88409" y="3277349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2682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90973" y="3277349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26822">
            <a:solidFill>
              <a:srgbClr val="FEFE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8055" y="1226819"/>
            <a:ext cx="3745992" cy="2584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39207" y="2391879"/>
            <a:ext cx="2360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 marR="5080" indent="-586740">
              <a:lnSpc>
                <a:spcPct val="100000"/>
              </a:lnSpc>
              <a:spcBef>
                <a:spcPts val="95"/>
              </a:spcBef>
            </a:pPr>
            <a:r>
              <a:rPr sz="2800" spc="10" dirty="0"/>
              <a:t>Spring</a:t>
            </a:r>
            <a:r>
              <a:rPr sz="2800" spc="-215" dirty="0"/>
              <a:t> </a:t>
            </a:r>
            <a:r>
              <a:rPr sz="2800" spc="70" dirty="0"/>
              <a:t>Cloud  </a:t>
            </a:r>
            <a:r>
              <a:rPr sz="2800" spc="40" dirty="0"/>
              <a:t>Netflix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087611" y="2116835"/>
            <a:ext cx="2124455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89478" y="2639339"/>
            <a:ext cx="13798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Netflix 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Eureka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1560" y="2116835"/>
            <a:ext cx="2124455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4581" y="2619463"/>
            <a:ext cx="14401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41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Netflix 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Eureka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9279" y="3005327"/>
            <a:ext cx="671195" cy="8890"/>
          </a:xfrm>
          <a:custGeom>
            <a:avLst/>
            <a:gdLst/>
            <a:ahLst/>
            <a:cxnLst/>
            <a:rect l="l" t="t" r="r" b="b"/>
            <a:pathLst>
              <a:path w="671195" h="8889">
                <a:moveTo>
                  <a:pt x="670572" y="0"/>
                </a:moveTo>
                <a:lnTo>
                  <a:pt x="0" y="8775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26891" y="2922270"/>
            <a:ext cx="184150" cy="182880"/>
          </a:xfrm>
          <a:custGeom>
            <a:avLst/>
            <a:gdLst/>
            <a:ahLst/>
            <a:cxnLst/>
            <a:rect l="l" t="t" r="r" b="b"/>
            <a:pathLst>
              <a:path w="184150" h="182880">
                <a:moveTo>
                  <a:pt x="181660" y="0"/>
                </a:moveTo>
                <a:lnTo>
                  <a:pt x="0" y="93840"/>
                </a:lnTo>
                <a:lnTo>
                  <a:pt x="184061" y="182867"/>
                </a:lnTo>
                <a:lnTo>
                  <a:pt x="18166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12252" y="2997873"/>
            <a:ext cx="671195" cy="7620"/>
          </a:xfrm>
          <a:custGeom>
            <a:avLst/>
            <a:gdLst/>
            <a:ahLst/>
            <a:cxnLst/>
            <a:rect l="l" t="t" r="r" b="b"/>
            <a:pathLst>
              <a:path w="671195" h="7619">
                <a:moveTo>
                  <a:pt x="0" y="7454"/>
                </a:moveTo>
                <a:lnTo>
                  <a:pt x="670572" y="0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51316" y="2906788"/>
            <a:ext cx="184150" cy="182880"/>
          </a:xfrm>
          <a:custGeom>
            <a:avLst/>
            <a:gdLst/>
            <a:ahLst/>
            <a:cxnLst/>
            <a:rect l="l" t="t" r="r" b="b"/>
            <a:pathLst>
              <a:path w="184150" h="182880">
                <a:moveTo>
                  <a:pt x="0" y="0"/>
                </a:moveTo>
                <a:lnTo>
                  <a:pt x="2044" y="182867"/>
                </a:lnTo>
                <a:lnTo>
                  <a:pt x="183895" y="89395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31635" y="3811523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4980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40208" y="4206024"/>
            <a:ext cx="182880" cy="183515"/>
          </a:xfrm>
          <a:custGeom>
            <a:avLst/>
            <a:gdLst/>
            <a:ahLst/>
            <a:cxnLst/>
            <a:rect l="l" t="t" r="r" b="b"/>
            <a:pathLst>
              <a:path w="182879" h="183514">
                <a:moveTo>
                  <a:pt x="0" y="0"/>
                </a:moveTo>
                <a:lnTo>
                  <a:pt x="91427" y="182892"/>
                </a:lnTo>
                <a:lnTo>
                  <a:pt x="182879" y="12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8823" y="4472940"/>
            <a:ext cx="2124455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21108" y="5094643"/>
            <a:ext cx="119951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Spring 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Netflix  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Projects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292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0" y="0"/>
                </a:moveTo>
                <a:lnTo>
                  <a:pt x="3429000" y="0"/>
                </a:lnTo>
                <a:lnTo>
                  <a:pt x="3429000" y="3496055"/>
                </a:lnTo>
                <a:lnTo>
                  <a:pt x="0" y="349605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51292" y="2530462"/>
            <a:ext cx="342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Client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6928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0" y="0"/>
                </a:moveTo>
                <a:lnTo>
                  <a:pt x="3429000" y="0"/>
                </a:lnTo>
                <a:lnTo>
                  <a:pt x="3429000" y="3496055"/>
                </a:lnTo>
                <a:lnTo>
                  <a:pt x="0" y="349605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76928" y="2530462"/>
            <a:ext cx="342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040" y="2179320"/>
            <a:ext cx="3429000" cy="3496310"/>
          </a:xfrm>
          <a:custGeom>
            <a:avLst/>
            <a:gdLst/>
            <a:ahLst/>
            <a:cxnLst/>
            <a:rect l="l" t="t" r="r" b="b"/>
            <a:pathLst>
              <a:path w="3429000" h="3496310">
                <a:moveTo>
                  <a:pt x="0" y="0"/>
                </a:moveTo>
                <a:lnTo>
                  <a:pt x="3429000" y="0"/>
                </a:lnTo>
                <a:lnTo>
                  <a:pt x="3429000" y="3496055"/>
                </a:lnTo>
                <a:lnTo>
                  <a:pt x="0" y="3496055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1040" y="2530462"/>
            <a:ext cx="342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Discovery</a:t>
            </a:r>
            <a:r>
              <a:rPr sz="24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80844" y="519061"/>
            <a:ext cx="8544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3E3E3E"/>
                </a:solidFill>
              </a:rPr>
              <a:t>Key </a:t>
            </a:r>
            <a:r>
              <a:rPr spc="10" dirty="0">
                <a:solidFill>
                  <a:srgbClr val="3E3E3E"/>
                </a:solidFill>
              </a:rPr>
              <a:t>Components </a:t>
            </a:r>
            <a:r>
              <a:rPr spc="-85" dirty="0">
                <a:solidFill>
                  <a:srgbClr val="3E3E3E"/>
                </a:solidFill>
              </a:rPr>
              <a:t>in </a:t>
            </a:r>
            <a:r>
              <a:rPr spc="-50" dirty="0">
                <a:solidFill>
                  <a:srgbClr val="3E3E3E"/>
                </a:solidFill>
              </a:rPr>
              <a:t>Service</a:t>
            </a:r>
            <a:r>
              <a:rPr spc="-67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</a:t>
            </a:r>
          </a:p>
        </p:txBody>
      </p:sp>
      <p:sp>
        <p:nvSpPr>
          <p:cNvPr id="9" name="object 9"/>
          <p:cNvSpPr/>
          <p:nvPr/>
        </p:nvSpPr>
        <p:spPr>
          <a:xfrm>
            <a:off x="5527547" y="3115055"/>
            <a:ext cx="1566672" cy="2491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01911" y="3115055"/>
            <a:ext cx="1569720" cy="2491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0992" y="3115055"/>
            <a:ext cx="1149095" cy="2304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9531" y="1117104"/>
            <a:ext cx="314833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>
              <a:lnSpc>
                <a:spcPct val="100000"/>
              </a:lnSpc>
              <a:spcBef>
                <a:spcPts val="100"/>
              </a:spcBef>
              <a:buFont typeface="Verdana"/>
              <a:buAutoNum type="arabicParenBoth"/>
              <a:tabLst>
                <a:tab pos="52641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registers 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location</a:t>
            </a:r>
            <a:endParaRPr sz="2400">
              <a:latin typeface="Verdana"/>
              <a:cs typeface="Verdana"/>
            </a:endParaRPr>
          </a:p>
          <a:p>
            <a:pPr marL="12700" marR="252729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3725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Client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looks</a:t>
            </a:r>
            <a:r>
              <a:rPr sz="2400" spc="-2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up 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location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499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Discovery</a:t>
            </a:r>
            <a:r>
              <a:rPr sz="2400" spc="-20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server 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sends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back</a:t>
            </a:r>
            <a:r>
              <a:rPr sz="2400" spc="-2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location</a:t>
            </a:r>
            <a:endParaRPr sz="2400">
              <a:latin typeface="Verdana"/>
              <a:cs typeface="Verdana"/>
            </a:endParaRPr>
          </a:p>
          <a:p>
            <a:pPr marL="12700" marR="225425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614680" algn="l"/>
              </a:tabLst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Client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requests 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service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at</a:t>
            </a:r>
            <a:r>
              <a:rPr sz="2400" spc="-2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location</a:t>
            </a:r>
            <a:endParaRPr sz="2400">
              <a:latin typeface="Verdana"/>
              <a:cs typeface="Verdana"/>
            </a:endParaRPr>
          </a:p>
          <a:p>
            <a:pPr marL="12700" marR="441959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AutoNum type="arabicParenBoth"/>
              <a:tabLst>
                <a:tab pos="596900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21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sends 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response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2677" y="766384"/>
            <a:ext cx="5625248" cy="5244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918741"/>
            <a:ext cx="6130925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F05A28"/>
                </a:solidFill>
                <a:latin typeface="Verdana"/>
                <a:cs typeface="Verdana"/>
              </a:rPr>
              <a:t>An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actively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managed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registry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service 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locations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Source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3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truth</a:t>
            </a:r>
            <a:endParaRPr sz="2400">
              <a:latin typeface="Verdana"/>
              <a:cs typeface="Verdana"/>
            </a:endParaRPr>
          </a:p>
          <a:p>
            <a:pPr marL="12700" marR="2646045">
              <a:lnSpc>
                <a:spcPct val="162500"/>
              </a:lnSpc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One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more</a:t>
            </a:r>
            <a:r>
              <a:rPr sz="2400" spc="-5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instances 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Spring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Cloud</a:t>
            </a:r>
            <a:r>
              <a:rPr sz="2400" spc="-2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Project: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"/>
                <a:cs typeface="Arial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Spring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Cloud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Eureka</a:t>
            </a:r>
            <a:r>
              <a:rPr sz="2400" spc="-43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6547" y="1598675"/>
            <a:ext cx="1818131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81823" y="740397"/>
            <a:ext cx="2029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3E3E3E"/>
                </a:solidFill>
              </a:rPr>
              <a:t>Discovery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1566252" y="5423094"/>
            <a:ext cx="1342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/>
                <a:cs typeface="Verdana"/>
              </a:rPr>
              <a:t>er</a:t>
            </a:r>
            <a:r>
              <a:rPr sz="3200" spc="-1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3200" spc="-15" dirty="0">
                <a:solidFill>
                  <a:srgbClr val="3E3E3E"/>
                </a:solidFill>
                <a:latin typeface="Verdana"/>
                <a:cs typeface="Verdana"/>
              </a:rPr>
              <a:t>er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4" y="519061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70" dirty="0"/>
              <a:t>Eureka</a:t>
            </a:r>
            <a:r>
              <a:rPr spc="-850" dirty="0"/>
              <a:t> </a:t>
            </a:r>
            <a:r>
              <a:rPr spc="-100" dirty="0"/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1421879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1" y="1713585"/>
            <a:ext cx="277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</a:rPr>
              <a:t>Service</a:t>
            </a:r>
            <a:r>
              <a:rPr sz="2400" spc="-175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Discovery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811" y="2231745"/>
            <a:ext cx="6080125" cy="267716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Discovering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Services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Spring</a:t>
            </a:r>
            <a:r>
              <a:rPr sz="2400" spc="-5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/>
                <a:cs typeface="Verdana"/>
              </a:rPr>
              <a:t>Cloud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Using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Eureka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client and</a:t>
            </a:r>
            <a:r>
              <a:rPr sz="2400" spc="-4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Health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&amp;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High</a:t>
            </a:r>
            <a:r>
              <a:rPr sz="2400" spc="-3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Availability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Dashboard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AWS</a:t>
            </a:r>
            <a:r>
              <a:rPr sz="24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Support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789" y="1916480"/>
            <a:ext cx="16535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  <a:latin typeface="Verdana"/>
                <a:cs typeface="Verdana"/>
              </a:rPr>
              <a:t>Outl</a:t>
            </a:r>
            <a:r>
              <a:rPr sz="3600" spc="-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600" spc="-6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spring-cloud-starter-eureka-server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38044" y="519061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70" dirty="0"/>
              <a:t>Eureka</a:t>
            </a:r>
            <a:r>
              <a:rPr spc="-850" dirty="0"/>
              <a:t> </a:t>
            </a:r>
            <a:r>
              <a:rPr spc="-100" dirty="0"/>
              <a:t>Server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9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4" y="519061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70" dirty="0"/>
              <a:t>Eureka</a:t>
            </a:r>
            <a:r>
              <a:rPr spc="-850" dirty="0"/>
              <a:t> </a:t>
            </a:r>
            <a:r>
              <a:rPr spc="-100" dirty="0"/>
              <a:t>Server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886" y="1358785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231" y="1737360"/>
            <a:ext cx="11634470" cy="132461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spring.application.name=discovery-server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886" y="3482441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231" y="3861815"/>
            <a:ext cx="11634470" cy="212344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852805" marR="8395970" indent="-39624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spring:  application:</a:t>
            </a:r>
            <a:endParaRPr sz="2600">
              <a:latin typeface="Courier New"/>
              <a:cs typeface="Courier New"/>
            </a:endParaRPr>
          </a:p>
          <a:p>
            <a:pPr marL="1250950">
              <a:lnSpc>
                <a:spcPct val="100000"/>
              </a:lnSpc>
            </a:pP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name:</a:t>
            </a:r>
            <a:r>
              <a:rPr sz="260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discovery-server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0280" y="322018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044" y="519061"/>
            <a:ext cx="7626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 </a:t>
            </a:r>
            <a:r>
              <a:rPr spc="-25" dirty="0"/>
              <a:t>Spring </a:t>
            </a:r>
            <a:r>
              <a:rPr spc="45" dirty="0"/>
              <a:t>Cloud </a:t>
            </a:r>
            <a:r>
              <a:rPr spc="-70" dirty="0"/>
              <a:t>Eureka</a:t>
            </a:r>
            <a:r>
              <a:rPr spc="-850" dirty="0"/>
              <a:t> </a:t>
            </a:r>
            <a:r>
              <a:rPr spc="-100" dirty="0"/>
              <a:t>Server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358785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@EnableEurekaServer</a:t>
            </a:r>
            <a:endParaRPr sz="2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5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766570" marR="5080" indent="-79248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static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65"/>
            <a:ext cx="6193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Creating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and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starting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discovery</a:t>
            </a:r>
            <a:r>
              <a:rPr sz="2400" spc="-5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583461"/>
            <a:ext cx="6109335" cy="3652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Provides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some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r>
              <a:rPr sz="2400" spc="-4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functionality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receiver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4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requests</a:t>
            </a:r>
            <a:endParaRPr sz="2400">
              <a:latin typeface="Verdana"/>
              <a:cs typeface="Verdana"/>
            </a:endParaRPr>
          </a:p>
          <a:p>
            <a:pPr marL="12700" marR="928369">
              <a:lnSpc>
                <a:spcPct val="162500"/>
              </a:lnSpc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6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dependency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other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service(s)  </a:t>
            </a: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One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more</a:t>
            </a:r>
            <a:r>
              <a:rPr sz="2400" spc="-5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instances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User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discovery</a:t>
            </a:r>
            <a:r>
              <a:rPr sz="2400" spc="-6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client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Register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Deregister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397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178207" y="5276200"/>
            <a:ext cx="1529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3200" spc="-10" dirty="0">
                <a:solidFill>
                  <a:srgbClr val="3E3E3E"/>
                </a:solidFill>
                <a:latin typeface="Verdana"/>
                <a:cs typeface="Verdana"/>
              </a:rPr>
              <a:t>er</a:t>
            </a:r>
            <a:r>
              <a:rPr sz="3200" spc="-5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3200" spc="60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3200" spc="7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3200" spc="25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0327" y="1598675"/>
            <a:ext cx="2290572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85775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1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1421879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359" y="519061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9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886" y="408891"/>
            <a:ext cx="10735945" cy="10515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965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2000" spc="-5" dirty="0"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96567"/>
            <a:ext cx="11634470" cy="14433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/>
                <a:cs typeface="Courier New"/>
              </a:rPr>
              <a:t>service</a:t>
            </a:r>
            <a:endParaRPr sz="2000">
              <a:latin typeface="Courier New"/>
              <a:cs typeface="Courier New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/>
                <a:cs typeface="Courier New"/>
              </a:rPr>
              <a:t>http://localhost:8761/eureka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472" y="3045301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891" y="3410711"/>
            <a:ext cx="11687810" cy="307848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761365" marR="9088120" indent="-3054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spring:  application:</a:t>
            </a:r>
            <a:endParaRPr sz="2000">
              <a:latin typeface="Courier New"/>
              <a:cs typeface="Courier New"/>
            </a:endParaRPr>
          </a:p>
          <a:p>
            <a:pPr marL="457200" marR="8630920" indent="6089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name:</a:t>
            </a:r>
            <a:r>
              <a:rPr sz="2000" spc="-7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service  eureka:</a:t>
            </a:r>
            <a:endParaRPr sz="2000">
              <a:latin typeface="Courier New"/>
              <a:cs typeface="Courier New"/>
            </a:endParaRPr>
          </a:p>
          <a:p>
            <a:pPr marL="1066800" marR="8783320" indent="-3054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client:  service</a:t>
            </a:r>
            <a:r>
              <a:rPr sz="2000" spc="-10" dirty="0">
                <a:solidFill>
                  <a:srgbClr val="799EBF"/>
                </a:solidFill>
                <a:latin typeface="Courier New"/>
                <a:cs typeface="Courier New"/>
              </a:rPr>
              <a:t>-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url</a:t>
            </a:r>
            <a:r>
              <a:rPr sz="2000" dirty="0">
                <a:solidFill>
                  <a:srgbClr val="799EBF"/>
                </a:solidFill>
                <a:latin typeface="Courier New"/>
                <a:cs typeface="Courier New"/>
              </a:rPr>
              <a:t>:</a:t>
            </a:r>
            <a:endParaRPr sz="2000">
              <a:latin typeface="Courier New"/>
              <a:cs typeface="Courier New"/>
            </a:endParaRPr>
          </a:p>
          <a:p>
            <a:pPr marL="1371600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defaultZone:</a:t>
            </a:r>
            <a:r>
              <a:rPr sz="2000" spc="-1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EAEAE"/>
                </a:solidFill>
                <a:latin typeface="Courier New"/>
                <a:cs typeface="Courier New"/>
              </a:rPr>
              <a:t>http://localhost:8761/eureka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2958566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6359" y="519061"/>
            <a:ext cx="10190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04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04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195" dirty="0"/>
              <a:t> </a:t>
            </a:r>
            <a:r>
              <a:rPr spc="-100" dirty="0"/>
              <a:t>a</a:t>
            </a:r>
            <a:r>
              <a:rPr spc="-200" dirty="0"/>
              <a:t> </a:t>
            </a:r>
            <a:r>
              <a:rPr spc="-50" dirty="0"/>
              <a:t>Service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358785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  </a:t>
            </a: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@EnableDiscoveryClient 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2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766570" marR="5080" indent="-79248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static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65"/>
            <a:ext cx="4860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Creating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35" dirty="0">
                <a:solidFill>
                  <a:srgbClr val="2A9FBC"/>
                </a:solidFill>
                <a:latin typeface="Verdana"/>
                <a:cs typeface="Verdana"/>
              </a:rPr>
              <a:t>discoverable</a:t>
            </a:r>
            <a:r>
              <a:rPr sz="2400" spc="-3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71166" y="2255075"/>
            <a:ext cx="7980680" cy="217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6545">
              <a:lnSpc>
                <a:spcPts val="5995"/>
              </a:lnSpc>
              <a:spcBef>
                <a:spcPts val="100"/>
              </a:spcBef>
            </a:pPr>
            <a:r>
              <a:rPr sz="4800" spc="-15" dirty="0"/>
              <a:t>What </a:t>
            </a:r>
            <a:r>
              <a:rPr sz="4800" spc="-175" dirty="0"/>
              <a:t>is</a:t>
            </a:r>
            <a:r>
              <a:rPr sz="4800" spc="-1120" dirty="0"/>
              <a:t> </a:t>
            </a:r>
            <a:r>
              <a:rPr sz="5400" spc="-45" dirty="0"/>
              <a:t>Service</a:t>
            </a:r>
            <a:endParaRPr sz="5400"/>
          </a:p>
          <a:p>
            <a:pPr marL="12065" marR="5080" algn="ctr">
              <a:lnSpc>
                <a:spcPct val="85700"/>
              </a:lnSpc>
              <a:spcBef>
                <a:spcPts val="440"/>
              </a:spcBef>
            </a:pPr>
            <a:r>
              <a:rPr sz="5400" spc="-25" dirty="0"/>
              <a:t>Discovery</a:t>
            </a:r>
            <a:r>
              <a:rPr sz="5400" spc="-265" dirty="0"/>
              <a:t> </a:t>
            </a:r>
            <a:r>
              <a:rPr sz="4800" spc="-90" dirty="0"/>
              <a:t>and</a:t>
            </a:r>
            <a:r>
              <a:rPr sz="4800" spc="-515" dirty="0"/>
              <a:t> </a:t>
            </a:r>
            <a:r>
              <a:rPr sz="4800" spc="-70" dirty="0"/>
              <a:t>why</a:t>
            </a:r>
            <a:r>
              <a:rPr sz="4800" spc="-484" dirty="0"/>
              <a:t> </a:t>
            </a:r>
            <a:r>
              <a:rPr sz="4800" spc="110" dirty="0"/>
              <a:t>do</a:t>
            </a:r>
            <a:r>
              <a:rPr sz="4800" spc="-500" dirty="0"/>
              <a:t> </a:t>
            </a:r>
            <a:r>
              <a:rPr sz="4800" spc="-45" dirty="0"/>
              <a:t>we  </a:t>
            </a:r>
            <a:r>
              <a:rPr sz="4800" spc="-90" dirty="0"/>
              <a:t>need</a:t>
            </a:r>
            <a:r>
              <a:rPr sz="4800" spc="-520" dirty="0"/>
              <a:t> </a:t>
            </a:r>
            <a:r>
              <a:rPr sz="4800" spc="-125" dirty="0"/>
              <a:t>it?</a:t>
            </a:r>
            <a:endParaRPr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697761"/>
            <a:ext cx="5444490" cy="2981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Calls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another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application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5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 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implement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its</a:t>
            </a:r>
            <a:r>
              <a:rPr sz="2400" spc="-25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functionality</a:t>
            </a:r>
            <a:endParaRPr sz="2400">
              <a:latin typeface="Verdana"/>
              <a:cs typeface="Verdana"/>
            </a:endParaRPr>
          </a:p>
          <a:p>
            <a:pPr marL="12700" marR="1064895">
              <a:lnSpc>
                <a:spcPct val="1625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issuer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requests 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Depends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other</a:t>
            </a:r>
            <a:r>
              <a:rPr sz="2400" spc="-4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service(s)  User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discovery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client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60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"/>
                <a:cs typeface="Arial"/>
              </a:rPr>
              <a:t>-	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Find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2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locations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5356" y="740397"/>
            <a:ext cx="239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340" dirty="0">
                <a:solidFill>
                  <a:srgbClr val="3E3E3E"/>
                </a:solidFill>
              </a:rPr>
              <a:t>A</a:t>
            </a:r>
            <a:r>
              <a:rPr sz="3200" spc="150" dirty="0">
                <a:solidFill>
                  <a:srgbClr val="3E3E3E"/>
                </a:solidFill>
              </a:rPr>
              <a:t>pp</a:t>
            </a:r>
            <a:r>
              <a:rPr sz="3200" spc="30" dirty="0">
                <a:solidFill>
                  <a:srgbClr val="3E3E3E"/>
                </a:solidFill>
              </a:rPr>
              <a:t>li</a:t>
            </a:r>
            <a:r>
              <a:rPr sz="3200" spc="50" dirty="0">
                <a:solidFill>
                  <a:srgbClr val="3E3E3E"/>
                </a:solidFill>
              </a:rPr>
              <a:t>ca</a:t>
            </a:r>
            <a:r>
              <a:rPr sz="3200" spc="40" dirty="0">
                <a:solidFill>
                  <a:srgbClr val="3E3E3E"/>
                </a:solidFill>
              </a:rPr>
              <a:t>t</a:t>
            </a:r>
            <a:r>
              <a:rPr sz="3200" spc="30" dirty="0">
                <a:solidFill>
                  <a:srgbClr val="3E3E3E"/>
                </a:solidFill>
              </a:rPr>
              <a:t>i</a:t>
            </a:r>
            <a:r>
              <a:rPr sz="3200" spc="50" dirty="0">
                <a:solidFill>
                  <a:srgbClr val="3E3E3E"/>
                </a:solidFill>
              </a:rPr>
              <a:t>on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1308824" y="5261552"/>
            <a:ext cx="1223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2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3200" spc="5" dirty="0">
                <a:solidFill>
                  <a:srgbClr val="3E3E3E"/>
                </a:solidFill>
                <a:latin typeface="Verdana"/>
                <a:cs typeface="Verdana"/>
              </a:rPr>
              <a:t>lie</a:t>
            </a:r>
            <a:r>
              <a:rPr sz="3200" spc="25" dirty="0">
                <a:solidFill>
                  <a:srgbClr val="3E3E3E"/>
                </a:solidFill>
                <a:latin typeface="Verdana"/>
                <a:cs typeface="Verdana"/>
              </a:rPr>
              <a:t>n</a:t>
            </a:r>
            <a:r>
              <a:rPr sz="3200" spc="5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7280" y="1598675"/>
            <a:ext cx="2296668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2711" y="1888235"/>
            <a:ext cx="11466830" cy="3914140"/>
          </a:xfrm>
          <a:custGeom>
            <a:avLst/>
            <a:gdLst/>
            <a:ahLst/>
            <a:cxnLst/>
            <a:rect l="l" t="t" r="r" b="b"/>
            <a:pathLst>
              <a:path w="11466830" h="3914140">
                <a:moveTo>
                  <a:pt x="0" y="0"/>
                </a:moveTo>
                <a:lnTo>
                  <a:pt x="11466576" y="0"/>
                </a:lnTo>
                <a:lnTo>
                  <a:pt x="11466576" y="3913632"/>
                </a:lnTo>
                <a:lnTo>
                  <a:pt x="0" y="3913632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0886" y="1451863"/>
            <a:ext cx="1058735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714"/>
              </a:spcBef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&lt;dependencyManagement&gt;</a:t>
            </a:r>
            <a:endParaRPr sz="2200">
              <a:latin typeface="Courier New"/>
              <a:cs typeface="Courier New"/>
            </a:endParaRPr>
          </a:p>
          <a:p>
            <a:pPr marL="99568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&lt;dependencies&gt;</a:t>
            </a:r>
            <a:endParaRPr sz="22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spring-cloud-dependencies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&lt;version&gt;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Camden.SR2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&lt;/version&gt;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&lt;type&gt;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pom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&lt;/type&gt;</a:t>
            </a:r>
            <a:endParaRPr sz="2200">
              <a:latin typeface="Courier New"/>
              <a:cs typeface="Courier New"/>
            </a:endParaRPr>
          </a:p>
          <a:p>
            <a:pPr marL="216789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&lt;scope&gt;</a:t>
            </a:r>
            <a:r>
              <a:rPr sz="2200" spc="-5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&lt;/scope&gt;</a:t>
            </a:r>
            <a:endParaRPr sz="2200">
              <a:latin typeface="Courier New"/>
              <a:cs typeface="Courier New"/>
            </a:endParaRPr>
          </a:p>
          <a:p>
            <a:pPr marL="158115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  <a:p>
            <a:pPr marL="996315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&lt;/dependencies&gt;</a:t>
            </a:r>
            <a:endParaRPr sz="2200">
              <a:latin typeface="Courier New"/>
              <a:cs typeface="Courier New"/>
            </a:endParaRPr>
          </a:p>
          <a:p>
            <a:pPr marL="409575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&lt;/dependencyManagement&gt;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6165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2711" y="2487167"/>
            <a:ext cx="11466830" cy="2167255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&lt;dependency&gt;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&lt;groupId&gt;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org.springframework.cloud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&lt;/groupId&gt;</a:t>
            </a:r>
            <a:endParaRPr sz="2200">
              <a:latin typeface="Courier New"/>
              <a:cs typeface="Courier New"/>
            </a:endParaRPr>
          </a:p>
          <a:p>
            <a:pPr marL="1043940">
              <a:lnSpc>
                <a:spcPct val="100000"/>
              </a:lnSpc>
            </a:pP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&lt;artifactId&gt;</a:t>
            </a:r>
            <a:r>
              <a:rPr sz="2200" dirty="0">
                <a:solidFill>
                  <a:srgbClr val="FFFFFF"/>
                </a:solidFill>
                <a:latin typeface="Courier New"/>
                <a:cs typeface="Courier New"/>
              </a:rPr>
              <a:t>spring-cloud-starter-eureka</a:t>
            </a:r>
            <a:r>
              <a:rPr sz="2200" dirty="0">
                <a:solidFill>
                  <a:srgbClr val="9BC850"/>
                </a:solidFill>
                <a:latin typeface="Courier New"/>
                <a:cs typeface="Courier New"/>
              </a:rPr>
              <a:t>&lt;/artifactId&gt;</a:t>
            </a:r>
            <a:endParaRPr sz="22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sz="2200" spc="-5" dirty="0">
                <a:solidFill>
                  <a:srgbClr val="9BC850"/>
                </a:solidFill>
                <a:latin typeface="Courier New"/>
                <a:cs typeface="Courier New"/>
              </a:rPr>
              <a:t>&lt;/dependency&gt;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6165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0886" y="2051469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pom.xml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030" y="1057719"/>
            <a:ext cx="3379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application.properties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231" y="1450847"/>
            <a:ext cx="11634470" cy="1847214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Times New Roman"/>
              <a:cs typeface="Times New Roman"/>
            </a:endParaRPr>
          </a:p>
          <a:p>
            <a:pPr marL="45656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spring.application.name=</a:t>
            </a:r>
            <a:r>
              <a:rPr sz="2000" spc="-5" dirty="0">
                <a:solidFill>
                  <a:srgbClr val="AEAEAE"/>
                </a:solidFill>
                <a:latin typeface="Courier New"/>
                <a:cs typeface="Courier New"/>
              </a:rPr>
              <a:t>client</a:t>
            </a:r>
            <a:endParaRPr sz="2000">
              <a:latin typeface="Courier New"/>
              <a:cs typeface="Courier New"/>
            </a:endParaRPr>
          </a:p>
          <a:p>
            <a:pPr marL="457200" marR="1109345" indent="-635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eureka.client.service-url.defaultZone=</a:t>
            </a:r>
            <a:r>
              <a:rPr sz="2000" spc="-5" dirty="0">
                <a:solidFill>
                  <a:srgbClr val="AEAEAE"/>
                </a:solidFill>
                <a:latin typeface="Courier New"/>
                <a:cs typeface="Courier New"/>
              </a:rPr>
              <a:t>http://localhost:8761/eureka 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eureka.client.register-with-eureka=</a:t>
            </a:r>
            <a:r>
              <a:rPr sz="2000" spc="-5" dirty="0">
                <a:solidFill>
                  <a:srgbClr val="AEAEAE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3729228"/>
            <a:ext cx="11687810" cy="2893060"/>
          </a:xfrm>
          <a:prstGeom prst="rect">
            <a:avLst/>
          </a:prstGeom>
          <a:solidFill>
            <a:srgbClr val="3E3E3E"/>
          </a:solidFill>
          <a:ln w="9144">
            <a:solidFill>
              <a:srgbClr val="F05A2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729615" marR="9305290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spring:  applicat</a:t>
            </a:r>
            <a:r>
              <a:rPr sz="1800" spc="-15" dirty="0">
                <a:solidFill>
                  <a:srgbClr val="799EBF"/>
                </a:solidFill>
                <a:latin typeface="Courier New"/>
                <a:cs typeface="Courier New"/>
              </a:rPr>
              <a:t>i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on:</a:t>
            </a:r>
            <a:endParaRPr sz="1800">
              <a:latin typeface="Courier New"/>
              <a:cs typeface="Courier New"/>
            </a:endParaRPr>
          </a:p>
          <a:p>
            <a:pPr marL="456565" marR="9034145" indent="54483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name:</a:t>
            </a:r>
            <a:r>
              <a:rPr sz="1800" spc="-114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/>
                <a:cs typeface="Courier New"/>
              </a:rPr>
              <a:t>client  </a:t>
            </a: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eureka:</a:t>
            </a:r>
            <a:endParaRPr sz="1800">
              <a:latin typeface="Courier New"/>
              <a:cs typeface="Courier New"/>
            </a:endParaRPr>
          </a:p>
          <a:p>
            <a:pPr marL="1002030" marR="9032875" indent="-273050">
              <a:lnSpc>
                <a:spcPct val="100000"/>
              </a:lnSpc>
            </a:pPr>
            <a:r>
              <a:rPr sz="1800" spc="-5" dirty="0">
                <a:solidFill>
                  <a:srgbClr val="799EBF"/>
                </a:solidFill>
                <a:latin typeface="Courier New"/>
                <a:cs typeface="Courier New"/>
              </a:rPr>
              <a:t>client: 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service-url:</a:t>
            </a:r>
            <a:endParaRPr sz="1800">
              <a:latin typeface="Courier New"/>
              <a:cs typeface="Courier New"/>
            </a:endParaRPr>
          </a:p>
          <a:p>
            <a:pPr marL="1002030" marR="4800600" indent="272415">
              <a:lnSpc>
                <a:spcPct val="100000"/>
              </a:lnSpc>
            </a:pP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defaultZone: </a:t>
            </a:r>
            <a:r>
              <a:rPr sz="1800" spc="-10" dirty="0">
                <a:solidFill>
                  <a:srgbClr val="AEAEAE"/>
                </a:solidFill>
                <a:latin typeface="Courier New"/>
                <a:cs typeface="Courier New"/>
              </a:rPr>
              <a:t>http://localhost:8761/eureka  </a:t>
            </a:r>
            <a:r>
              <a:rPr sz="1800" spc="-10" dirty="0">
                <a:solidFill>
                  <a:srgbClr val="799EBF"/>
                </a:solidFill>
                <a:latin typeface="Courier New"/>
                <a:cs typeface="Courier New"/>
              </a:rPr>
              <a:t>register-with-eureka:</a:t>
            </a:r>
            <a:r>
              <a:rPr sz="1800" spc="-5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EAEAE"/>
                </a:solidFill>
                <a:latin typeface="Courier New"/>
                <a:cs typeface="Courier New"/>
              </a:rPr>
              <a:t>false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030" y="3373831"/>
            <a:ext cx="2312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application.yml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280" y="3322497"/>
            <a:ext cx="58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07692" y="204990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031640" y="671334"/>
            <a:ext cx="4041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36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Client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336165" marR="5080" indent="-2324100">
              <a:lnSpc>
                <a:spcPts val="3670"/>
              </a:lnSpc>
              <a:spcBef>
                <a:spcPts val="760"/>
              </a:spcBef>
            </a:pPr>
            <a:r>
              <a:rPr spc="-5" dirty="0"/>
              <a:t>Using</a:t>
            </a:r>
            <a:r>
              <a:rPr spc="-200" dirty="0"/>
              <a:t> </a:t>
            </a:r>
            <a:r>
              <a:rPr spc="-25" dirty="0"/>
              <a:t>Spring</a:t>
            </a:r>
            <a:r>
              <a:rPr spc="-210" dirty="0"/>
              <a:t> </a:t>
            </a:r>
            <a:r>
              <a:rPr spc="45" dirty="0"/>
              <a:t>Cloud</a:t>
            </a:r>
            <a:r>
              <a:rPr spc="-185" dirty="0"/>
              <a:t> </a:t>
            </a:r>
            <a:r>
              <a:rPr spc="-70" dirty="0"/>
              <a:t>Eureka</a:t>
            </a:r>
            <a:r>
              <a:rPr spc="-210" dirty="0"/>
              <a:t> </a:t>
            </a:r>
            <a:r>
              <a:rPr spc="-25" dirty="0"/>
              <a:t>Client</a:t>
            </a:r>
            <a:r>
              <a:rPr spc="-200" dirty="0"/>
              <a:t> </a:t>
            </a:r>
            <a:r>
              <a:rPr spc="-85" dirty="0"/>
              <a:t>in</a:t>
            </a:r>
            <a:r>
              <a:rPr spc="-200" dirty="0"/>
              <a:t> </a:t>
            </a:r>
            <a:r>
              <a:rPr spc="-90" dirty="0"/>
              <a:t>an  </a:t>
            </a:r>
            <a:r>
              <a:rPr spc="45" dirty="0"/>
              <a:t>Application</a:t>
            </a:r>
            <a:r>
              <a:rPr spc="-204" dirty="0"/>
              <a:t> </a:t>
            </a:r>
            <a:r>
              <a:rPr spc="-25" dirty="0"/>
              <a:t>Client</a:t>
            </a:r>
          </a:p>
        </p:txBody>
      </p:sp>
      <p:sp>
        <p:nvSpPr>
          <p:cNvPr id="5" name="object 5"/>
          <p:cNvSpPr/>
          <p:nvPr/>
        </p:nvSpPr>
        <p:spPr>
          <a:xfrm>
            <a:off x="332231" y="1737360"/>
            <a:ext cx="11634470" cy="4125595"/>
          </a:xfrm>
          <a:custGeom>
            <a:avLst/>
            <a:gdLst/>
            <a:ahLst/>
            <a:cxnLst/>
            <a:rect l="l" t="t" r="r" b="b"/>
            <a:pathLst>
              <a:path w="11634470" h="4125595">
                <a:moveTo>
                  <a:pt x="0" y="0"/>
                </a:moveTo>
                <a:lnTo>
                  <a:pt x="11634216" y="0"/>
                </a:lnTo>
                <a:lnTo>
                  <a:pt x="11634216" y="4125467"/>
                </a:lnTo>
                <a:lnTo>
                  <a:pt x="0" y="412546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05A2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886" y="1358785"/>
            <a:ext cx="11104880" cy="400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Application.java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378460" marR="5559425">
              <a:lnSpc>
                <a:spcPct val="100000"/>
              </a:lnSpc>
            </a:pPr>
            <a:r>
              <a:rPr sz="2600" spc="-5" dirty="0">
                <a:solidFill>
                  <a:srgbClr val="D7601B"/>
                </a:solidFill>
                <a:latin typeface="Courier New"/>
                <a:cs typeface="Courier New"/>
              </a:rPr>
              <a:t>@SpringBootApplication  </a:t>
            </a:r>
            <a:r>
              <a:rPr sz="2600" b="1" spc="-5" dirty="0">
                <a:solidFill>
                  <a:srgbClr val="D7601B"/>
                </a:solidFill>
                <a:latin typeface="Courier New"/>
                <a:cs typeface="Courier New"/>
              </a:rPr>
              <a:t>@EnableDiscoveryClient  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2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Times New Roman"/>
              <a:cs typeface="Times New Roman"/>
            </a:endParaRPr>
          </a:p>
          <a:p>
            <a:pPr marL="1766570" marR="5080" indent="-79248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public static void </a:t>
            </a:r>
            <a:r>
              <a:rPr sz="2600" spc="-5" dirty="0">
                <a:solidFill>
                  <a:srgbClr val="2C9EDB"/>
                </a:solidFill>
                <a:latin typeface="Courier New"/>
                <a:cs typeface="Courier New"/>
              </a:rPr>
              <a:t>main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String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[]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 </a:t>
            </a: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{  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SpringApplication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run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799EBF"/>
                </a:solidFill>
                <a:latin typeface="Courier New"/>
                <a:cs typeface="Courier New"/>
              </a:rPr>
              <a:t>Application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.class,</a:t>
            </a:r>
            <a:r>
              <a:rPr sz="2600" spc="114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E6E8E9"/>
                </a:solidFill>
                <a:latin typeface="Courier New"/>
                <a:cs typeface="Courier New"/>
              </a:rPr>
              <a:t>args</a:t>
            </a:r>
            <a:r>
              <a:rPr sz="26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6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97345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sz="26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167" y="519061"/>
            <a:ext cx="1021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Discovering </a:t>
            </a:r>
            <a:r>
              <a:rPr spc="-55" dirty="0">
                <a:solidFill>
                  <a:srgbClr val="3E3E3E"/>
                </a:solidFill>
              </a:rPr>
              <a:t>Services </a:t>
            </a:r>
            <a:r>
              <a:rPr spc="-95" dirty="0">
                <a:solidFill>
                  <a:srgbClr val="3E3E3E"/>
                </a:solidFill>
              </a:rPr>
              <a:t>as </a:t>
            </a:r>
            <a:r>
              <a:rPr spc="-100" dirty="0">
                <a:solidFill>
                  <a:srgbClr val="3E3E3E"/>
                </a:solidFill>
              </a:rPr>
              <a:t>a </a:t>
            </a:r>
            <a:r>
              <a:rPr spc="-135" dirty="0">
                <a:solidFill>
                  <a:srgbClr val="3E3E3E"/>
                </a:solidFill>
              </a:rPr>
              <a:t>Client: </a:t>
            </a:r>
            <a:r>
              <a:rPr spc="-25" dirty="0">
                <a:solidFill>
                  <a:srgbClr val="3E3E3E"/>
                </a:solidFill>
              </a:rPr>
              <a:t>Two</a:t>
            </a:r>
            <a:r>
              <a:rPr spc="-795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136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846455" marR="186182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"/>
                <a:cs typeface="Arial"/>
              </a:rPr>
              <a:t>@Inject  </a:t>
            </a:r>
            <a:r>
              <a:rPr sz="2400" spc="-5" dirty="0">
                <a:solidFill>
                  <a:srgbClr val="799EBF"/>
                </a:solidFill>
                <a:latin typeface="Arial"/>
                <a:cs typeface="Arial"/>
              </a:rPr>
              <a:t>EurekaClient</a:t>
            </a:r>
            <a:r>
              <a:rPr sz="2400" spc="-30" dirty="0">
                <a:solidFill>
                  <a:srgbClr val="799EB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82367"/>
            <a:ext cx="5257800" cy="348869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Times New Roman"/>
              <a:cs typeface="Times New Roman"/>
            </a:endParaRPr>
          </a:p>
          <a:p>
            <a:pPr marL="610235" marR="1724660">
              <a:lnSpc>
                <a:spcPct val="100000"/>
              </a:lnSpc>
            </a:pPr>
            <a:r>
              <a:rPr sz="2400" spc="-5" dirty="0">
                <a:solidFill>
                  <a:srgbClr val="D7601B"/>
                </a:solidFill>
                <a:latin typeface="Arial"/>
                <a:cs typeface="Arial"/>
              </a:rPr>
              <a:t>@Inject  </a:t>
            </a:r>
            <a:r>
              <a:rPr sz="2400" spc="-5" dirty="0">
                <a:solidFill>
                  <a:srgbClr val="799EBF"/>
                </a:solidFill>
                <a:latin typeface="Arial"/>
                <a:cs typeface="Arial"/>
              </a:rPr>
              <a:t>DiscoveryClient</a:t>
            </a:r>
            <a:r>
              <a:rPr sz="2400" spc="-10" dirty="0">
                <a:solidFill>
                  <a:srgbClr val="799EB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99EBF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6062" y="5867637"/>
            <a:ext cx="295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* Spring</a:t>
            </a:r>
            <a:r>
              <a:rPr sz="1600" spc="-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DiscoveryClient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0" y="3887724"/>
                </a:moveTo>
                <a:lnTo>
                  <a:pt x="12192000" y="3887724"/>
                </a:lnTo>
                <a:lnTo>
                  <a:pt x="12192000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14233" y="897026"/>
            <a:ext cx="881697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5080" indent="-91503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/>
                <a:cs typeface="Courier New"/>
              </a:rPr>
              <a:t>InstanceInfo </a:t>
            </a:r>
            <a:r>
              <a:rPr sz="2800" spc="-5" dirty="0">
                <a:solidFill>
                  <a:srgbClr val="2C9EDB"/>
                </a:solidFill>
                <a:latin typeface="Courier New"/>
                <a:cs typeface="Courier New"/>
              </a:rPr>
              <a:t>instance </a:t>
            </a:r>
            <a:r>
              <a:rPr sz="2800" spc="-5" dirty="0">
                <a:solidFill>
                  <a:srgbClr val="C39900"/>
                </a:solidFill>
                <a:latin typeface="Courier New"/>
                <a:cs typeface="Courier New"/>
              </a:rPr>
              <a:t>=  </a:t>
            </a:r>
            <a:r>
              <a:rPr sz="2800" spc="-10" dirty="0">
                <a:solidFill>
                  <a:srgbClr val="799EBF"/>
                </a:solidFill>
                <a:latin typeface="Courier New"/>
                <a:cs typeface="Courier New"/>
              </a:rPr>
              <a:t>eurekaClient</a:t>
            </a:r>
            <a:r>
              <a:rPr sz="2800" spc="-10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solidFill>
                  <a:srgbClr val="E6E8E9"/>
                </a:solidFill>
                <a:latin typeface="Courier New"/>
                <a:cs typeface="Courier New"/>
              </a:rPr>
              <a:t>getNextServerFromEureka</a:t>
            </a:r>
            <a:r>
              <a:rPr sz="2800" spc="-10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endParaRPr sz="2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800" spc="-5" dirty="0">
                <a:solidFill>
                  <a:srgbClr val="2FAFA9"/>
                </a:solidFill>
                <a:latin typeface="Courier New"/>
                <a:cs typeface="Courier New"/>
              </a:rPr>
              <a:t>"service-id"</a:t>
            </a:r>
            <a:r>
              <a:rPr sz="2800" spc="-5" dirty="0">
                <a:solidFill>
                  <a:srgbClr val="C39900"/>
                </a:solidFill>
                <a:latin typeface="Courier New"/>
                <a:cs typeface="Courier New"/>
              </a:rPr>
              <a:t>,</a:t>
            </a:r>
            <a:r>
              <a:rPr sz="2800" spc="-5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C39900"/>
                </a:solidFill>
                <a:latin typeface="Courier New"/>
                <a:cs typeface="Courier New"/>
              </a:rPr>
              <a:t>false</a:t>
            </a:r>
            <a:r>
              <a:rPr sz="28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8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230" y="2603953"/>
            <a:ext cx="10809605" cy="407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236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799EBF"/>
                </a:solidFill>
                <a:latin typeface="Courier New"/>
                <a:cs typeface="Courier New"/>
              </a:rPr>
              <a:t>String </a:t>
            </a:r>
            <a:r>
              <a:rPr sz="2800" spc="-5" dirty="0">
                <a:solidFill>
                  <a:srgbClr val="2C9EDB"/>
                </a:solidFill>
                <a:latin typeface="Courier New"/>
                <a:cs typeface="Courier New"/>
              </a:rPr>
              <a:t>baseUrl </a:t>
            </a:r>
            <a:r>
              <a:rPr sz="2800" spc="-5" dirty="0">
                <a:solidFill>
                  <a:srgbClr val="C39900"/>
                </a:solidFill>
                <a:latin typeface="Courier New"/>
                <a:cs typeface="Courier New"/>
              </a:rPr>
              <a:t>=</a:t>
            </a:r>
            <a:r>
              <a:rPr sz="2800" spc="-6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2C9EDB"/>
                </a:solidFill>
                <a:latin typeface="Courier New"/>
                <a:cs typeface="Courier New"/>
              </a:rPr>
              <a:t>instance</a:t>
            </a:r>
            <a:r>
              <a:rPr sz="2800" spc="-10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800" spc="-10" dirty="0">
                <a:solidFill>
                  <a:srgbClr val="799EBF"/>
                </a:solidFill>
                <a:latin typeface="Courier New"/>
                <a:cs typeface="Courier New"/>
              </a:rPr>
              <a:t>getHomePageUrl</a:t>
            </a:r>
            <a:r>
              <a:rPr sz="2800" spc="-10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800" spc="-10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3E3E3E"/>
                </a:solidFill>
                <a:latin typeface="Verdana"/>
                <a:cs typeface="Verdana"/>
              </a:rPr>
              <a:t>Using </a:t>
            </a:r>
            <a:r>
              <a:rPr sz="3600" spc="-3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3600" spc="-3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/>
                <a:cs typeface="Courier New"/>
              </a:rPr>
              <a:t>EurekaClient</a:t>
            </a:r>
            <a:endParaRPr sz="36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getNextServerFromEureka</a:t>
            </a:r>
            <a:r>
              <a:rPr sz="2400" spc="-7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/>
                <a:cs typeface="Verdana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pick</a:t>
            </a:r>
            <a:r>
              <a:rPr sz="24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next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using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round-robin</a:t>
            </a:r>
            <a:endParaRPr sz="2400">
              <a:latin typeface="Verdana"/>
              <a:cs typeface="Verdana"/>
            </a:endParaRPr>
          </a:p>
          <a:p>
            <a:pPr marL="599440" indent="-289560">
              <a:lnSpc>
                <a:spcPct val="100000"/>
              </a:lnSpc>
              <a:spcBef>
                <a:spcPts val="610"/>
              </a:spcBef>
              <a:buSzPct val="75000"/>
              <a:buFont typeface="Arial"/>
              <a:buChar char="-"/>
              <a:tabLst>
                <a:tab pos="598805" algn="l"/>
                <a:tab pos="5994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/>
                <a:cs typeface="Verdana"/>
              </a:rPr>
              <a:t>1</a:t>
            </a:r>
            <a:r>
              <a:rPr sz="2400" spc="-359" baseline="24305" dirty="0">
                <a:solidFill>
                  <a:srgbClr val="3E3E3E"/>
                </a:solidFill>
                <a:latin typeface="Verdana"/>
                <a:cs typeface="Verdana"/>
              </a:rPr>
              <a:t>st</a:t>
            </a:r>
            <a:r>
              <a:rPr sz="2400" spc="-120" baseline="243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/>
                <a:cs typeface="Verdana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4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4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call</a:t>
            </a:r>
            <a:endParaRPr sz="2400">
              <a:latin typeface="Verdana"/>
              <a:cs typeface="Verdana"/>
            </a:endParaRPr>
          </a:p>
          <a:p>
            <a:pPr marL="895985" marR="556895" lvl="1" indent="-287655">
              <a:lnSpc>
                <a:spcPct val="100499"/>
              </a:lnSpc>
              <a:spcBef>
                <a:spcPts val="585"/>
              </a:spcBef>
              <a:buSzPct val="75000"/>
              <a:buFont typeface="Arial"/>
              <a:buChar char="•"/>
              <a:tabLst>
                <a:tab pos="895985" algn="l"/>
                <a:tab pos="896619" algn="l"/>
              </a:tabLst>
            </a:pPr>
            <a:r>
              <a:rPr sz="2200" spc="20" dirty="0">
                <a:solidFill>
                  <a:srgbClr val="3E3E3E"/>
                </a:solidFill>
                <a:latin typeface="Verdana"/>
                <a:cs typeface="Verdana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/>
                <a:cs typeface="Verdana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/>
                <a:cs typeface="Verdana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/>
                <a:cs typeface="Verdana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/>
                <a:cs typeface="Verdana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/>
                <a:cs typeface="Verdana"/>
              </a:rPr>
              <a:t>virtual  </a:t>
            </a: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hostname </a:t>
            </a:r>
            <a:r>
              <a:rPr sz="2200" spc="-5" dirty="0">
                <a:solidFill>
                  <a:srgbClr val="3E3E3E"/>
                </a:solidFill>
                <a:latin typeface="Verdana"/>
                <a:cs typeface="Verdana"/>
              </a:rPr>
              <a:t>when</a:t>
            </a:r>
            <a:r>
              <a:rPr sz="22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/>
                <a:cs typeface="Verdana"/>
              </a:rPr>
              <a:t>registering</a:t>
            </a:r>
            <a:endParaRPr sz="2200">
              <a:latin typeface="Verdana"/>
              <a:cs typeface="Verdana"/>
            </a:endParaRPr>
          </a:p>
          <a:p>
            <a:pPr marL="599440" indent="-289560">
              <a:lnSpc>
                <a:spcPct val="100000"/>
              </a:lnSpc>
              <a:spcBef>
                <a:spcPts val="590"/>
              </a:spcBef>
              <a:buSzPct val="75000"/>
              <a:buFont typeface="Arial"/>
              <a:buChar char="-"/>
              <a:tabLst>
                <a:tab pos="598805" algn="l"/>
                <a:tab pos="599440" algn="l"/>
              </a:tabLst>
            </a:pP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2</a:t>
            </a:r>
            <a:r>
              <a:rPr sz="2400" spc="-30" baseline="24305" dirty="0">
                <a:solidFill>
                  <a:srgbClr val="3E3E3E"/>
                </a:solidFill>
                <a:latin typeface="Verdana"/>
                <a:cs typeface="Verdana"/>
              </a:rPr>
              <a:t>nd</a:t>
            </a:r>
            <a:r>
              <a:rPr sz="2400" spc="-127" baseline="243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/>
                <a:cs typeface="Verdana"/>
              </a:rPr>
              <a:t>–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E3E3E"/>
                </a:solidFill>
                <a:latin typeface="Verdana"/>
                <a:cs typeface="Verdana"/>
              </a:rPr>
              <a:t>whether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this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secure</a:t>
            </a:r>
            <a:r>
              <a:rPr sz="24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request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0" y="3887724"/>
                </a:moveTo>
                <a:lnTo>
                  <a:pt x="12192000" y="3887724"/>
                </a:lnTo>
                <a:lnTo>
                  <a:pt x="12192000" y="0"/>
                </a:lnTo>
                <a:lnTo>
                  <a:pt x="0" y="0"/>
                </a:lnTo>
                <a:lnTo>
                  <a:pt x="0" y="3887724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17559" y="904646"/>
            <a:ext cx="4862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678CB1"/>
                </a:solidFill>
                <a:latin typeface="Arial"/>
                <a:cs typeface="Arial"/>
              </a:rPr>
              <a:t>client</a:t>
            </a:r>
            <a:r>
              <a:rPr sz="2800" b="1" spc="-5" dirty="0">
                <a:solidFill>
                  <a:srgbClr val="B58900"/>
                </a:solidFill>
                <a:latin typeface="Arial"/>
                <a:cs typeface="Arial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/>
                <a:cs typeface="Arial"/>
              </a:rPr>
              <a:t>getInstances</a:t>
            </a:r>
            <a:r>
              <a:rPr sz="2800" b="1" spc="-5" dirty="0">
                <a:solidFill>
                  <a:srgbClr val="DC322F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/>
                <a:cs typeface="Arial"/>
              </a:rPr>
              <a:t>"service-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670" y="904646"/>
            <a:ext cx="55778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678CB1"/>
                </a:solidFill>
                <a:latin typeface="Arial"/>
                <a:cs typeface="Arial"/>
              </a:rPr>
              <a:t>List</a:t>
            </a:r>
            <a:r>
              <a:rPr sz="2800" dirty="0">
                <a:solidFill>
                  <a:srgbClr val="B58900"/>
                </a:solidFill>
                <a:latin typeface="Arial"/>
                <a:cs typeface="Arial"/>
              </a:rPr>
              <a:t>&lt;ServiceInstance&gt; </a:t>
            </a:r>
            <a:r>
              <a:rPr sz="2800" b="1" spc="-5" dirty="0">
                <a:solidFill>
                  <a:srgbClr val="268BD2"/>
                </a:solidFill>
                <a:latin typeface="Arial"/>
                <a:cs typeface="Arial"/>
              </a:rPr>
              <a:t>instances </a:t>
            </a:r>
            <a:r>
              <a:rPr sz="2800" b="1" spc="-5" dirty="0">
                <a:solidFill>
                  <a:srgbClr val="B58900"/>
                </a:solidFill>
                <a:latin typeface="Arial"/>
                <a:cs typeface="Arial"/>
              </a:rPr>
              <a:t>=  </a:t>
            </a:r>
            <a:r>
              <a:rPr sz="2800" b="1" spc="-5" dirty="0">
                <a:solidFill>
                  <a:srgbClr val="2AA198"/>
                </a:solidFill>
                <a:latin typeface="Arial"/>
                <a:cs typeface="Arial"/>
              </a:rPr>
              <a:t>id"</a:t>
            </a:r>
            <a:r>
              <a:rPr sz="2800" b="1" spc="-5" dirty="0">
                <a:solidFill>
                  <a:srgbClr val="DC322F"/>
                </a:solidFill>
                <a:latin typeface="Arial"/>
                <a:cs typeface="Arial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670" y="2178716"/>
            <a:ext cx="8657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78CB1"/>
                </a:solidFill>
                <a:latin typeface="Arial"/>
                <a:cs typeface="Arial"/>
              </a:rPr>
              <a:t>String </a:t>
            </a:r>
            <a:r>
              <a:rPr sz="2800" b="1" spc="-5" dirty="0">
                <a:solidFill>
                  <a:srgbClr val="268BD2"/>
                </a:solidFill>
                <a:latin typeface="Arial"/>
                <a:cs typeface="Arial"/>
              </a:rPr>
              <a:t>baseUrl </a:t>
            </a:r>
            <a:r>
              <a:rPr sz="2800" b="1" spc="-5" dirty="0">
                <a:solidFill>
                  <a:srgbClr val="B58900"/>
                </a:solidFill>
                <a:latin typeface="Arial"/>
                <a:cs typeface="Arial"/>
              </a:rPr>
              <a:t>=</a:t>
            </a:r>
            <a:r>
              <a:rPr sz="2800" b="1" spc="145" dirty="0">
                <a:solidFill>
                  <a:srgbClr val="B589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68BD2"/>
                </a:solidFill>
                <a:latin typeface="Arial"/>
                <a:cs typeface="Arial"/>
              </a:rPr>
              <a:t>instances</a:t>
            </a:r>
            <a:r>
              <a:rPr sz="2800" b="1" spc="-5" dirty="0">
                <a:solidFill>
                  <a:srgbClr val="B58900"/>
                </a:solidFill>
                <a:latin typeface="Arial"/>
                <a:cs typeface="Arial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/>
                <a:cs typeface="Arial"/>
              </a:rPr>
              <a:t>get</a:t>
            </a:r>
            <a:r>
              <a:rPr sz="2800" b="1" spc="-5" dirty="0">
                <a:solidFill>
                  <a:srgbClr val="DC322F"/>
                </a:solidFill>
                <a:latin typeface="Arial"/>
                <a:cs typeface="Arial"/>
              </a:rPr>
              <a:t>(</a:t>
            </a:r>
            <a:r>
              <a:rPr sz="2800" b="1" spc="-5" dirty="0">
                <a:solidFill>
                  <a:srgbClr val="2AA198"/>
                </a:solidFill>
                <a:latin typeface="Arial"/>
                <a:cs typeface="Arial"/>
              </a:rPr>
              <a:t>0</a:t>
            </a:r>
            <a:r>
              <a:rPr sz="2800" b="1" spc="-5" dirty="0">
                <a:solidFill>
                  <a:srgbClr val="DC322F"/>
                </a:solidFill>
                <a:latin typeface="Arial"/>
                <a:cs typeface="Arial"/>
              </a:rPr>
              <a:t>)</a:t>
            </a:r>
            <a:r>
              <a:rPr sz="2800" b="1" spc="-5" dirty="0">
                <a:solidFill>
                  <a:srgbClr val="B58900"/>
                </a:solidFill>
                <a:latin typeface="Arial"/>
                <a:cs typeface="Arial"/>
              </a:rPr>
              <a:t>.</a:t>
            </a:r>
            <a:r>
              <a:rPr sz="2800" b="1" spc="-5" dirty="0">
                <a:solidFill>
                  <a:srgbClr val="E0E2E4"/>
                </a:solidFill>
                <a:latin typeface="Arial"/>
                <a:cs typeface="Arial"/>
              </a:rPr>
              <a:t>getUri</a:t>
            </a:r>
            <a:r>
              <a:rPr sz="2800" b="1" spc="-5" dirty="0">
                <a:solidFill>
                  <a:srgbClr val="DC322F"/>
                </a:solidFill>
                <a:latin typeface="Arial"/>
                <a:cs typeface="Arial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/>
                <a:cs typeface="Arial"/>
              </a:rPr>
              <a:t>.</a:t>
            </a:r>
            <a:r>
              <a:rPr sz="2800" b="1" spc="-5" dirty="0">
                <a:solidFill>
                  <a:srgbClr val="678CB1"/>
                </a:solidFill>
                <a:latin typeface="Arial"/>
                <a:cs typeface="Arial"/>
              </a:rPr>
              <a:t>toString</a:t>
            </a:r>
            <a:r>
              <a:rPr sz="2800" b="1" spc="-5" dirty="0">
                <a:solidFill>
                  <a:srgbClr val="DC322F"/>
                </a:solidFill>
                <a:latin typeface="Arial"/>
                <a:cs typeface="Arial"/>
              </a:rPr>
              <a:t>()</a:t>
            </a:r>
            <a:r>
              <a:rPr sz="2800" b="1" spc="-5" dirty="0">
                <a:solidFill>
                  <a:srgbClr val="B589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30" y="3849694"/>
            <a:ext cx="10257155" cy="23850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3600" spc="-5" dirty="0">
                <a:solidFill>
                  <a:srgbClr val="3E3E3E"/>
                </a:solidFill>
                <a:latin typeface="Verdana"/>
                <a:cs typeface="Verdana"/>
              </a:rPr>
              <a:t>Using </a:t>
            </a:r>
            <a:r>
              <a:rPr sz="3600" spc="-3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3600" spc="-25" dirty="0">
                <a:solidFill>
                  <a:srgbClr val="3E3E3E"/>
                </a:solidFill>
                <a:latin typeface="Verdana"/>
                <a:cs typeface="Verdana"/>
              </a:rPr>
              <a:t>Spring</a:t>
            </a:r>
            <a:r>
              <a:rPr sz="3600" spc="-5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Courier New"/>
                <a:cs typeface="Courier New"/>
              </a:rPr>
              <a:t>DiscoveryClient</a:t>
            </a:r>
            <a:endParaRPr sz="3600">
              <a:latin typeface="Courier New"/>
              <a:cs typeface="Courier New"/>
            </a:endParaRPr>
          </a:p>
          <a:p>
            <a:pPr marL="60960">
              <a:lnSpc>
                <a:spcPct val="100000"/>
              </a:lnSpc>
              <a:spcBef>
                <a:spcPts val="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getInstances</a:t>
            </a:r>
            <a:r>
              <a:rPr sz="2400" spc="-79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/>
                <a:cs typeface="Verdana"/>
              </a:rPr>
              <a:t>– </a:t>
            </a:r>
            <a:r>
              <a:rPr sz="2400" spc="-20" dirty="0">
                <a:solidFill>
                  <a:srgbClr val="3E3E3E"/>
                </a:solidFill>
                <a:latin typeface="Verdana"/>
                <a:cs typeface="Verdana"/>
              </a:rPr>
              <a:t>return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all </a:t>
            </a:r>
            <a:r>
              <a:rPr sz="2400" spc="-10" dirty="0">
                <a:solidFill>
                  <a:srgbClr val="3E3E3E"/>
                </a:solidFill>
                <a:latin typeface="Verdana"/>
                <a:cs typeface="Verdana"/>
              </a:rPr>
              <a:t>instances 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of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given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service </a:t>
            </a:r>
            <a:r>
              <a:rPr sz="2400" spc="65" dirty="0">
                <a:solidFill>
                  <a:srgbClr val="3E3E3E"/>
                </a:solidFill>
                <a:latin typeface="Verdana"/>
                <a:cs typeface="Verdana"/>
              </a:rPr>
              <a:t>id</a:t>
            </a:r>
            <a:endParaRPr sz="2400">
              <a:latin typeface="Verdana"/>
              <a:cs typeface="Verdana"/>
            </a:endParaRPr>
          </a:p>
          <a:p>
            <a:pPr marL="599440" indent="-289560">
              <a:lnSpc>
                <a:spcPct val="100000"/>
              </a:lnSpc>
              <a:spcBef>
                <a:spcPts val="615"/>
              </a:spcBef>
              <a:buSzPct val="75000"/>
              <a:buFont typeface="Arial"/>
              <a:buChar char="-"/>
              <a:tabLst>
                <a:tab pos="598805" algn="l"/>
                <a:tab pos="599440" algn="l"/>
              </a:tabLst>
            </a:pPr>
            <a:r>
              <a:rPr sz="2400" spc="-240" dirty="0">
                <a:solidFill>
                  <a:srgbClr val="3E3E3E"/>
                </a:solidFill>
                <a:latin typeface="Verdana"/>
                <a:cs typeface="Verdana"/>
              </a:rPr>
              <a:t>1</a:t>
            </a:r>
            <a:r>
              <a:rPr sz="2400" spc="-359" baseline="24305" dirty="0">
                <a:solidFill>
                  <a:srgbClr val="3E3E3E"/>
                </a:solidFill>
                <a:latin typeface="Verdana"/>
                <a:cs typeface="Verdana"/>
              </a:rPr>
              <a:t>st</a:t>
            </a:r>
            <a:r>
              <a:rPr sz="2400" spc="-120" baseline="243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argument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60" dirty="0">
                <a:solidFill>
                  <a:srgbClr val="3E3E3E"/>
                </a:solidFill>
                <a:latin typeface="Verdana"/>
                <a:cs typeface="Verdana"/>
              </a:rPr>
              <a:t>–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virtual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host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E3E3E"/>
                </a:solidFill>
                <a:latin typeface="Verdana"/>
                <a:cs typeface="Verdana"/>
              </a:rPr>
              <a:t>name</a:t>
            </a:r>
            <a:r>
              <a:rPr sz="24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id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4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call</a:t>
            </a:r>
            <a:endParaRPr sz="2400">
              <a:latin typeface="Verdana"/>
              <a:cs typeface="Verdana"/>
            </a:endParaRPr>
          </a:p>
          <a:p>
            <a:pPr marL="895985" marR="5080" lvl="1" indent="-287655">
              <a:lnSpc>
                <a:spcPct val="100499"/>
              </a:lnSpc>
              <a:spcBef>
                <a:spcPts val="580"/>
              </a:spcBef>
              <a:buSzPct val="75000"/>
              <a:buFont typeface="Arial"/>
              <a:buChar char="•"/>
              <a:tabLst>
                <a:tab pos="895985" algn="l"/>
                <a:tab pos="896619" algn="l"/>
              </a:tabLst>
            </a:pPr>
            <a:r>
              <a:rPr sz="2200" spc="20" dirty="0">
                <a:solidFill>
                  <a:srgbClr val="3E3E3E"/>
                </a:solidFill>
                <a:latin typeface="Verdana"/>
                <a:cs typeface="Verdana"/>
              </a:rPr>
              <a:t>By</a:t>
            </a:r>
            <a:r>
              <a:rPr sz="2200" spc="-1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/>
                <a:cs typeface="Verdana"/>
              </a:rPr>
              <a:t>default,</a:t>
            </a:r>
            <a:r>
              <a:rPr sz="22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20" dirty="0">
                <a:solidFill>
                  <a:srgbClr val="3E3E3E"/>
                </a:solidFill>
                <a:latin typeface="Verdana"/>
                <a:cs typeface="Verdana"/>
              </a:rPr>
              <a:t>apps</a:t>
            </a:r>
            <a:r>
              <a:rPr sz="22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3E3E3E"/>
                </a:solidFill>
                <a:latin typeface="Verdana"/>
                <a:cs typeface="Verdana"/>
              </a:rPr>
              <a:t>use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799EBF"/>
                </a:solidFill>
                <a:latin typeface="Courier New"/>
                <a:cs typeface="Courier New"/>
              </a:rPr>
              <a:t>spring.application.name</a:t>
            </a:r>
            <a:r>
              <a:rPr sz="2200" spc="-59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Verdana"/>
                <a:cs typeface="Verdana"/>
              </a:rPr>
              <a:t>as</a:t>
            </a:r>
            <a:r>
              <a:rPr sz="22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their</a:t>
            </a:r>
            <a:r>
              <a:rPr sz="22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30" dirty="0">
                <a:solidFill>
                  <a:srgbClr val="3E3E3E"/>
                </a:solidFill>
                <a:latin typeface="Verdana"/>
                <a:cs typeface="Verdana"/>
              </a:rPr>
              <a:t>virtual  </a:t>
            </a:r>
            <a:r>
              <a:rPr sz="2200" spc="-25" dirty="0">
                <a:solidFill>
                  <a:srgbClr val="3E3E3E"/>
                </a:solidFill>
                <a:latin typeface="Verdana"/>
                <a:cs typeface="Verdana"/>
              </a:rPr>
              <a:t>hostname </a:t>
            </a:r>
            <a:r>
              <a:rPr sz="2200" spc="-5" dirty="0">
                <a:solidFill>
                  <a:srgbClr val="3E3E3E"/>
                </a:solidFill>
                <a:latin typeface="Verdana"/>
                <a:cs typeface="Verdana"/>
              </a:rPr>
              <a:t>when</a:t>
            </a:r>
            <a:r>
              <a:rPr sz="22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3E3E3E"/>
                </a:solidFill>
                <a:latin typeface="Verdana"/>
                <a:cs typeface="Verdana"/>
              </a:rPr>
              <a:t>registering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65"/>
            <a:ext cx="6647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C"/>
                </a:solidFill>
                <a:latin typeface="Verdana"/>
                <a:cs typeface="Verdana"/>
              </a:rPr>
              <a:t>Creating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client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that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can </a:t>
            </a:r>
            <a:r>
              <a:rPr sz="2400" spc="40" dirty="0">
                <a:solidFill>
                  <a:srgbClr val="2A9FBC"/>
                </a:solidFill>
                <a:latin typeface="Verdana"/>
                <a:cs typeface="Verdana"/>
              </a:rPr>
              <a:t>discover</a:t>
            </a:r>
            <a:r>
              <a:rPr sz="2400" spc="-6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6184" y="2718904"/>
            <a:ext cx="7290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 </a:t>
            </a:r>
            <a:r>
              <a:rPr spc="60" dirty="0">
                <a:solidFill>
                  <a:srgbClr val="1A1A1A"/>
                </a:solidFill>
              </a:rPr>
              <a:t>Cloud </a:t>
            </a:r>
            <a:r>
              <a:rPr spc="-50" dirty="0">
                <a:solidFill>
                  <a:srgbClr val="1A1A1A"/>
                </a:solidFill>
              </a:rPr>
              <a:t>Eureka</a:t>
            </a:r>
            <a:r>
              <a:rPr spc="-690" dirty="0">
                <a:solidFill>
                  <a:srgbClr val="1A1A1A"/>
                </a:solidFill>
              </a:rPr>
              <a:t> </a:t>
            </a:r>
            <a:r>
              <a:rPr dirty="0">
                <a:solidFill>
                  <a:srgbClr val="1A1A1A"/>
                </a:solidFill>
              </a:rPr>
              <a:t>Dashboard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7294" y="5953886"/>
            <a:ext cx="3166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latin typeface="Verdana"/>
                <a:cs typeface="Verdana"/>
              </a:rPr>
              <a:t>From </a:t>
            </a:r>
            <a:r>
              <a:rPr sz="2000" spc="15" dirty="0">
                <a:latin typeface="Verdana"/>
                <a:cs typeface="Verdana"/>
              </a:rPr>
              <a:t>single</a:t>
            </a:r>
            <a:r>
              <a:rPr sz="2000" spc="-360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applications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1483" y="5953886"/>
            <a:ext cx="4478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Verdana"/>
                <a:cs typeface="Verdana"/>
              </a:rPr>
              <a:t>To </a:t>
            </a:r>
            <a:r>
              <a:rPr sz="2000" spc="20" dirty="0">
                <a:latin typeface="Verdana"/>
                <a:cs typeface="Verdana"/>
              </a:rPr>
              <a:t>individually </a:t>
            </a:r>
            <a:r>
              <a:rPr sz="2000" spc="35" dirty="0">
                <a:latin typeface="Verdana"/>
                <a:cs typeface="Verdana"/>
              </a:rPr>
              <a:t>deployable</a:t>
            </a:r>
            <a:r>
              <a:rPr sz="2000" spc="-41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services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91640" y="519061"/>
            <a:ext cx="952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000000"/>
                </a:solidFill>
              </a:rPr>
              <a:t>Changes</a:t>
            </a:r>
            <a:r>
              <a:rPr spc="-18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in</a:t>
            </a:r>
            <a:r>
              <a:rPr spc="-19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the</a:t>
            </a:r>
            <a:r>
              <a:rPr spc="-1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Way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70" dirty="0">
                <a:solidFill>
                  <a:srgbClr val="000000"/>
                </a:solidFill>
              </a:rPr>
              <a:t>We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Develop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7" name="object 7"/>
          <p:cNvSpPr/>
          <p:nvPr/>
        </p:nvSpPr>
        <p:spPr>
          <a:xfrm>
            <a:off x="1363980" y="1764792"/>
            <a:ext cx="3570732" cy="3570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44930" y="1745742"/>
            <a:ext cx="3609340" cy="3609340"/>
          </a:xfrm>
          <a:custGeom>
            <a:avLst/>
            <a:gdLst/>
            <a:ahLst/>
            <a:cxnLst/>
            <a:rect l="l" t="t" r="r" b="b"/>
            <a:pathLst>
              <a:path w="3609340" h="3609340">
                <a:moveTo>
                  <a:pt x="0" y="0"/>
                </a:moveTo>
                <a:lnTo>
                  <a:pt x="3608832" y="0"/>
                </a:lnTo>
                <a:lnTo>
                  <a:pt x="3608832" y="3608832"/>
                </a:lnTo>
                <a:lnTo>
                  <a:pt x="0" y="3608832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13219" y="1467611"/>
            <a:ext cx="4032504" cy="4224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621305"/>
            <a:ext cx="6744970" cy="15024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Enabled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by</a:t>
            </a:r>
            <a:r>
              <a:rPr sz="2400" spc="-2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default</a:t>
            </a:r>
            <a:endParaRPr sz="2400">
              <a:latin typeface="Verdana"/>
              <a:cs typeface="Verdana"/>
            </a:endParaRPr>
          </a:p>
          <a:p>
            <a:pPr marL="251460">
              <a:lnSpc>
                <a:spcPct val="100000"/>
              </a:lnSpc>
              <a:spcBef>
                <a:spcPts val="590"/>
              </a:spcBef>
              <a:tabLst>
                <a:tab pos="541020" algn="l"/>
              </a:tabLst>
            </a:pPr>
            <a:r>
              <a:rPr sz="1800" dirty="0">
                <a:solidFill>
                  <a:srgbClr val="F05A28"/>
                </a:solidFill>
                <a:latin typeface="Arial"/>
                <a:cs typeface="Arial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Courier New"/>
                <a:cs typeface="Courier New"/>
              </a:rPr>
              <a:t>eureka.dashboard.enabled=true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Displays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useful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metadata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 service</a:t>
            </a:r>
            <a:r>
              <a:rPr sz="2400" spc="-5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status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" y="2241804"/>
            <a:ext cx="3773424" cy="235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260" y="1916950"/>
            <a:ext cx="1376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600" spc="-10" dirty="0">
                <a:solidFill>
                  <a:srgbClr val="FFFFFF"/>
                </a:solidFill>
                <a:latin typeface="Verdana"/>
                <a:cs typeface="Verdana"/>
              </a:rPr>
              <a:t>emo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811" y="3115665"/>
            <a:ext cx="565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2A9FBC"/>
                </a:solidFill>
                <a:latin typeface="Verdana"/>
                <a:cs typeface="Verdana"/>
              </a:rPr>
              <a:t>Spring </a:t>
            </a:r>
            <a:r>
              <a:rPr sz="2400" spc="65" dirty="0">
                <a:solidFill>
                  <a:srgbClr val="2A9FBC"/>
                </a:solidFill>
                <a:latin typeface="Verdana"/>
                <a:cs typeface="Verdana"/>
              </a:rPr>
              <a:t>Cloud </a:t>
            </a:r>
            <a:r>
              <a:rPr sz="2400" spc="-5" dirty="0">
                <a:solidFill>
                  <a:srgbClr val="2A9FBC"/>
                </a:solidFill>
                <a:latin typeface="Verdana"/>
                <a:cs typeface="Verdana"/>
              </a:rPr>
              <a:t>Eureka </a:t>
            </a:r>
            <a:r>
              <a:rPr sz="2400" spc="75" dirty="0">
                <a:solidFill>
                  <a:srgbClr val="2A9FBC"/>
                </a:solidFill>
                <a:latin typeface="Verdana"/>
                <a:cs typeface="Verdana"/>
              </a:rPr>
              <a:t>web</a:t>
            </a:r>
            <a:r>
              <a:rPr sz="2400" spc="-5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dashboard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16540" y="2718904"/>
            <a:ext cx="7489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1A1A1A"/>
                </a:solidFill>
              </a:rPr>
              <a:t>Configuring </a:t>
            </a:r>
            <a:r>
              <a:rPr spc="-10" dirty="0">
                <a:solidFill>
                  <a:srgbClr val="1A1A1A"/>
                </a:solidFill>
              </a:rPr>
              <a:t>Spring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645" dirty="0">
                <a:solidFill>
                  <a:srgbClr val="1A1A1A"/>
                </a:solidFill>
              </a:rPr>
              <a:t> </a:t>
            </a:r>
            <a:r>
              <a:rPr spc="-50" dirty="0">
                <a:solidFill>
                  <a:srgbClr val="1A1A1A"/>
                </a:solidFill>
              </a:rPr>
              <a:t>Eureka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3820" y="519061"/>
            <a:ext cx="511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E3E3E"/>
                </a:solidFill>
              </a:rPr>
              <a:t>Areas </a:t>
            </a:r>
            <a:r>
              <a:rPr spc="75" dirty="0">
                <a:solidFill>
                  <a:srgbClr val="3E3E3E"/>
                </a:solidFill>
              </a:rPr>
              <a:t>of</a:t>
            </a:r>
            <a:r>
              <a:rPr spc="-42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9151" y="2257107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100"/>
              </a:spcBef>
            </a:pPr>
            <a:r>
              <a:rPr sz="9600" spc="-440" dirty="0">
                <a:solidFill>
                  <a:srgbClr val="3E3E3E"/>
                </a:solidFill>
                <a:latin typeface="Verdana"/>
                <a:cs typeface="Verdana"/>
              </a:rPr>
              <a:t>2</a:t>
            </a:r>
            <a:endParaRPr sz="9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484"/>
              </a:spcBef>
            </a:pPr>
            <a:r>
              <a:rPr sz="2000" b="1" spc="-5" dirty="0">
                <a:solidFill>
                  <a:srgbClr val="3E3E3E"/>
                </a:solidFill>
                <a:latin typeface="Courier New"/>
                <a:cs typeface="Courier New"/>
              </a:rPr>
              <a:t>eureka.client.*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1934" y="2257107"/>
            <a:ext cx="26174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sz="9600" spc="-250" dirty="0">
                <a:solidFill>
                  <a:srgbClr val="3E3E3E"/>
                </a:solidFill>
                <a:latin typeface="Verdana"/>
                <a:cs typeface="Verdana"/>
              </a:rPr>
              <a:t>3</a:t>
            </a:r>
            <a:endParaRPr sz="9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484"/>
              </a:spcBef>
            </a:pPr>
            <a:r>
              <a:rPr sz="2000" b="1" spc="-5" dirty="0">
                <a:solidFill>
                  <a:srgbClr val="3E3E3E"/>
                </a:solidFill>
                <a:latin typeface="Courier New"/>
                <a:cs typeface="Courier New"/>
              </a:rPr>
              <a:t>eureka.instance.*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8432" y="2257107"/>
            <a:ext cx="2312670" cy="261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100"/>
              </a:spcBef>
            </a:pPr>
            <a:r>
              <a:rPr sz="9600" spc="-2890" dirty="0">
                <a:solidFill>
                  <a:srgbClr val="3E3E3E"/>
                </a:solidFill>
                <a:latin typeface="Verdana"/>
                <a:cs typeface="Verdana"/>
              </a:rPr>
              <a:t>1</a:t>
            </a:r>
            <a:endParaRPr sz="9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484"/>
              </a:spcBef>
            </a:pPr>
            <a:r>
              <a:rPr sz="2000" b="1" spc="-5" dirty="0">
                <a:solidFill>
                  <a:srgbClr val="3E3E3E"/>
                </a:solidFill>
                <a:latin typeface="Courier New"/>
                <a:cs typeface="Courier New"/>
              </a:rPr>
              <a:t>eureka.server.*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635" y="3833868"/>
            <a:ext cx="943229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780" dirty="0">
                <a:solidFill>
                  <a:srgbClr val="3E3E3E"/>
                </a:solidFill>
                <a:latin typeface="Verdana"/>
                <a:cs typeface="Verdana"/>
              </a:rPr>
              <a:t>1. </a:t>
            </a:r>
            <a:r>
              <a:rPr sz="3600" spc="-70" dirty="0">
                <a:solidFill>
                  <a:srgbClr val="3E3E3E"/>
                </a:solidFill>
                <a:latin typeface="Verdana"/>
                <a:cs typeface="Verdana"/>
              </a:rPr>
              <a:t>Eureka </a:t>
            </a:r>
            <a:r>
              <a:rPr sz="3600" spc="-100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r>
              <a:rPr sz="3600" spc="-25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endParaRPr sz="3600">
              <a:latin typeface="Verdana"/>
              <a:cs typeface="Verdana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/>
                <a:cs typeface="Verdana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r>
              <a:rPr sz="16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/>
                <a:cs typeface="Verdana"/>
              </a:rPr>
              <a:t>–</a:t>
            </a:r>
            <a:r>
              <a:rPr sz="1600" spc="-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6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discovery</a:t>
            </a:r>
            <a:r>
              <a:rPr sz="1600" spc="-60" dirty="0">
                <a:solidFill>
                  <a:srgbClr val="3E3E3E"/>
                </a:solidFill>
                <a:latin typeface="Verdana"/>
                <a:cs typeface="Verdana"/>
              </a:rPr>
              <a:t> server;</a:t>
            </a:r>
            <a:r>
              <a:rPr sz="1600" spc="-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contains</a:t>
            </a:r>
            <a:r>
              <a:rPr sz="16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1600" spc="-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registry</a:t>
            </a:r>
            <a:r>
              <a:rPr sz="1600" spc="-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16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services</a:t>
            </a:r>
            <a:r>
              <a:rPr sz="1600" spc="-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can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/>
                <a:cs typeface="Verdana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discovered</a:t>
            </a:r>
            <a:endParaRPr sz="16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/>
                <a:cs typeface="Verdana"/>
              </a:rPr>
              <a:t>All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eureka.server</a:t>
            </a:r>
            <a:r>
              <a:rPr sz="2400" spc="-7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prefix</a:t>
            </a:r>
            <a:endParaRPr sz="24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EurekaServerConfigBean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3968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635" y="3833868"/>
            <a:ext cx="7610475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325" dirty="0">
                <a:solidFill>
                  <a:srgbClr val="3E3E3E"/>
                </a:solidFill>
                <a:latin typeface="Verdana"/>
                <a:cs typeface="Verdana"/>
              </a:rPr>
              <a:t>2. </a:t>
            </a:r>
            <a:r>
              <a:rPr sz="3600" spc="-70" dirty="0">
                <a:solidFill>
                  <a:srgbClr val="3E3E3E"/>
                </a:solidFill>
                <a:latin typeface="Verdana"/>
                <a:cs typeface="Verdana"/>
              </a:rPr>
              <a:t>Eureka </a:t>
            </a:r>
            <a:r>
              <a:rPr sz="3600" spc="-25" dirty="0">
                <a:solidFill>
                  <a:srgbClr val="3E3E3E"/>
                </a:solidFill>
                <a:latin typeface="Verdana"/>
                <a:cs typeface="Verdana"/>
              </a:rPr>
              <a:t>Client</a:t>
            </a:r>
            <a:r>
              <a:rPr sz="36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endParaRPr sz="3600">
              <a:latin typeface="Verdana"/>
              <a:cs typeface="Verdana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Eureka</a:t>
            </a:r>
            <a:r>
              <a:rPr sz="16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Client</a:t>
            </a:r>
            <a:r>
              <a:rPr sz="16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/>
                <a:cs typeface="Verdana"/>
              </a:rPr>
              <a:t>–</a:t>
            </a:r>
            <a:r>
              <a:rPr sz="16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anything</a:t>
            </a:r>
            <a:r>
              <a:rPr sz="16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can</a:t>
            </a:r>
            <a:r>
              <a:rPr sz="1600" spc="-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discover</a:t>
            </a:r>
            <a:r>
              <a:rPr sz="1600" spc="-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services</a:t>
            </a:r>
            <a:endParaRPr sz="16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/>
                <a:cs typeface="Verdana"/>
              </a:rPr>
              <a:t>All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under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eureka.client</a:t>
            </a:r>
            <a:r>
              <a:rPr sz="2400" spc="-7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prefix</a:t>
            </a:r>
            <a:endParaRPr sz="24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EurekaClientConfigBean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4014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635" y="3833868"/>
            <a:ext cx="10057130" cy="227647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3600" spc="-290" dirty="0">
                <a:solidFill>
                  <a:srgbClr val="3E3E3E"/>
                </a:solidFill>
                <a:latin typeface="Verdana"/>
                <a:cs typeface="Verdana"/>
              </a:rPr>
              <a:t>3. </a:t>
            </a:r>
            <a:r>
              <a:rPr sz="3600" spc="-70" dirty="0">
                <a:solidFill>
                  <a:srgbClr val="3E3E3E"/>
                </a:solidFill>
                <a:latin typeface="Verdana"/>
                <a:cs typeface="Verdana"/>
              </a:rPr>
              <a:t>Eureka </a:t>
            </a:r>
            <a:r>
              <a:rPr sz="3600" spc="-100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3600" spc="-2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1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endParaRPr sz="3600">
              <a:latin typeface="Verdana"/>
              <a:cs typeface="Verdana"/>
            </a:endParaRPr>
          </a:p>
          <a:p>
            <a:pPr marL="182880">
              <a:lnSpc>
                <a:spcPct val="100000"/>
              </a:lnSpc>
              <a:spcBef>
                <a:spcPts val="660"/>
              </a:spcBef>
            </a:pPr>
            <a:r>
              <a:rPr sz="1600" spc="-10" dirty="0">
                <a:solidFill>
                  <a:srgbClr val="3E3E3E"/>
                </a:solidFill>
                <a:latin typeface="Verdana"/>
                <a:cs typeface="Verdana"/>
              </a:rPr>
              <a:t>Eureka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16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3E3E3E"/>
                </a:solidFill>
                <a:latin typeface="Verdana"/>
                <a:cs typeface="Verdana"/>
              </a:rPr>
              <a:t>–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anything</a:t>
            </a:r>
            <a:r>
              <a:rPr sz="1600" spc="-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3E3E3E"/>
                </a:solidFill>
                <a:latin typeface="Verdana"/>
                <a:cs typeface="Verdana"/>
              </a:rPr>
              <a:t>registers</a:t>
            </a:r>
            <a:r>
              <a:rPr sz="1600" spc="-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itself</a:t>
            </a:r>
            <a:r>
              <a:rPr sz="1600" spc="-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3E3E3E"/>
                </a:solidFill>
                <a:latin typeface="Verdana"/>
                <a:cs typeface="Verdana"/>
              </a:rPr>
              <a:t>with</a:t>
            </a:r>
            <a:r>
              <a:rPr sz="16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1600" spc="-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3E3E3E"/>
                </a:solidFill>
                <a:latin typeface="Verdana"/>
                <a:cs typeface="Verdana"/>
              </a:rPr>
              <a:t>Eureka</a:t>
            </a:r>
            <a:r>
              <a:rPr sz="1600" spc="-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r>
              <a:rPr sz="1600" spc="-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1600" spc="-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3E3E3E"/>
                </a:solidFill>
                <a:latin typeface="Verdana"/>
                <a:cs typeface="Verdana"/>
              </a:rPr>
              <a:t>be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3E3E3E"/>
                </a:solidFill>
                <a:latin typeface="Verdana"/>
                <a:cs typeface="Verdana"/>
              </a:rPr>
              <a:t>discovered</a:t>
            </a:r>
            <a:r>
              <a:rPr sz="1600" spc="-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by</a:t>
            </a:r>
            <a:r>
              <a:rPr sz="1600" spc="-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3E3E3E"/>
                </a:solidFill>
                <a:latin typeface="Verdana"/>
                <a:cs typeface="Verdana"/>
              </a:rPr>
              <a:t>others</a:t>
            </a:r>
            <a:endParaRPr sz="16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755"/>
              </a:spcBef>
            </a:pPr>
            <a:r>
              <a:rPr sz="2400" spc="100" dirty="0">
                <a:solidFill>
                  <a:srgbClr val="3E3E3E"/>
                </a:solidFill>
                <a:latin typeface="Verdana"/>
                <a:cs typeface="Verdana"/>
              </a:rPr>
              <a:t>All</a:t>
            </a:r>
            <a:r>
              <a:rPr sz="24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under</a:t>
            </a:r>
            <a:r>
              <a:rPr sz="24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4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eureka.instance</a:t>
            </a:r>
            <a:r>
              <a:rPr sz="2400" spc="-7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prefix</a:t>
            </a:r>
            <a:endParaRPr sz="240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EurekaInstanceConfigBean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85904" cy="383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848" y="2718904"/>
            <a:ext cx="10657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 </a:t>
            </a:r>
            <a:r>
              <a:rPr spc="60" dirty="0">
                <a:solidFill>
                  <a:srgbClr val="1A1A1A"/>
                </a:solidFill>
              </a:rPr>
              <a:t>Cloud</a:t>
            </a:r>
            <a:r>
              <a:rPr spc="-915" dirty="0">
                <a:solidFill>
                  <a:srgbClr val="1A1A1A"/>
                </a:solidFill>
              </a:rPr>
              <a:t> </a:t>
            </a:r>
            <a:r>
              <a:rPr spc="-145" dirty="0">
                <a:solidFill>
                  <a:srgbClr val="1A1A1A"/>
                </a:solidFill>
              </a:rPr>
              <a:t>Eureka: </a:t>
            </a:r>
            <a:r>
              <a:rPr spc="-25" dirty="0">
                <a:solidFill>
                  <a:srgbClr val="1A1A1A"/>
                </a:solidFill>
              </a:rPr>
              <a:t>Health </a:t>
            </a:r>
            <a:r>
              <a:rPr spc="-110" dirty="0">
                <a:solidFill>
                  <a:srgbClr val="1A1A1A"/>
                </a:solidFill>
              </a:rPr>
              <a:t>&amp; </a:t>
            </a:r>
            <a:r>
              <a:rPr spc="15" dirty="0">
                <a:solidFill>
                  <a:srgbClr val="1A1A1A"/>
                </a:solidFill>
              </a:rPr>
              <a:t>High </a:t>
            </a:r>
            <a:r>
              <a:rPr spc="-15" dirty="0">
                <a:solidFill>
                  <a:srgbClr val="1A1A1A"/>
                </a:solidFill>
              </a:rPr>
              <a:t>Availability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6058" y="4660569"/>
            <a:ext cx="139319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Regularly 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checks</a:t>
            </a:r>
            <a:r>
              <a:rPr sz="20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the 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status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of 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074" y="519061"/>
            <a:ext cx="9089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3E3E3E"/>
                </a:solidFill>
              </a:rPr>
              <a:t>Eureka </a:t>
            </a:r>
            <a:r>
              <a:rPr spc="-195" dirty="0">
                <a:solidFill>
                  <a:srgbClr val="3E3E3E"/>
                </a:solidFill>
              </a:rPr>
              <a:t>Server: </a:t>
            </a:r>
            <a:r>
              <a:rPr spc="50" dirty="0">
                <a:solidFill>
                  <a:srgbClr val="3E3E3E"/>
                </a:solidFill>
              </a:rPr>
              <a:t>Are </a:t>
            </a:r>
            <a:r>
              <a:rPr spc="35" dirty="0">
                <a:solidFill>
                  <a:srgbClr val="3E3E3E"/>
                </a:solidFill>
              </a:rPr>
              <a:t>My </a:t>
            </a:r>
            <a:r>
              <a:rPr spc="-55" dirty="0">
                <a:solidFill>
                  <a:srgbClr val="3E3E3E"/>
                </a:solidFill>
              </a:rPr>
              <a:t>Services</a:t>
            </a:r>
            <a:r>
              <a:rPr spc="-865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Healthy?</a:t>
            </a:r>
          </a:p>
        </p:txBody>
      </p:sp>
      <p:sp>
        <p:nvSpPr>
          <p:cNvPr id="4" name="object 4"/>
          <p:cNvSpPr/>
          <p:nvPr/>
        </p:nvSpPr>
        <p:spPr>
          <a:xfrm>
            <a:off x="6245352" y="1909572"/>
            <a:ext cx="2503931" cy="2502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92136" y="4660569"/>
            <a:ext cx="16478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Clients send 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heartbeats  </a:t>
            </a: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every </a:t>
            </a:r>
            <a:r>
              <a:rPr sz="2000" spc="70" dirty="0">
                <a:solidFill>
                  <a:srgbClr val="3E3E3E"/>
                </a:solidFill>
                <a:latin typeface="Verdana"/>
                <a:cs typeface="Verdana"/>
              </a:rPr>
              <a:t>30</a:t>
            </a:r>
            <a:r>
              <a:rPr sz="2000" spc="-2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sec 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(default)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3452" y="4660824"/>
            <a:ext cx="18288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Services 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removed</a:t>
            </a:r>
            <a:r>
              <a:rPr sz="20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after  </a:t>
            </a:r>
            <a:r>
              <a:rPr sz="2000" spc="110" dirty="0">
                <a:solidFill>
                  <a:srgbClr val="3E3E3E"/>
                </a:solidFill>
                <a:latin typeface="Verdana"/>
                <a:cs typeface="Verdana"/>
              </a:rPr>
              <a:t>90 </a:t>
            </a: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secs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000" spc="-5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no 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heartbeats  (default)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40557" y="4661333"/>
            <a:ext cx="259334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Can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customize 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configuration 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000" spc="-31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use</a:t>
            </a:r>
            <a:endParaRPr sz="2000">
              <a:latin typeface="Verdana"/>
              <a:cs typeface="Verdana"/>
            </a:endParaRPr>
          </a:p>
          <a:p>
            <a:pPr marL="108585">
              <a:lnSpc>
                <a:spcPts val="2390"/>
              </a:lnSpc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/health</a:t>
            </a:r>
            <a:r>
              <a:rPr sz="2000" spc="-4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endpoint</a:t>
            </a:r>
            <a:endParaRPr sz="2000">
              <a:latin typeface="Verdana"/>
              <a:cs typeface="Verdana"/>
            </a:endParaRPr>
          </a:p>
          <a:p>
            <a:pPr marL="137160" marR="133350" algn="ctr">
              <a:lnSpc>
                <a:spcPct val="131300"/>
              </a:lnSpc>
              <a:spcBef>
                <a:spcPts val="10"/>
              </a:spcBef>
            </a:pP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eureka.client.  healthcheck.enabled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4944" y="1993392"/>
            <a:ext cx="2503932" cy="2334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1544" y="3172967"/>
            <a:ext cx="1487424" cy="1155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82456" y="1905000"/>
            <a:ext cx="2502407" cy="25100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3171" y="1905000"/>
            <a:ext cx="1357884" cy="12679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01896" y="1769364"/>
            <a:ext cx="7690104" cy="3310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488" y="1643278"/>
            <a:ext cx="3966845" cy="324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registry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</a:t>
            </a:r>
            <a:r>
              <a:rPr sz="2400" spc="-4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distributed  (cached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locally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on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every 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client)</a:t>
            </a:r>
            <a:endParaRPr sz="2400">
              <a:latin typeface="Verdana"/>
              <a:cs typeface="Verdana"/>
            </a:endParaRPr>
          </a:p>
          <a:p>
            <a:pPr marL="12700" marR="169545">
              <a:lnSpc>
                <a:spcPct val="100000"/>
              </a:lnSpc>
              <a:spcBef>
                <a:spcPts val="2600"/>
              </a:spcBef>
            </a:pP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Clients </a:t>
            </a:r>
            <a:r>
              <a:rPr sz="2400" i="1" dirty="0">
                <a:solidFill>
                  <a:srgbClr val="F05A28"/>
                </a:solidFill>
                <a:latin typeface="Verdana"/>
                <a:cs typeface="Verdana"/>
              </a:rPr>
              <a:t>can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operate 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without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discovery</a:t>
            </a:r>
            <a:r>
              <a:rPr sz="2400" spc="-3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server</a:t>
            </a:r>
            <a:endParaRPr sz="2400">
              <a:latin typeface="Verdana"/>
              <a:cs typeface="Verdana"/>
            </a:endParaRPr>
          </a:p>
          <a:p>
            <a:pPr marL="12700" marR="135890">
              <a:lnSpc>
                <a:spcPct val="100000"/>
              </a:lnSpc>
              <a:spcBef>
                <a:spcPts val="257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Fetches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deltas </a:t>
            </a: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4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update 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registry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9532" y="2302764"/>
            <a:ext cx="1534668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17364" y="2337816"/>
            <a:ext cx="2557272" cy="2372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70847" y="2314955"/>
            <a:ext cx="1519427" cy="2417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4561" y="5019281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0426" y="519061"/>
            <a:ext cx="6503034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81965" marR="5080" indent="-469900">
              <a:lnSpc>
                <a:spcPts val="3670"/>
              </a:lnSpc>
              <a:spcBef>
                <a:spcPts val="760"/>
              </a:spcBef>
            </a:pPr>
            <a:r>
              <a:rPr spc="-30" dirty="0">
                <a:solidFill>
                  <a:srgbClr val="3E3E3E"/>
                </a:solidFill>
              </a:rPr>
              <a:t>The </a:t>
            </a:r>
            <a:r>
              <a:rPr spc="-90" dirty="0">
                <a:solidFill>
                  <a:srgbClr val="3E3E3E"/>
                </a:solidFill>
              </a:rPr>
              <a:t>Problem: </a:t>
            </a:r>
            <a:r>
              <a:rPr spc="70" dirty="0">
                <a:solidFill>
                  <a:srgbClr val="3E3E3E"/>
                </a:solidFill>
              </a:rPr>
              <a:t>How </a:t>
            </a:r>
            <a:r>
              <a:rPr spc="5" dirty="0">
                <a:solidFill>
                  <a:srgbClr val="3E3E3E"/>
                </a:solidFill>
              </a:rPr>
              <a:t>Does</a:t>
            </a:r>
            <a:r>
              <a:rPr spc="-780" dirty="0">
                <a:solidFill>
                  <a:srgbClr val="3E3E3E"/>
                </a:solidFill>
              </a:rPr>
              <a:t> </a:t>
            </a:r>
            <a:r>
              <a:rPr spc="35" dirty="0">
                <a:solidFill>
                  <a:srgbClr val="3E3E3E"/>
                </a:solidFill>
              </a:rPr>
              <a:t>One  </a:t>
            </a:r>
            <a:r>
              <a:rPr spc="-50" dirty="0">
                <a:solidFill>
                  <a:srgbClr val="3E3E3E"/>
                </a:solidFill>
              </a:rPr>
              <a:t>Service </a:t>
            </a:r>
            <a:r>
              <a:rPr spc="50" dirty="0">
                <a:solidFill>
                  <a:srgbClr val="3E3E3E"/>
                </a:solidFill>
              </a:rPr>
              <a:t>Locate</a:t>
            </a:r>
            <a:r>
              <a:rPr spc="-400" dirty="0">
                <a:solidFill>
                  <a:srgbClr val="3E3E3E"/>
                </a:solidFill>
              </a:rPr>
              <a:t> </a:t>
            </a:r>
            <a:r>
              <a:rPr spc="20" dirty="0">
                <a:solidFill>
                  <a:srgbClr val="3E3E3E"/>
                </a:solidFill>
              </a:rPr>
              <a:t>Another?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93765" y="5019281"/>
            <a:ext cx="10109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Locate?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9673" y="5019281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7440" y="2718904"/>
            <a:ext cx="790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1A1A1A"/>
                </a:solidFill>
              </a:rPr>
              <a:t>Spring </a:t>
            </a:r>
            <a:r>
              <a:rPr spc="60" dirty="0">
                <a:solidFill>
                  <a:srgbClr val="1A1A1A"/>
                </a:solidFill>
              </a:rPr>
              <a:t>Cloud </a:t>
            </a:r>
            <a:r>
              <a:rPr spc="-50" dirty="0">
                <a:solidFill>
                  <a:srgbClr val="1A1A1A"/>
                </a:solidFill>
              </a:rPr>
              <a:t>Eureka </a:t>
            </a:r>
            <a:r>
              <a:rPr spc="80" dirty="0">
                <a:solidFill>
                  <a:srgbClr val="1A1A1A"/>
                </a:solidFill>
              </a:rPr>
              <a:t>AWS</a:t>
            </a:r>
            <a:r>
              <a:rPr spc="-795" dirty="0">
                <a:solidFill>
                  <a:srgbClr val="1A1A1A"/>
                </a:solidFill>
              </a:rPr>
              <a:t> </a:t>
            </a:r>
            <a:r>
              <a:rPr spc="20" dirty="0">
                <a:solidFill>
                  <a:srgbClr val="1A1A1A"/>
                </a:solidFill>
              </a:rPr>
              <a:t>Support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920" y="4088891"/>
            <a:ext cx="5257800" cy="16186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1291590">
              <a:lnSpc>
                <a:spcPct val="100000"/>
              </a:lnSpc>
            </a:pP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Elastic </a:t>
            </a:r>
            <a:r>
              <a:rPr sz="2400" spc="-50" dirty="0">
                <a:solidFill>
                  <a:srgbClr val="3E3E3E"/>
                </a:solidFill>
                <a:latin typeface="Verdana"/>
                <a:cs typeface="Verdana"/>
              </a:rPr>
              <a:t>IP</a:t>
            </a:r>
            <a:r>
              <a:rPr sz="2400" spc="-2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Binding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040" y="4088891"/>
            <a:ext cx="5257800" cy="16186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/>
              <a:cs typeface="Times New Roman"/>
            </a:endParaRPr>
          </a:p>
          <a:p>
            <a:pPr marL="1195070">
              <a:lnSpc>
                <a:spcPct val="100000"/>
              </a:lnSpc>
            </a:pP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Multi-region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aware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920" y="2193035"/>
            <a:ext cx="5257800" cy="162052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/>
              <a:cs typeface="Times New Roman"/>
            </a:endParaRPr>
          </a:p>
          <a:p>
            <a:pPr marL="1318895">
              <a:lnSpc>
                <a:spcPct val="100000"/>
              </a:lnSpc>
            </a:pP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Multi-zone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aware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2193035"/>
            <a:ext cx="5257800" cy="162052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</a:pP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AWS-specific </a:t>
            </a:r>
            <a:r>
              <a:rPr sz="2400" spc="-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2400" spc="-2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E3E3E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1766" y="519061"/>
            <a:ext cx="7922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3E3E3E"/>
                </a:solidFill>
              </a:rPr>
              <a:t>Spring </a:t>
            </a:r>
            <a:r>
              <a:rPr spc="45" dirty="0">
                <a:solidFill>
                  <a:srgbClr val="3E3E3E"/>
                </a:solidFill>
              </a:rPr>
              <a:t>Cloud </a:t>
            </a:r>
            <a:r>
              <a:rPr spc="-70" dirty="0">
                <a:solidFill>
                  <a:srgbClr val="3E3E3E"/>
                </a:solidFill>
              </a:rPr>
              <a:t>Eureka </a:t>
            </a:r>
            <a:r>
              <a:rPr spc="-90" dirty="0">
                <a:solidFill>
                  <a:srgbClr val="3E3E3E"/>
                </a:solidFill>
              </a:rPr>
              <a:t>is </a:t>
            </a:r>
            <a:r>
              <a:rPr spc="75" dirty="0">
                <a:solidFill>
                  <a:srgbClr val="3E3E3E"/>
                </a:solidFill>
              </a:rPr>
              <a:t>AWS</a:t>
            </a:r>
            <a:r>
              <a:rPr spc="-890" dirty="0">
                <a:solidFill>
                  <a:srgbClr val="3E3E3E"/>
                </a:solidFill>
              </a:rPr>
              <a:t> </a:t>
            </a:r>
            <a:r>
              <a:rPr spc="-10" dirty="0">
                <a:solidFill>
                  <a:srgbClr val="3E3E3E"/>
                </a:solidFill>
              </a:rPr>
              <a:t>Aware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2788" y="519061"/>
            <a:ext cx="9437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Configuring </a:t>
            </a:r>
            <a:r>
              <a:rPr spc="-25" dirty="0"/>
              <a:t>Spring </a:t>
            </a:r>
            <a:r>
              <a:rPr spc="45" dirty="0"/>
              <a:t>Cloud</a:t>
            </a:r>
            <a:r>
              <a:rPr spc="-925" dirty="0"/>
              <a:t> </a:t>
            </a:r>
            <a:r>
              <a:rPr spc="-70" dirty="0"/>
              <a:t>Eureka </a:t>
            </a:r>
            <a:r>
              <a:rPr spc="5" dirty="0"/>
              <a:t>for </a:t>
            </a:r>
            <a:r>
              <a:rPr spc="75" dirty="0"/>
              <a:t>AWS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D7601B"/>
                </a:solidFill>
                <a:latin typeface="Courier New"/>
                <a:cs typeface="Courier New"/>
              </a:rPr>
              <a:t>@Configuration</a:t>
            </a:r>
            <a:endParaRPr sz="200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public class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AppConfig</a:t>
            </a:r>
            <a:r>
              <a:rPr sz="2000" spc="-10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05130">
              <a:lnSpc>
                <a:spcPct val="100000"/>
              </a:lnSpc>
              <a:spcBef>
                <a:spcPts val="2090"/>
              </a:spcBef>
            </a:pPr>
            <a:r>
              <a:rPr sz="2000" spc="-5" dirty="0">
                <a:solidFill>
                  <a:srgbClr val="D7601B"/>
                </a:solidFill>
                <a:latin typeface="Courier New"/>
                <a:cs typeface="Courier New"/>
              </a:rPr>
              <a:t>@Bean</a:t>
            </a:r>
            <a:endParaRPr sz="2000">
              <a:latin typeface="Courier New"/>
              <a:cs typeface="Courier New"/>
            </a:endParaRPr>
          </a:p>
          <a:p>
            <a:pPr marL="862330" marR="3061970" indent="-457834">
              <a:lnSpc>
                <a:spcPct val="100000"/>
              </a:lnSpc>
            </a:pP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public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EurekaInstanceConfigBean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eurekaInstanceConfig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 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InetUtilsProperties</a:t>
            </a:r>
            <a:r>
              <a:rPr sz="2000" spc="-15" dirty="0">
                <a:solidFill>
                  <a:srgbClr val="799EB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E6E8E9"/>
                </a:solidFill>
                <a:latin typeface="Courier New"/>
                <a:cs typeface="Courier New"/>
              </a:rPr>
              <a:t>properties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05130">
              <a:lnSpc>
                <a:spcPts val="2275"/>
              </a:lnSpc>
              <a:spcBef>
                <a:spcPts val="5"/>
              </a:spcBef>
            </a:pP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72490">
              <a:lnSpc>
                <a:spcPts val="2275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EurekaInstanceConfigBean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bean </a:t>
            </a:r>
            <a:r>
              <a:rPr sz="2000" dirty="0">
                <a:solidFill>
                  <a:srgbClr val="C39900"/>
                </a:solidFill>
                <a:latin typeface="Courier New"/>
                <a:cs typeface="Courier New"/>
              </a:rPr>
              <a:t>=</a:t>
            </a:r>
            <a:r>
              <a:rPr sz="2000" spc="-2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new</a:t>
            </a:r>
            <a:endParaRPr sz="2000">
              <a:latin typeface="Courier New"/>
              <a:cs typeface="Courier New"/>
            </a:endParaRPr>
          </a:p>
          <a:p>
            <a:pPr marL="1329690">
              <a:lnSpc>
                <a:spcPct val="100000"/>
              </a:lnSpc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EurekaInstanceConfigBean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new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InetUtils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E6E8E9"/>
                </a:solidFill>
                <a:latin typeface="Courier New"/>
                <a:cs typeface="Courier New"/>
              </a:rPr>
              <a:t>properties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))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876300" marR="5080" indent="-4445">
              <a:lnSpc>
                <a:spcPts val="2280"/>
              </a:lnSpc>
              <a:spcBef>
                <a:spcPts val="455"/>
              </a:spcBef>
            </a:pP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AmazonInfo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info </a:t>
            </a:r>
            <a:r>
              <a:rPr sz="2000" dirty="0">
                <a:solidFill>
                  <a:srgbClr val="C39900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AmazonInfo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Builder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E6E8E9"/>
                </a:solidFill>
                <a:latin typeface="Courier New"/>
                <a:cs typeface="Courier New"/>
              </a:rPr>
              <a:t>newBuilder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()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autoBuild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2FAFA9"/>
                </a:solidFill>
                <a:latin typeface="Courier New"/>
                <a:cs typeface="Courier New"/>
              </a:rPr>
              <a:t>"eureka"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; 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bean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799EBF"/>
                </a:solidFill>
                <a:latin typeface="Courier New"/>
                <a:cs typeface="Courier New"/>
              </a:rPr>
              <a:t>setDataCenterInfo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(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info</a:t>
            </a:r>
            <a:r>
              <a:rPr sz="2000" spc="-5" dirty="0">
                <a:solidFill>
                  <a:srgbClr val="E5493D"/>
                </a:solidFill>
                <a:latin typeface="Courier New"/>
                <a:cs typeface="Courier New"/>
              </a:rPr>
              <a:t>)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876300">
              <a:lnSpc>
                <a:spcPts val="2340"/>
              </a:lnSpc>
            </a:pP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return</a:t>
            </a:r>
            <a:r>
              <a:rPr sz="2000" spc="-10" dirty="0">
                <a:solidFill>
                  <a:srgbClr val="C399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2C9EDB"/>
                </a:solidFill>
                <a:latin typeface="Courier New"/>
                <a:cs typeface="Courier New"/>
              </a:rPr>
              <a:t>bean</a:t>
            </a:r>
            <a:r>
              <a:rPr sz="2000" spc="-5" dirty="0">
                <a:solidFill>
                  <a:srgbClr val="C39900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0513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74295">
              <a:lnSpc>
                <a:spcPct val="100000"/>
              </a:lnSpc>
            </a:pPr>
            <a:endParaRPr sz="23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2000" dirty="0">
                <a:solidFill>
                  <a:srgbClr val="E5493D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7580" y="3134652"/>
            <a:ext cx="10819130" cy="190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eureka.client.availability-zones.us-east-1=</a:t>
            </a:r>
            <a:r>
              <a:rPr sz="3000" spc="-7" baseline="1388" dirty="0">
                <a:solidFill>
                  <a:srgbClr val="3E3E3E"/>
                </a:solidFill>
                <a:latin typeface="Courier New"/>
                <a:cs typeface="Courier New"/>
              </a:rPr>
              <a:t>us-east-1b,us-east-1e</a:t>
            </a:r>
            <a:endParaRPr sz="3000" baseline="1388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</a:pP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Availability Zones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Configuration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800" spc="-38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application.properties</a:t>
            </a:r>
            <a:endParaRPr sz="2800">
              <a:latin typeface="Courier New"/>
              <a:cs typeface="Courier New"/>
            </a:endParaRPr>
          </a:p>
          <a:p>
            <a:pPr marL="29209">
              <a:lnSpc>
                <a:spcPct val="100000"/>
              </a:lnSpc>
              <a:spcBef>
                <a:spcPts val="1735"/>
              </a:spcBef>
            </a:pP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eureka.client.availability-zones.[region]=[az1],[az2],[az3]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4209" y="157417"/>
            <a:ext cx="1144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E3E3E"/>
                </a:solidFill>
                <a:latin typeface="Verdana"/>
                <a:cs typeface="Verdana"/>
              </a:rPr>
              <a:t>us-east-1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537" y="686272"/>
            <a:ext cx="12001832" cy="2098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526" y="167525"/>
            <a:ext cx="2008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EC2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Dashboard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" y="384581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6" y="0"/>
                </a:moveTo>
                <a:lnTo>
                  <a:pt x="0" y="4114"/>
                </a:lnTo>
              </a:path>
            </a:pathLst>
          </a:custGeom>
          <a:ln w="25907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8635" y="4005389"/>
            <a:ext cx="10260965" cy="148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Service </a:t>
            </a:r>
            <a:r>
              <a:rPr sz="2800" spc="100" dirty="0">
                <a:solidFill>
                  <a:srgbClr val="3E3E3E"/>
                </a:solidFill>
                <a:latin typeface="Verdana"/>
                <a:cs typeface="Verdana"/>
              </a:rPr>
              <a:t>URL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Configuration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800" spc="-5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application.properties</a:t>
            </a:r>
            <a:endParaRPr sz="28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  <a:spcBef>
                <a:spcPts val="1735"/>
              </a:spcBef>
            </a:pP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eureka.client.service-url.[zone]=http://[eip-dns]/eureka</a:t>
            </a:r>
            <a:endParaRPr sz="2400">
              <a:latin typeface="Courier New"/>
              <a:cs typeface="Courier New"/>
            </a:endParaRPr>
          </a:p>
          <a:p>
            <a:pPr marL="266700">
              <a:lnSpc>
                <a:spcPct val="100000"/>
              </a:lnSpc>
              <a:spcBef>
                <a:spcPts val="615"/>
              </a:spcBef>
              <a:tabLst>
                <a:tab pos="556260" algn="l"/>
              </a:tabLst>
            </a:pPr>
            <a:r>
              <a:rPr sz="1800" dirty="0">
                <a:solidFill>
                  <a:srgbClr val="3E3E3E"/>
                </a:solidFill>
                <a:latin typeface="Arial"/>
                <a:cs typeface="Arial"/>
              </a:rPr>
              <a:t>-	</a:t>
            </a:r>
            <a:r>
              <a:rPr sz="2400" spc="-495" dirty="0">
                <a:solidFill>
                  <a:srgbClr val="3E3E3E"/>
                </a:solidFill>
                <a:latin typeface="Verdana"/>
                <a:cs typeface="Verdana"/>
              </a:rPr>
              <a:t>*</a:t>
            </a:r>
            <a:r>
              <a:rPr sz="2400" spc="-4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E3E3E"/>
                </a:solidFill>
                <a:latin typeface="Verdana"/>
                <a:cs typeface="Verdana"/>
              </a:rPr>
              <a:t>Use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E3E3E"/>
                </a:solidFill>
                <a:latin typeface="Verdana"/>
                <a:cs typeface="Verdana"/>
              </a:rPr>
              <a:t>EIP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3E3E3E"/>
                </a:solidFill>
                <a:latin typeface="Verdana"/>
                <a:cs typeface="Verdana"/>
              </a:rPr>
              <a:t>DNS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3E3E3E"/>
                </a:solidFill>
                <a:latin typeface="Verdana"/>
                <a:cs typeface="Verdana"/>
              </a:rPr>
              <a:t>name.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3E3E3E"/>
                </a:solidFill>
                <a:latin typeface="Verdana"/>
                <a:cs typeface="Verdana"/>
              </a:rPr>
              <a:t>Do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not</a:t>
            </a:r>
            <a:r>
              <a:rPr sz="24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E3E3E"/>
                </a:solidFill>
                <a:latin typeface="Verdana"/>
                <a:cs typeface="Verdana"/>
              </a:rPr>
              <a:t>use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E3E3E"/>
                </a:solidFill>
                <a:latin typeface="Verdana"/>
                <a:cs typeface="Verdana"/>
              </a:rPr>
              <a:t>IP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(as</a:t>
            </a:r>
            <a:r>
              <a:rPr sz="24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4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E3E3E"/>
                </a:solidFill>
                <a:latin typeface="Verdana"/>
                <a:cs typeface="Verdana"/>
              </a:rPr>
              <a:t>version</a:t>
            </a:r>
            <a:r>
              <a:rPr sz="24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Eureka</a:t>
            </a:r>
            <a:r>
              <a:rPr sz="24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235" dirty="0">
                <a:solidFill>
                  <a:srgbClr val="3E3E3E"/>
                </a:solidFill>
                <a:latin typeface="Verdana"/>
                <a:cs typeface="Verdana"/>
              </a:rPr>
              <a:t>1.4)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" y="441959"/>
            <a:ext cx="1149513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526" y="167525"/>
            <a:ext cx="2661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Elastic 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IP</a:t>
            </a:r>
            <a:r>
              <a:rPr sz="2000" spc="-2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Dashboard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4545" y="157599"/>
            <a:ext cx="1144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3E3E3E"/>
                </a:solidFill>
                <a:latin typeface="Verdana"/>
                <a:cs typeface="Verdana"/>
              </a:rPr>
              <a:t>us-east-1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42" y="2720200"/>
            <a:ext cx="10512425" cy="1073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95"/>
              </a:spcBef>
            </a:pP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eureka.client.service-url.</a:t>
            </a:r>
            <a:r>
              <a:rPr sz="1600" spc="-7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7" baseline="1736" dirty="0">
                <a:solidFill>
                  <a:srgbClr val="3E3E3E"/>
                </a:solidFill>
                <a:latin typeface="Courier New"/>
                <a:cs typeface="Courier New"/>
              </a:rPr>
              <a:t>us-east-1b=</a:t>
            </a:r>
            <a:endParaRPr sz="2400" baseline="1736">
              <a:latin typeface="Courier New"/>
              <a:cs typeface="Courier New"/>
            </a:endParaRPr>
          </a:p>
          <a:p>
            <a:pPr marL="2931160">
              <a:lnSpc>
                <a:spcPts val="1880"/>
              </a:lnSpc>
            </a:pP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http://ec2-34-192-167-121.compute-1.amazonaws.com:8761/eureka/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eureka.client.service-url.</a:t>
            </a:r>
            <a:r>
              <a:rPr sz="1600" spc="-73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7" baseline="1736" dirty="0">
                <a:solidFill>
                  <a:srgbClr val="3E3E3E"/>
                </a:solidFill>
                <a:latin typeface="Courier New"/>
                <a:cs typeface="Courier New"/>
              </a:rPr>
              <a:t>us-east-1e=</a:t>
            </a:r>
            <a:endParaRPr sz="2400" baseline="1736">
              <a:latin typeface="Courier New"/>
              <a:cs typeface="Courier New"/>
            </a:endParaRPr>
          </a:p>
          <a:p>
            <a:pPr marL="2931160">
              <a:lnSpc>
                <a:spcPct val="100000"/>
              </a:lnSpc>
              <a:spcBef>
                <a:spcPts val="85"/>
              </a:spcBef>
            </a:pPr>
            <a:r>
              <a:rPr sz="1600" spc="-5" dirty="0">
                <a:solidFill>
                  <a:srgbClr val="3E3E3E"/>
                </a:solidFill>
                <a:latin typeface="Courier New"/>
                <a:cs typeface="Courier New"/>
              </a:rPr>
              <a:t>http://ec2-34-193-24-166.compute-1.amazonaws.com:8761/eureka/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159" y="519061"/>
            <a:ext cx="10345420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336415" marR="5080" indent="-4324350">
              <a:lnSpc>
                <a:spcPts val="3670"/>
              </a:lnSpc>
              <a:spcBef>
                <a:spcPts val="760"/>
              </a:spcBef>
            </a:pPr>
            <a:r>
              <a:rPr spc="-70" dirty="0">
                <a:solidFill>
                  <a:srgbClr val="3E3E3E"/>
                </a:solidFill>
              </a:rPr>
              <a:t>Eureka </a:t>
            </a:r>
            <a:r>
              <a:rPr spc="-90" dirty="0">
                <a:solidFill>
                  <a:srgbClr val="3E3E3E"/>
                </a:solidFill>
              </a:rPr>
              <a:t>Dashboard: </a:t>
            </a:r>
            <a:r>
              <a:rPr spc="75" dirty="0">
                <a:solidFill>
                  <a:srgbClr val="3E3E3E"/>
                </a:solidFill>
              </a:rPr>
              <a:t>AWS </a:t>
            </a:r>
            <a:r>
              <a:rPr spc="-30" dirty="0">
                <a:solidFill>
                  <a:srgbClr val="3E3E3E"/>
                </a:solidFill>
              </a:rPr>
              <a:t>Multi-zone</a:t>
            </a:r>
            <a:r>
              <a:rPr spc="-750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Discovery  </a:t>
            </a:r>
            <a:r>
              <a:rPr spc="-100" dirty="0">
                <a:solidFill>
                  <a:srgbClr val="3E3E3E"/>
                </a:solidFill>
              </a:rPr>
              <a:t>Servers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731264"/>
            <a:ext cx="12192000" cy="3634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78" y="519061"/>
            <a:ext cx="8720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3E3E3E"/>
                </a:solidFill>
              </a:rPr>
              <a:t>Eureka </a:t>
            </a:r>
            <a:r>
              <a:rPr spc="-90" dirty="0">
                <a:solidFill>
                  <a:srgbClr val="3E3E3E"/>
                </a:solidFill>
              </a:rPr>
              <a:t>Dashboard: </a:t>
            </a:r>
            <a:r>
              <a:rPr spc="75" dirty="0">
                <a:solidFill>
                  <a:srgbClr val="3E3E3E"/>
                </a:solidFill>
              </a:rPr>
              <a:t>AWS </a:t>
            </a:r>
            <a:r>
              <a:rPr spc="-100" dirty="0">
                <a:solidFill>
                  <a:srgbClr val="3E3E3E"/>
                </a:solidFill>
              </a:rPr>
              <a:t>Instance</a:t>
            </a:r>
            <a:r>
              <a:rPr spc="-785" dirty="0">
                <a:solidFill>
                  <a:srgbClr val="3E3E3E"/>
                </a:solidFill>
              </a:rPr>
              <a:t> </a:t>
            </a:r>
            <a:r>
              <a:rPr spc="-35" dirty="0">
                <a:solidFill>
                  <a:srgbClr val="3E3E3E"/>
                </a:solidFill>
              </a:rPr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658111" y="1284732"/>
            <a:ext cx="8877287" cy="5321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6166" y="1254810"/>
            <a:ext cx="164083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One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0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more 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discovery  </a:t>
            </a:r>
            <a:r>
              <a:rPr sz="2000" spc="-25" dirty="0">
                <a:solidFill>
                  <a:srgbClr val="3E3E3E"/>
                </a:solidFill>
                <a:latin typeface="Verdana"/>
                <a:cs typeface="Verdana"/>
              </a:rPr>
              <a:t>servers </a:t>
            </a:r>
            <a:r>
              <a:rPr sz="2000" spc="-40" dirty="0">
                <a:solidFill>
                  <a:srgbClr val="3E3E3E"/>
                </a:solidFill>
                <a:latin typeface="Verdana"/>
                <a:cs typeface="Verdana"/>
              </a:rPr>
              <a:t>(DS) 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per</a:t>
            </a:r>
            <a:r>
              <a:rPr sz="20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zone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51978" y="1255065"/>
            <a:ext cx="18205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65" dirty="0">
                <a:solidFill>
                  <a:srgbClr val="3E3E3E"/>
                </a:solidFill>
              </a:rPr>
              <a:t>Auto </a:t>
            </a:r>
            <a:r>
              <a:rPr sz="2000" spc="20" dirty="0">
                <a:solidFill>
                  <a:srgbClr val="3E3E3E"/>
                </a:solidFill>
              </a:rPr>
              <a:t>scaling  </a:t>
            </a:r>
            <a:r>
              <a:rPr sz="2000" spc="25" dirty="0">
                <a:solidFill>
                  <a:srgbClr val="3E3E3E"/>
                </a:solidFill>
              </a:rPr>
              <a:t>groups</a:t>
            </a:r>
            <a:r>
              <a:rPr sz="2000" spc="-215" dirty="0">
                <a:solidFill>
                  <a:srgbClr val="3E3E3E"/>
                </a:solidFill>
              </a:rPr>
              <a:t> </a:t>
            </a:r>
            <a:r>
              <a:rPr sz="2000" spc="-10" dirty="0">
                <a:solidFill>
                  <a:srgbClr val="3E3E3E"/>
                </a:solidFill>
              </a:rPr>
              <a:t>evenly  </a:t>
            </a:r>
            <a:r>
              <a:rPr sz="2000" dirty="0">
                <a:solidFill>
                  <a:srgbClr val="3E3E3E"/>
                </a:solidFill>
              </a:rPr>
              <a:t>across</a:t>
            </a:r>
            <a:r>
              <a:rPr sz="2000" spc="-150" dirty="0">
                <a:solidFill>
                  <a:srgbClr val="3E3E3E"/>
                </a:solidFill>
              </a:rPr>
              <a:t> </a:t>
            </a:r>
            <a:r>
              <a:rPr sz="2000" spc="20" dirty="0">
                <a:solidFill>
                  <a:srgbClr val="3E3E3E"/>
                </a:solidFill>
              </a:rPr>
              <a:t>zones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378616" y="4959174"/>
            <a:ext cx="144589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3E3E3E"/>
                </a:solidFill>
                <a:latin typeface="Verdana"/>
                <a:cs typeface="Verdana"/>
              </a:rPr>
              <a:t>One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EIP  </a:t>
            </a: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(static)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per  </a:t>
            </a: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Discovery  </a:t>
            </a:r>
            <a:r>
              <a:rPr sz="2000" spc="-30" dirty="0">
                <a:solidFill>
                  <a:srgbClr val="3E3E3E"/>
                </a:solidFill>
                <a:latin typeface="Verdana"/>
                <a:cs typeface="Verdana"/>
              </a:rPr>
              <a:t>Server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0407" y="0"/>
            <a:ext cx="823264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1" y="1264005"/>
            <a:ext cx="5986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F05A28"/>
                </a:solidFill>
              </a:rPr>
              <a:t>What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service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35" dirty="0">
                <a:solidFill>
                  <a:srgbClr val="F05A28"/>
                </a:solidFill>
              </a:rPr>
              <a:t>discovery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and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25" dirty="0">
                <a:solidFill>
                  <a:srgbClr val="F05A28"/>
                </a:solidFill>
              </a:rPr>
              <a:t>why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-15" dirty="0">
                <a:solidFill>
                  <a:srgbClr val="F05A28"/>
                </a:solidFill>
              </a:rPr>
              <a:t>is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it  </a:t>
            </a:r>
            <a:r>
              <a:rPr sz="2400" spc="15" dirty="0">
                <a:solidFill>
                  <a:srgbClr val="F05A28"/>
                </a:solidFill>
              </a:rPr>
              <a:t>important?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0204" rIns="0" bIns="0" rtlCol="0">
            <a:spAutoFit/>
          </a:bodyPr>
          <a:lstStyle/>
          <a:p>
            <a:pPr marL="4919980" marR="508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Using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10" dirty="0"/>
              <a:t>Spring</a:t>
            </a:r>
            <a:r>
              <a:rPr spc="-114" dirty="0"/>
              <a:t> </a:t>
            </a:r>
            <a:r>
              <a:rPr spc="65" dirty="0"/>
              <a:t>Cloud</a:t>
            </a:r>
            <a:r>
              <a:rPr spc="-110" dirty="0"/>
              <a:t> </a:t>
            </a:r>
            <a:r>
              <a:rPr spc="-5" dirty="0"/>
              <a:t>Eureka</a:t>
            </a:r>
            <a:r>
              <a:rPr spc="-114" dirty="0"/>
              <a:t> </a:t>
            </a:r>
            <a:r>
              <a:rPr spc="25" dirty="0"/>
              <a:t>Client</a:t>
            </a:r>
            <a:r>
              <a:rPr spc="-114" dirty="0"/>
              <a:t> </a:t>
            </a:r>
            <a:r>
              <a:rPr spc="-75" dirty="0"/>
              <a:t>&amp;  </a:t>
            </a:r>
            <a:r>
              <a:rPr spc="-35" dirty="0"/>
              <a:t>Server</a:t>
            </a:r>
          </a:p>
          <a:p>
            <a:pPr marL="4919980" marR="939165">
              <a:lnSpc>
                <a:spcPct val="162500"/>
              </a:lnSpc>
            </a:pPr>
            <a:r>
              <a:rPr spc="10" dirty="0"/>
              <a:t>Spring </a:t>
            </a:r>
            <a:r>
              <a:rPr spc="65" dirty="0"/>
              <a:t>Cloud </a:t>
            </a:r>
            <a:r>
              <a:rPr spc="-5" dirty="0"/>
              <a:t>Eureka </a:t>
            </a:r>
            <a:r>
              <a:rPr spc="20" dirty="0"/>
              <a:t>Dashboard  </a:t>
            </a:r>
            <a:r>
              <a:rPr dirty="0"/>
              <a:t>Health </a:t>
            </a:r>
            <a:r>
              <a:rPr spc="-75" dirty="0"/>
              <a:t>&amp; </a:t>
            </a:r>
            <a:r>
              <a:rPr spc="25" dirty="0"/>
              <a:t>High </a:t>
            </a:r>
            <a:r>
              <a:rPr spc="35" dirty="0"/>
              <a:t>Availability  Configuring </a:t>
            </a:r>
            <a:r>
              <a:rPr spc="10" dirty="0"/>
              <a:t>Spring </a:t>
            </a:r>
            <a:r>
              <a:rPr spc="65" dirty="0"/>
              <a:t>Cloud</a:t>
            </a:r>
            <a:r>
              <a:rPr spc="-400" dirty="0"/>
              <a:t> </a:t>
            </a:r>
            <a:r>
              <a:rPr spc="-5" dirty="0"/>
              <a:t>Eureka  </a:t>
            </a:r>
            <a:r>
              <a:rPr spc="150" dirty="0"/>
              <a:t>AWS</a:t>
            </a:r>
            <a:r>
              <a:rPr spc="-120" dirty="0"/>
              <a:t> </a:t>
            </a:r>
            <a:r>
              <a:rPr spc="30" dirty="0"/>
              <a:t>Support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7136" y="1916480"/>
            <a:ext cx="2181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600" spc="-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600" spc="-105" dirty="0">
                <a:solidFill>
                  <a:srgbClr val="FFFFFF"/>
                </a:solidFill>
                <a:latin typeface="Verdana"/>
                <a:cs typeface="Verdana"/>
              </a:rPr>
              <a:t>mma</a:t>
            </a:r>
            <a:r>
              <a:rPr sz="36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600" spc="-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9532" y="2302764"/>
            <a:ext cx="1534668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70847" y="2314955"/>
            <a:ext cx="1519427" cy="2417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4561" y="5019281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812" y="519061"/>
            <a:ext cx="9053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E3E3E"/>
                </a:solidFill>
              </a:rPr>
              <a:t>The </a:t>
            </a:r>
            <a:r>
              <a:rPr spc="-60" dirty="0">
                <a:solidFill>
                  <a:srgbClr val="3E3E3E"/>
                </a:solidFill>
              </a:rPr>
              <a:t>Simple </a:t>
            </a:r>
            <a:r>
              <a:rPr spc="-25" dirty="0">
                <a:solidFill>
                  <a:srgbClr val="3E3E3E"/>
                </a:solidFill>
              </a:rPr>
              <a:t>Approach: </a:t>
            </a:r>
            <a:r>
              <a:rPr spc="-10" dirty="0">
                <a:solidFill>
                  <a:srgbClr val="3E3E3E"/>
                </a:solidFill>
              </a:rPr>
              <a:t>Via</a:t>
            </a:r>
            <a:r>
              <a:rPr spc="-635" dirty="0">
                <a:solidFill>
                  <a:srgbClr val="3E3E3E"/>
                </a:solidFill>
              </a:rPr>
              <a:t> </a:t>
            </a:r>
            <a:r>
              <a:rPr spc="-15" dirty="0">
                <a:solidFill>
                  <a:srgbClr val="3E3E3E"/>
                </a:solidFill>
              </a:rPr>
              <a:t>Configuration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43056" y="4920546"/>
            <a:ext cx="2322195" cy="75184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Configuration</a:t>
            </a:r>
            <a:r>
              <a:rPr sz="20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File</a:t>
            </a:r>
            <a:endParaRPr sz="2000">
              <a:latin typeface="Verdana"/>
              <a:cs typeface="Verdana"/>
            </a:endParaRPr>
          </a:p>
          <a:p>
            <a:pPr marL="27305">
              <a:lnSpc>
                <a:spcPct val="100000"/>
              </a:lnSpc>
              <a:spcBef>
                <a:spcPts val="615"/>
              </a:spcBef>
            </a:pPr>
            <a:r>
              <a:rPr sz="1600" spc="-120" dirty="0">
                <a:solidFill>
                  <a:srgbClr val="3E3E3E"/>
                </a:solidFill>
                <a:latin typeface="Verdana"/>
                <a:cs typeface="Verdana"/>
              </a:rPr>
              <a:t>B:</a:t>
            </a:r>
            <a:r>
              <a:rPr sz="16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3E3E3E"/>
                </a:solidFill>
                <a:latin typeface="Verdana"/>
                <a:cs typeface="Verdana"/>
              </a:rPr>
              <a:t>http://1.2.3.4:6500/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9619" y="5019281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26735" y="1825751"/>
            <a:ext cx="1938527" cy="2447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1914" y="2939694"/>
            <a:ext cx="1251585" cy="370840"/>
          </a:xfrm>
          <a:custGeom>
            <a:avLst/>
            <a:gdLst/>
            <a:ahLst/>
            <a:cxnLst/>
            <a:rect l="l" t="t" r="r" b="b"/>
            <a:pathLst>
              <a:path w="1251585" h="370839">
                <a:moveTo>
                  <a:pt x="0" y="370687"/>
                </a:moveTo>
                <a:lnTo>
                  <a:pt x="1251051" y="0"/>
                </a:lnTo>
              </a:path>
            </a:pathLst>
          </a:custGeom>
          <a:ln w="5029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7410" y="2874530"/>
            <a:ext cx="166370" cy="144780"/>
          </a:xfrm>
          <a:custGeom>
            <a:avLst/>
            <a:gdLst/>
            <a:ahLst/>
            <a:cxnLst/>
            <a:rect l="l" t="t" r="r" b="b"/>
            <a:pathLst>
              <a:path w="166370" h="144780">
                <a:moveTo>
                  <a:pt x="0" y="0"/>
                </a:moveTo>
                <a:lnTo>
                  <a:pt x="42875" y="144652"/>
                </a:lnTo>
                <a:lnTo>
                  <a:pt x="166103" y="29451"/>
                </a:lnTo>
                <a:lnTo>
                  <a:pt x="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75397" y="2827782"/>
            <a:ext cx="1266825" cy="441325"/>
          </a:xfrm>
          <a:custGeom>
            <a:avLst/>
            <a:gdLst/>
            <a:ahLst/>
            <a:cxnLst/>
            <a:rect l="l" t="t" r="r" b="b"/>
            <a:pathLst>
              <a:path w="1266825" h="441325">
                <a:moveTo>
                  <a:pt x="0" y="0"/>
                </a:moveTo>
                <a:lnTo>
                  <a:pt x="1266710" y="441236"/>
                </a:lnTo>
              </a:path>
            </a:pathLst>
          </a:custGeom>
          <a:ln w="5029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93543" y="3189503"/>
            <a:ext cx="167640" cy="142875"/>
          </a:xfrm>
          <a:custGeom>
            <a:avLst/>
            <a:gdLst/>
            <a:ahLst/>
            <a:cxnLst/>
            <a:rect l="l" t="t" r="r" b="b"/>
            <a:pathLst>
              <a:path w="167640" h="142875">
                <a:moveTo>
                  <a:pt x="49631" y="0"/>
                </a:moveTo>
                <a:lnTo>
                  <a:pt x="0" y="142481"/>
                </a:lnTo>
                <a:lnTo>
                  <a:pt x="167284" y="120878"/>
                </a:lnTo>
                <a:lnTo>
                  <a:pt x="49631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7167" y="1828800"/>
            <a:ext cx="1528571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4784" y="4544974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18" y="4544974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4866" y="519061"/>
            <a:ext cx="4034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3E3E3E"/>
                </a:solidFill>
              </a:rPr>
              <a:t>Multiple</a:t>
            </a:r>
            <a:r>
              <a:rPr spc="-26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Instances</a:t>
            </a:r>
          </a:p>
        </p:txBody>
      </p:sp>
      <p:sp>
        <p:nvSpPr>
          <p:cNvPr id="6" name="object 6"/>
          <p:cNvSpPr/>
          <p:nvPr/>
        </p:nvSpPr>
        <p:spPr>
          <a:xfrm>
            <a:off x="7359395" y="2729483"/>
            <a:ext cx="961644" cy="1530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92898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18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3100" y="2729483"/>
            <a:ext cx="961644" cy="1530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97136" y="2269235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18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9858" y="3312502"/>
            <a:ext cx="1328420" cy="1270"/>
          </a:xfrm>
          <a:custGeom>
            <a:avLst/>
            <a:gdLst/>
            <a:ahLst/>
            <a:cxnLst/>
            <a:rect l="l" t="t" r="r" b="b"/>
            <a:pathLst>
              <a:path w="1328420" h="1270">
                <a:moveTo>
                  <a:pt x="0" y="863"/>
                </a:moveTo>
                <a:lnTo>
                  <a:pt x="1328343" y="0"/>
                </a:lnTo>
              </a:path>
            </a:pathLst>
          </a:custGeom>
          <a:ln w="5029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3004" y="323707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0"/>
                </a:moveTo>
                <a:lnTo>
                  <a:pt x="101" y="150875"/>
                </a:lnTo>
                <a:lnTo>
                  <a:pt x="150926" y="75336"/>
                </a:lnTo>
                <a:lnTo>
                  <a:pt x="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09730" y="2980448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REST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7167" y="1828800"/>
            <a:ext cx="1528571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4784" y="4544974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18" y="4544974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912" y="519061"/>
            <a:ext cx="8216265" cy="10407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853690" marR="5080" indent="-2841625">
              <a:lnSpc>
                <a:spcPts val="3670"/>
              </a:lnSpc>
              <a:spcBef>
                <a:spcPts val="760"/>
              </a:spcBef>
            </a:pPr>
            <a:r>
              <a:rPr spc="-100" dirty="0">
                <a:solidFill>
                  <a:srgbClr val="3E3E3E"/>
                </a:solidFill>
              </a:rPr>
              <a:t>Instances </a:t>
            </a:r>
            <a:r>
              <a:rPr spc="20" dirty="0">
                <a:solidFill>
                  <a:srgbClr val="3E3E3E"/>
                </a:solidFill>
              </a:rPr>
              <a:t>Come </a:t>
            </a:r>
            <a:r>
              <a:rPr spc="-15" dirty="0">
                <a:solidFill>
                  <a:srgbClr val="3E3E3E"/>
                </a:solidFill>
              </a:rPr>
              <a:t>and </a:t>
            </a:r>
            <a:r>
              <a:rPr spc="70" dirty="0">
                <a:solidFill>
                  <a:srgbClr val="3E3E3E"/>
                </a:solidFill>
              </a:rPr>
              <a:t>Go</a:t>
            </a:r>
            <a:r>
              <a:rPr spc="-810" dirty="0">
                <a:solidFill>
                  <a:srgbClr val="3E3E3E"/>
                </a:solidFill>
              </a:rPr>
              <a:t> </a:t>
            </a:r>
            <a:r>
              <a:rPr spc="-85" dirty="0">
                <a:solidFill>
                  <a:srgbClr val="3E3E3E"/>
                </a:solidFill>
              </a:rPr>
              <a:t>in </a:t>
            </a:r>
            <a:r>
              <a:rPr spc="-5" dirty="0">
                <a:solidFill>
                  <a:srgbClr val="3E3E3E"/>
                </a:solidFill>
              </a:rPr>
              <a:t>Response  </a:t>
            </a:r>
            <a:r>
              <a:rPr spc="45" dirty="0">
                <a:solidFill>
                  <a:srgbClr val="3E3E3E"/>
                </a:solidFill>
              </a:rPr>
              <a:t>to</a:t>
            </a:r>
            <a:r>
              <a:rPr spc="-204" dirty="0">
                <a:solidFill>
                  <a:srgbClr val="3E3E3E"/>
                </a:solidFill>
              </a:rPr>
              <a:t> </a:t>
            </a:r>
            <a:r>
              <a:rPr spc="-25" dirty="0">
                <a:solidFill>
                  <a:srgbClr val="3E3E3E"/>
                </a:solidFill>
              </a:rPr>
              <a:t>Demand</a:t>
            </a:r>
          </a:p>
        </p:txBody>
      </p:sp>
      <p:sp>
        <p:nvSpPr>
          <p:cNvPr id="6" name="object 6"/>
          <p:cNvSpPr/>
          <p:nvPr/>
        </p:nvSpPr>
        <p:spPr>
          <a:xfrm>
            <a:off x="7359395" y="2729483"/>
            <a:ext cx="961644" cy="1530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92898" y="2269235"/>
            <a:ext cx="114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18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3100" y="2729483"/>
            <a:ext cx="961644" cy="1530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9858" y="3312502"/>
            <a:ext cx="1328420" cy="1270"/>
          </a:xfrm>
          <a:custGeom>
            <a:avLst/>
            <a:gdLst/>
            <a:ahLst/>
            <a:cxnLst/>
            <a:rect l="l" t="t" r="r" b="b"/>
            <a:pathLst>
              <a:path w="1328420" h="1270">
                <a:moveTo>
                  <a:pt x="0" y="863"/>
                </a:moveTo>
                <a:lnTo>
                  <a:pt x="1328343" y="0"/>
                </a:lnTo>
              </a:path>
            </a:pathLst>
          </a:custGeom>
          <a:ln w="5029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3004" y="323707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0"/>
                </a:moveTo>
                <a:lnTo>
                  <a:pt x="101" y="150875"/>
                </a:lnTo>
                <a:lnTo>
                  <a:pt x="150926" y="75336"/>
                </a:lnTo>
                <a:lnTo>
                  <a:pt x="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2019" y="3038855"/>
            <a:ext cx="961644" cy="153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76450" y="2234476"/>
            <a:ext cx="2218690" cy="6438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033144">
              <a:lnSpc>
                <a:spcPct val="100000"/>
              </a:lnSpc>
              <a:spcBef>
                <a:spcPts val="370"/>
              </a:spcBef>
            </a:pP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18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1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3E3E3E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47247" y="3038855"/>
            <a:ext cx="961644" cy="1530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80675" y="2578315"/>
            <a:ext cx="1213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18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3E3E3E"/>
                </a:solidFill>
                <a:latin typeface="Verdana"/>
                <a:cs typeface="Verdana"/>
              </a:rPr>
              <a:t>4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9730" y="2980448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REST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7167" y="1828800"/>
            <a:ext cx="1528571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54784" y="4544974"/>
            <a:ext cx="2797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1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0418" y="4544974"/>
            <a:ext cx="2780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3E3E3E"/>
                </a:solidFill>
                <a:latin typeface="Verdana"/>
                <a:cs typeface="Verdana"/>
              </a:rPr>
              <a:t>Application </a:t>
            </a:r>
            <a:r>
              <a:rPr sz="2000" dirty="0">
                <a:solidFill>
                  <a:srgbClr val="3E3E3E"/>
                </a:solidFill>
                <a:latin typeface="Verdana"/>
                <a:cs typeface="Verdana"/>
              </a:rPr>
              <a:t>Service</a:t>
            </a:r>
            <a:r>
              <a:rPr sz="20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3E3E3E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30166" y="519061"/>
            <a:ext cx="304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3E3E3E"/>
                </a:solidFill>
              </a:rPr>
              <a:t>Instances</a:t>
            </a:r>
            <a:r>
              <a:rPr spc="-270" dirty="0">
                <a:solidFill>
                  <a:srgbClr val="3E3E3E"/>
                </a:solidFill>
              </a:rPr>
              <a:t> </a:t>
            </a:r>
            <a:r>
              <a:rPr spc="-20" dirty="0">
                <a:solidFill>
                  <a:srgbClr val="3E3E3E"/>
                </a:solidFill>
              </a:rPr>
              <a:t>Fail</a:t>
            </a:r>
          </a:p>
        </p:txBody>
      </p:sp>
      <p:sp>
        <p:nvSpPr>
          <p:cNvPr id="6" name="object 6"/>
          <p:cNvSpPr/>
          <p:nvPr/>
        </p:nvSpPr>
        <p:spPr>
          <a:xfrm>
            <a:off x="7359395" y="2729483"/>
            <a:ext cx="961644" cy="1530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92898" y="2269235"/>
            <a:ext cx="1148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18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434" dirty="0">
                <a:solidFill>
                  <a:srgbClr val="3E3E3E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3100" y="2729483"/>
            <a:ext cx="961644" cy="1530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97136" y="2269235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3E3E3E"/>
                </a:solidFill>
                <a:latin typeface="Verdana"/>
                <a:cs typeface="Verdana"/>
              </a:rPr>
              <a:t>Instance</a:t>
            </a:r>
            <a:r>
              <a:rPr sz="1800" spc="-1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3E3E3E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59858" y="3312502"/>
            <a:ext cx="1328420" cy="1270"/>
          </a:xfrm>
          <a:custGeom>
            <a:avLst/>
            <a:gdLst/>
            <a:ahLst/>
            <a:cxnLst/>
            <a:rect l="l" t="t" r="r" b="b"/>
            <a:pathLst>
              <a:path w="1328420" h="1270">
                <a:moveTo>
                  <a:pt x="0" y="863"/>
                </a:moveTo>
                <a:lnTo>
                  <a:pt x="1328343" y="0"/>
                </a:lnTo>
              </a:path>
            </a:pathLst>
          </a:custGeom>
          <a:ln w="50292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3004" y="323707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0"/>
                </a:moveTo>
                <a:lnTo>
                  <a:pt x="101" y="150875"/>
                </a:lnTo>
                <a:lnTo>
                  <a:pt x="150926" y="75336"/>
                </a:lnTo>
                <a:lnTo>
                  <a:pt x="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5535" y="2729483"/>
            <a:ext cx="1444752" cy="1443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09730" y="2980448"/>
            <a:ext cx="7181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H</a:t>
            </a:r>
            <a:r>
              <a:rPr sz="2000" spc="65" dirty="0">
                <a:solidFill>
                  <a:srgbClr val="3E3E3E"/>
                </a:solidFill>
                <a:latin typeface="Verdana"/>
                <a:cs typeface="Verdana"/>
              </a:rPr>
              <a:t>TTP  </a:t>
            </a:r>
            <a:r>
              <a:rPr sz="2000" spc="15" dirty="0">
                <a:solidFill>
                  <a:srgbClr val="3E3E3E"/>
                </a:solidFill>
                <a:latin typeface="Verdana"/>
                <a:cs typeface="Verdana"/>
              </a:rPr>
              <a:t>REST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1A1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1284</Words>
  <Application>Microsoft Office PowerPoint</Application>
  <PresentationFormat>Widescreen</PresentationFormat>
  <Paragraphs>324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Courier New</vt:lpstr>
      <vt:lpstr>Times New Roman</vt:lpstr>
      <vt:lpstr>Verdana</vt:lpstr>
      <vt:lpstr>Office Theme</vt:lpstr>
      <vt:lpstr>Finding Services Using Service  Discovery</vt:lpstr>
      <vt:lpstr>Service Discovery</vt:lpstr>
      <vt:lpstr>What is Service Discovery and why do we  need it?</vt:lpstr>
      <vt:lpstr>Changes in the Way We Develop Software</vt:lpstr>
      <vt:lpstr>The Problem: How Does One  Service Locate Another?</vt:lpstr>
      <vt:lpstr>The Simple Approach: Via Configuration</vt:lpstr>
      <vt:lpstr>Multiple Instances</vt:lpstr>
      <vt:lpstr>Instances Come and Go in Response  to Demand</vt:lpstr>
      <vt:lpstr>Instances Fail</vt:lpstr>
      <vt:lpstr>The simple approach  is far too static  (frozen in time) for the cloud!</vt:lpstr>
      <vt:lpstr>PowerPoint Presentation</vt:lpstr>
      <vt:lpstr>Discovering Services With Spring Cloud</vt:lpstr>
      <vt:lpstr>discover services with:  Spring Cloud Consul  Spring Cloud Zookeeper  Spring Cloud Netflix</vt:lpstr>
      <vt:lpstr>PowerPoint Presentation</vt:lpstr>
      <vt:lpstr>Spring Cloud  Netflix</vt:lpstr>
      <vt:lpstr>Key Components in Service Discovery</vt:lpstr>
      <vt:lpstr>PowerPoint Presentation</vt:lpstr>
      <vt:lpstr>Discovery</vt:lpstr>
      <vt:lpstr>Using Spring Cloud Eureka Server</vt:lpstr>
      <vt:lpstr>Using Spring Cloud Eureka Server</vt:lpstr>
      <vt:lpstr>Using Spring Cloud Eureka Server</vt:lpstr>
      <vt:lpstr>Using Spring Cloud Eureka Server</vt:lpstr>
      <vt:lpstr>PowerPoint Presentation</vt:lpstr>
      <vt:lpstr>Application</vt:lpstr>
      <vt:lpstr>Using Spring Cloud Eureka Client in a Service</vt:lpstr>
      <vt:lpstr>Using Spring Cloud Eureka Client in a Service</vt:lpstr>
      <vt:lpstr>Using Spring Cloud Eureka Client in a Service application.properties</vt:lpstr>
      <vt:lpstr>Using Spring Cloud Eureka Client in a Service</vt:lpstr>
      <vt:lpstr>PowerPoint Presentation</vt:lpstr>
      <vt:lpstr>Application</vt:lpstr>
      <vt:lpstr>Using Spring Cloud Eureka Client in an  Application Client</vt:lpstr>
      <vt:lpstr>Using Spring Cloud Eureka Client in an  Application Client</vt:lpstr>
      <vt:lpstr>Using Spring Cloud Eureka Client in an</vt:lpstr>
      <vt:lpstr>Using Spring Cloud Eureka Client in an  Application Client</vt:lpstr>
      <vt:lpstr>Discovering Services as a Client: Two Options</vt:lpstr>
      <vt:lpstr>InstanceInfo instance =  eurekaClient.getNextServerFromEureka( "service-id", false);</vt:lpstr>
      <vt:lpstr>List&lt;ServiceInstance&gt; instances =  id");</vt:lpstr>
      <vt:lpstr>PowerPoint Presentation</vt:lpstr>
      <vt:lpstr>Spring Cloud Eureka Dashboard</vt:lpstr>
      <vt:lpstr>PowerPoint Presentation</vt:lpstr>
      <vt:lpstr>PowerPoint Presentation</vt:lpstr>
      <vt:lpstr>Configuring Spring Cloud Eureka</vt:lpstr>
      <vt:lpstr>Areas of Configuration</vt:lpstr>
      <vt:lpstr>PowerPoint Presentation</vt:lpstr>
      <vt:lpstr>PowerPoint Presentation</vt:lpstr>
      <vt:lpstr>PowerPoint Presentation</vt:lpstr>
      <vt:lpstr>Spring Cloud Eureka: Health &amp; High Availability</vt:lpstr>
      <vt:lpstr>Eureka Server: Are My Services Healthy?</vt:lpstr>
      <vt:lpstr>PowerPoint Presentation</vt:lpstr>
      <vt:lpstr>Spring Cloud Eureka AWS Support</vt:lpstr>
      <vt:lpstr>Spring Cloud Eureka is AWS Aware</vt:lpstr>
      <vt:lpstr>Configuring Spring Cloud Eureka for AWS</vt:lpstr>
      <vt:lpstr>PowerPoint Presentation</vt:lpstr>
      <vt:lpstr>PowerPoint Presentation</vt:lpstr>
      <vt:lpstr>Eureka Dashboard: AWS Multi-zone Discovery  Servers</vt:lpstr>
      <vt:lpstr>Eureka Dashboard: AWS Instance Data</vt:lpstr>
      <vt:lpstr>Auto scaling  groups evenly  across zones</vt:lpstr>
      <vt:lpstr>What is service discovery and why is it  important?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Sharad Rajore</cp:lastModifiedBy>
  <cp:revision>1</cp:revision>
  <dcterms:created xsi:type="dcterms:W3CDTF">2018-08-20T10:37:41Z</dcterms:created>
  <dcterms:modified xsi:type="dcterms:W3CDTF">2018-08-20T10:41:37Z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2018-08-20T00:00:00Z</vt:filetime>
  </property>
</Properties>
</file>