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1" r:id="rId15"/>
    <p:sldId id="272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2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52955" y="520827"/>
            <a:ext cx="848608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07136" y="2182367"/>
            <a:ext cx="5257800" cy="34886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17920" y="2182367"/>
            <a:ext cx="5257800" cy="34886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1495531" y="6184391"/>
            <a:ext cx="451103" cy="449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1495531" y="6184391"/>
            <a:ext cx="451103" cy="4495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81358" y="639444"/>
            <a:ext cx="1629282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43011" y="2833954"/>
            <a:ext cx="9105976" cy="15798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2469" y="2977895"/>
            <a:ext cx="10768609" cy="3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60119" y="4619244"/>
            <a:ext cx="1637664" cy="1637664"/>
          </a:xfrm>
          <a:custGeom>
            <a:avLst/>
            <a:gdLst/>
            <a:ahLst/>
            <a:cxnLst/>
            <a:rect l="l" t="t" r="r" b="b"/>
            <a:pathLst>
              <a:path w="1637664" h="1637664">
                <a:moveTo>
                  <a:pt x="818565" y="0"/>
                </a:moveTo>
                <a:lnTo>
                  <a:pt x="902373" y="4394"/>
                </a:lnTo>
                <a:lnTo>
                  <a:pt x="983386" y="16763"/>
                </a:lnTo>
                <a:lnTo>
                  <a:pt x="1062012" y="36715"/>
                </a:lnTo>
                <a:lnTo>
                  <a:pt x="1137056" y="64261"/>
                </a:lnTo>
                <a:lnTo>
                  <a:pt x="1208887" y="98983"/>
                </a:lnTo>
                <a:lnTo>
                  <a:pt x="1276350" y="139687"/>
                </a:lnTo>
                <a:lnTo>
                  <a:pt x="1339405" y="187185"/>
                </a:lnTo>
                <a:lnTo>
                  <a:pt x="1397266" y="239864"/>
                </a:lnTo>
                <a:lnTo>
                  <a:pt x="1450352" y="298132"/>
                </a:lnTo>
                <a:lnTo>
                  <a:pt x="1497444" y="361187"/>
                </a:lnTo>
                <a:lnTo>
                  <a:pt x="1538554" y="428637"/>
                </a:lnTo>
                <a:lnTo>
                  <a:pt x="1572882" y="500075"/>
                </a:lnTo>
                <a:lnTo>
                  <a:pt x="1600415" y="575119"/>
                </a:lnTo>
                <a:lnTo>
                  <a:pt x="1620367" y="653745"/>
                </a:lnTo>
                <a:lnTo>
                  <a:pt x="1632750" y="734758"/>
                </a:lnTo>
                <a:lnTo>
                  <a:pt x="1637131" y="818565"/>
                </a:lnTo>
                <a:lnTo>
                  <a:pt x="1632750" y="902373"/>
                </a:lnTo>
                <a:lnTo>
                  <a:pt x="1620367" y="983386"/>
                </a:lnTo>
                <a:lnTo>
                  <a:pt x="1600415" y="1062012"/>
                </a:lnTo>
                <a:lnTo>
                  <a:pt x="1572882" y="1137056"/>
                </a:lnTo>
                <a:lnTo>
                  <a:pt x="1538554" y="1208887"/>
                </a:lnTo>
                <a:lnTo>
                  <a:pt x="1497444" y="1276349"/>
                </a:lnTo>
                <a:lnTo>
                  <a:pt x="1450339" y="1339405"/>
                </a:lnTo>
                <a:lnTo>
                  <a:pt x="1397266" y="1397279"/>
                </a:lnTo>
                <a:lnTo>
                  <a:pt x="1339405" y="1450352"/>
                </a:lnTo>
                <a:lnTo>
                  <a:pt x="1276350" y="1497444"/>
                </a:lnTo>
                <a:lnTo>
                  <a:pt x="1208887" y="1538554"/>
                </a:lnTo>
                <a:lnTo>
                  <a:pt x="1137043" y="1572882"/>
                </a:lnTo>
                <a:lnTo>
                  <a:pt x="1062012" y="1600415"/>
                </a:lnTo>
                <a:lnTo>
                  <a:pt x="983386" y="1620380"/>
                </a:lnTo>
                <a:lnTo>
                  <a:pt x="902373" y="1632750"/>
                </a:lnTo>
                <a:lnTo>
                  <a:pt x="818565" y="1637131"/>
                </a:lnTo>
                <a:lnTo>
                  <a:pt x="734758" y="1632750"/>
                </a:lnTo>
                <a:lnTo>
                  <a:pt x="653745" y="1620380"/>
                </a:lnTo>
                <a:lnTo>
                  <a:pt x="575119" y="1600415"/>
                </a:lnTo>
                <a:lnTo>
                  <a:pt x="500075" y="1572882"/>
                </a:lnTo>
                <a:lnTo>
                  <a:pt x="428637" y="1538554"/>
                </a:lnTo>
                <a:lnTo>
                  <a:pt x="361187" y="1497444"/>
                </a:lnTo>
                <a:lnTo>
                  <a:pt x="298132" y="1450352"/>
                </a:lnTo>
                <a:lnTo>
                  <a:pt x="239864" y="1397279"/>
                </a:lnTo>
                <a:lnTo>
                  <a:pt x="187185" y="1339405"/>
                </a:lnTo>
                <a:lnTo>
                  <a:pt x="139687" y="1276349"/>
                </a:lnTo>
                <a:lnTo>
                  <a:pt x="98971" y="1208887"/>
                </a:lnTo>
                <a:lnTo>
                  <a:pt x="64261" y="1137056"/>
                </a:lnTo>
                <a:lnTo>
                  <a:pt x="36715" y="1062012"/>
                </a:lnTo>
                <a:lnTo>
                  <a:pt x="16763" y="983386"/>
                </a:lnTo>
                <a:lnTo>
                  <a:pt x="4381" y="902373"/>
                </a:lnTo>
                <a:lnTo>
                  <a:pt x="0" y="818565"/>
                </a:lnTo>
                <a:lnTo>
                  <a:pt x="4381" y="734758"/>
                </a:lnTo>
                <a:lnTo>
                  <a:pt x="16763" y="653745"/>
                </a:lnTo>
                <a:lnTo>
                  <a:pt x="36715" y="575119"/>
                </a:lnTo>
                <a:lnTo>
                  <a:pt x="64261" y="500075"/>
                </a:lnTo>
                <a:lnTo>
                  <a:pt x="98983" y="428637"/>
                </a:lnTo>
                <a:lnTo>
                  <a:pt x="139687" y="361187"/>
                </a:lnTo>
                <a:lnTo>
                  <a:pt x="187185" y="298132"/>
                </a:lnTo>
                <a:lnTo>
                  <a:pt x="239864" y="239864"/>
                </a:lnTo>
                <a:lnTo>
                  <a:pt x="298132" y="187185"/>
                </a:lnTo>
                <a:lnTo>
                  <a:pt x="361187" y="139687"/>
                </a:lnTo>
                <a:lnTo>
                  <a:pt x="428637" y="98983"/>
                </a:lnTo>
                <a:lnTo>
                  <a:pt x="500062" y="64261"/>
                </a:lnTo>
                <a:lnTo>
                  <a:pt x="575119" y="36715"/>
                </a:lnTo>
                <a:lnTo>
                  <a:pt x="653745" y="16763"/>
                </a:lnTo>
                <a:lnTo>
                  <a:pt x="734758" y="4394"/>
                </a:lnTo>
                <a:lnTo>
                  <a:pt x="818565" y="0"/>
                </a:lnTo>
                <a:close/>
              </a:path>
            </a:pathLst>
          </a:custGeom>
          <a:ln w="9144">
            <a:solidFill>
              <a:srgbClr val="F8F8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51275" y="3267176"/>
            <a:ext cx="75520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" dirty="0">
                <a:solidFill>
                  <a:srgbClr val="101010"/>
                </a:solidFill>
                <a:latin typeface="Verdana"/>
                <a:cs typeface="Verdana"/>
              </a:rPr>
              <a:t>GETTING </a:t>
            </a:r>
            <a:r>
              <a:rPr sz="2800" spc="15" dirty="0">
                <a:solidFill>
                  <a:srgbClr val="101010"/>
                </a:solidFill>
                <a:latin typeface="Verdana"/>
                <a:cs typeface="Verdana"/>
              </a:rPr>
              <a:t>FAMILIAR WITH </a:t>
            </a:r>
            <a:r>
              <a:rPr sz="2800" spc="-20" dirty="0">
                <a:solidFill>
                  <a:srgbClr val="101010"/>
                </a:solidFill>
                <a:latin typeface="Verdana"/>
                <a:cs typeface="Verdana"/>
              </a:rPr>
              <a:t>SPRING</a:t>
            </a:r>
            <a:r>
              <a:rPr sz="2800" spc="-580" dirty="0">
                <a:solidFill>
                  <a:srgbClr val="101010"/>
                </a:solidFill>
                <a:latin typeface="Verdana"/>
                <a:cs typeface="Verdana"/>
              </a:rPr>
              <a:t> </a:t>
            </a:r>
            <a:r>
              <a:rPr sz="2800" spc="85" dirty="0">
                <a:solidFill>
                  <a:srgbClr val="101010"/>
                </a:solidFill>
                <a:latin typeface="Verdana"/>
                <a:cs typeface="Verdana"/>
              </a:rPr>
              <a:t>CLOUD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1383" y="2009940"/>
            <a:ext cx="758444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00" dirty="0">
                <a:solidFill>
                  <a:srgbClr val="101010"/>
                </a:solidFill>
              </a:rPr>
              <a:t>Spring </a:t>
            </a:r>
            <a:r>
              <a:rPr sz="4500" spc="-5" dirty="0">
                <a:solidFill>
                  <a:srgbClr val="101010"/>
                </a:solidFill>
              </a:rPr>
              <a:t>Cloud</a:t>
            </a:r>
            <a:r>
              <a:rPr sz="4500" spc="-940" dirty="0">
                <a:solidFill>
                  <a:srgbClr val="101010"/>
                </a:solidFill>
              </a:rPr>
              <a:t> </a:t>
            </a:r>
            <a:r>
              <a:rPr sz="4500" spc="-110" dirty="0">
                <a:solidFill>
                  <a:srgbClr val="101010"/>
                </a:solidFill>
              </a:rPr>
              <a:t>Fundamentals</a:t>
            </a:r>
            <a:endParaRPr sz="4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95531" y="6184391"/>
            <a:ext cx="451103" cy="449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58055" y="2013204"/>
            <a:ext cx="3745992" cy="25847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58613" y="3294430"/>
            <a:ext cx="23609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0" dirty="0">
                <a:solidFill>
                  <a:srgbClr val="FFFFFF"/>
                </a:solidFill>
                <a:latin typeface="Verdana"/>
                <a:cs typeface="Verdana"/>
              </a:rPr>
              <a:t>Spring</a:t>
            </a:r>
            <a:r>
              <a:rPr sz="28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70" dirty="0">
                <a:solidFill>
                  <a:srgbClr val="FFFFFF"/>
                </a:solidFill>
                <a:latin typeface="Verdana"/>
                <a:cs typeface="Verdana"/>
              </a:rPr>
              <a:t>Cloud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1203" y="5248655"/>
            <a:ext cx="2124455" cy="14645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501906" y="5869956"/>
            <a:ext cx="13576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3380" marR="5080" indent="-361315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Spring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35" dirty="0">
                <a:solidFill>
                  <a:srgbClr val="FFFFFF"/>
                </a:solidFill>
                <a:latin typeface="Verdana"/>
                <a:cs typeface="Verdana"/>
              </a:rPr>
              <a:t>Cloud  </a:t>
            </a:r>
            <a:r>
              <a:rPr sz="1600" spc="20" dirty="0">
                <a:solidFill>
                  <a:srgbClr val="FFFFFF"/>
                </a:solidFill>
                <a:latin typeface="Verdana"/>
                <a:cs typeface="Verdana"/>
              </a:rPr>
              <a:t>Netflix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176149" y="4631435"/>
            <a:ext cx="6350" cy="380365"/>
          </a:xfrm>
          <a:custGeom>
            <a:avLst/>
            <a:gdLst/>
            <a:ahLst/>
            <a:cxnLst/>
            <a:rect l="l" t="t" r="r" b="b"/>
            <a:pathLst>
              <a:path w="6350" h="380364">
                <a:moveTo>
                  <a:pt x="6057" y="0"/>
                </a:moveTo>
                <a:lnTo>
                  <a:pt x="0" y="380263"/>
                </a:lnTo>
              </a:path>
            </a:pathLst>
          </a:custGeom>
          <a:ln w="60960">
            <a:solidFill>
              <a:srgbClr val="F05A28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85204" y="4979771"/>
            <a:ext cx="182880" cy="184785"/>
          </a:xfrm>
          <a:custGeom>
            <a:avLst/>
            <a:gdLst/>
            <a:ahLst/>
            <a:cxnLst/>
            <a:rect l="l" t="t" r="r" b="b"/>
            <a:pathLst>
              <a:path w="182879" h="184785">
                <a:moveTo>
                  <a:pt x="0" y="0"/>
                </a:moveTo>
                <a:lnTo>
                  <a:pt x="88519" y="184315"/>
                </a:lnTo>
                <a:lnTo>
                  <a:pt x="182854" y="2908"/>
                </a:lnTo>
                <a:lnTo>
                  <a:pt x="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11496" y="16764"/>
            <a:ext cx="2124455" cy="14660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44525" marR="5080" indent="-361315">
              <a:lnSpc>
                <a:spcPct val="100000"/>
              </a:lnSpc>
              <a:spcBef>
                <a:spcPts val="95"/>
              </a:spcBef>
            </a:pPr>
            <a:r>
              <a:rPr dirty="0"/>
              <a:t>Spring</a:t>
            </a:r>
            <a:r>
              <a:rPr spc="-135" dirty="0"/>
              <a:t> </a:t>
            </a:r>
            <a:r>
              <a:rPr spc="35" dirty="0"/>
              <a:t>Cloud  </a:t>
            </a:r>
            <a:r>
              <a:rPr spc="30" dirty="0"/>
              <a:t>Config</a:t>
            </a:r>
          </a:p>
        </p:txBody>
      </p:sp>
      <p:sp>
        <p:nvSpPr>
          <p:cNvPr id="12" name="object 12"/>
          <p:cNvSpPr/>
          <p:nvPr/>
        </p:nvSpPr>
        <p:spPr>
          <a:xfrm>
            <a:off x="6224015" y="1674799"/>
            <a:ext cx="10160" cy="317500"/>
          </a:xfrm>
          <a:custGeom>
            <a:avLst/>
            <a:gdLst/>
            <a:ahLst/>
            <a:cxnLst/>
            <a:rect l="l" t="t" r="r" b="b"/>
            <a:pathLst>
              <a:path w="10160" h="317500">
                <a:moveTo>
                  <a:pt x="0" y="317449"/>
                </a:moveTo>
                <a:lnTo>
                  <a:pt x="9893" y="0"/>
                </a:lnTo>
              </a:path>
            </a:pathLst>
          </a:custGeom>
          <a:ln w="60960">
            <a:solidFill>
              <a:srgbClr val="F05A28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141580" y="1522475"/>
            <a:ext cx="182880" cy="186055"/>
          </a:xfrm>
          <a:custGeom>
            <a:avLst/>
            <a:gdLst/>
            <a:ahLst/>
            <a:cxnLst/>
            <a:rect l="l" t="t" r="r" b="b"/>
            <a:pathLst>
              <a:path w="182879" h="186055">
                <a:moveTo>
                  <a:pt x="97078" y="0"/>
                </a:moveTo>
                <a:lnTo>
                  <a:pt x="0" y="179946"/>
                </a:lnTo>
                <a:lnTo>
                  <a:pt x="182791" y="185635"/>
                </a:lnTo>
                <a:lnTo>
                  <a:pt x="97078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9200" y="1659661"/>
            <a:ext cx="2912745" cy="3500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Service</a:t>
            </a:r>
            <a:r>
              <a:rPr sz="2400" spc="-17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Discovery</a:t>
            </a:r>
            <a:endParaRPr sz="2400">
              <a:latin typeface="Verdana"/>
              <a:cs typeface="Verdana"/>
            </a:endParaRPr>
          </a:p>
          <a:p>
            <a:pPr marL="769620" marR="24765" indent="386715">
              <a:lnSpc>
                <a:spcPct val="100000"/>
              </a:lnSpc>
              <a:spcBef>
                <a:spcPts val="1800"/>
              </a:spcBef>
            </a:pP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Distributed  </a:t>
            </a: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Configuration</a:t>
            </a:r>
            <a:endParaRPr sz="2400">
              <a:latin typeface="Verdana"/>
              <a:cs typeface="Verdana"/>
            </a:endParaRPr>
          </a:p>
          <a:p>
            <a:pPr marL="360045" marR="24130" indent="-347980">
              <a:lnSpc>
                <a:spcPct val="162500"/>
              </a:lnSpc>
            </a:pP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Intelligent</a:t>
            </a:r>
            <a:r>
              <a:rPr sz="2400" spc="-17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Routing 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Client-side</a:t>
            </a:r>
            <a:r>
              <a:rPr sz="2400" spc="-15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75" dirty="0">
                <a:solidFill>
                  <a:srgbClr val="F05A28"/>
                </a:solidFill>
                <a:latin typeface="Verdana"/>
                <a:cs typeface="Verdana"/>
              </a:rPr>
              <a:t>Load</a:t>
            </a:r>
            <a:endParaRPr sz="2400">
              <a:latin typeface="Verdana"/>
              <a:cs typeface="Verdana"/>
            </a:endParaRPr>
          </a:p>
          <a:p>
            <a:pPr marL="1365885">
              <a:lnSpc>
                <a:spcPct val="100000"/>
              </a:lnSpc>
            </a:pP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Balancing</a:t>
            </a:r>
            <a:endParaRPr sz="2400">
              <a:latin typeface="Verdana"/>
              <a:cs typeface="Verdana"/>
            </a:endParaRPr>
          </a:p>
          <a:p>
            <a:pPr marL="588645">
              <a:lnSpc>
                <a:spcPct val="100000"/>
              </a:lnSpc>
              <a:spcBef>
                <a:spcPts val="1800"/>
              </a:spcBef>
            </a:pP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Circuit</a:t>
            </a:r>
            <a:r>
              <a:rPr sz="2400" spc="-204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Breaker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384035" y="1598675"/>
            <a:ext cx="3645408" cy="36469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2469" y="3410711"/>
            <a:ext cx="10768609" cy="3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51963" y="2718904"/>
            <a:ext cx="29540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25" dirty="0">
                <a:solidFill>
                  <a:srgbClr val="1A1A1A"/>
                </a:solidFill>
              </a:rPr>
              <a:t>P</a:t>
            </a:r>
            <a:r>
              <a:rPr sz="3600" spc="-160" dirty="0">
                <a:solidFill>
                  <a:srgbClr val="1A1A1A"/>
                </a:solidFill>
              </a:rPr>
              <a:t>r</a:t>
            </a:r>
            <a:r>
              <a:rPr sz="3600" spc="-55" dirty="0">
                <a:solidFill>
                  <a:srgbClr val="1A1A1A"/>
                </a:solidFill>
              </a:rPr>
              <a:t>e</a:t>
            </a:r>
            <a:r>
              <a:rPr sz="3600" spc="-120" dirty="0">
                <a:solidFill>
                  <a:srgbClr val="1A1A1A"/>
                </a:solidFill>
              </a:rPr>
              <a:t>r</a:t>
            </a:r>
            <a:r>
              <a:rPr sz="3600" spc="65" dirty="0">
                <a:solidFill>
                  <a:srgbClr val="1A1A1A"/>
                </a:solidFill>
              </a:rPr>
              <a:t>e</a:t>
            </a:r>
            <a:r>
              <a:rPr sz="3600" spc="60" dirty="0">
                <a:solidFill>
                  <a:srgbClr val="1A1A1A"/>
                </a:solidFill>
              </a:rPr>
              <a:t>q</a:t>
            </a:r>
            <a:r>
              <a:rPr sz="3600" spc="-55" dirty="0">
                <a:solidFill>
                  <a:srgbClr val="1A1A1A"/>
                </a:solidFill>
              </a:rPr>
              <a:t>ui</a:t>
            </a:r>
            <a:r>
              <a:rPr sz="3600" spc="-90" dirty="0">
                <a:solidFill>
                  <a:srgbClr val="1A1A1A"/>
                </a:solidFill>
              </a:rPr>
              <a:t>s</a:t>
            </a:r>
            <a:r>
              <a:rPr sz="3600" spc="-45" dirty="0">
                <a:solidFill>
                  <a:srgbClr val="1A1A1A"/>
                </a:solidFill>
              </a:rPr>
              <a:t>i</a:t>
            </a:r>
            <a:r>
              <a:rPr sz="3600" spc="-20" dirty="0">
                <a:solidFill>
                  <a:srgbClr val="1A1A1A"/>
                </a:solidFill>
              </a:rPr>
              <a:t>t</a:t>
            </a:r>
            <a:r>
              <a:rPr sz="3600" spc="-50" dirty="0">
                <a:solidFill>
                  <a:srgbClr val="1A1A1A"/>
                </a:solidFill>
              </a:rPr>
              <a:t>es</a:t>
            </a:r>
            <a:endParaRPr sz="3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082578" y="3131134"/>
            <a:ext cx="1869439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Java</a:t>
            </a:r>
            <a:r>
              <a:rPr sz="2400" spc="-18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8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Spring</a:t>
            </a:r>
            <a:r>
              <a:rPr sz="2400" spc="-18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90" dirty="0">
                <a:solidFill>
                  <a:srgbClr val="F05A28"/>
                </a:solidFill>
                <a:latin typeface="Verdana"/>
                <a:cs typeface="Verdana"/>
              </a:rPr>
              <a:t>Boot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8263" y="1813560"/>
            <a:ext cx="3314700" cy="36454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36775" y="519061"/>
            <a:ext cx="9630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0" dirty="0">
                <a:solidFill>
                  <a:srgbClr val="3E3E3E"/>
                </a:solidFill>
                <a:latin typeface="Verdana"/>
                <a:cs typeface="Verdana"/>
              </a:rPr>
              <a:t>What</a:t>
            </a:r>
            <a:r>
              <a:rPr sz="3600" spc="-22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3600" spc="5" dirty="0">
                <a:solidFill>
                  <a:srgbClr val="3E3E3E"/>
                </a:solidFill>
                <a:latin typeface="Verdana"/>
                <a:cs typeface="Verdana"/>
              </a:rPr>
              <a:t>You</a:t>
            </a:r>
            <a:r>
              <a:rPr sz="3600" spc="-19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3600" spc="45" dirty="0">
                <a:solidFill>
                  <a:srgbClr val="3E3E3E"/>
                </a:solidFill>
                <a:latin typeface="Verdana"/>
                <a:cs typeface="Verdana"/>
              </a:rPr>
              <a:t>Need</a:t>
            </a:r>
            <a:r>
              <a:rPr sz="3600" spc="-20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3600" spc="45" dirty="0">
                <a:solidFill>
                  <a:srgbClr val="3E3E3E"/>
                </a:solidFill>
                <a:latin typeface="Verdana"/>
                <a:cs typeface="Verdana"/>
              </a:rPr>
              <a:t>to</a:t>
            </a:r>
            <a:r>
              <a:rPr sz="3600" spc="-22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3600" spc="50" dirty="0">
                <a:solidFill>
                  <a:srgbClr val="3E3E3E"/>
                </a:solidFill>
                <a:latin typeface="Verdana"/>
                <a:cs typeface="Verdana"/>
              </a:rPr>
              <a:t>Know</a:t>
            </a:r>
            <a:r>
              <a:rPr sz="3600" spc="-21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3600" spc="-5" dirty="0">
                <a:solidFill>
                  <a:srgbClr val="3E3E3E"/>
                </a:solidFill>
                <a:latin typeface="Verdana"/>
                <a:cs typeface="Verdana"/>
              </a:rPr>
              <a:t>Before</a:t>
            </a:r>
            <a:r>
              <a:rPr sz="3600" spc="-22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3600" spc="5" dirty="0">
                <a:solidFill>
                  <a:srgbClr val="3E3E3E"/>
                </a:solidFill>
                <a:latin typeface="Verdana"/>
                <a:cs typeface="Verdana"/>
              </a:rPr>
              <a:t>You</a:t>
            </a:r>
            <a:r>
              <a:rPr sz="3600" spc="-204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3600" spc="10" dirty="0">
                <a:solidFill>
                  <a:srgbClr val="3E3E3E"/>
                </a:solidFill>
                <a:latin typeface="Verdana"/>
                <a:cs typeface="Verdana"/>
              </a:rPr>
              <a:t>Begin</a:t>
            </a:r>
            <a:endParaRPr sz="3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74018" y="2833954"/>
            <a:ext cx="5514340" cy="1579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Java</a:t>
            </a:r>
            <a:r>
              <a:rPr sz="2400" spc="-18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290" dirty="0">
                <a:solidFill>
                  <a:srgbClr val="F05A28"/>
                </a:solidFill>
                <a:latin typeface="Verdana"/>
                <a:cs typeface="Verdana"/>
              </a:rPr>
              <a:t>8+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Spring </a:t>
            </a:r>
            <a:r>
              <a:rPr sz="2400" spc="90" dirty="0">
                <a:solidFill>
                  <a:srgbClr val="F05A28"/>
                </a:solidFill>
                <a:latin typeface="Verdana"/>
                <a:cs typeface="Verdana"/>
              </a:rPr>
              <a:t>Boot</a:t>
            </a:r>
            <a:r>
              <a:rPr sz="2400" spc="-24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285" dirty="0">
                <a:solidFill>
                  <a:srgbClr val="F05A28"/>
                </a:solidFill>
                <a:latin typeface="Verdana"/>
                <a:cs typeface="Verdana"/>
              </a:rPr>
              <a:t>1.4+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60" dirty="0">
                <a:solidFill>
                  <a:srgbClr val="F05A28"/>
                </a:solidFill>
                <a:latin typeface="Verdana"/>
                <a:cs typeface="Verdana"/>
              </a:rPr>
              <a:t>Knowledge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/>
                <a:cs typeface="Verdana"/>
              </a:rPr>
              <a:t>of</a:t>
            </a:r>
            <a:r>
              <a:rPr sz="2400" spc="-18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Microservices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or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SOA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36775" y="519061"/>
            <a:ext cx="9631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0" dirty="0">
                <a:solidFill>
                  <a:srgbClr val="3E3E3E"/>
                </a:solidFill>
              </a:rPr>
              <a:t>What</a:t>
            </a:r>
            <a:r>
              <a:rPr sz="3600" spc="-225" dirty="0">
                <a:solidFill>
                  <a:srgbClr val="3E3E3E"/>
                </a:solidFill>
              </a:rPr>
              <a:t> </a:t>
            </a:r>
            <a:r>
              <a:rPr sz="3600" spc="5" dirty="0">
                <a:solidFill>
                  <a:srgbClr val="3E3E3E"/>
                </a:solidFill>
              </a:rPr>
              <a:t>You</a:t>
            </a:r>
            <a:r>
              <a:rPr sz="3600" spc="-200" dirty="0">
                <a:solidFill>
                  <a:srgbClr val="3E3E3E"/>
                </a:solidFill>
              </a:rPr>
              <a:t> </a:t>
            </a:r>
            <a:r>
              <a:rPr sz="3600" spc="45" dirty="0">
                <a:solidFill>
                  <a:srgbClr val="3E3E3E"/>
                </a:solidFill>
              </a:rPr>
              <a:t>Need</a:t>
            </a:r>
            <a:r>
              <a:rPr sz="3600" spc="-195" dirty="0">
                <a:solidFill>
                  <a:srgbClr val="3E3E3E"/>
                </a:solidFill>
              </a:rPr>
              <a:t> </a:t>
            </a:r>
            <a:r>
              <a:rPr sz="3600" spc="45" dirty="0">
                <a:solidFill>
                  <a:srgbClr val="3E3E3E"/>
                </a:solidFill>
              </a:rPr>
              <a:t>to</a:t>
            </a:r>
            <a:r>
              <a:rPr sz="3600" spc="-225" dirty="0">
                <a:solidFill>
                  <a:srgbClr val="3E3E3E"/>
                </a:solidFill>
              </a:rPr>
              <a:t> </a:t>
            </a:r>
            <a:r>
              <a:rPr sz="3600" spc="50" dirty="0">
                <a:solidFill>
                  <a:srgbClr val="3E3E3E"/>
                </a:solidFill>
              </a:rPr>
              <a:t>Know</a:t>
            </a:r>
            <a:r>
              <a:rPr sz="3600" spc="-210" dirty="0">
                <a:solidFill>
                  <a:srgbClr val="3E3E3E"/>
                </a:solidFill>
              </a:rPr>
              <a:t> </a:t>
            </a:r>
            <a:r>
              <a:rPr sz="3600" spc="-5" dirty="0">
                <a:solidFill>
                  <a:srgbClr val="3E3E3E"/>
                </a:solidFill>
              </a:rPr>
              <a:t>Before</a:t>
            </a:r>
            <a:r>
              <a:rPr sz="3600" spc="-225" dirty="0">
                <a:solidFill>
                  <a:srgbClr val="3E3E3E"/>
                </a:solidFill>
              </a:rPr>
              <a:t> </a:t>
            </a:r>
            <a:r>
              <a:rPr sz="3600" spc="5" dirty="0">
                <a:solidFill>
                  <a:srgbClr val="3E3E3E"/>
                </a:solidFill>
              </a:rPr>
              <a:t>You</a:t>
            </a:r>
            <a:r>
              <a:rPr sz="3600" spc="-195" dirty="0">
                <a:solidFill>
                  <a:srgbClr val="3E3E3E"/>
                </a:solidFill>
              </a:rPr>
              <a:t> </a:t>
            </a:r>
            <a:r>
              <a:rPr sz="3600" spc="10" dirty="0">
                <a:solidFill>
                  <a:srgbClr val="3E3E3E"/>
                </a:solidFill>
              </a:rPr>
              <a:t>Begin</a:t>
            </a:r>
            <a:endParaRPr sz="3600"/>
          </a:p>
        </p:txBody>
      </p:sp>
      <p:sp>
        <p:nvSpPr>
          <p:cNvPr id="5" name="object 5"/>
          <p:cNvSpPr/>
          <p:nvPr/>
        </p:nvSpPr>
        <p:spPr>
          <a:xfrm>
            <a:off x="588263" y="1813560"/>
            <a:ext cx="3314700" cy="36454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2190">
              <a:lnSpc>
                <a:spcPct val="100000"/>
              </a:lnSpc>
              <a:spcBef>
                <a:spcPts val="100"/>
              </a:spcBef>
            </a:pPr>
            <a:r>
              <a:rPr dirty="0"/>
              <a:t>Java</a:t>
            </a:r>
            <a:r>
              <a:rPr spc="-180" dirty="0"/>
              <a:t> </a:t>
            </a:r>
            <a:r>
              <a:rPr spc="-290" dirty="0"/>
              <a:t>8+</a:t>
            </a:r>
          </a:p>
          <a:p>
            <a:pPr marL="3552190">
              <a:lnSpc>
                <a:spcPct val="100000"/>
              </a:lnSpc>
              <a:spcBef>
                <a:spcPts val="1800"/>
              </a:spcBef>
            </a:pPr>
            <a:r>
              <a:rPr spc="5" dirty="0"/>
              <a:t>Maven</a:t>
            </a:r>
            <a:r>
              <a:rPr spc="-114" dirty="0"/>
              <a:t> </a:t>
            </a:r>
            <a:r>
              <a:rPr spc="-245" dirty="0"/>
              <a:t>3+</a:t>
            </a:r>
          </a:p>
          <a:p>
            <a:pPr marL="3552190">
              <a:lnSpc>
                <a:spcPct val="100000"/>
              </a:lnSpc>
              <a:spcBef>
                <a:spcPts val="1800"/>
              </a:spcBef>
            </a:pPr>
            <a:r>
              <a:rPr spc="10" dirty="0"/>
              <a:t>Spring </a:t>
            </a:r>
            <a:r>
              <a:rPr spc="85" dirty="0"/>
              <a:t>Tool </a:t>
            </a:r>
            <a:r>
              <a:rPr spc="-10" dirty="0"/>
              <a:t>Suite </a:t>
            </a:r>
            <a:r>
              <a:rPr spc="35" dirty="0"/>
              <a:t>(Eclipse</a:t>
            </a:r>
            <a:r>
              <a:rPr spc="-625" dirty="0"/>
              <a:t> </a:t>
            </a:r>
            <a:r>
              <a:rPr spc="-45" dirty="0"/>
              <a:t>STS) </a:t>
            </a:r>
            <a:r>
              <a:rPr spc="-185" dirty="0"/>
              <a:t>3.8+</a:t>
            </a:r>
          </a:p>
        </p:txBody>
      </p:sp>
      <p:sp>
        <p:nvSpPr>
          <p:cNvPr id="4" name="object 4"/>
          <p:cNvSpPr/>
          <p:nvPr/>
        </p:nvSpPr>
        <p:spPr>
          <a:xfrm>
            <a:off x="358140" y="2456688"/>
            <a:ext cx="3773424" cy="23591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1275" y="519061"/>
            <a:ext cx="97612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0" dirty="0">
                <a:solidFill>
                  <a:srgbClr val="3E3E3E"/>
                </a:solidFill>
              </a:rPr>
              <a:t>What</a:t>
            </a:r>
            <a:r>
              <a:rPr sz="3600" spc="-225" dirty="0">
                <a:solidFill>
                  <a:srgbClr val="3E3E3E"/>
                </a:solidFill>
              </a:rPr>
              <a:t> </a:t>
            </a:r>
            <a:r>
              <a:rPr sz="3600" spc="-30" dirty="0">
                <a:solidFill>
                  <a:srgbClr val="3E3E3E"/>
                </a:solidFill>
              </a:rPr>
              <a:t>Software</a:t>
            </a:r>
            <a:r>
              <a:rPr sz="3600" spc="-220" dirty="0">
                <a:solidFill>
                  <a:srgbClr val="3E3E3E"/>
                </a:solidFill>
              </a:rPr>
              <a:t> </a:t>
            </a:r>
            <a:r>
              <a:rPr sz="3600" spc="5" dirty="0">
                <a:solidFill>
                  <a:srgbClr val="3E3E3E"/>
                </a:solidFill>
              </a:rPr>
              <a:t>You</a:t>
            </a:r>
            <a:r>
              <a:rPr sz="3600" spc="-210" dirty="0">
                <a:solidFill>
                  <a:srgbClr val="3E3E3E"/>
                </a:solidFill>
              </a:rPr>
              <a:t> </a:t>
            </a:r>
            <a:r>
              <a:rPr sz="3600" spc="45" dirty="0">
                <a:solidFill>
                  <a:srgbClr val="3E3E3E"/>
                </a:solidFill>
              </a:rPr>
              <a:t>Need</a:t>
            </a:r>
            <a:r>
              <a:rPr sz="3600" spc="-195" dirty="0">
                <a:solidFill>
                  <a:srgbClr val="3E3E3E"/>
                </a:solidFill>
              </a:rPr>
              <a:t> </a:t>
            </a:r>
            <a:r>
              <a:rPr sz="3600" spc="-5" dirty="0">
                <a:solidFill>
                  <a:srgbClr val="3E3E3E"/>
                </a:solidFill>
              </a:rPr>
              <a:t>Before</a:t>
            </a:r>
            <a:r>
              <a:rPr sz="3600" spc="-225" dirty="0">
                <a:solidFill>
                  <a:srgbClr val="3E3E3E"/>
                </a:solidFill>
              </a:rPr>
              <a:t> </a:t>
            </a:r>
            <a:r>
              <a:rPr sz="3600" spc="5" dirty="0">
                <a:solidFill>
                  <a:srgbClr val="3E3E3E"/>
                </a:solidFill>
              </a:rPr>
              <a:t>You</a:t>
            </a:r>
            <a:r>
              <a:rPr sz="3600" spc="-204" dirty="0">
                <a:solidFill>
                  <a:srgbClr val="3E3E3E"/>
                </a:solidFill>
              </a:rPr>
              <a:t> </a:t>
            </a:r>
            <a:r>
              <a:rPr sz="3600" spc="10" dirty="0">
                <a:solidFill>
                  <a:srgbClr val="3E3E3E"/>
                </a:solidFill>
              </a:rPr>
              <a:t>Begin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49538" y="4544974"/>
            <a:ext cx="20072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3E3E3E"/>
                </a:solidFill>
                <a:latin typeface="Verdana"/>
                <a:cs typeface="Verdana"/>
              </a:rPr>
              <a:t>Game</a:t>
            </a:r>
            <a:r>
              <a:rPr sz="2000" spc="-20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E3E3E"/>
                </a:solidFill>
                <a:latin typeface="Verdana"/>
                <a:cs typeface="Verdana"/>
              </a:rPr>
              <a:t>Changer!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71105" y="4544974"/>
            <a:ext cx="45415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3E3E3E"/>
                </a:solidFill>
                <a:latin typeface="Verdana"/>
                <a:cs typeface="Verdana"/>
              </a:rPr>
              <a:t>The</a:t>
            </a:r>
            <a:r>
              <a:rPr sz="2000" spc="-12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20" dirty="0">
                <a:solidFill>
                  <a:srgbClr val="3E3E3E"/>
                </a:solidFill>
                <a:latin typeface="Verdana"/>
                <a:cs typeface="Verdana"/>
              </a:rPr>
              <a:t>magical</a:t>
            </a:r>
            <a:r>
              <a:rPr sz="2000" spc="-14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25" dirty="0">
                <a:solidFill>
                  <a:srgbClr val="3E3E3E"/>
                </a:solidFill>
                <a:latin typeface="Verdana"/>
                <a:cs typeface="Verdana"/>
              </a:rPr>
              <a:t>solution</a:t>
            </a:r>
            <a:r>
              <a:rPr sz="2000" spc="-15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50" dirty="0">
                <a:solidFill>
                  <a:srgbClr val="3E3E3E"/>
                </a:solidFill>
                <a:latin typeface="Verdana"/>
                <a:cs typeface="Verdana"/>
              </a:rPr>
              <a:t>to</a:t>
            </a:r>
            <a:r>
              <a:rPr sz="2000" spc="-12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3E3E3E"/>
                </a:solidFill>
                <a:latin typeface="Verdana"/>
                <a:cs typeface="Verdana"/>
              </a:rPr>
              <a:t>everything!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52242" y="519061"/>
            <a:ext cx="6398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5" dirty="0">
                <a:solidFill>
                  <a:srgbClr val="3E3E3E"/>
                </a:solidFill>
              </a:rPr>
              <a:t>”The </a:t>
            </a:r>
            <a:r>
              <a:rPr sz="3600" spc="5" dirty="0">
                <a:solidFill>
                  <a:srgbClr val="3E3E3E"/>
                </a:solidFill>
              </a:rPr>
              <a:t>Cloud” </a:t>
            </a:r>
            <a:r>
              <a:rPr sz="3600" spc="-15" dirty="0">
                <a:solidFill>
                  <a:srgbClr val="3E3E3E"/>
                </a:solidFill>
              </a:rPr>
              <a:t>and </a:t>
            </a:r>
            <a:r>
              <a:rPr sz="3600" spc="65" dirty="0">
                <a:solidFill>
                  <a:srgbClr val="3E3E3E"/>
                </a:solidFill>
              </a:rPr>
              <a:t>All</a:t>
            </a:r>
            <a:r>
              <a:rPr sz="3600" spc="-730" dirty="0">
                <a:solidFill>
                  <a:srgbClr val="3E3E3E"/>
                </a:solidFill>
              </a:rPr>
              <a:t> </a:t>
            </a:r>
            <a:r>
              <a:rPr sz="3600" spc="-200" dirty="0">
                <a:solidFill>
                  <a:srgbClr val="3E3E3E"/>
                </a:solidFill>
              </a:rPr>
              <a:t>Its </a:t>
            </a:r>
            <a:r>
              <a:rPr sz="3600" spc="25" dirty="0">
                <a:solidFill>
                  <a:srgbClr val="3E3E3E"/>
                </a:solidFill>
              </a:rPr>
              <a:t>Hype</a:t>
            </a:r>
            <a:endParaRPr sz="3600"/>
          </a:p>
        </p:txBody>
      </p:sp>
      <p:sp>
        <p:nvSpPr>
          <p:cNvPr id="5" name="object 5"/>
          <p:cNvSpPr/>
          <p:nvPr/>
        </p:nvSpPr>
        <p:spPr>
          <a:xfrm>
            <a:off x="1773935" y="1828800"/>
            <a:ext cx="2955036" cy="24307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44383" y="1828800"/>
            <a:ext cx="2595372" cy="24307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6380" y="1956841"/>
            <a:ext cx="3337560" cy="2905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Exciting </a:t>
            </a:r>
            <a:r>
              <a:rPr sz="2400" spc="-5" dirty="0">
                <a:solidFill>
                  <a:srgbClr val="F05A28"/>
                </a:solidFill>
                <a:latin typeface="Verdana"/>
                <a:cs typeface="Verdana"/>
              </a:rPr>
              <a:t>times</a:t>
            </a:r>
            <a:r>
              <a:rPr sz="2400" spc="-30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/>
                <a:cs typeface="Verdana"/>
              </a:rPr>
              <a:t>ahead!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Changing </a:t>
            </a: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the </a:t>
            </a: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way</a:t>
            </a:r>
            <a:r>
              <a:rPr sz="2400" spc="-46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/>
                <a:cs typeface="Verdana"/>
              </a:rPr>
              <a:t>we</a:t>
            </a:r>
            <a:endParaRPr sz="2400">
              <a:latin typeface="Verdana"/>
              <a:cs typeface="Verdana"/>
            </a:endParaRPr>
          </a:p>
          <a:p>
            <a:pPr marL="1108075">
              <a:lnSpc>
                <a:spcPct val="100000"/>
              </a:lnSpc>
            </a:pPr>
            <a:r>
              <a:rPr sz="2400" spc="45" dirty="0">
                <a:solidFill>
                  <a:srgbClr val="F05A28"/>
                </a:solidFill>
                <a:latin typeface="Verdana"/>
                <a:cs typeface="Verdana"/>
              </a:rPr>
              <a:t>build</a:t>
            </a:r>
            <a:r>
              <a:rPr sz="2400" spc="-16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software</a:t>
            </a:r>
            <a:endParaRPr sz="2400">
              <a:latin typeface="Verdana"/>
              <a:cs typeface="Verdana"/>
            </a:endParaRPr>
          </a:p>
          <a:p>
            <a:pPr marL="1623060" marR="5080" indent="-480059">
              <a:lnSpc>
                <a:spcPct val="100000"/>
              </a:lnSpc>
              <a:spcBef>
                <a:spcPts val="1800"/>
              </a:spcBef>
            </a:pP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Centralized</a:t>
            </a:r>
            <a:r>
              <a:rPr sz="2400" spc="-14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75" dirty="0">
                <a:solidFill>
                  <a:srgbClr val="F05A28"/>
                </a:solidFill>
                <a:latin typeface="Verdana"/>
                <a:cs typeface="Verdana"/>
              </a:rPr>
              <a:t>to  </a:t>
            </a: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distributed</a:t>
            </a:r>
            <a:endParaRPr sz="2400">
              <a:latin typeface="Verdana"/>
              <a:cs typeface="Verdana"/>
            </a:endParaRPr>
          </a:p>
          <a:p>
            <a:pPr marL="873125">
              <a:lnSpc>
                <a:spcPct val="100000"/>
              </a:lnSpc>
              <a:spcBef>
                <a:spcPts val="1800"/>
              </a:spcBef>
            </a:pP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Finite </a:t>
            </a:r>
            <a:r>
              <a:rPr sz="2400" spc="75" dirty="0">
                <a:solidFill>
                  <a:srgbClr val="F05A28"/>
                </a:solidFill>
                <a:latin typeface="Verdana"/>
                <a:cs typeface="Verdana"/>
              </a:rPr>
              <a:t>to</a:t>
            </a:r>
            <a:r>
              <a:rPr sz="2400" spc="-3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infinite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70347" y="2427732"/>
            <a:ext cx="6272784" cy="19872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082578" y="1645234"/>
            <a:ext cx="6106160" cy="3362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Think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differently</a:t>
            </a:r>
            <a:endParaRPr sz="2400">
              <a:latin typeface="Verdana"/>
              <a:cs typeface="Verdana"/>
            </a:endParaRPr>
          </a:p>
          <a:p>
            <a:pPr marL="12700" marR="988694">
              <a:lnSpc>
                <a:spcPct val="162500"/>
              </a:lnSpc>
            </a:pP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Different </a:t>
            </a: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architecture and</a:t>
            </a:r>
            <a:r>
              <a:rPr sz="2400" spc="-41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design  </a:t>
            </a: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The </a:t>
            </a:r>
            <a:r>
              <a:rPr sz="2400" spc="70" dirty="0">
                <a:solidFill>
                  <a:srgbClr val="F05A28"/>
                </a:solidFill>
                <a:latin typeface="Verdana"/>
                <a:cs typeface="Verdana"/>
              </a:rPr>
              <a:t>cloud</a:t>
            </a:r>
            <a:r>
              <a:rPr sz="2400" spc="-58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is </a:t>
            </a: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elastic </a:t>
            </a:r>
            <a:r>
              <a:rPr sz="2400" spc="-75" dirty="0">
                <a:solidFill>
                  <a:srgbClr val="F05A28"/>
                </a:solidFill>
                <a:latin typeface="Verdana"/>
                <a:cs typeface="Verdana"/>
              </a:rPr>
              <a:t>&amp; </a:t>
            </a: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ephemeral</a:t>
            </a:r>
            <a:endParaRPr sz="2400">
              <a:latin typeface="Verdana"/>
              <a:cs typeface="Verdana"/>
            </a:endParaRPr>
          </a:p>
          <a:p>
            <a:pPr marL="541020" marR="5080" indent="-528955">
              <a:lnSpc>
                <a:spcPct val="162500"/>
              </a:lnSpc>
            </a:pP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Resources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like </a:t>
            </a: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databases, </a:t>
            </a:r>
            <a:r>
              <a:rPr sz="2400" spc="-45" dirty="0">
                <a:solidFill>
                  <a:srgbClr val="F05A28"/>
                </a:solidFill>
                <a:latin typeface="Verdana"/>
                <a:cs typeface="Verdana"/>
              </a:rPr>
              <a:t>servers,</a:t>
            </a:r>
            <a:r>
              <a:rPr sz="2400" spc="-6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disks  </a:t>
            </a: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Grow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and</a:t>
            </a:r>
            <a:r>
              <a:rPr sz="2400" spc="-26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/>
                <a:cs typeface="Verdana"/>
              </a:rPr>
              <a:t>shrink</a:t>
            </a:r>
            <a:endParaRPr sz="2400">
              <a:latin typeface="Verdana"/>
              <a:cs typeface="Verdana"/>
            </a:endParaRPr>
          </a:p>
          <a:p>
            <a:pPr marL="541020">
              <a:lnSpc>
                <a:spcPct val="100000"/>
              </a:lnSpc>
              <a:spcBef>
                <a:spcPts val="1800"/>
              </a:spcBef>
            </a:pPr>
            <a:r>
              <a:rPr sz="2400" spc="70" dirty="0">
                <a:solidFill>
                  <a:srgbClr val="F05A28"/>
                </a:solidFill>
                <a:latin typeface="Verdana"/>
                <a:cs typeface="Verdana"/>
              </a:rPr>
              <a:t>Appear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and</a:t>
            </a:r>
            <a:r>
              <a:rPr sz="2400" spc="-28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disappear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6719" y="1813560"/>
            <a:ext cx="3636264" cy="36454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40606" y="519061"/>
            <a:ext cx="36233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5" dirty="0">
                <a:solidFill>
                  <a:srgbClr val="3E3E3E"/>
                </a:solidFill>
              </a:rPr>
              <a:t>New</a:t>
            </a:r>
            <a:r>
              <a:rPr sz="3600" spc="-265" dirty="0">
                <a:solidFill>
                  <a:srgbClr val="3E3E3E"/>
                </a:solidFill>
              </a:rPr>
              <a:t> </a:t>
            </a:r>
            <a:r>
              <a:rPr sz="3600" spc="-35" dirty="0">
                <a:solidFill>
                  <a:srgbClr val="3E3E3E"/>
                </a:solidFill>
              </a:rPr>
              <a:t>Challenges</a:t>
            </a:r>
            <a:endParaRPr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23060" y="3090672"/>
            <a:ext cx="1645919" cy="18150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14325" y="2562351"/>
            <a:ext cx="26047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5" dirty="0">
                <a:solidFill>
                  <a:srgbClr val="FFFFFF"/>
                </a:solidFill>
                <a:latin typeface="Verdana"/>
                <a:cs typeface="Verdana"/>
              </a:rPr>
              <a:t>Existing</a:t>
            </a:r>
            <a:r>
              <a:rPr sz="20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55" dirty="0">
                <a:solidFill>
                  <a:srgbClr val="FFFFFF"/>
                </a:solidFill>
                <a:latin typeface="Verdana"/>
                <a:cs typeface="Verdana"/>
              </a:rPr>
              <a:t>Application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71582" y="2715531"/>
            <a:ext cx="4410075" cy="915035"/>
          </a:xfrm>
          <a:custGeom>
            <a:avLst/>
            <a:gdLst/>
            <a:ahLst/>
            <a:cxnLst/>
            <a:rect l="l" t="t" r="r" b="b"/>
            <a:pathLst>
              <a:path w="4410075" h="915035">
                <a:moveTo>
                  <a:pt x="0" y="892627"/>
                </a:moveTo>
                <a:lnTo>
                  <a:pt x="35034" y="858970"/>
                </a:lnTo>
                <a:lnTo>
                  <a:pt x="70452" y="825962"/>
                </a:lnTo>
                <a:lnTo>
                  <a:pt x="106247" y="793602"/>
                </a:lnTo>
                <a:lnTo>
                  <a:pt x="142412" y="761890"/>
                </a:lnTo>
                <a:lnTo>
                  <a:pt x="178938" y="730826"/>
                </a:lnTo>
                <a:lnTo>
                  <a:pt x="215819" y="700409"/>
                </a:lnTo>
                <a:lnTo>
                  <a:pt x="253047" y="670641"/>
                </a:lnTo>
                <a:lnTo>
                  <a:pt x="290614" y="641521"/>
                </a:lnTo>
                <a:lnTo>
                  <a:pt x="328513" y="613048"/>
                </a:lnTo>
                <a:lnTo>
                  <a:pt x="366736" y="585222"/>
                </a:lnTo>
                <a:lnTo>
                  <a:pt x="405277" y="558045"/>
                </a:lnTo>
                <a:lnTo>
                  <a:pt x="444127" y="531514"/>
                </a:lnTo>
                <a:lnTo>
                  <a:pt x="483279" y="505631"/>
                </a:lnTo>
                <a:lnTo>
                  <a:pt x="522725" y="480395"/>
                </a:lnTo>
                <a:lnTo>
                  <a:pt x="562459" y="455806"/>
                </a:lnTo>
                <a:lnTo>
                  <a:pt x="602472" y="431864"/>
                </a:lnTo>
                <a:lnTo>
                  <a:pt x="642757" y="408569"/>
                </a:lnTo>
                <a:lnTo>
                  <a:pt x="683307" y="385921"/>
                </a:lnTo>
                <a:lnTo>
                  <a:pt x="724115" y="363919"/>
                </a:lnTo>
                <a:lnTo>
                  <a:pt x="765172" y="342564"/>
                </a:lnTo>
                <a:lnTo>
                  <a:pt x="806471" y="321856"/>
                </a:lnTo>
                <a:lnTo>
                  <a:pt x="848005" y="301794"/>
                </a:lnTo>
                <a:lnTo>
                  <a:pt x="889766" y="282379"/>
                </a:lnTo>
                <a:lnTo>
                  <a:pt x="931747" y="263609"/>
                </a:lnTo>
                <a:lnTo>
                  <a:pt x="973940" y="245486"/>
                </a:lnTo>
                <a:lnTo>
                  <a:pt x="1016339" y="228009"/>
                </a:lnTo>
                <a:lnTo>
                  <a:pt x="1058934" y="211178"/>
                </a:lnTo>
                <a:lnTo>
                  <a:pt x="1101720" y="194993"/>
                </a:lnTo>
                <a:lnTo>
                  <a:pt x="1144688" y="179453"/>
                </a:lnTo>
                <a:lnTo>
                  <a:pt x="1187831" y="164560"/>
                </a:lnTo>
                <a:lnTo>
                  <a:pt x="1231141" y="150311"/>
                </a:lnTo>
                <a:lnTo>
                  <a:pt x="1274612" y="136709"/>
                </a:lnTo>
                <a:lnTo>
                  <a:pt x="1318235" y="123752"/>
                </a:lnTo>
                <a:lnTo>
                  <a:pt x="1362003" y="111440"/>
                </a:lnTo>
                <a:lnTo>
                  <a:pt x="1405909" y="99773"/>
                </a:lnTo>
                <a:lnTo>
                  <a:pt x="1449944" y="88751"/>
                </a:lnTo>
                <a:lnTo>
                  <a:pt x="1494103" y="78375"/>
                </a:lnTo>
                <a:lnTo>
                  <a:pt x="1538376" y="68643"/>
                </a:lnTo>
                <a:lnTo>
                  <a:pt x="1582758" y="59557"/>
                </a:lnTo>
                <a:lnTo>
                  <a:pt x="1627239" y="51115"/>
                </a:lnTo>
                <a:lnTo>
                  <a:pt x="1671813" y="43317"/>
                </a:lnTo>
                <a:lnTo>
                  <a:pt x="1716473" y="36165"/>
                </a:lnTo>
                <a:lnTo>
                  <a:pt x="1761210" y="29656"/>
                </a:lnTo>
                <a:lnTo>
                  <a:pt x="1806018" y="23792"/>
                </a:lnTo>
                <a:lnTo>
                  <a:pt x="1850888" y="18573"/>
                </a:lnTo>
                <a:lnTo>
                  <a:pt x="1895814" y="13997"/>
                </a:lnTo>
                <a:lnTo>
                  <a:pt x="1940788" y="10066"/>
                </a:lnTo>
                <a:lnTo>
                  <a:pt x="1985802" y="6779"/>
                </a:lnTo>
                <a:lnTo>
                  <a:pt x="2030849" y="4136"/>
                </a:lnTo>
                <a:lnTo>
                  <a:pt x="2075921" y="2136"/>
                </a:lnTo>
                <a:lnTo>
                  <a:pt x="2121012" y="780"/>
                </a:lnTo>
                <a:lnTo>
                  <a:pt x="2166113" y="68"/>
                </a:lnTo>
                <a:lnTo>
                  <a:pt x="2211217" y="0"/>
                </a:lnTo>
                <a:lnTo>
                  <a:pt x="2256317" y="574"/>
                </a:lnTo>
                <a:lnTo>
                  <a:pt x="2301405" y="1793"/>
                </a:lnTo>
                <a:lnTo>
                  <a:pt x="2346473" y="3654"/>
                </a:lnTo>
                <a:lnTo>
                  <a:pt x="2391514" y="6159"/>
                </a:lnTo>
                <a:lnTo>
                  <a:pt x="2436522" y="9306"/>
                </a:lnTo>
                <a:lnTo>
                  <a:pt x="2481487" y="13097"/>
                </a:lnTo>
                <a:lnTo>
                  <a:pt x="2526403" y="17531"/>
                </a:lnTo>
                <a:lnTo>
                  <a:pt x="2571262" y="22607"/>
                </a:lnTo>
                <a:lnTo>
                  <a:pt x="2616058" y="28326"/>
                </a:lnTo>
                <a:lnTo>
                  <a:pt x="2660781" y="34688"/>
                </a:lnTo>
                <a:lnTo>
                  <a:pt x="2705425" y="41692"/>
                </a:lnTo>
                <a:lnTo>
                  <a:pt x="2749983" y="49339"/>
                </a:lnTo>
                <a:lnTo>
                  <a:pt x="2794446" y="57628"/>
                </a:lnTo>
                <a:lnTo>
                  <a:pt x="2838808" y="66559"/>
                </a:lnTo>
                <a:lnTo>
                  <a:pt x="2883061" y="76132"/>
                </a:lnTo>
                <a:lnTo>
                  <a:pt x="2927197" y="86348"/>
                </a:lnTo>
                <a:lnTo>
                  <a:pt x="2971209" y="97205"/>
                </a:lnTo>
                <a:lnTo>
                  <a:pt x="3015090" y="108704"/>
                </a:lnTo>
                <a:lnTo>
                  <a:pt x="3058831" y="120845"/>
                </a:lnTo>
                <a:lnTo>
                  <a:pt x="3102427" y="133628"/>
                </a:lnTo>
                <a:lnTo>
                  <a:pt x="3145868" y="147052"/>
                </a:lnTo>
                <a:lnTo>
                  <a:pt x="3189148" y="161118"/>
                </a:lnTo>
                <a:lnTo>
                  <a:pt x="3232259" y="175825"/>
                </a:lnTo>
                <a:lnTo>
                  <a:pt x="3275194" y="191174"/>
                </a:lnTo>
                <a:lnTo>
                  <a:pt x="3317944" y="207163"/>
                </a:lnTo>
                <a:lnTo>
                  <a:pt x="3360504" y="223794"/>
                </a:lnTo>
                <a:lnTo>
                  <a:pt x="3402865" y="241066"/>
                </a:lnTo>
                <a:lnTo>
                  <a:pt x="3445019" y="258979"/>
                </a:lnTo>
                <a:lnTo>
                  <a:pt x="3486960" y="277532"/>
                </a:lnTo>
                <a:lnTo>
                  <a:pt x="3528680" y="296726"/>
                </a:lnTo>
                <a:lnTo>
                  <a:pt x="3570170" y="316561"/>
                </a:lnTo>
                <a:lnTo>
                  <a:pt x="3611425" y="337037"/>
                </a:lnTo>
                <a:lnTo>
                  <a:pt x="3652436" y="358153"/>
                </a:lnTo>
                <a:lnTo>
                  <a:pt x="3693196" y="379909"/>
                </a:lnTo>
                <a:lnTo>
                  <a:pt x="3733698" y="402306"/>
                </a:lnTo>
                <a:lnTo>
                  <a:pt x="3773933" y="425343"/>
                </a:lnTo>
                <a:lnTo>
                  <a:pt x="3813895" y="449020"/>
                </a:lnTo>
                <a:lnTo>
                  <a:pt x="3853576" y="473337"/>
                </a:lnTo>
                <a:lnTo>
                  <a:pt x="3892968" y="498293"/>
                </a:lnTo>
                <a:lnTo>
                  <a:pt x="3932065" y="523890"/>
                </a:lnTo>
                <a:lnTo>
                  <a:pt x="3970858" y="550126"/>
                </a:lnTo>
                <a:lnTo>
                  <a:pt x="4009340" y="577002"/>
                </a:lnTo>
                <a:lnTo>
                  <a:pt x="4047503" y="604518"/>
                </a:lnTo>
                <a:lnTo>
                  <a:pt x="4085341" y="632673"/>
                </a:lnTo>
                <a:lnTo>
                  <a:pt x="4122846" y="661467"/>
                </a:lnTo>
                <a:lnTo>
                  <a:pt x="4160010" y="690901"/>
                </a:lnTo>
                <a:lnTo>
                  <a:pt x="4196825" y="720973"/>
                </a:lnTo>
                <a:lnTo>
                  <a:pt x="4233285" y="751685"/>
                </a:lnTo>
                <a:lnTo>
                  <a:pt x="4269381" y="783036"/>
                </a:lnTo>
                <a:lnTo>
                  <a:pt x="4305107" y="815025"/>
                </a:lnTo>
                <a:lnTo>
                  <a:pt x="4340455" y="847654"/>
                </a:lnTo>
                <a:lnTo>
                  <a:pt x="4375417" y="880921"/>
                </a:lnTo>
                <a:lnTo>
                  <a:pt x="4409986" y="914827"/>
                </a:lnTo>
              </a:path>
            </a:pathLst>
          </a:custGeom>
          <a:ln w="44450">
            <a:solidFill>
              <a:srgbClr val="FFFFF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62582" y="3410724"/>
            <a:ext cx="219710" cy="220345"/>
          </a:xfrm>
          <a:custGeom>
            <a:avLst/>
            <a:gdLst/>
            <a:ahLst/>
            <a:cxnLst/>
            <a:rect l="l" t="t" r="r" b="b"/>
            <a:pathLst>
              <a:path w="219709" h="220345">
                <a:moveTo>
                  <a:pt x="157975" y="0"/>
                </a:moveTo>
                <a:lnTo>
                  <a:pt x="219684" y="220345"/>
                </a:lnTo>
                <a:lnTo>
                  <a:pt x="0" y="156324"/>
                </a:lnTo>
              </a:path>
            </a:pathLst>
          </a:custGeom>
          <a:ln w="444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319516" y="3041904"/>
            <a:ext cx="3165348" cy="21838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/>
              <a:t>“Lift </a:t>
            </a:r>
            <a:r>
              <a:rPr spc="-110" dirty="0"/>
              <a:t>&amp; </a:t>
            </a:r>
            <a:r>
              <a:rPr spc="-70" dirty="0"/>
              <a:t>Shift” </a:t>
            </a:r>
            <a:r>
              <a:rPr spc="-25" dirty="0"/>
              <a:t>Migration </a:t>
            </a:r>
            <a:r>
              <a:rPr spc="-315" dirty="0"/>
              <a:t>Is </a:t>
            </a:r>
            <a:r>
              <a:rPr spc="95" dirty="0"/>
              <a:t>Not</a:t>
            </a:r>
            <a:r>
              <a:rPr spc="-835" dirty="0"/>
              <a:t> </a:t>
            </a:r>
            <a:r>
              <a:rPr spc="-35" dirty="0"/>
              <a:t>the </a:t>
            </a:r>
            <a:r>
              <a:rPr spc="-10" dirty="0"/>
              <a:t>Way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2578" y="3214141"/>
            <a:ext cx="62712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5" dirty="0">
                <a:solidFill>
                  <a:srgbClr val="3E3E3E"/>
                </a:solidFill>
              </a:rPr>
              <a:t>Fully</a:t>
            </a:r>
            <a:r>
              <a:rPr sz="2400" spc="-135" dirty="0">
                <a:solidFill>
                  <a:srgbClr val="3E3E3E"/>
                </a:solidFill>
              </a:rPr>
              <a:t> </a:t>
            </a:r>
            <a:r>
              <a:rPr sz="2400" spc="30" dirty="0">
                <a:solidFill>
                  <a:srgbClr val="3E3E3E"/>
                </a:solidFill>
              </a:rPr>
              <a:t>utilizing</a:t>
            </a:r>
            <a:r>
              <a:rPr sz="2400" spc="-130" dirty="0">
                <a:solidFill>
                  <a:srgbClr val="3E3E3E"/>
                </a:solidFill>
              </a:rPr>
              <a:t> </a:t>
            </a:r>
            <a:r>
              <a:rPr sz="2400" spc="5" dirty="0">
                <a:solidFill>
                  <a:srgbClr val="3E3E3E"/>
                </a:solidFill>
              </a:rPr>
              <a:t>the</a:t>
            </a:r>
            <a:r>
              <a:rPr sz="2400" spc="-130" dirty="0">
                <a:solidFill>
                  <a:srgbClr val="3E3E3E"/>
                </a:solidFill>
              </a:rPr>
              <a:t> </a:t>
            </a:r>
            <a:r>
              <a:rPr sz="2400" spc="70" dirty="0">
                <a:solidFill>
                  <a:srgbClr val="3E3E3E"/>
                </a:solidFill>
              </a:rPr>
              <a:t>cloud</a:t>
            </a:r>
            <a:r>
              <a:rPr sz="2400" spc="-130" dirty="0">
                <a:solidFill>
                  <a:srgbClr val="3E3E3E"/>
                </a:solidFill>
              </a:rPr>
              <a:t> </a:t>
            </a:r>
            <a:r>
              <a:rPr sz="2400" dirty="0">
                <a:solidFill>
                  <a:srgbClr val="3E3E3E"/>
                </a:solidFill>
              </a:rPr>
              <a:t>requires</a:t>
            </a:r>
            <a:r>
              <a:rPr sz="2400" spc="-130" dirty="0">
                <a:solidFill>
                  <a:srgbClr val="3E3E3E"/>
                </a:solidFill>
              </a:rPr>
              <a:t> </a:t>
            </a:r>
            <a:r>
              <a:rPr sz="2400" spc="-10" dirty="0">
                <a:solidFill>
                  <a:srgbClr val="3E3E3E"/>
                </a:solidFill>
              </a:rPr>
              <a:t>change!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358140" y="1950720"/>
            <a:ext cx="3773424" cy="29413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30096" y="2689860"/>
            <a:ext cx="1431036" cy="14630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39428" y="2294001"/>
            <a:ext cx="7446009" cy="2095500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2700" marR="5080" algn="ctr">
              <a:lnSpc>
                <a:spcPct val="85400"/>
              </a:lnSpc>
              <a:spcBef>
                <a:spcPts val="1045"/>
              </a:spcBef>
            </a:pPr>
            <a:r>
              <a:rPr sz="5400" spc="-10" dirty="0"/>
              <a:t>Spring </a:t>
            </a:r>
            <a:r>
              <a:rPr sz="5400" spc="95" dirty="0"/>
              <a:t>Cloud </a:t>
            </a:r>
            <a:r>
              <a:rPr sz="4800" spc="-135" dirty="0"/>
              <a:t>helps</a:t>
            </a:r>
            <a:r>
              <a:rPr sz="4800" spc="-1140" dirty="0"/>
              <a:t> </a:t>
            </a:r>
            <a:r>
              <a:rPr sz="4800" spc="-110" dirty="0"/>
              <a:t>you  </a:t>
            </a:r>
            <a:r>
              <a:rPr sz="4800" spc="-85" dirty="0"/>
              <a:t>build </a:t>
            </a:r>
            <a:r>
              <a:rPr sz="4800" spc="-145" dirty="0"/>
              <a:t>cloud-native  </a:t>
            </a:r>
            <a:r>
              <a:rPr sz="4800" spc="-110" dirty="0"/>
              <a:t>applications</a:t>
            </a:r>
            <a:endParaRPr sz="4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744" y="2980245"/>
            <a:ext cx="921448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160" dirty="0">
                <a:solidFill>
                  <a:srgbClr val="3E3E3E"/>
                </a:solidFill>
                <a:latin typeface="Verdana"/>
                <a:cs typeface="Verdana"/>
              </a:rPr>
              <a:t>“…</a:t>
            </a:r>
            <a:r>
              <a:rPr sz="2800" spc="-14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65" dirty="0">
                <a:solidFill>
                  <a:srgbClr val="3E3E3E"/>
                </a:solidFill>
                <a:latin typeface="Verdana"/>
                <a:cs typeface="Verdana"/>
              </a:rPr>
              <a:t>a</a:t>
            </a:r>
            <a:r>
              <a:rPr sz="2800" spc="-15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3E3E3E"/>
                </a:solidFill>
                <a:latin typeface="Verdana"/>
                <a:cs typeface="Verdana"/>
              </a:rPr>
              <a:t>software</a:t>
            </a:r>
            <a:r>
              <a:rPr sz="2800" spc="-12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15" dirty="0">
                <a:solidFill>
                  <a:srgbClr val="3E3E3E"/>
                </a:solidFill>
                <a:latin typeface="Verdana"/>
                <a:cs typeface="Verdana"/>
              </a:rPr>
              <a:t>application</a:t>
            </a:r>
            <a:r>
              <a:rPr sz="2800" spc="-12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20" dirty="0">
                <a:solidFill>
                  <a:srgbClr val="3E3E3E"/>
                </a:solidFill>
                <a:latin typeface="Verdana"/>
                <a:cs typeface="Verdana"/>
              </a:rPr>
              <a:t>that</a:t>
            </a:r>
            <a:r>
              <a:rPr sz="2800" spc="-16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55" dirty="0">
                <a:solidFill>
                  <a:srgbClr val="3E3E3E"/>
                </a:solidFill>
                <a:latin typeface="Verdana"/>
                <a:cs typeface="Verdana"/>
              </a:rPr>
              <a:t>is</a:t>
            </a:r>
            <a:r>
              <a:rPr sz="2800" spc="-13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10" dirty="0">
                <a:solidFill>
                  <a:srgbClr val="3E3E3E"/>
                </a:solidFill>
                <a:latin typeface="Verdana"/>
                <a:cs typeface="Verdana"/>
              </a:rPr>
              <a:t>specifically</a:t>
            </a:r>
            <a:r>
              <a:rPr sz="2800" spc="-11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3E3E3E"/>
                </a:solidFill>
                <a:latin typeface="Verdana"/>
                <a:cs typeface="Verdana"/>
              </a:rPr>
              <a:t>built</a:t>
            </a:r>
            <a:r>
              <a:rPr sz="2800" spc="-15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20" dirty="0">
                <a:solidFill>
                  <a:srgbClr val="3E3E3E"/>
                </a:solidFill>
                <a:latin typeface="Verdana"/>
                <a:cs typeface="Verdana"/>
              </a:rPr>
              <a:t>for  </a:t>
            </a:r>
            <a:r>
              <a:rPr sz="2800" spc="50" dirty="0">
                <a:solidFill>
                  <a:srgbClr val="3E3E3E"/>
                </a:solidFill>
                <a:latin typeface="Verdana"/>
                <a:cs typeface="Verdana"/>
              </a:rPr>
              <a:t>cloud </a:t>
            </a:r>
            <a:r>
              <a:rPr sz="2800" spc="25" dirty="0">
                <a:solidFill>
                  <a:srgbClr val="3E3E3E"/>
                </a:solidFill>
                <a:latin typeface="Verdana"/>
                <a:cs typeface="Verdana"/>
              </a:rPr>
              <a:t>computing </a:t>
            </a:r>
            <a:r>
              <a:rPr sz="2800" spc="-270" dirty="0">
                <a:solidFill>
                  <a:srgbClr val="3E3E3E"/>
                </a:solidFill>
                <a:latin typeface="Verdana"/>
                <a:cs typeface="Verdana"/>
              </a:rPr>
              <a:t>…</a:t>
            </a:r>
            <a:r>
              <a:rPr sz="2800" spc="-50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45" dirty="0">
                <a:solidFill>
                  <a:srgbClr val="3E3E3E"/>
                </a:solidFill>
                <a:latin typeface="Verdana"/>
                <a:cs typeface="Verdana"/>
              </a:rPr>
              <a:t>“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3744" y="2092807"/>
            <a:ext cx="37382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0" dirty="0">
                <a:solidFill>
                  <a:srgbClr val="9BC850"/>
                </a:solidFill>
                <a:latin typeface="Verdana"/>
                <a:cs typeface="Verdana"/>
              </a:rPr>
              <a:t>Cloud</a:t>
            </a:r>
            <a:r>
              <a:rPr sz="4800" spc="-575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4800" spc="-140" dirty="0">
                <a:solidFill>
                  <a:srgbClr val="9BC850"/>
                </a:solidFill>
                <a:latin typeface="Verdana"/>
                <a:cs typeface="Verdana"/>
              </a:rPr>
              <a:t>Native</a:t>
            </a:r>
            <a:endParaRPr sz="4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95531" y="6184391"/>
            <a:ext cx="451103" cy="449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58055" y="2013204"/>
            <a:ext cx="3745992" cy="25847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58613" y="3294430"/>
            <a:ext cx="23609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0" dirty="0">
                <a:solidFill>
                  <a:srgbClr val="FFFFFF"/>
                </a:solidFill>
                <a:latin typeface="Verdana"/>
                <a:cs typeface="Verdana"/>
              </a:rPr>
              <a:t>Spring</a:t>
            </a:r>
            <a:r>
              <a:rPr sz="28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70" dirty="0">
                <a:solidFill>
                  <a:srgbClr val="FFFFFF"/>
                </a:solidFill>
                <a:latin typeface="Verdana"/>
                <a:cs typeface="Verdana"/>
              </a:rPr>
              <a:t>Cloud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40635" y="815339"/>
            <a:ext cx="2124456" cy="14645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480919" y="1436636"/>
            <a:ext cx="13576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4510" marR="5080" indent="-512445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Spring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35" dirty="0">
                <a:solidFill>
                  <a:srgbClr val="FFFFFF"/>
                </a:solidFill>
                <a:latin typeface="Verdana"/>
                <a:cs typeface="Verdana"/>
              </a:rPr>
              <a:t>Cloud 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Bus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176725" y="2248763"/>
            <a:ext cx="464184" cy="414020"/>
          </a:xfrm>
          <a:custGeom>
            <a:avLst/>
            <a:gdLst/>
            <a:ahLst/>
            <a:cxnLst/>
            <a:rect l="l" t="t" r="r" b="b"/>
            <a:pathLst>
              <a:path w="464185" h="414019">
                <a:moveTo>
                  <a:pt x="463575" y="413423"/>
                </a:moveTo>
                <a:lnTo>
                  <a:pt x="0" y="0"/>
                </a:lnTo>
              </a:path>
            </a:pathLst>
          </a:custGeom>
          <a:ln w="60960">
            <a:solidFill>
              <a:srgbClr val="F05A28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62984" y="2147316"/>
            <a:ext cx="197485" cy="190500"/>
          </a:xfrm>
          <a:custGeom>
            <a:avLst/>
            <a:gdLst/>
            <a:ahLst/>
            <a:cxnLst/>
            <a:rect l="l" t="t" r="r" b="b"/>
            <a:pathLst>
              <a:path w="197485" h="190500">
                <a:moveTo>
                  <a:pt x="0" y="0"/>
                </a:moveTo>
                <a:lnTo>
                  <a:pt x="75615" y="189966"/>
                </a:lnTo>
                <a:lnTo>
                  <a:pt x="197345" y="53479"/>
                </a:lnTo>
                <a:lnTo>
                  <a:pt x="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183880" y="4939284"/>
            <a:ext cx="2124455" cy="14660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625090" y="5561467"/>
            <a:ext cx="13576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7345" marR="5080" indent="-33528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Spring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35" dirty="0">
                <a:solidFill>
                  <a:srgbClr val="FFFFFF"/>
                </a:solidFill>
                <a:latin typeface="Verdana"/>
                <a:cs typeface="Verdana"/>
              </a:rPr>
              <a:t>Cloud  </a:t>
            </a:r>
            <a:r>
              <a:rPr sz="1600" spc="-30" dirty="0">
                <a:solidFill>
                  <a:srgbClr val="FFFFFF"/>
                </a:solidFill>
                <a:latin typeface="Verdana"/>
                <a:cs typeface="Verdana"/>
              </a:rPr>
              <a:t>Stream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697723" y="4395215"/>
            <a:ext cx="678815" cy="506095"/>
          </a:xfrm>
          <a:custGeom>
            <a:avLst/>
            <a:gdLst/>
            <a:ahLst/>
            <a:cxnLst/>
            <a:rect l="l" t="t" r="r" b="b"/>
            <a:pathLst>
              <a:path w="678815" h="506095">
                <a:moveTo>
                  <a:pt x="0" y="0"/>
                </a:moveTo>
                <a:lnTo>
                  <a:pt x="678256" y="505536"/>
                </a:lnTo>
              </a:path>
            </a:pathLst>
          </a:custGeom>
          <a:ln w="60960">
            <a:solidFill>
              <a:srgbClr val="F05A28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96897" y="4809210"/>
            <a:ext cx="201295" cy="182880"/>
          </a:xfrm>
          <a:custGeom>
            <a:avLst/>
            <a:gdLst/>
            <a:ahLst/>
            <a:cxnLst/>
            <a:rect l="l" t="t" r="r" b="b"/>
            <a:pathLst>
              <a:path w="201295" h="182879">
                <a:moveTo>
                  <a:pt x="109296" y="0"/>
                </a:moveTo>
                <a:lnTo>
                  <a:pt x="0" y="146621"/>
                </a:lnTo>
                <a:lnTo>
                  <a:pt x="201269" y="182613"/>
                </a:lnTo>
                <a:lnTo>
                  <a:pt x="109296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38527" y="4939284"/>
            <a:ext cx="2124455" cy="14660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378735" y="5561467"/>
            <a:ext cx="13576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8620" marR="5080" indent="-376555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Spring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35" dirty="0">
                <a:solidFill>
                  <a:srgbClr val="FFFFFF"/>
                </a:solidFill>
                <a:latin typeface="Verdana"/>
                <a:cs typeface="Verdana"/>
              </a:rPr>
              <a:t>Cloud  </a:t>
            </a:r>
            <a:r>
              <a:rPr sz="1600" spc="-15" dirty="0">
                <a:solidFill>
                  <a:srgbClr val="FFFFFF"/>
                </a:solidFill>
                <a:latin typeface="Verdana"/>
                <a:cs typeface="Verdana"/>
              </a:rPr>
              <a:t>Sleuth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923791" y="4530852"/>
            <a:ext cx="538480" cy="436880"/>
          </a:xfrm>
          <a:custGeom>
            <a:avLst/>
            <a:gdLst/>
            <a:ahLst/>
            <a:cxnLst/>
            <a:rect l="l" t="t" r="r" b="b"/>
            <a:pathLst>
              <a:path w="538479" h="436879">
                <a:moveTo>
                  <a:pt x="538264" y="0"/>
                </a:moveTo>
                <a:lnTo>
                  <a:pt x="0" y="436638"/>
                </a:lnTo>
              </a:path>
            </a:pathLst>
          </a:custGeom>
          <a:ln w="60959">
            <a:solidFill>
              <a:srgbClr val="F05A28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05428" y="4877269"/>
            <a:ext cx="200025" cy="186690"/>
          </a:xfrm>
          <a:custGeom>
            <a:avLst/>
            <a:gdLst/>
            <a:ahLst/>
            <a:cxnLst/>
            <a:rect l="l" t="t" r="r" b="b"/>
            <a:pathLst>
              <a:path w="200025" h="186689">
                <a:moveTo>
                  <a:pt x="84416" y="0"/>
                </a:moveTo>
                <a:lnTo>
                  <a:pt x="0" y="186232"/>
                </a:lnTo>
                <a:lnTo>
                  <a:pt x="199631" y="142024"/>
                </a:lnTo>
                <a:lnTo>
                  <a:pt x="84416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183880" y="815339"/>
            <a:ext cx="2124455" cy="14645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625090" y="1436636"/>
            <a:ext cx="13576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2425" marR="5080" indent="-34036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Spring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35" dirty="0">
                <a:solidFill>
                  <a:srgbClr val="FFFFFF"/>
                </a:solidFill>
                <a:latin typeface="Verdana"/>
                <a:cs typeface="Verdana"/>
              </a:rPr>
              <a:t>Cloud  </a:t>
            </a:r>
            <a:r>
              <a:rPr sz="1600" spc="-5" dirty="0">
                <a:solidFill>
                  <a:srgbClr val="FFFFFF"/>
                </a:solidFill>
                <a:latin typeface="Verdana"/>
                <a:cs typeface="Verdana"/>
              </a:rPr>
              <a:t>Cluster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281671" y="2128773"/>
            <a:ext cx="682625" cy="414020"/>
          </a:xfrm>
          <a:custGeom>
            <a:avLst/>
            <a:gdLst/>
            <a:ahLst/>
            <a:cxnLst/>
            <a:rect l="l" t="t" r="r" b="b"/>
            <a:pathLst>
              <a:path w="682625" h="414019">
                <a:moveTo>
                  <a:pt x="0" y="413664"/>
                </a:moveTo>
                <a:lnTo>
                  <a:pt x="682548" y="0"/>
                </a:lnTo>
              </a:path>
            </a:pathLst>
          </a:custGeom>
          <a:ln w="60960">
            <a:solidFill>
              <a:srgbClr val="F05A28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890764" y="2049779"/>
            <a:ext cx="203835" cy="173355"/>
          </a:xfrm>
          <a:custGeom>
            <a:avLst/>
            <a:gdLst/>
            <a:ahLst/>
            <a:cxnLst/>
            <a:rect l="l" t="t" r="r" b="b"/>
            <a:pathLst>
              <a:path w="203834" h="173355">
                <a:moveTo>
                  <a:pt x="203784" y="0"/>
                </a:moveTo>
                <a:lnTo>
                  <a:pt x="0" y="16586"/>
                </a:lnTo>
                <a:lnTo>
                  <a:pt x="94792" y="172986"/>
                </a:lnTo>
                <a:lnTo>
                  <a:pt x="203784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33500" y="2877311"/>
            <a:ext cx="2124455" cy="14660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154529" y="3566782"/>
            <a:ext cx="6953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30" dirty="0">
                <a:solidFill>
                  <a:srgbClr val="FFFFFF"/>
                </a:solidFill>
                <a:latin typeface="Verdana"/>
                <a:cs typeface="Verdana"/>
              </a:rPr>
              <a:t>Mo</a:t>
            </a:r>
            <a:r>
              <a:rPr sz="1600" spc="-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…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738219" y="3637788"/>
            <a:ext cx="520700" cy="22860"/>
          </a:xfrm>
          <a:custGeom>
            <a:avLst/>
            <a:gdLst/>
            <a:ahLst/>
            <a:cxnLst/>
            <a:rect l="l" t="t" r="r" b="b"/>
            <a:pathLst>
              <a:path w="520700" h="22860">
                <a:moveTo>
                  <a:pt x="520636" y="0"/>
                </a:moveTo>
                <a:lnTo>
                  <a:pt x="0" y="22809"/>
                </a:lnTo>
              </a:path>
            </a:pathLst>
          </a:custGeom>
          <a:ln w="60960">
            <a:solidFill>
              <a:srgbClr val="F05A28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85971" y="3567900"/>
            <a:ext cx="187325" cy="182880"/>
          </a:xfrm>
          <a:custGeom>
            <a:avLst/>
            <a:gdLst/>
            <a:ahLst/>
            <a:cxnLst/>
            <a:rect l="l" t="t" r="r" b="b"/>
            <a:pathLst>
              <a:path w="187325" h="182879">
                <a:moveTo>
                  <a:pt x="178701" y="0"/>
                </a:moveTo>
                <a:lnTo>
                  <a:pt x="0" y="99364"/>
                </a:lnTo>
                <a:lnTo>
                  <a:pt x="186715" y="182702"/>
                </a:lnTo>
                <a:lnTo>
                  <a:pt x="178701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726423" y="2877311"/>
            <a:ext cx="2124455" cy="14660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9167139" y="3499053"/>
            <a:ext cx="13576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5760" marR="5080" indent="-353695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Spring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35" dirty="0">
                <a:solidFill>
                  <a:srgbClr val="FFFFFF"/>
                </a:solidFill>
                <a:latin typeface="Verdana"/>
                <a:cs typeface="Verdana"/>
              </a:rPr>
              <a:t>Cloud 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Consul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004047" y="3537203"/>
            <a:ext cx="570230" cy="57785"/>
          </a:xfrm>
          <a:custGeom>
            <a:avLst/>
            <a:gdLst/>
            <a:ahLst/>
            <a:cxnLst/>
            <a:rect l="l" t="t" r="r" b="b"/>
            <a:pathLst>
              <a:path w="570229" h="57785">
                <a:moveTo>
                  <a:pt x="0" y="0"/>
                </a:moveTo>
                <a:lnTo>
                  <a:pt x="570077" y="57391"/>
                </a:lnTo>
              </a:path>
            </a:pathLst>
          </a:custGeom>
          <a:ln w="60960">
            <a:solidFill>
              <a:srgbClr val="F05A28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534641" y="3500551"/>
            <a:ext cx="191135" cy="182245"/>
          </a:xfrm>
          <a:custGeom>
            <a:avLst/>
            <a:gdLst/>
            <a:ahLst/>
            <a:cxnLst/>
            <a:rect l="l" t="t" r="r" b="b"/>
            <a:pathLst>
              <a:path w="191134" h="182245">
                <a:moveTo>
                  <a:pt x="18326" y="0"/>
                </a:moveTo>
                <a:lnTo>
                  <a:pt x="0" y="181965"/>
                </a:lnTo>
                <a:lnTo>
                  <a:pt x="191122" y="109308"/>
                </a:lnTo>
                <a:lnTo>
                  <a:pt x="18326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061203" y="5248655"/>
            <a:ext cx="2124455" cy="14645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501906" y="5869956"/>
            <a:ext cx="13576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3380" marR="5080" indent="-361315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Spring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35" dirty="0">
                <a:solidFill>
                  <a:srgbClr val="FFFFFF"/>
                </a:solidFill>
                <a:latin typeface="Verdana"/>
                <a:cs typeface="Verdana"/>
              </a:rPr>
              <a:t>Cloud  </a:t>
            </a:r>
            <a:r>
              <a:rPr sz="1600" spc="20" dirty="0">
                <a:solidFill>
                  <a:srgbClr val="FFFFFF"/>
                </a:solidFill>
                <a:latin typeface="Verdana"/>
                <a:cs typeface="Verdana"/>
              </a:rPr>
              <a:t>Netflix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176149" y="4631435"/>
            <a:ext cx="6350" cy="380365"/>
          </a:xfrm>
          <a:custGeom>
            <a:avLst/>
            <a:gdLst/>
            <a:ahLst/>
            <a:cxnLst/>
            <a:rect l="l" t="t" r="r" b="b"/>
            <a:pathLst>
              <a:path w="6350" h="380364">
                <a:moveTo>
                  <a:pt x="6057" y="0"/>
                </a:moveTo>
                <a:lnTo>
                  <a:pt x="0" y="380263"/>
                </a:lnTo>
              </a:path>
            </a:pathLst>
          </a:custGeom>
          <a:ln w="60960">
            <a:solidFill>
              <a:srgbClr val="F05A28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85204" y="4979771"/>
            <a:ext cx="182880" cy="184785"/>
          </a:xfrm>
          <a:custGeom>
            <a:avLst/>
            <a:gdLst/>
            <a:ahLst/>
            <a:cxnLst/>
            <a:rect l="l" t="t" r="r" b="b"/>
            <a:pathLst>
              <a:path w="182879" h="184785">
                <a:moveTo>
                  <a:pt x="0" y="0"/>
                </a:moveTo>
                <a:lnTo>
                  <a:pt x="88519" y="184315"/>
                </a:lnTo>
                <a:lnTo>
                  <a:pt x="182854" y="2908"/>
                </a:lnTo>
                <a:lnTo>
                  <a:pt x="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111496" y="16764"/>
            <a:ext cx="2124455" cy="14660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44525" marR="5080" indent="-361315">
              <a:lnSpc>
                <a:spcPct val="100000"/>
              </a:lnSpc>
              <a:spcBef>
                <a:spcPts val="95"/>
              </a:spcBef>
            </a:pPr>
            <a:r>
              <a:rPr dirty="0"/>
              <a:t>Spring</a:t>
            </a:r>
            <a:r>
              <a:rPr spc="-135" dirty="0"/>
              <a:t> </a:t>
            </a:r>
            <a:r>
              <a:rPr spc="35" dirty="0"/>
              <a:t>Cloud  </a:t>
            </a:r>
            <a:r>
              <a:rPr spc="30" dirty="0"/>
              <a:t>Config</a:t>
            </a:r>
          </a:p>
        </p:txBody>
      </p:sp>
      <p:sp>
        <p:nvSpPr>
          <p:cNvPr id="36" name="object 36"/>
          <p:cNvSpPr/>
          <p:nvPr/>
        </p:nvSpPr>
        <p:spPr>
          <a:xfrm>
            <a:off x="6224015" y="1674799"/>
            <a:ext cx="10160" cy="317500"/>
          </a:xfrm>
          <a:custGeom>
            <a:avLst/>
            <a:gdLst/>
            <a:ahLst/>
            <a:cxnLst/>
            <a:rect l="l" t="t" r="r" b="b"/>
            <a:pathLst>
              <a:path w="10160" h="317500">
                <a:moveTo>
                  <a:pt x="0" y="317449"/>
                </a:moveTo>
                <a:lnTo>
                  <a:pt x="9893" y="0"/>
                </a:lnTo>
              </a:path>
            </a:pathLst>
          </a:custGeom>
          <a:ln w="60960">
            <a:solidFill>
              <a:srgbClr val="F05A28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141580" y="1522475"/>
            <a:ext cx="182880" cy="186055"/>
          </a:xfrm>
          <a:custGeom>
            <a:avLst/>
            <a:gdLst/>
            <a:ahLst/>
            <a:cxnLst/>
            <a:rect l="l" t="t" r="r" b="b"/>
            <a:pathLst>
              <a:path w="182879" h="186055">
                <a:moveTo>
                  <a:pt x="97078" y="0"/>
                </a:moveTo>
                <a:lnTo>
                  <a:pt x="0" y="179946"/>
                </a:lnTo>
                <a:lnTo>
                  <a:pt x="182791" y="185635"/>
                </a:lnTo>
                <a:lnTo>
                  <a:pt x="97078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208</Words>
  <Application>Microsoft Office PowerPoint</Application>
  <PresentationFormat>Widescreen</PresentationFormat>
  <Paragraphs>50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Calibri</vt:lpstr>
      <vt:lpstr>Verdana</vt:lpstr>
      <vt:lpstr>Office Theme</vt:lpstr>
      <vt:lpstr>Spring Cloud Fundamentals</vt:lpstr>
      <vt:lpstr>”The Cloud” and All Its Hype</vt:lpstr>
      <vt:lpstr>PowerPoint Presentation</vt:lpstr>
      <vt:lpstr>New Challenges</vt:lpstr>
      <vt:lpstr>“Lift &amp; Shift” Migration Is Not the Way</vt:lpstr>
      <vt:lpstr>Fully utilizing the cloud requires change!</vt:lpstr>
      <vt:lpstr>Spring Cloud helps you  build cloud-native  applications</vt:lpstr>
      <vt:lpstr>PowerPoint Presentation</vt:lpstr>
      <vt:lpstr>Spring Cloud  Config</vt:lpstr>
      <vt:lpstr>Spring Cloud  Config</vt:lpstr>
      <vt:lpstr>PowerPoint Presentation</vt:lpstr>
      <vt:lpstr>Prerequisites</vt:lpstr>
      <vt:lpstr>PowerPoint Presentation</vt:lpstr>
      <vt:lpstr>What You Need to Know Before You Begin</vt:lpstr>
      <vt:lpstr>What Software You Need Before You Begin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Dustin Schultz</dc:creator>
  <cp:lastModifiedBy>Sharad Rajore</cp:lastModifiedBy>
  <cp:revision>3</cp:revision>
  <dcterms:created xsi:type="dcterms:W3CDTF">2018-08-09T11:59:18Z</dcterms:created>
  <dcterms:modified xsi:type="dcterms:W3CDTF">2018-08-09T18:16:19Z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2017-06-05T00:00:00Z</vt:filetime>
  </property>
  <property fmtid="{D5CDD505-2E9C-101B-9397-08002B2CF9AE}" pid="3" name="Creator">
    <vt:lpwstr>Acrobat PDFMaker 17 for PowerPoint</vt:lpwstr>
  </property>
  <property fmtid="{D5CDD505-2E9C-101B-9397-08002B2CF9AE}" pid="4" name="LastSaved">
    <vt:filetime>2018-08-09T00:00:00Z</vt:filetime>
  </property>
</Properties>
</file>