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IN" sz="3200" b="1" dirty="0">
                <a:solidFill>
                  <a:schemeClr val="accent1">
                    <a:lumMod val="75000"/>
                  </a:schemeClr>
                </a:solidFill>
                <a:latin typeface="Arial"/>
                <a:ea typeface="+mn-ea"/>
                <a:cs typeface="Arial"/>
              </a:rPr>
              <a:t>Keylogger for Cybersecurity</a:t>
            </a:r>
            <a:endParaRPr lang="en-US" sz="3200" b="1" dirty="0">
              <a:solidFill>
                <a:schemeClr val="accent1">
                  <a:lumMod val="75000"/>
                </a:schemeClr>
              </a:solidFill>
              <a:latin typeface="Arial"/>
              <a:ea typeface="+mn-ea"/>
              <a:cs typeface="Aria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KRISHNAMOORTHY.T</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a:solidFill>
                  <a:schemeClr val="accent1">
                    <a:lumMod val="75000"/>
                  </a:schemeClr>
                </a:solidFill>
                <a:latin typeface="Arial"/>
                <a:cs typeface="Arial"/>
              </a:rPr>
              <a:t>- INFORMATION TECHNOLOGY </a:t>
            </a:r>
            <a:r>
              <a:rPr lang="en-IN" sz="2000" b="1" dirty="0">
                <a:solidFill>
                  <a:schemeClr val="accent1">
                    <a:lumMod val="75000"/>
                  </a:schemeClr>
                </a:solidFill>
                <a:latin typeface="Arial"/>
                <a:cs typeface="Arial"/>
              </a:rPr>
              <a:t>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000" dirty="0">
                <a:solidFill>
                  <a:srgbClr val="0F0F0F"/>
                </a:solidFill>
                <a:ea typeface="+mn-lt"/>
                <a:cs typeface="+mn-lt"/>
              </a:rPr>
              <a:t>Smith, J., Johnson, B., &amp; Williams, C. (2019). "Visualization Techniques for Cyber Security Threat Analysis." Journal of Information Security,</a:t>
            </a:r>
          </a:p>
          <a:p>
            <a:r>
              <a:rPr lang="en-US" sz="2000" dirty="0">
                <a:solidFill>
                  <a:srgbClr val="0F0F0F"/>
                </a:solidFill>
                <a:ea typeface="+mn-lt"/>
                <a:cs typeface="+mn-lt"/>
              </a:rPr>
              <a:t>Anderson, R., &amp; Thomas, M. (2021). "Design and Implementation of a Cyber Security Dashboard for Real-Time Threat Monitoring." In Proceedings of the IEEE International Conference on Cybersecurity and Privacy</a:t>
            </a:r>
          </a:p>
          <a:p>
            <a:r>
              <a:rPr lang="en-US" sz="2000" dirty="0">
                <a:solidFill>
                  <a:srgbClr val="0F0F0F"/>
                </a:solidFill>
                <a:ea typeface="+mn-lt"/>
                <a:cs typeface="+mn-lt"/>
              </a:rPr>
              <a:t>Naan </a:t>
            </a:r>
            <a:r>
              <a:rPr lang="en-US" sz="2000" dirty="0" err="1">
                <a:solidFill>
                  <a:srgbClr val="0F0F0F"/>
                </a:solidFill>
                <a:ea typeface="+mn-lt"/>
                <a:cs typeface="+mn-lt"/>
              </a:rPr>
              <a:t>Mudhalvan</a:t>
            </a:r>
            <a:r>
              <a:rPr lang="en-US" sz="2000" dirty="0">
                <a:solidFill>
                  <a:srgbClr val="0F0F0F"/>
                </a:solidFill>
                <a:ea typeface="+mn-lt"/>
                <a:cs typeface="+mn-lt"/>
              </a:rPr>
              <a:t> cyber security (E2324)</a:t>
            </a:r>
          </a:p>
          <a:p>
            <a:r>
              <a:rPr lang="en-US" sz="2000" dirty="0">
                <a:solidFill>
                  <a:srgbClr val="0F0F0F"/>
                </a:solidFill>
                <a:ea typeface="+mn-lt"/>
                <a:cs typeface="+mn-lt"/>
              </a:rPr>
              <a:t>GOOGLE AND CHATGPT.</a:t>
            </a:r>
            <a:endParaRPr lang="en-IN" sz="20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Unauthorized access to sensitive information remains a significant concern in cybersecurity. Traditional security measures may not always be effective in detecting insider threats or malicious activities. Hence, there's a need for a solution that can discreetly monitor user activities to detect suspicious behavior without disrupting normal operations.</a:t>
            </a:r>
            <a:endParaRPr lang="en-IN" sz="2400" dirty="0">
              <a:solidFill>
                <a:srgbClr val="0F0F0F"/>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46703" y="1130711"/>
            <a:ext cx="11711000" cy="5727290"/>
          </a:xfrm>
        </p:spPr>
        <p:txBody>
          <a:bodyPr vert="horz" lIns="91440" tIns="45720" rIns="91440" bIns="45720" rtlCol="0" anchor="ctr">
            <a:noAutofit/>
          </a:bodyPr>
          <a:lstStyle/>
          <a:p>
            <a:pPr algn="l"/>
            <a:r>
              <a:rPr lang="en-US" sz="1200" b="1" dirty="0">
                <a:latin typeface="Calibri"/>
                <a:ea typeface="+mn-lt"/>
                <a:cs typeface="+mn-lt"/>
              </a:rPr>
              <a:t>The proposed system aims to develop a keylogger as a cybersecurity tool to monitor and record keystrokes on a system. This keylogger will run in the background, capturing user input without their knowledge. It will log keystrokes, including passwords, usernames, and other sensitive information, and store them securely for analysis.</a:t>
            </a:r>
          </a:p>
          <a:p>
            <a:r>
              <a:rPr lang="en-US" sz="1200" dirty="0"/>
              <a:t> </a:t>
            </a:r>
            <a:r>
              <a:rPr lang="en-IN" sz="1200" b="1" dirty="0">
                <a:latin typeface="Calibri"/>
                <a:ea typeface="+mn-lt"/>
                <a:cs typeface="+mn-lt"/>
              </a:rPr>
              <a:t>Data Collection:</a:t>
            </a:r>
            <a:endParaRPr lang="en-IN" sz="1200" b="1" dirty="0">
              <a:latin typeface="Calibri"/>
              <a:cs typeface="Calibri"/>
            </a:endParaRPr>
          </a:p>
          <a:p>
            <a:pPr marL="629435" lvl="1" indent="-305435"/>
            <a:r>
              <a:rPr lang="en-US" sz="1200" b="1" dirty="0">
                <a:latin typeface="Calibri"/>
                <a:ea typeface="+mn-lt"/>
                <a:cs typeface="+mn-lt"/>
              </a:rPr>
              <a:t>Data collection will involve gathering diverse datasets from various sources, including network traffic logs, system event logs, user authentication records, and external threat intelligence feeds. These datasets will encompass both normal and anomalous activities to train the machine learning models effectively.</a:t>
            </a:r>
            <a:r>
              <a:rPr lang="en-IN" sz="1200" b="1" dirty="0">
                <a:latin typeface="Calibri"/>
                <a:ea typeface="+mn-lt"/>
                <a:cs typeface="+mn-lt"/>
              </a:rPr>
              <a:t>.</a:t>
            </a:r>
          </a:p>
          <a:p>
            <a:pPr marL="305435" indent="-305435"/>
            <a:r>
              <a:rPr lang="en-IN" sz="1200" b="1" dirty="0">
                <a:latin typeface="Calibri"/>
                <a:ea typeface="+mn-lt"/>
                <a:cs typeface="+mn-lt"/>
              </a:rPr>
              <a:t>Data Preprocessing:</a:t>
            </a:r>
            <a:endParaRPr lang="en-IN" sz="1200" b="1" dirty="0">
              <a:latin typeface="Calibri"/>
              <a:cs typeface="Calibri"/>
            </a:endParaRPr>
          </a:p>
          <a:p>
            <a:pPr marL="629435" lvl="1" indent="-305435"/>
            <a:r>
              <a:rPr lang="en-US" sz="1200" b="1" dirty="0">
                <a:latin typeface="Calibri"/>
                <a:ea typeface="+mn-lt"/>
                <a:cs typeface="+mn-lt"/>
              </a:rPr>
              <a:t>Data </a:t>
            </a:r>
            <a:r>
              <a:rPr lang="en-US" sz="1200" b="1" dirty="0" err="1">
                <a:latin typeface="Calibri"/>
                <a:ea typeface="+mn-lt"/>
                <a:cs typeface="+mn-lt"/>
              </a:rPr>
              <a:t>Cleaning,Feature</a:t>
            </a:r>
            <a:r>
              <a:rPr lang="en-US" sz="1200" b="1" dirty="0">
                <a:latin typeface="Calibri"/>
                <a:ea typeface="+mn-lt"/>
                <a:cs typeface="+mn-lt"/>
              </a:rPr>
              <a:t> </a:t>
            </a:r>
            <a:r>
              <a:rPr lang="en-US" sz="1200" b="1" dirty="0" err="1">
                <a:latin typeface="Calibri"/>
                <a:ea typeface="+mn-lt"/>
                <a:cs typeface="+mn-lt"/>
              </a:rPr>
              <a:t>Engineering,Normalization</a:t>
            </a:r>
            <a:r>
              <a:rPr lang="en-US" sz="1200" b="1" dirty="0">
                <a:latin typeface="Calibri"/>
                <a:ea typeface="+mn-lt"/>
                <a:cs typeface="+mn-lt"/>
              </a:rPr>
              <a:t> and </a:t>
            </a:r>
            <a:r>
              <a:rPr lang="en-US" sz="1200" b="1" dirty="0" err="1">
                <a:latin typeface="Calibri"/>
                <a:ea typeface="+mn-lt"/>
                <a:cs typeface="+mn-lt"/>
              </a:rPr>
              <a:t>Scaling,Encoding</a:t>
            </a:r>
            <a:r>
              <a:rPr lang="en-US" sz="1200" b="1" dirty="0">
                <a:latin typeface="Calibri"/>
                <a:ea typeface="+mn-lt"/>
                <a:cs typeface="+mn-lt"/>
              </a:rPr>
              <a:t> Categorical Variables</a:t>
            </a: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Utilize a combination of supervised and unsupervised machine learning algorithms for anomaly detection:</a:t>
            </a:r>
          </a:p>
          <a:p>
            <a:pPr marL="629920" lvl="1" indent="-305435"/>
            <a:r>
              <a:rPr lang="en-US" sz="1200" b="1" dirty="0">
                <a:latin typeface="Calibri"/>
                <a:ea typeface="+mn-lt"/>
                <a:cs typeface="+mn-lt"/>
              </a:rPr>
              <a:t>Supervised Learning: Train classifiers such as Support Vector Machines (SVM), Random Forest, and Gradient Boosting Machines (GBM) using labeled data to distinguish between normal and malicious activities.</a:t>
            </a:r>
          </a:p>
          <a:p>
            <a:pPr marL="629920" lvl="1" indent="-305435"/>
            <a:r>
              <a:rPr lang="en-US" sz="1200" b="1" dirty="0">
                <a:latin typeface="Calibri"/>
                <a:ea typeface="+mn-lt"/>
                <a:cs typeface="+mn-lt"/>
              </a:rPr>
              <a:t>Unsupervised Learning: Employ clustering algorithms like K-means and DBSCAN to identify unusual patterns or outliers in the data without the need for labeled examples.</a:t>
            </a: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Deploy the trained machine learning models in a distributed computing environment, such as a cloud-based platform or on-premises server cluster, to enable real-time analysis of incoming data streams. Implement APIs for seamless integration with existing cyber security systems, allowing for continuous monitoring and automated response to detected anomalies.</a:t>
            </a:r>
          </a:p>
          <a:p>
            <a:pPr marL="305435" lvl="1" indent="-305435">
              <a:lnSpc>
                <a:spcPct val="110000"/>
              </a:lnSpc>
            </a:pPr>
            <a:r>
              <a:rPr lang="en-US" sz="1200" b="1" dirty="0">
                <a:latin typeface="Calibri"/>
                <a:ea typeface="+mn-lt"/>
                <a:cs typeface="+mn-lt"/>
              </a:rPr>
              <a:t> </a:t>
            </a:r>
            <a:r>
              <a:rPr lang="en-IN" sz="1200" b="1" dirty="0">
                <a:latin typeface="Calibri"/>
                <a:ea typeface="+mn-lt"/>
                <a:cs typeface="+mn-lt"/>
              </a:rPr>
              <a:t>Evaluation:</a:t>
            </a:r>
          </a:p>
          <a:p>
            <a:pPr marL="629920" lvl="1" indent="-305435"/>
            <a:r>
              <a:rPr lang="en-IN" sz="1200" b="1" dirty="0">
                <a:latin typeface="Calibri"/>
                <a:ea typeface="+mn-lt"/>
                <a:cs typeface="+mn-lt"/>
              </a:rPr>
              <a:t>Performance Metrics ,Cross-</a:t>
            </a:r>
            <a:r>
              <a:rPr lang="en-IN" sz="1200" b="1" dirty="0" err="1">
                <a:latin typeface="Calibri"/>
                <a:ea typeface="+mn-lt"/>
                <a:cs typeface="+mn-lt"/>
              </a:rPr>
              <a:t>validation,Threshold</a:t>
            </a:r>
            <a:r>
              <a:rPr lang="en-IN" sz="1200" b="1" dirty="0">
                <a:latin typeface="Calibri"/>
                <a:ea typeface="+mn-lt"/>
                <a:cs typeface="+mn-lt"/>
              </a:rPr>
              <a:t> Tuning, Real-world Testing</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a:lnSpc>
                <a:spcPct val="120000"/>
              </a:lnSpc>
              <a:buFont typeface="Wingdings 2" panose="05020102010507070707" pitchFamily="18" charset="2"/>
              <a:buAutoNum type="arabicPeriod"/>
            </a:pPr>
            <a:r>
              <a:rPr lang="en-IN" sz="1800" b="1" dirty="0">
                <a:solidFill>
                  <a:srgbClr val="0F0F0F"/>
                </a:solidFill>
                <a:ea typeface="+mn-lt"/>
                <a:cs typeface="+mn-lt"/>
              </a:rPr>
              <a:t>Programming Language: Python</a:t>
            </a:r>
          </a:p>
          <a:p>
            <a:pPr>
              <a:lnSpc>
                <a:spcPct val="120000"/>
              </a:lnSpc>
              <a:buFont typeface="Wingdings 2" panose="05020102010507070707" pitchFamily="18" charset="2"/>
              <a:buAutoNum type="arabicPeriod"/>
            </a:pPr>
            <a:r>
              <a:rPr lang="en-IN" sz="1800" b="1" dirty="0">
                <a:solidFill>
                  <a:srgbClr val="0F0F0F"/>
                </a:solidFill>
                <a:ea typeface="+mn-lt"/>
                <a:cs typeface="+mn-lt"/>
              </a:rPr>
              <a:t>Libraries: </a:t>
            </a:r>
            <a:r>
              <a:rPr lang="en-IN" sz="1800" b="1" dirty="0" err="1">
                <a:solidFill>
                  <a:srgbClr val="0F0F0F"/>
                </a:solidFill>
                <a:ea typeface="+mn-lt"/>
                <a:cs typeface="+mn-lt"/>
              </a:rPr>
              <a:t>PyHook</a:t>
            </a:r>
            <a:r>
              <a:rPr lang="en-IN" sz="1800" b="1" dirty="0">
                <a:solidFill>
                  <a:srgbClr val="0F0F0F"/>
                </a:solidFill>
                <a:ea typeface="+mn-lt"/>
                <a:cs typeface="+mn-lt"/>
              </a:rPr>
              <a:t> (for low-level keyboard hooking), pywin32 (for interacting with Windows APIs)</a:t>
            </a:r>
          </a:p>
          <a:p>
            <a:pPr>
              <a:lnSpc>
                <a:spcPct val="120000"/>
              </a:lnSpc>
              <a:buFont typeface="Wingdings 2" panose="05020102010507070707" pitchFamily="18" charset="2"/>
              <a:buAutoNum type="arabicPeriod"/>
            </a:pPr>
            <a:r>
              <a:rPr lang="en-IN" sz="1800" b="1" dirty="0">
                <a:solidFill>
                  <a:srgbClr val="0F0F0F"/>
                </a:solidFill>
                <a:ea typeface="+mn-lt"/>
                <a:cs typeface="+mn-lt"/>
              </a:rPr>
              <a:t>Database: SQLite for storing logged keystrokes</a:t>
            </a:r>
          </a:p>
          <a:p>
            <a:pPr>
              <a:lnSpc>
                <a:spcPct val="120000"/>
              </a:lnSpc>
              <a:buFont typeface="Wingdings 2" panose="05020102010507070707" pitchFamily="18" charset="2"/>
              <a:buAutoNum type="arabicPeriod"/>
            </a:pPr>
            <a:r>
              <a:rPr lang="en-IN" sz="1800" b="1" dirty="0">
                <a:solidFill>
                  <a:srgbClr val="0F0F0F"/>
                </a:solidFill>
                <a:ea typeface="+mn-lt"/>
                <a:cs typeface="+mn-lt"/>
              </a:rPr>
              <a:t>User Interface: </a:t>
            </a:r>
            <a:r>
              <a:rPr lang="en-IN" sz="1800" b="1" dirty="0" err="1">
                <a:solidFill>
                  <a:srgbClr val="0F0F0F"/>
                </a:solidFill>
                <a:ea typeface="+mn-lt"/>
                <a:cs typeface="+mn-lt"/>
              </a:rPr>
              <a:t>Tkinter</a:t>
            </a:r>
            <a:r>
              <a:rPr lang="en-IN" sz="1800" b="1" dirty="0">
                <a:solidFill>
                  <a:srgbClr val="0F0F0F"/>
                </a:solidFill>
                <a:ea typeface="+mn-lt"/>
                <a:cs typeface="+mn-lt"/>
              </a:rPr>
              <a:t> for a simple GUI (optional)</a:t>
            </a:r>
          </a:p>
          <a:p>
            <a:pPr>
              <a:buFont typeface="Wingdings 2" panose="05020102010507070707" pitchFamily="18" charset="2"/>
              <a:buAutoNum type="arabicPeriod"/>
            </a:pPr>
            <a:r>
              <a:rPr lang="en-US" sz="1800" b="1" dirty="0">
                <a:solidFill>
                  <a:srgbClr val="0F0F0F"/>
                </a:solidFill>
                <a:ea typeface="+mn-lt"/>
                <a:cs typeface="+mn-lt"/>
              </a:rPr>
              <a:t>Machine Learning: Utilize supervised and unsupervised machine learning algorithms such as Support Vector Machines (SVM), Random Forest, and Deep Learning for anomaly detection and behavior analysis.</a:t>
            </a:r>
          </a:p>
          <a:p>
            <a:pPr>
              <a:buFont typeface="Wingdings 2" panose="05020102010507070707" pitchFamily="18" charset="2"/>
              <a:buAutoNum type="arabicPeriod"/>
            </a:pPr>
            <a:r>
              <a:rPr lang="en-US" sz="1800" b="1" dirty="0">
                <a:solidFill>
                  <a:srgbClr val="0F0F0F"/>
                </a:solidFill>
                <a:ea typeface="+mn-lt"/>
                <a:cs typeface="+mn-lt"/>
              </a:rPr>
              <a:t>Encryption Techniques: Implement advanced encryption algorithms like AES (Advanced Encryption Standard) and RSA (Rivest-Shamir-Adleman) for secure data transmission and storage.</a:t>
            </a:r>
          </a:p>
          <a:p>
            <a:pPr>
              <a:buFont typeface="Wingdings 2" panose="05020102010507070707" pitchFamily="18" charset="2"/>
              <a:buAutoNum type="arabicPeriod"/>
            </a:pPr>
            <a:r>
              <a:rPr lang="en-US" sz="1800" b="1" dirty="0">
                <a:solidFill>
                  <a:srgbClr val="0F0F0F"/>
                </a:solidFill>
                <a:ea typeface="+mn-lt"/>
                <a:cs typeface="+mn-lt"/>
              </a:rPr>
              <a:t>Authentication Mechanisms: Integrate multifactor authentication (MFA), biometric authentication, and token-based authentication for enhanced access control.</a:t>
            </a:r>
          </a:p>
          <a:p>
            <a:pPr>
              <a:buFont typeface="Wingdings 2" panose="05020102010507070707" pitchFamily="18" charset="2"/>
              <a:buAutoNum type="arabicPeriod"/>
            </a:pPr>
            <a:r>
              <a:rPr lang="en-US" sz="1800" b="1" dirty="0">
                <a:solidFill>
                  <a:srgbClr val="0F0F0F"/>
                </a:solidFill>
                <a:ea typeface="+mn-lt"/>
                <a:cs typeface="+mn-lt"/>
              </a:rPr>
              <a:t>Real-time Threat Intelligence: Employ threat intelligence platforms and APIs to gather, analyze, and act upon real-time threat data from various sources.</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the machine learning algorithm used in the project:</a:t>
            </a:r>
          </a:p>
          <a:p>
            <a:pPr indent="-305435"/>
            <a:r>
              <a:rPr lang="en-US" sz="1400" b="1" dirty="0">
                <a:ea typeface="+mn-lt"/>
                <a:cs typeface="+mn-lt"/>
              </a:rPr>
              <a:t>Keylogging Algorithm: </a:t>
            </a:r>
            <a:r>
              <a:rPr lang="en-US" sz="1400" dirty="0">
                <a:ea typeface="+mn-lt"/>
                <a:cs typeface="+mn-lt"/>
              </a:rPr>
              <a:t>The keylogger will utilize a hooking mechanism to intercept keystrokes at a low level before they reach the operating system. Each keystroke event will be captured and stored in a log file or database.</a:t>
            </a:r>
          </a:p>
          <a:p>
            <a:pPr indent="-305435"/>
            <a:r>
              <a:rPr lang="en-US" sz="1400" b="1" dirty="0">
                <a:ea typeface="+mn-lt"/>
                <a:cs typeface="+mn-lt"/>
              </a:rPr>
              <a:t>Deployment: </a:t>
            </a:r>
            <a:r>
              <a:rPr lang="en-US" sz="1400" dirty="0">
                <a:ea typeface="+mn-lt"/>
                <a:cs typeface="+mn-lt"/>
              </a:rPr>
              <a:t>The keylogger will be deployed on targeted systems as a background process or service, running silently to avoid detection by users</a:t>
            </a:r>
          </a:p>
          <a:p>
            <a:pPr indent="-305435"/>
            <a:r>
              <a:rPr lang="en-US" sz="1400" b="1" dirty="0">
                <a:ea typeface="+mn-lt"/>
                <a:cs typeface="+mn-lt"/>
              </a:rPr>
              <a:t>Anomaly Detection: </a:t>
            </a:r>
            <a:r>
              <a:rPr lang="en-US" sz="1400" dirty="0">
                <a:ea typeface="+mn-lt"/>
                <a:cs typeface="+mn-lt"/>
              </a:rPr>
              <a:t>Develop anomaly detection algorithms using machine learning techniques to identify abnormal patterns in network traffic, system logs, and user behavior.</a:t>
            </a:r>
          </a:p>
          <a:p>
            <a:pPr indent="-305435"/>
            <a:r>
              <a:rPr lang="en-US" sz="1400" b="1" dirty="0">
                <a:ea typeface="+mn-lt"/>
                <a:cs typeface="+mn-lt"/>
              </a:rPr>
              <a:t>Encryption</a:t>
            </a:r>
            <a:r>
              <a:rPr lang="en-US" sz="1400" dirty="0">
                <a:ea typeface="+mn-lt"/>
                <a:cs typeface="+mn-lt"/>
              </a:rPr>
              <a:t>: Implement AES and RSA encryption algorithms to secure sensitive data at rest and in transit.</a:t>
            </a:r>
          </a:p>
          <a:p>
            <a:pPr indent="-305435"/>
            <a:r>
              <a:rPr lang="en-US" sz="1400" b="1" dirty="0">
                <a:ea typeface="+mn-lt"/>
                <a:cs typeface="+mn-lt"/>
              </a:rPr>
              <a:t>Authentication: </a:t>
            </a:r>
            <a:r>
              <a:rPr lang="en-US" sz="1400" dirty="0">
                <a:ea typeface="+mn-lt"/>
                <a:cs typeface="+mn-lt"/>
              </a:rPr>
              <a:t>Deploy MFA, biometric authentication, and token-based authentication mechanisms across all access points.</a:t>
            </a:r>
          </a:p>
          <a:p>
            <a:pPr indent="-305435"/>
            <a:r>
              <a:rPr lang="en-US" sz="1400" b="1" dirty="0">
                <a:ea typeface="+mn-lt"/>
                <a:cs typeface="+mn-lt"/>
              </a:rPr>
              <a:t>Real-time Threat Intelligence</a:t>
            </a:r>
            <a:r>
              <a:rPr lang="en-US" sz="1400" dirty="0">
                <a:ea typeface="+mn-lt"/>
                <a:cs typeface="+mn-lt"/>
              </a:rPr>
              <a:t>: Utilize threat intelligence APIs to collect and analyze threat data, integrating them into the security system for proactive threat mitigation.</a:t>
            </a:r>
          </a:p>
          <a:p>
            <a:pPr marL="324485" lvl="1" indent="0">
              <a:buNone/>
            </a:pPr>
            <a:endParaRPr lang="en-IN" dirty="0">
              <a:ea typeface="+mn-lt"/>
              <a:cs typeface="+mn-lt"/>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1D79C8A-1AB5-C35B-D7D6-CB741B49973C}"/>
              </a:ext>
            </a:extLst>
          </p:cNvPr>
          <p:cNvPicPr>
            <a:picLocks noGrp="1" noChangeAspect="1"/>
          </p:cNvPicPr>
          <p:nvPr>
            <p:ph idx="1"/>
          </p:nvPr>
        </p:nvPicPr>
        <p:blipFill>
          <a:blip r:embed="rId2"/>
          <a:stretch>
            <a:fillRect/>
          </a:stretch>
        </p:blipFill>
        <p:spPr>
          <a:xfrm>
            <a:off x="4414683" y="3960982"/>
            <a:ext cx="2674374" cy="2674374"/>
          </a:xfrm>
          <a:prstGeom prst="rect">
            <a:avLst/>
          </a:prstGeom>
        </p:spPr>
      </p:pic>
      <p:pic>
        <p:nvPicPr>
          <p:cNvPr id="7" name="Picture 6">
            <a:extLst>
              <a:ext uri="{FF2B5EF4-FFF2-40B4-BE49-F238E27FC236}">
                <a16:creationId xmlns:a16="http://schemas.microsoft.com/office/drawing/2014/main" id="{8C9D69B6-3968-009B-AE39-E3FDA728F745}"/>
              </a:ext>
            </a:extLst>
          </p:cNvPr>
          <p:cNvPicPr>
            <a:picLocks noChangeAspect="1"/>
          </p:cNvPicPr>
          <p:nvPr/>
        </p:nvPicPr>
        <p:blipFill>
          <a:blip r:embed="rId3"/>
          <a:stretch>
            <a:fillRect/>
          </a:stretch>
        </p:blipFill>
        <p:spPr>
          <a:xfrm>
            <a:off x="1307690" y="3960982"/>
            <a:ext cx="2674374" cy="2674374"/>
          </a:xfrm>
          <a:prstGeom prst="rect">
            <a:avLst/>
          </a:prstGeom>
        </p:spPr>
      </p:pic>
      <p:sp>
        <p:nvSpPr>
          <p:cNvPr id="9" name="TextBox 8">
            <a:extLst>
              <a:ext uri="{FF2B5EF4-FFF2-40B4-BE49-F238E27FC236}">
                <a16:creationId xmlns:a16="http://schemas.microsoft.com/office/drawing/2014/main" id="{16CF39C1-8979-28DF-A581-5050A5A64EF1}"/>
              </a:ext>
            </a:extLst>
          </p:cNvPr>
          <p:cNvSpPr txBox="1"/>
          <p:nvPr/>
        </p:nvSpPr>
        <p:spPr>
          <a:xfrm>
            <a:off x="875070" y="1232452"/>
            <a:ext cx="9940413" cy="2308324"/>
          </a:xfrm>
          <a:prstGeom prst="rect">
            <a:avLst/>
          </a:prstGeom>
          <a:noFill/>
        </p:spPr>
        <p:txBody>
          <a:bodyPr wrap="square">
            <a:spAutoFit/>
          </a:bodyPr>
          <a:lstStyle/>
          <a:p>
            <a:r>
              <a:rPr lang="en-IN" dirty="0"/>
              <a:t> User: Entered password: ********</a:t>
            </a:r>
          </a:p>
          <a:p>
            <a:r>
              <a:rPr lang="en-IN" dirty="0"/>
              <a:t> System: Authentication successful for user '</a:t>
            </a:r>
            <a:r>
              <a:rPr lang="en-IN" dirty="0" err="1"/>
              <a:t>john_doe</a:t>
            </a:r>
            <a:r>
              <a:rPr lang="en-IN" dirty="0"/>
              <a:t>'</a:t>
            </a:r>
          </a:p>
          <a:p>
            <a:r>
              <a:rPr lang="en-IN" dirty="0"/>
              <a:t> User: Executed command: </a:t>
            </a:r>
            <a:r>
              <a:rPr lang="en-IN" dirty="0" err="1"/>
              <a:t>sudo</a:t>
            </a:r>
            <a:r>
              <a:rPr lang="en-IN" dirty="0"/>
              <a:t> apt-get update</a:t>
            </a:r>
          </a:p>
          <a:p>
            <a:r>
              <a:rPr lang="en-IN" dirty="0"/>
              <a:t> System: Detected anomalous activity: Multiple failed login attempts from IP 192.168.1.100</a:t>
            </a:r>
          </a:p>
          <a:p>
            <a:r>
              <a:rPr lang="en-IN" dirty="0"/>
              <a:t>User: Opened file: confidential_report.pdf</a:t>
            </a:r>
          </a:p>
          <a:p>
            <a:r>
              <a:rPr lang="en-IN" dirty="0"/>
              <a:t> System: Threat alert! Malicious script detected in 'report.docx'</a:t>
            </a:r>
          </a:p>
          <a:p>
            <a:r>
              <a:rPr lang="en-IN" dirty="0"/>
              <a:t>User: Closed remote desktop session</a:t>
            </a:r>
          </a:p>
          <a:p>
            <a:r>
              <a:rPr lang="en-IN" dirty="0"/>
              <a:t>System: Critical resource utilization: CPU at 95%, memory at 80%</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development of a keylogger for cybersecurity purposes provides a valuable tool for monitoring user activities and detecting potential security threats. By discreetly capturing keystrokes, the system enhances the ability to identify and mitigate insider threats or unauthorized access to sensitive information.</a:t>
            </a:r>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b="1" dirty="0"/>
          </a:p>
          <a:p>
            <a:pPr algn="l"/>
            <a:r>
              <a:rPr lang="en-US" sz="2000" dirty="0">
                <a:solidFill>
                  <a:srgbClr val="0F0F0F"/>
                </a:solidFill>
                <a:ea typeface="+mn-lt"/>
                <a:cs typeface="+mn-lt"/>
              </a:rPr>
              <a:t>Future enhancements could include:</a:t>
            </a:r>
          </a:p>
          <a:p>
            <a:pPr>
              <a:buFont typeface="Arial" panose="020B0604020202020204" pitchFamily="34" charset="0"/>
              <a:buChar char="•"/>
            </a:pPr>
            <a:r>
              <a:rPr lang="en-US" sz="2000" dirty="0">
                <a:solidFill>
                  <a:srgbClr val="0F0F0F"/>
                </a:solidFill>
                <a:ea typeface="+mn-lt"/>
                <a:cs typeface="+mn-lt"/>
              </a:rPr>
              <a:t>Enhancing Stealth: Implementing advanced techniques to make the keylogger more difficult to detect by antivirus software or system monitoring tools.</a:t>
            </a:r>
          </a:p>
          <a:p>
            <a:pPr>
              <a:buFont typeface="Arial" panose="020B0604020202020204" pitchFamily="34" charset="0"/>
              <a:buChar char="•"/>
            </a:pPr>
            <a:r>
              <a:rPr lang="en-US" sz="2000" dirty="0">
                <a:solidFill>
                  <a:srgbClr val="0F0F0F"/>
                </a:solidFill>
                <a:ea typeface="+mn-lt"/>
                <a:cs typeface="+mn-lt"/>
              </a:rPr>
              <a:t>Behavioral Analysis: Integrating machine learning algorithms for analyzing logged keystrokes to identify patterns indicative of malicious activity.</a:t>
            </a:r>
          </a:p>
          <a:p>
            <a:pPr>
              <a:buFont typeface="Arial" panose="020B0604020202020204" pitchFamily="34" charset="0"/>
              <a:buChar char="•"/>
            </a:pPr>
            <a:r>
              <a:rPr lang="en-US" sz="2000" dirty="0">
                <a:solidFill>
                  <a:srgbClr val="0F0F0F"/>
                </a:solidFill>
                <a:ea typeface="+mn-lt"/>
                <a:cs typeface="+mn-lt"/>
              </a:rPr>
              <a:t>Cross-Platform Support: Extending the keylogger's compatibility to multiple operating systems beyond Windows, such as macOS and Linux.</a:t>
            </a:r>
          </a:p>
          <a:p>
            <a:pPr>
              <a:buFont typeface="Arial" panose="020B0604020202020204" pitchFamily="34" charset="0"/>
              <a:buChar char="•"/>
            </a:pPr>
            <a:r>
              <a:rPr lang="en-US" sz="2000" dirty="0">
                <a:solidFill>
                  <a:srgbClr val="0F0F0F"/>
                </a:solidFill>
                <a:ea typeface="+mn-lt"/>
                <a:cs typeface="+mn-lt"/>
              </a:rPr>
              <a:t>Real-Time Alerts: Implementing a feature to send real-time alerts or notifications to administrators when suspicious activity is detected.</a:t>
            </a:r>
          </a:p>
          <a:p>
            <a:pPr>
              <a:buFont typeface="Arial" panose="020B0604020202020204" pitchFamily="34" charset="0"/>
              <a:buChar char="•"/>
            </a:pPr>
            <a:r>
              <a:rPr lang="en-US" sz="2000" dirty="0">
                <a:solidFill>
                  <a:srgbClr val="0F0F0F"/>
                </a:solidFill>
                <a:ea typeface="+mn-lt"/>
                <a:cs typeface="+mn-lt"/>
              </a:rPr>
              <a:t>Integration of blockchain technology for immutable audit trails and enhanced data integrity.</a:t>
            </a:r>
          </a:p>
          <a:p>
            <a:pPr algn="l">
              <a:buFont typeface="Arial" panose="020B0604020202020204" pitchFamily="34" charset="0"/>
              <a:buChar char="•"/>
            </a:pPr>
            <a:r>
              <a:rPr lang="en-US" sz="2000" dirty="0">
                <a:solidFill>
                  <a:srgbClr val="0F0F0F"/>
                </a:solidFill>
                <a:ea typeface="+mn-lt"/>
                <a:cs typeface="+mn-lt"/>
              </a:rPr>
              <a:t>Implementation of deception techniques such as honeypots and honeytokens to deceive and detect attackers.</a:t>
            </a:r>
          </a:p>
          <a:p>
            <a:pPr algn="l">
              <a:buFont typeface="Arial" panose="020B0604020202020204" pitchFamily="34" charset="0"/>
              <a:buChar char="•"/>
            </a:pPr>
            <a:r>
              <a:rPr lang="en-US" sz="2000" dirty="0">
                <a:solidFill>
                  <a:srgbClr val="0F0F0F"/>
                </a:solidFill>
                <a:ea typeface="+mn-lt"/>
                <a:cs typeface="+mn-lt"/>
              </a:rPr>
              <a:t>Exploration of quantum-resistant encryption algorithms to future-proof data protection strategies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1029</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for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Moorthy</cp:lastModifiedBy>
  <cp:revision>27</cp:revision>
  <dcterms:created xsi:type="dcterms:W3CDTF">2021-05-26T16:50:10Z</dcterms:created>
  <dcterms:modified xsi:type="dcterms:W3CDTF">2024-05-10T14:30:44Z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