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6" r:id="rId2"/>
    <p:sldId id="257" r:id="rId3"/>
    <p:sldId id="267" r:id="rId4"/>
    <p:sldId id="268" r:id="rId5"/>
    <p:sldId id="269" r:id="rId6"/>
    <p:sldId id="273" r:id="rId7"/>
    <p:sldId id="275" r:id="rId8"/>
    <p:sldId id="259" r:id="rId9"/>
    <p:sldId id="271" r:id="rId10"/>
    <p:sldId id="260" r:id="rId11"/>
    <p:sldId id="274" r:id="rId12"/>
    <p:sldId id="261"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62" r:id="rId34"/>
    <p:sldId id="263" r:id="rId35"/>
    <p:sldId id="26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80"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68E637-EF5D-403D-9723-DD7F512CA5DB}" type="datetimeFigureOut">
              <a:rPr lang="en-IN" smtClean="0"/>
              <a:t>07-03-2024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79F34-3996-4C93-B59A-4B96EA14DC51}" type="slidenum">
              <a:rPr lang="en-IN" smtClean="0"/>
              <a:t>‹#›</a:t>
            </a:fld>
            <a:endParaRPr lang="en-IN"/>
          </a:p>
        </p:txBody>
      </p:sp>
    </p:spTree>
    <p:extLst>
      <p:ext uri="{BB962C8B-B14F-4D97-AF65-F5344CB8AC3E}">
        <p14:creationId xmlns:p14="http://schemas.microsoft.com/office/powerpoint/2010/main" val="340601236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SASTRA DEEMED TO BE UNIVERSITY, SCHOOL OF COMPUTING</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2CF3C-6206-4E10-9299-A075EACD113F}" type="datetimeFigureOut">
              <a:rPr lang="en-IN" smtClean="0"/>
              <a:t>07-03-2024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8F3E5-34FD-4FA6-A5A5-6FBA02AC037A}" type="slidenum">
              <a:rPr lang="en-IN" smtClean="0"/>
              <a:t>‹#›</a:t>
            </a:fld>
            <a:endParaRPr lang="en-IN"/>
          </a:p>
        </p:txBody>
      </p:sp>
    </p:spTree>
    <p:extLst>
      <p:ext uri="{BB962C8B-B14F-4D97-AF65-F5344CB8AC3E}">
        <p14:creationId xmlns:p14="http://schemas.microsoft.com/office/powerpoint/2010/main" val="115081294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B8F3E5-34FD-4FA6-A5A5-6FBA02AC037A}" type="slidenum">
              <a:rPr lang="en-IN" smtClean="0"/>
              <a:t>1</a:t>
            </a:fld>
            <a:endParaRPr lang="en-IN"/>
          </a:p>
        </p:txBody>
      </p:sp>
      <p:sp>
        <p:nvSpPr>
          <p:cNvPr id="5" name="Header Placeholder 4"/>
          <p:cNvSpPr>
            <a:spLocks noGrp="1"/>
          </p:cNvSpPr>
          <p:nvPr>
            <p:ph type="hdr" sz="quarter" idx="11"/>
          </p:nvPr>
        </p:nvSpPr>
        <p:spPr/>
        <p:txBody>
          <a:bodyPr/>
          <a:lstStyle/>
          <a:p>
            <a:r>
              <a:rPr lang="en-US"/>
              <a:t>SASTRA DEEMED TO BE UNIVERSITY, SCHOOL OF COMPUTING</a:t>
            </a:r>
            <a:endParaRPr lang="en-IN"/>
          </a:p>
        </p:txBody>
      </p:sp>
      <p:sp>
        <p:nvSpPr>
          <p:cNvPr id="6" name="Date Placeholder 5"/>
          <p:cNvSpPr>
            <a:spLocks noGrp="1"/>
          </p:cNvSpPr>
          <p:nvPr>
            <p:ph type="dt" idx="12"/>
          </p:nvPr>
        </p:nvSpPr>
        <p:spPr/>
        <p:txBody>
          <a:bodyPr/>
          <a:lstStyle/>
          <a:p>
            <a:fld id="{72AA79C6-49AF-49AD-B138-D1CF885B6201}" type="datetime1">
              <a:rPr lang="en-IN" smtClean="0"/>
              <a:t>07-03-2024</a:t>
            </a:fld>
            <a:endParaRPr lang="en-IN"/>
          </a:p>
        </p:txBody>
      </p:sp>
    </p:spTree>
    <p:extLst>
      <p:ext uri="{BB962C8B-B14F-4D97-AF65-F5344CB8AC3E}">
        <p14:creationId xmlns:p14="http://schemas.microsoft.com/office/powerpoint/2010/main" val="321939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22E2400C-A598-47C3-9F9E-665A5D5BD26B}" type="datetime1">
              <a:rPr lang="en-IN" smtClean="0"/>
              <a:t>07-03-2024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12</a:t>
            </a:fld>
            <a:endParaRPr lang="en-IN"/>
          </a:p>
        </p:txBody>
      </p:sp>
    </p:spTree>
    <p:extLst>
      <p:ext uri="{BB962C8B-B14F-4D97-AF65-F5344CB8AC3E}">
        <p14:creationId xmlns:p14="http://schemas.microsoft.com/office/powerpoint/2010/main" val="293522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877D8A4A-7C27-48CE-B985-86C44EC3C85B}" type="datetime1">
              <a:rPr lang="en-IN" smtClean="0"/>
              <a:t>07-03-2024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13</a:t>
            </a:fld>
            <a:endParaRPr lang="en-IN"/>
          </a:p>
        </p:txBody>
      </p:sp>
    </p:spTree>
    <p:extLst>
      <p:ext uri="{BB962C8B-B14F-4D97-AF65-F5344CB8AC3E}">
        <p14:creationId xmlns:p14="http://schemas.microsoft.com/office/powerpoint/2010/main" val="397396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D627552B-2784-4B54-B997-C184F5B2C803}" type="datetime1">
              <a:rPr lang="en-IN" smtClean="0"/>
              <a:t>07-03-2024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34</a:t>
            </a:fld>
            <a:endParaRPr lang="en-IN"/>
          </a:p>
        </p:txBody>
      </p:sp>
    </p:spTree>
    <p:extLst>
      <p:ext uri="{BB962C8B-B14F-4D97-AF65-F5344CB8AC3E}">
        <p14:creationId xmlns:p14="http://schemas.microsoft.com/office/powerpoint/2010/main" val="226509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SASTRA DEEMED TO BE UNIVERSITY, SCHOOL OF COMPUTING</a:t>
            </a:r>
            <a:endParaRPr lang="en-IN"/>
          </a:p>
        </p:txBody>
      </p:sp>
      <p:sp>
        <p:nvSpPr>
          <p:cNvPr id="5" name="Date Placeholder 4"/>
          <p:cNvSpPr>
            <a:spLocks noGrp="1"/>
          </p:cNvSpPr>
          <p:nvPr>
            <p:ph type="dt" idx="1"/>
          </p:nvPr>
        </p:nvSpPr>
        <p:spPr/>
        <p:txBody>
          <a:bodyPr/>
          <a:lstStyle/>
          <a:p>
            <a:fld id="{86E3EE4A-F7B1-4722-B85F-5D0ACA75D0C4}" type="datetime1">
              <a:rPr lang="en-IN" smtClean="0"/>
              <a:t>07-03-2024</a:t>
            </a:fld>
            <a:endParaRPr lang="en-IN"/>
          </a:p>
        </p:txBody>
      </p:sp>
      <p:sp>
        <p:nvSpPr>
          <p:cNvPr id="6" name="Slide Number Placeholder 5"/>
          <p:cNvSpPr>
            <a:spLocks noGrp="1"/>
          </p:cNvSpPr>
          <p:nvPr>
            <p:ph type="sldNum" sz="quarter" idx="5"/>
          </p:nvPr>
        </p:nvSpPr>
        <p:spPr/>
        <p:txBody>
          <a:bodyPr/>
          <a:lstStyle/>
          <a:p>
            <a:fld id="{4FB8F3E5-34FD-4FA6-A5A5-6FBA02AC037A}" type="slidenum">
              <a:rPr lang="en-IN" smtClean="0"/>
              <a:t>35</a:t>
            </a:fld>
            <a:endParaRPr lang="en-IN"/>
          </a:p>
        </p:txBody>
      </p:sp>
    </p:spTree>
    <p:extLst>
      <p:ext uri="{BB962C8B-B14F-4D97-AF65-F5344CB8AC3E}">
        <p14:creationId xmlns:p14="http://schemas.microsoft.com/office/powerpoint/2010/main" val="359749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5ACF0E-3ABA-42C2-A36D-EF7384A3F7D5}" type="datetime1">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50018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13F112-9FFB-412F-A3A3-D641231AD066}" type="datetime1">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73679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7F1561-5F2D-48D7-AA64-F9FCB0A3DC6F}" type="datetime1">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131618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05892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E335D-ECFB-43EB-9796-61FAA54BCF65}" type="datetime1">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04106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3ABE85-AED0-44E3-BF83-FB5C5EE38A22}" type="datetime1">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92692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9EB6DA-0964-4872-8463-7EAFC78CE29D}" type="datetime1">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151510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459D31-AD8F-4D12-A556-C8DF8A244AE6}" type="datetime1">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4283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06B66-9F57-4E70-B5E2-D65714184240}" type="datetime1">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230918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5C141-B717-4CC3-AF05-410D41E5348E}" type="datetime1">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512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99F9F-67BF-46E8-9B79-329A7196281B}" type="datetime1">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311CC-E1A4-45F4-8734-CE9E717F3737}" type="slidenum">
              <a:rPr lang="en-IN" smtClean="0"/>
              <a:t>‹#›</a:t>
            </a:fld>
            <a:endParaRPr lang="en-IN"/>
          </a:p>
        </p:txBody>
      </p:sp>
    </p:spTree>
    <p:extLst>
      <p:ext uri="{BB962C8B-B14F-4D97-AF65-F5344CB8AC3E}">
        <p14:creationId xmlns:p14="http://schemas.microsoft.com/office/powerpoint/2010/main" val="313050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B1DE8-4307-4F5F-B41D-E98F52F84068}" type="datetime1">
              <a:rPr lang="en-IN" smtClean="0"/>
              <a:t>07-03-2024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11CC-E1A4-45F4-8734-CE9E717F3737}" type="slidenum">
              <a:rPr lang="en-IN" smtClean="0"/>
              <a:t>‹#›</a:t>
            </a:fld>
            <a:endParaRPr lang="en-IN"/>
          </a:p>
        </p:txBody>
      </p:sp>
    </p:spTree>
    <p:extLst>
      <p:ext uri="{BB962C8B-B14F-4D97-AF65-F5344CB8AC3E}">
        <p14:creationId xmlns:p14="http://schemas.microsoft.com/office/powerpoint/2010/main" val="36175991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1.bin"/><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2.bin"/><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sciencedirect.com/science/article/pii/S0167923623000398"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3.bin"/><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check-payment-practices.service.gov.uk/export"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8700" y="1219200"/>
            <a:ext cx="7086600" cy="1752600"/>
          </a:xfrm>
        </p:spPr>
        <p:txBody>
          <a:bodyPr>
            <a:normAutofit/>
          </a:bodyPr>
          <a:lstStyle/>
          <a:p>
            <a:r>
              <a:rPr lang="en-US" sz="3600" b="1" dirty="0"/>
              <a:t>Identifying Risk through Customer Transaction: XGBoost Technique in Supply Chain Finance </a:t>
            </a:r>
            <a:endParaRPr lang="en-IN" sz="3600" b="1" dirty="0">
              <a:latin typeface="Times New Roman" pitchFamily="18" charset="0"/>
              <a:cs typeface="Times New Roman" pitchFamily="18" charset="0"/>
            </a:endParaRPr>
          </a:p>
        </p:txBody>
      </p:sp>
      <p:sp>
        <p:nvSpPr>
          <p:cNvPr id="5" name="Content Placeholder 4"/>
          <p:cNvSpPr>
            <a:spLocks noGrp="1"/>
          </p:cNvSpPr>
          <p:nvPr>
            <p:ph sz="half" idx="1"/>
          </p:nvPr>
        </p:nvSpPr>
        <p:spPr>
          <a:xfrm>
            <a:off x="460268" y="4563173"/>
            <a:ext cx="1676400" cy="2544763"/>
          </a:xfrm>
        </p:spPr>
        <p:txBody>
          <a:bodyPr>
            <a:normAutofit/>
          </a:bodyPr>
          <a:lstStyle/>
          <a:p>
            <a:pPr marL="0" indent="0">
              <a:buNone/>
            </a:pPr>
            <a:r>
              <a:rPr lang="en-US" sz="2000" dirty="0">
                <a:latin typeface="Times New Roman" pitchFamily="18" charset="0"/>
                <a:cs typeface="Times New Roman" pitchFamily="18" charset="0"/>
              </a:rPr>
              <a:t>Guided by</a:t>
            </a:r>
          </a:p>
          <a:p>
            <a:pPr marL="0" indent="0">
              <a:buNone/>
            </a:pPr>
            <a:r>
              <a:rPr lang="en-US" sz="2000" dirty="0">
                <a:latin typeface="Times New Roman" pitchFamily="18" charset="0"/>
                <a:cs typeface="Times New Roman" pitchFamily="18" charset="0"/>
              </a:rPr>
              <a:t>R. Saravanan,</a:t>
            </a:r>
          </a:p>
          <a:p>
            <a:pPr marL="0" indent="0">
              <a:buNone/>
            </a:pPr>
            <a:r>
              <a:rPr lang="en-US" sz="2000" dirty="0">
                <a:latin typeface="Times New Roman" pitchFamily="18" charset="0"/>
                <a:cs typeface="Times New Roman" pitchFamily="18" charset="0"/>
              </a:rPr>
              <a:t>AP-I / SOC</a:t>
            </a:r>
            <a:endParaRPr lang="en-IN" sz="20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6" name="Content Placeholder 5"/>
          <p:cNvSpPr>
            <a:spLocks noGrp="1"/>
          </p:cNvSpPr>
          <p:nvPr>
            <p:ph sz="half" idx="2"/>
          </p:nvPr>
        </p:nvSpPr>
        <p:spPr>
          <a:xfrm>
            <a:off x="3239298" y="4563173"/>
            <a:ext cx="5897880" cy="2316163"/>
          </a:xfrm>
        </p:spPr>
        <p:txBody>
          <a:bodyPr>
            <a:normAutofit/>
          </a:bodyPr>
          <a:lstStyle/>
          <a:p>
            <a:pPr marL="0" indent="0">
              <a:buNone/>
            </a:pPr>
            <a:r>
              <a:rPr lang="en-US" sz="2000"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Lakshmi Sri Lasya T (125156063) , CSE(AI&amp;DS)</a:t>
            </a:r>
          </a:p>
          <a:p>
            <a:r>
              <a:rPr lang="en-US" sz="2000" dirty="0">
                <a:solidFill>
                  <a:prstClr val="black"/>
                </a:solidFill>
                <a:latin typeface="Times New Roman" pitchFamily="18" charset="0"/>
                <a:cs typeface="Times New Roman" pitchFamily="18" charset="0"/>
              </a:rPr>
              <a:t>D Krishna Venkat Chowdary</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(125156161), CSE(AI&amp;DS)</a:t>
            </a:r>
          </a:p>
          <a:p>
            <a:r>
              <a:rPr lang="en-US" sz="2000" dirty="0">
                <a:solidFill>
                  <a:prstClr val="black"/>
                </a:solidFill>
                <a:latin typeface="Times New Roman" pitchFamily="18" charset="0"/>
                <a:cs typeface="Times New Roman" pitchFamily="18" charset="0"/>
              </a:rPr>
              <a:t>Sree Lalitha Ratna Tejaswi K</a:t>
            </a: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(125015118) , IT</a:t>
            </a:r>
            <a:endParaRPr lang="en-IN" sz="20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FE3D3E41-4CC2-48E9-84BE-50E6CDD27A59}" type="datetime1">
              <a:rPr lang="en-IN" smtClean="0">
                <a:latin typeface="Times New Roman" pitchFamily="18" charset="0"/>
                <a:cs typeface="Times New Roman" pitchFamily="18" charset="0"/>
              </a:rPr>
              <a:t>07-03-2024</a:t>
            </a:fld>
            <a:endParaRPr lang="en-IN">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24311CC-E1A4-45F4-8734-CE9E717F3737}" type="slidenum">
              <a:rPr lang="en-IN" smtClean="0">
                <a:latin typeface="Times New Roman" pitchFamily="18" charset="0"/>
                <a:cs typeface="Times New Roman" pitchFamily="18" charset="0"/>
              </a:rPr>
              <a:t>1</a:t>
            </a:fld>
            <a:endParaRPr lang="en-IN">
              <a:latin typeface="Times New Roman" pitchFamily="18" charset="0"/>
              <a:cs typeface="Times New Roman" pitchFamily="18" charset="0"/>
            </a:endParaRPr>
          </a:p>
        </p:txBody>
      </p:sp>
      <p:graphicFrame>
        <p:nvGraphicFramePr>
          <p:cNvPr id="2" name="Object 1"/>
          <p:cNvGraphicFramePr>
            <a:graphicFrameLocks noChangeAspect="1"/>
          </p:cNvGraphicFramePr>
          <p:nvPr/>
        </p:nvGraphicFramePr>
        <p:xfrm>
          <a:off x="6096000" y="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54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Methodology</a:t>
            </a:r>
            <a:r>
              <a:rPr lang="en-US" sz="3200" dirty="0">
                <a:latin typeface="Times New Roman" pitchFamily="18" charset="0"/>
                <a:cs typeface="Times New Roman" pitchFamily="18" charset="0"/>
              </a:rPr>
              <a:t> </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93254"/>
            <a:ext cx="8077200" cy="4800600"/>
          </a:xfrm>
        </p:spPr>
        <p:txBody>
          <a:bodyPr>
            <a:normAutofit fontScale="92500"/>
          </a:bodyPr>
          <a:lstStyle/>
          <a:p>
            <a:pPr>
              <a:lnSpc>
                <a:spcPct val="150000"/>
              </a:lnSpc>
            </a:pPr>
            <a:r>
              <a:rPr lang="en-US" sz="2400" b="1" dirty="0">
                <a:latin typeface="Times New Roman" pitchFamily="18" charset="0"/>
                <a:cs typeface="Times New Roman" pitchFamily="18" charset="0"/>
              </a:rPr>
              <a:t>Step 1: </a:t>
            </a:r>
            <a:r>
              <a:rPr lang="en-US" sz="2400" dirty="0">
                <a:latin typeface="Times New Roman" pitchFamily="18" charset="0"/>
                <a:cs typeface="Times New Roman" pitchFamily="18" charset="0"/>
              </a:rPr>
              <a:t>The payment practices dataset is imported and 		      preprocessed to remove noise.</a:t>
            </a:r>
          </a:p>
          <a:p>
            <a:pPr>
              <a:lnSpc>
                <a:spcPct val="150000"/>
              </a:lnSpc>
            </a:pPr>
            <a:r>
              <a:rPr lang="en-US" sz="2400" b="1" dirty="0">
                <a:latin typeface="Times New Roman" pitchFamily="18" charset="0"/>
                <a:cs typeface="Times New Roman" pitchFamily="18" charset="0"/>
              </a:rPr>
              <a:t>Step 2: </a:t>
            </a:r>
            <a:r>
              <a:rPr lang="en-US" sz="2400" dirty="0">
                <a:latin typeface="Times New Roman" pitchFamily="18" charset="0"/>
                <a:cs typeface="Times New Roman" pitchFamily="18" charset="0"/>
              </a:rPr>
              <a:t>Exploratory data analysis is applied to understand the 	    	    features’ dependencies and relations.</a:t>
            </a:r>
          </a:p>
          <a:p>
            <a:pPr>
              <a:lnSpc>
                <a:spcPct val="150000"/>
              </a:lnSpc>
            </a:pPr>
            <a:r>
              <a:rPr lang="en-IN" sz="2400" b="1" dirty="0">
                <a:latin typeface="Times New Roman" pitchFamily="18" charset="0"/>
                <a:cs typeface="Times New Roman" pitchFamily="18" charset="0"/>
              </a:rPr>
              <a:t>Step 3: </a:t>
            </a:r>
            <a:r>
              <a:rPr lang="en-IN" sz="2400" dirty="0">
                <a:latin typeface="Times New Roman" pitchFamily="18" charset="0"/>
                <a:cs typeface="Times New Roman" pitchFamily="18" charset="0"/>
              </a:rPr>
              <a:t>Payment behaviour of customers are used as 		     	     variables and the dependent variable target is identified.</a:t>
            </a:r>
          </a:p>
          <a:p>
            <a:pPr>
              <a:lnSpc>
                <a:spcPct val="150000"/>
              </a:lnSpc>
            </a:pPr>
            <a:r>
              <a:rPr lang="en-IN" sz="2400" b="1" dirty="0">
                <a:latin typeface="Times New Roman" pitchFamily="18" charset="0"/>
                <a:cs typeface="Times New Roman" pitchFamily="18" charset="0"/>
              </a:rPr>
              <a:t>Step 4: </a:t>
            </a:r>
            <a:r>
              <a:rPr lang="en-IN" sz="2400" dirty="0">
                <a:latin typeface="Times New Roman" pitchFamily="18" charset="0"/>
                <a:cs typeface="Times New Roman" pitchFamily="18" charset="0"/>
              </a:rPr>
              <a:t>Identify imbalance in the data and apply random 		     sampling.</a:t>
            </a:r>
            <a:endParaRPr lang="en-IN"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10</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970574953"/>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052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DBEED-985C-4A4C-ACD8-EABDE7F94725}"/>
              </a:ext>
            </a:extLst>
          </p:cNvPr>
          <p:cNvSpPr>
            <a:spLocks noGrp="1"/>
          </p:cNvSpPr>
          <p:nvPr>
            <p:ph type="dt" sz="half" idx="10"/>
          </p:nvPr>
        </p:nvSpPr>
        <p:spPr/>
        <p:txBody>
          <a:bodyPr/>
          <a:lstStyle/>
          <a:p>
            <a:fld id="{EA606B66-9F57-4E70-B5E2-D65714184240}" type="datetime1">
              <a:rPr lang="en-IN" smtClean="0"/>
              <a:t>07-03-2024</a:t>
            </a:fld>
            <a:endParaRPr lang="en-IN" dirty="0"/>
          </a:p>
        </p:txBody>
      </p:sp>
      <p:sp>
        <p:nvSpPr>
          <p:cNvPr id="3" name="Slide Number Placeholder 2">
            <a:extLst>
              <a:ext uri="{FF2B5EF4-FFF2-40B4-BE49-F238E27FC236}">
                <a16:creationId xmlns:a16="http://schemas.microsoft.com/office/drawing/2014/main" id="{01FD0F44-A926-4FC7-8B51-2AF45C625701}"/>
              </a:ext>
            </a:extLst>
          </p:cNvPr>
          <p:cNvSpPr>
            <a:spLocks noGrp="1"/>
          </p:cNvSpPr>
          <p:nvPr>
            <p:ph type="sldNum" sz="quarter" idx="12"/>
          </p:nvPr>
        </p:nvSpPr>
        <p:spPr/>
        <p:txBody>
          <a:bodyPr/>
          <a:lstStyle/>
          <a:p>
            <a:fld id="{E24311CC-E1A4-45F4-8734-CE9E717F3737}" type="slidenum">
              <a:rPr lang="en-IN" smtClean="0"/>
              <a:t>11</a:t>
            </a:fld>
            <a:endParaRPr lang="en-IN"/>
          </a:p>
        </p:txBody>
      </p:sp>
      <p:sp>
        <p:nvSpPr>
          <p:cNvPr id="4" name="Title 1">
            <a:extLst>
              <a:ext uri="{FF2B5EF4-FFF2-40B4-BE49-F238E27FC236}">
                <a16:creationId xmlns:a16="http://schemas.microsoft.com/office/drawing/2014/main" id="{DF648AAF-B66F-4791-A532-F58FD946B16C}"/>
              </a:ext>
            </a:extLst>
          </p:cNvPr>
          <p:cNvSpPr txBox="1">
            <a:spLocks/>
          </p:cNvSpPr>
          <p:nvPr/>
        </p:nvSpPr>
        <p:spPr>
          <a:xfrm>
            <a:off x="76200" y="25130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Methodology </a:t>
            </a:r>
            <a:endParaRPr lang="en-IN"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B5BE2065-A054-43BF-9DBC-596416633E1C}"/>
              </a:ext>
            </a:extLst>
          </p:cNvPr>
          <p:cNvSpPr txBox="1">
            <a:spLocks/>
          </p:cNvSpPr>
          <p:nvPr/>
        </p:nvSpPr>
        <p:spPr>
          <a:xfrm>
            <a:off x="609600" y="1067118"/>
            <a:ext cx="8077200" cy="4800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dirty="0">
                <a:latin typeface="Times New Roman" pitchFamily="18" charset="0"/>
                <a:cs typeface="Times New Roman" pitchFamily="18" charset="0"/>
              </a:rPr>
              <a:t>Step 5: </a:t>
            </a:r>
            <a:r>
              <a:rPr lang="en-US" sz="2400" dirty="0">
                <a:latin typeface="Times New Roman" pitchFamily="18" charset="0"/>
                <a:cs typeface="Times New Roman" pitchFamily="18" charset="0"/>
              </a:rPr>
              <a:t>The payment practices dataset is split for training and 	      	     testing</a:t>
            </a:r>
          </a:p>
          <a:p>
            <a:pPr>
              <a:lnSpc>
                <a:spcPct val="150000"/>
              </a:lnSpc>
            </a:pPr>
            <a:r>
              <a:rPr lang="en-US" sz="2400" b="1" dirty="0">
                <a:latin typeface="Times New Roman" pitchFamily="18" charset="0"/>
                <a:cs typeface="Times New Roman" pitchFamily="18" charset="0"/>
              </a:rPr>
              <a:t>Step 6:  </a:t>
            </a:r>
            <a:r>
              <a:rPr lang="en-US" sz="2400" dirty="0">
                <a:latin typeface="Times New Roman" pitchFamily="18" charset="0"/>
                <a:cs typeface="Times New Roman" pitchFamily="18" charset="0"/>
              </a:rPr>
              <a:t>XGBoost, Random Forest (RF), Gradient Boost 		      Decision Tree (GBDT) , LightGBM, XGBoost + LR, 	     RF + LR, and GBDT + LR are implemented.</a:t>
            </a:r>
          </a:p>
          <a:p>
            <a:pPr>
              <a:lnSpc>
                <a:spcPct val="150000"/>
              </a:lnSpc>
            </a:pPr>
            <a:r>
              <a:rPr lang="en-US" sz="2400" b="1" dirty="0">
                <a:latin typeface="Times New Roman" pitchFamily="18" charset="0"/>
                <a:cs typeface="Times New Roman" pitchFamily="18" charset="0"/>
              </a:rPr>
              <a:t>Step 7: </a:t>
            </a:r>
            <a:r>
              <a:rPr lang="en-US" sz="2400" dirty="0">
                <a:latin typeface="Times New Roman" pitchFamily="18" charset="0"/>
                <a:cs typeface="Times New Roman" pitchFamily="18" charset="0"/>
              </a:rPr>
              <a:t>The performance of applied techniques is 	   	      	     evaluated. The outperformed method is used for		     financial risk assessment.</a:t>
            </a:r>
          </a:p>
          <a:p>
            <a:pPr>
              <a:lnSpc>
                <a:spcPct val="150000"/>
              </a:lnSpc>
            </a:pPr>
            <a:r>
              <a:rPr lang="en-US" sz="2400" b="1" dirty="0">
                <a:latin typeface="Times New Roman" pitchFamily="18" charset="0"/>
                <a:cs typeface="Times New Roman" pitchFamily="18" charset="0"/>
              </a:rPr>
              <a:t>Step 8: </a:t>
            </a:r>
            <a:r>
              <a:rPr lang="en-US" sz="2400" dirty="0">
                <a:latin typeface="Times New Roman" pitchFamily="18" charset="0"/>
                <a:cs typeface="Times New Roman" pitchFamily="18" charset="0"/>
              </a:rPr>
              <a:t>Web based tool is developed to explore effectiveness and 	     accessibility.</a:t>
            </a:r>
            <a:endParaRPr lang="en-US" sz="2400" b="1" dirty="0">
              <a:latin typeface="Times New Roman" pitchFamily="18" charset="0"/>
              <a:cs typeface="Times New Roman" pitchFamily="18" charset="0"/>
            </a:endParaRPr>
          </a:p>
        </p:txBody>
      </p:sp>
      <p:sp>
        <p:nvSpPr>
          <p:cNvPr id="6" name="Date Placeholder 3">
            <a:extLst>
              <a:ext uri="{FF2B5EF4-FFF2-40B4-BE49-F238E27FC236}">
                <a16:creationId xmlns:a16="http://schemas.microsoft.com/office/drawing/2014/main" id="{A3D1222D-A631-47FA-9D32-403D09CFB616}"/>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dirty="0"/>
          </a:p>
        </p:txBody>
      </p:sp>
      <p:sp>
        <p:nvSpPr>
          <p:cNvPr id="7" name="Slide Number Placeholder 4">
            <a:extLst>
              <a:ext uri="{FF2B5EF4-FFF2-40B4-BE49-F238E27FC236}">
                <a16:creationId xmlns:a16="http://schemas.microsoft.com/office/drawing/2014/main" id="{AC4C4CBA-65DE-4D09-A850-5E5934442E8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11</a:t>
            </a:fld>
            <a:endParaRPr lang="en-IN"/>
          </a:p>
        </p:txBody>
      </p:sp>
      <p:graphicFrame>
        <p:nvGraphicFramePr>
          <p:cNvPr id="8" name="Object 7">
            <a:extLst>
              <a:ext uri="{FF2B5EF4-FFF2-40B4-BE49-F238E27FC236}">
                <a16:creationId xmlns:a16="http://schemas.microsoft.com/office/drawing/2014/main" id="{53079BA1-1012-4CFF-A590-A1A5BE7BD191}"/>
              </a:ext>
            </a:extLst>
          </p:cNvPr>
          <p:cNvGraphicFramePr>
            <a:graphicFrameLocks noChangeAspect="1"/>
          </p:cNvGraphicFramePr>
          <p:nvPr>
            <p:extLst>
              <p:ext uri="{D42A27DB-BD31-4B8C-83A1-F6EECF244321}">
                <p14:modId xmlns:p14="http://schemas.microsoft.com/office/powerpoint/2010/main" val="199476936"/>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674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564" y="765175"/>
            <a:ext cx="7498080" cy="1143000"/>
          </a:xfrm>
        </p:spPr>
        <p:txBody>
          <a:bodyPr>
            <a:normAutofit/>
          </a:bodyPr>
          <a:lstStyle/>
          <a:p>
            <a:pPr algn="ctr"/>
            <a:r>
              <a:rPr lang="en-US" sz="3200" b="1" dirty="0">
                <a:latin typeface="Times New Roman" pitchFamily="18" charset="0"/>
                <a:cs typeface="Times New Roman" pitchFamily="18" charset="0"/>
              </a:rPr>
              <a:t>Hardware and Software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82750"/>
            <a:ext cx="7638288" cy="4800600"/>
          </a:xfrm>
        </p:spPr>
        <p:txBody>
          <a:bodyPr>
            <a:normAutofit/>
          </a:bodyPr>
          <a:lstStyle/>
          <a:p>
            <a:pPr>
              <a:lnSpc>
                <a:spcPct val="150000"/>
              </a:lnSpc>
            </a:pPr>
            <a:r>
              <a:rPr lang="en-US" sz="2400" b="1" dirty="0">
                <a:latin typeface="Times New Roman" pitchFamily="18" charset="0"/>
                <a:cs typeface="Times New Roman" pitchFamily="18" charset="0"/>
              </a:rPr>
              <a:t>Hardware:</a:t>
            </a:r>
          </a:p>
          <a:p>
            <a:pPr lvl="1">
              <a:lnSpc>
                <a:spcPct val="150000"/>
              </a:lnSpc>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4GB RAM </a:t>
            </a:r>
          </a:p>
          <a:p>
            <a:pPr lvl="1">
              <a:lnSpc>
                <a:spcPct val="150000"/>
              </a:lnSpc>
            </a:pPr>
            <a:r>
              <a:rPr lang="en-US" sz="2400" dirty="0">
                <a:latin typeface="Times New Roman" pitchFamily="18" charset="0"/>
                <a:cs typeface="Times New Roman" pitchFamily="18" charset="0"/>
              </a:rPr>
              <a:t>256GB external memory </a:t>
            </a:r>
          </a:p>
          <a:p>
            <a:pPr>
              <a:lnSpc>
                <a:spcPct val="150000"/>
              </a:lnSpc>
            </a:pPr>
            <a:r>
              <a:rPr lang="en-US" sz="2400" b="1" dirty="0">
                <a:latin typeface="Times New Roman" pitchFamily="18" charset="0"/>
                <a:cs typeface="Times New Roman" pitchFamily="18" charset="0"/>
              </a:rPr>
              <a:t>Software:</a:t>
            </a:r>
          </a:p>
          <a:p>
            <a:pPr lvl="1">
              <a:lnSpc>
                <a:spcPct val="150000"/>
              </a:lnSpc>
            </a:pPr>
            <a:r>
              <a:rPr lang="en-US" sz="2000" dirty="0">
                <a:latin typeface="Times New Roman" pitchFamily="18" charset="0"/>
                <a:cs typeface="Times New Roman" pitchFamily="18" charset="0"/>
              </a:rPr>
              <a:t>Google Colab</a:t>
            </a:r>
          </a:p>
          <a:p>
            <a:pPr lvl="1">
              <a:lnSpc>
                <a:spcPct val="150000"/>
              </a:lnSpc>
            </a:pPr>
            <a:r>
              <a:rPr lang="en-US" sz="2000" dirty="0">
                <a:latin typeface="Times New Roman" pitchFamily="18" charset="0"/>
                <a:cs typeface="Times New Roman" pitchFamily="18" charset="0"/>
              </a:rPr>
              <a:t>Python</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12</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133953813"/>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328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D9094-587C-4B98-AF0A-2E271CD89FAE}"/>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4" name="Title 1">
            <a:extLst>
              <a:ext uri="{FF2B5EF4-FFF2-40B4-BE49-F238E27FC236}">
                <a16:creationId xmlns:a16="http://schemas.microsoft.com/office/drawing/2014/main" id="{B8DC6A06-F6EA-498E-9187-CE4C178C027B}"/>
              </a:ext>
            </a:extLst>
          </p:cNvPr>
          <p:cNvSpPr txBox="1">
            <a:spLocks/>
          </p:cNvSpPr>
          <p:nvPr/>
        </p:nvSpPr>
        <p:spPr>
          <a:xfrm>
            <a:off x="366522" y="573692"/>
            <a:ext cx="8581644"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System Architecture / Flow diagram of the work</a:t>
            </a:r>
            <a:endParaRPr lang="en-IN" sz="28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30861DB1-76CB-4429-A1BF-43CEFB324078}"/>
              </a:ext>
            </a:extLst>
          </p:cNvPr>
          <p:cNvSpPr txBox="1">
            <a:spLocks/>
          </p:cNvSpPr>
          <p:nvPr/>
        </p:nvSpPr>
        <p:spPr>
          <a:xfrm>
            <a:off x="838200" y="1682750"/>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IN" sz="2000" dirty="0">
              <a:latin typeface="Times New Roman" pitchFamily="18" charset="0"/>
              <a:cs typeface="Times New Roman" pitchFamily="18" charset="0"/>
            </a:endParaRPr>
          </a:p>
        </p:txBody>
      </p:sp>
      <p:sp>
        <p:nvSpPr>
          <p:cNvPr id="6" name="Date Placeholder 3">
            <a:extLst>
              <a:ext uri="{FF2B5EF4-FFF2-40B4-BE49-F238E27FC236}">
                <a16:creationId xmlns:a16="http://schemas.microsoft.com/office/drawing/2014/main" id="{85CBBEFB-E6AD-4139-B658-7327175C6733}"/>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7" name="Slide Number Placeholder 4">
            <a:extLst>
              <a:ext uri="{FF2B5EF4-FFF2-40B4-BE49-F238E27FC236}">
                <a16:creationId xmlns:a16="http://schemas.microsoft.com/office/drawing/2014/main" id="{C9322205-31A2-44EC-B397-E30C898353C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13</a:t>
            </a:fld>
            <a:endParaRPr lang="en-IN"/>
          </a:p>
        </p:txBody>
      </p:sp>
      <p:graphicFrame>
        <p:nvGraphicFramePr>
          <p:cNvPr id="8" name="Object 7">
            <a:extLst>
              <a:ext uri="{FF2B5EF4-FFF2-40B4-BE49-F238E27FC236}">
                <a16:creationId xmlns:a16="http://schemas.microsoft.com/office/drawing/2014/main" id="{C7B1E812-FC82-4757-A19E-C08D051F4F17}"/>
              </a:ext>
            </a:extLst>
          </p:cNvPr>
          <p:cNvGraphicFramePr>
            <a:graphicFrameLocks noChangeAspect="1"/>
          </p:cNvGraphicFramePr>
          <p:nvPr>
            <p:extLst>
              <p:ext uri="{D42A27DB-BD31-4B8C-83A1-F6EECF244321}">
                <p14:modId xmlns:p14="http://schemas.microsoft.com/office/powerpoint/2010/main" val="2137069155"/>
              </p:ext>
            </p:extLst>
          </p:nvPr>
        </p:nvGraphicFramePr>
        <p:xfrm>
          <a:off x="7384984" y="76200"/>
          <a:ext cx="1682815" cy="531415"/>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984" y="76200"/>
                        <a:ext cx="1682815" cy="531415"/>
                      </a:xfrm>
                      <a:prstGeom prst="rect">
                        <a:avLst/>
                      </a:prstGeom>
                      <a:noFill/>
                      <a:ln>
                        <a:noFill/>
                      </a:ln>
                    </p:spPr>
                  </p:pic>
                </p:oleObj>
              </mc:Fallback>
            </mc:AlternateContent>
          </a:graphicData>
        </a:graphic>
      </p:graphicFrame>
      <p:sp>
        <p:nvSpPr>
          <p:cNvPr id="9" name="Oval 8">
            <a:extLst>
              <a:ext uri="{FF2B5EF4-FFF2-40B4-BE49-F238E27FC236}">
                <a16:creationId xmlns:a16="http://schemas.microsoft.com/office/drawing/2014/main" id="{D57DF3FB-6AFB-4607-8C99-29801F125943}"/>
              </a:ext>
            </a:extLst>
          </p:cNvPr>
          <p:cNvSpPr/>
          <p:nvPr/>
        </p:nvSpPr>
        <p:spPr>
          <a:xfrm>
            <a:off x="76200" y="1532127"/>
            <a:ext cx="2757744" cy="883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a:t>
            </a:r>
          </a:p>
          <a:p>
            <a:pPr algn="ctr"/>
            <a:r>
              <a:rPr lang="en-IN" dirty="0"/>
              <a:t>payment-practices </a:t>
            </a:r>
          </a:p>
          <a:p>
            <a:pPr algn="ctr"/>
            <a:r>
              <a:rPr lang="en-IN" dirty="0"/>
              <a:t>dataset</a:t>
            </a:r>
          </a:p>
        </p:txBody>
      </p:sp>
      <p:cxnSp>
        <p:nvCxnSpPr>
          <p:cNvPr id="19" name="Straight Arrow Connector 18">
            <a:extLst>
              <a:ext uri="{FF2B5EF4-FFF2-40B4-BE49-F238E27FC236}">
                <a16:creationId xmlns:a16="http://schemas.microsoft.com/office/drawing/2014/main" id="{7CF8296F-C8AC-483A-93D1-113D08ABD88D}"/>
              </a:ext>
            </a:extLst>
          </p:cNvPr>
          <p:cNvCxnSpPr>
            <a:cxnSpLocks/>
            <a:stCxn id="9" idx="6"/>
            <a:endCxn id="9" idx="6"/>
          </p:cNvCxnSpPr>
          <p:nvPr/>
        </p:nvCxnSpPr>
        <p:spPr>
          <a:xfrm>
            <a:off x="2833944" y="197412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52E593-67D3-4917-83FC-4DA77BF6DF75}"/>
              </a:ext>
            </a:extLst>
          </p:cNvPr>
          <p:cNvCxnSpPr>
            <a:cxnSpLocks/>
            <a:stCxn id="9" idx="6"/>
          </p:cNvCxnSpPr>
          <p:nvPr/>
        </p:nvCxnSpPr>
        <p:spPr>
          <a:xfrm flipV="1">
            <a:off x="2833944" y="1974120"/>
            <a:ext cx="4426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8737C37F-0844-4F02-8EBF-BC96FEF897FE}"/>
              </a:ext>
            </a:extLst>
          </p:cNvPr>
          <p:cNvSpPr/>
          <p:nvPr/>
        </p:nvSpPr>
        <p:spPr>
          <a:xfrm>
            <a:off x="3276600" y="1283849"/>
            <a:ext cx="3448278" cy="1888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3" algn="just"/>
            <a:endParaRPr lang="en-IN" dirty="0"/>
          </a:p>
          <a:p>
            <a:endParaRPr lang="en-IN" dirty="0"/>
          </a:p>
          <a:p>
            <a:endParaRPr lang="en-IN" dirty="0"/>
          </a:p>
          <a:p>
            <a:r>
              <a:rPr lang="en-IN" dirty="0"/>
              <a:t>			</a:t>
            </a:r>
          </a:p>
          <a:p>
            <a:endParaRPr lang="en-IN" dirty="0"/>
          </a:p>
        </p:txBody>
      </p:sp>
      <p:sp>
        <p:nvSpPr>
          <p:cNvPr id="25" name="Flowchart: Predefined Process 24">
            <a:extLst>
              <a:ext uri="{FF2B5EF4-FFF2-40B4-BE49-F238E27FC236}">
                <a16:creationId xmlns:a16="http://schemas.microsoft.com/office/drawing/2014/main" id="{947073B1-F50D-4E37-A33C-F21EEEBBB152}"/>
              </a:ext>
            </a:extLst>
          </p:cNvPr>
          <p:cNvSpPr/>
          <p:nvPr/>
        </p:nvSpPr>
        <p:spPr>
          <a:xfrm>
            <a:off x="3396923" y="1618911"/>
            <a:ext cx="1207850" cy="694797"/>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Applying Pareto-principle</a:t>
            </a:r>
          </a:p>
        </p:txBody>
      </p:sp>
      <p:cxnSp>
        <p:nvCxnSpPr>
          <p:cNvPr id="28" name="Straight Arrow Connector 27">
            <a:extLst>
              <a:ext uri="{FF2B5EF4-FFF2-40B4-BE49-F238E27FC236}">
                <a16:creationId xmlns:a16="http://schemas.microsoft.com/office/drawing/2014/main" id="{504340CB-3EBE-4FFF-B16A-0BCB0715CFF0}"/>
              </a:ext>
            </a:extLst>
          </p:cNvPr>
          <p:cNvCxnSpPr>
            <a:cxnSpLocks/>
          </p:cNvCxnSpPr>
          <p:nvPr/>
        </p:nvCxnSpPr>
        <p:spPr>
          <a:xfrm>
            <a:off x="4657344" y="2011628"/>
            <a:ext cx="31921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Flowchart: Predefined Process 29">
            <a:extLst>
              <a:ext uri="{FF2B5EF4-FFF2-40B4-BE49-F238E27FC236}">
                <a16:creationId xmlns:a16="http://schemas.microsoft.com/office/drawing/2014/main" id="{D87F9C26-2D8D-4D42-A9C5-DA22E64D805D}"/>
              </a:ext>
            </a:extLst>
          </p:cNvPr>
          <p:cNvSpPr/>
          <p:nvPr/>
        </p:nvSpPr>
        <p:spPr>
          <a:xfrm>
            <a:off x="4985773" y="1618912"/>
            <a:ext cx="1516023" cy="694796"/>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Handling missing data by mice-imputer  </a:t>
            </a:r>
          </a:p>
        </p:txBody>
      </p:sp>
      <p:sp>
        <p:nvSpPr>
          <p:cNvPr id="33" name="Rectangle 32">
            <a:extLst>
              <a:ext uri="{FF2B5EF4-FFF2-40B4-BE49-F238E27FC236}">
                <a16:creationId xmlns:a16="http://schemas.microsoft.com/office/drawing/2014/main" id="{6D7DC53F-C453-4F73-A9C8-D24F1045D727}"/>
              </a:ext>
            </a:extLst>
          </p:cNvPr>
          <p:cNvSpPr/>
          <p:nvPr/>
        </p:nvSpPr>
        <p:spPr>
          <a:xfrm>
            <a:off x="3700083" y="1329285"/>
            <a:ext cx="2581656" cy="238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cxnSp>
        <p:nvCxnSpPr>
          <p:cNvPr id="53" name="Straight Arrow Connector 52">
            <a:extLst>
              <a:ext uri="{FF2B5EF4-FFF2-40B4-BE49-F238E27FC236}">
                <a16:creationId xmlns:a16="http://schemas.microsoft.com/office/drawing/2014/main" id="{28BB22B4-CC3D-4F01-82C2-EFC04F4E35A7}"/>
              </a:ext>
            </a:extLst>
          </p:cNvPr>
          <p:cNvCxnSpPr>
            <a:cxnSpLocks/>
            <a:stCxn id="23" idx="3"/>
            <a:endCxn id="230" idx="1"/>
          </p:cNvCxnSpPr>
          <p:nvPr/>
        </p:nvCxnSpPr>
        <p:spPr>
          <a:xfrm flipV="1">
            <a:off x="6724878" y="2214184"/>
            <a:ext cx="334564" cy="14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C2A43062-FA35-41C1-9423-0EB7DBA3812E}"/>
              </a:ext>
            </a:extLst>
          </p:cNvPr>
          <p:cNvCxnSpPr>
            <a:cxnSpLocks/>
          </p:cNvCxnSpPr>
          <p:nvPr/>
        </p:nvCxnSpPr>
        <p:spPr>
          <a:xfrm flipH="1" flipV="1">
            <a:off x="6701168" y="4538654"/>
            <a:ext cx="718121" cy="7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Rectangle: Rounded Corners 105">
            <a:extLst>
              <a:ext uri="{FF2B5EF4-FFF2-40B4-BE49-F238E27FC236}">
                <a16:creationId xmlns:a16="http://schemas.microsoft.com/office/drawing/2014/main" id="{6524FA35-A762-4752-8A95-A912BC9BD984}"/>
              </a:ext>
            </a:extLst>
          </p:cNvPr>
          <p:cNvSpPr/>
          <p:nvPr/>
        </p:nvSpPr>
        <p:spPr>
          <a:xfrm>
            <a:off x="5239597" y="3529070"/>
            <a:ext cx="1472760" cy="29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Rectangle 114">
            <a:extLst>
              <a:ext uri="{FF2B5EF4-FFF2-40B4-BE49-F238E27FC236}">
                <a16:creationId xmlns:a16="http://schemas.microsoft.com/office/drawing/2014/main" id="{59E5438A-B140-4C43-8F9E-556CC6CE7B24}"/>
              </a:ext>
            </a:extLst>
          </p:cNvPr>
          <p:cNvSpPr/>
          <p:nvPr/>
        </p:nvSpPr>
        <p:spPr>
          <a:xfrm>
            <a:off x="5460686" y="3913010"/>
            <a:ext cx="1053427" cy="2333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XGBoost</a:t>
            </a:r>
          </a:p>
        </p:txBody>
      </p:sp>
      <p:sp>
        <p:nvSpPr>
          <p:cNvPr id="116" name="Rectangle 115">
            <a:extLst>
              <a:ext uri="{FF2B5EF4-FFF2-40B4-BE49-F238E27FC236}">
                <a16:creationId xmlns:a16="http://schemas.microsoft.com/office/drawing/2014/main" id="{FBDEA72E-FB7E-4AE7-BE5C-38F2410D286E}"/>
              </a:ext>
            </a:extLst>
          </p:cNvPr>
          <p:cNvSpPr/>
          <p:nvPr/>
        </p:nvSpPr>
        <p:spPr>
          <a:xfrm>
            <a:off x="5346337" y="4261666"/>
            <a:ext cx="1299824" cy="208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Random Forest</a:t>
            </a:r>
          </a:p>
        </p:txBody>
      </p:sp>
      <p:sp>
        <p:nvSpPr>
          <p:cNvPr id="118" name="Rectangle 117">
            <a:extLst>
              <a:ext uri="{FF2B5EF4-FFF2-40B4-BE49-F238E27FC236}">
                <a16:creationId xmlns:a16="http://schemas.microsoft.com/office/drawing/2014/main" id="{18937DCB-A4B5-4C2C-933E-35A238AEA6F3}"/>
              </a:ext>
            </a:extLst>
          </p:cNvPr>
          <p:cNvSpPr/>
          <p:nvPr/>
        </p:nvSpPr>
        <p:spPr>
          <a:xfrm>
            <a:off x="5493420" y="4592676"/>
            <a:ext cx="1042310" cy="208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GBDT</a:t>
            </a:r>
          </a:p>
        </p:txBody>
      </p:sp>
      <p:sp>
        <p:nvSpPr>
          <p:cNvPr id="119" name="Rectangle 118">
            <a:extLst>
              <a:ext uri="{FF2B5EF4-FFF2-40B4-BE49-F238E27FC236}">
                <a16:creationId xmlns:a16="http://schemas.microsoft.com/office/drawing/2014/main" id="{471ACE82-776E-4926-A64C-F7CC930AAEB4}"/>
              </a:ext>
            </a:extLst>
          </p:cNvPr>
          <p:cNvSpPr/>
          <p:nvPr/>
        </p:nvSpPr>
        <p:spPr>
          <a:xfrm>
            <a:off x="5517389" y="4933680"/>
            <a:ext cx="1062305" cy="24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LightGBM</a:t>
            </a:r>
          </a:p>
        </p:txBody>
      </p:sp>
      <p:cxnSp>
        <p:nvCxnSpPr>
          <p:cNvPr id="211" name="Straight Arrow Connector 210">
            <a:extLst>
              <a:ext uri="{FF2B5EF4-FFF2-40B4-BE49-F238E27FC236}">
                <a16:creationId xmlns:a16="http://schemas.microsoft.com/office/drawing/2014/main" id="{6602960D-087B-4832-8C2E-5E5B94147A50}"/>
              </a:ext>
            </a:extLst>
          </p:cNvPr>
          <p:cNvCxnSpPr>
            <a:cxnSpLocks/>
          </p:cNvCxnSpPr>
          <p:nvPr/>
        </p:nvCxnSpPr>
        <p:spPr>
          <a:xfrm flipH="1" flipV="1">
            <a:off x="4849558" y="4601327"/>
            <a:ext cx="408699" cy="4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2" name="Rectangle 211">
            <a:extLst>
              <a:ext uri="{FF2B5EF4-FFF2-40B4-BE49-F238E27FC236}">
                <a16:creationId xmlns:a16="http://schemas.microsoft.com/office/drawing/2014/main" id="{D2AC9E77-97E8-4354-BB50-13A15F7DEA42}"/>
              </a:ext>
            </a:extLst>
          </p:cNvPr>
          <p:cNvSpPr/>
          <p:nvPr/>
        </p:nvSpPr>
        <p:spPr>
          <a:xfrm>
            <a:off x="5517389" y="3624671"/>
            <a:ext cx="816933" cy="128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Models</a:t>
            </a:r>
          </a:p>
        </p:txBody>
      </p:sp>
      <p:sp>
        <p:nvSpPr>
          <p:cNvPr id="230" name="Rectangle: Rounded Corners 229">
            <a:extLst>
              <a:ext uri="{FF2B5EF4-FFF2-40B4-BE49-F238E27FC236}">
                <a16:creationId xmlns:a16="http://schemas.microsoft.com/office/drawing/2014/main" id="{F9A1506C-8404-4C3F-AF89-CA8927BA3165}"/>
              </a:ext>
            </a:extLst>
          </p:cNvPr>
          <p:cNvSpPr/>
          <p:nvPr/>
        </p:nvSpPr>
        <p:spPr>
          <a:xfrm>
            <a:off x="7059442" y="1183444"/>
            <a:ext cx="1823465" cy="2061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3" algn="just"/>
            <a:endParaRPr lang="en-IN" dirty="0"/>
          </a:p>
          <a:p>
            <a:endParaRPr lang="en-IN" dirty="0"/>
          </a:p>
          <a:p>
            <a:endParaRPr lang="en-IN" dirty="0"/>
          </a:p>
          <a:p>
            <a:r>
              <a:rPr lang="en-IN" dirty="0"/>
              <a:t>			</a:t>
            </a:r>
          </a:p>
          <a:p>
            <a:endParaRPr lang="en-IN" dirty="0"/>
          </a:p>
        </p:txBody>
      </p:sp>
      <p:sp>
        <p:nvSpPr>
          <p:cNvPr id="231" name="Flowchart: Magnetic Disk 230">
            <a:extLst>
              <a:ext uri="{FF2B5EF4-FFF2-40B4-BE49-F238E27FC236}">
                <a16:creationId xmlns:a16="http://schemas.microsoft.com/office/drawing/2014/main" id="{1808978C-7F92-4FF1-B3F2-A746A21EAF0A}"/>
              </a:ext>
            </a:extLst>
          </p:cNvPr>
          <p:cNvSpPr/>
          <p:nvPr/>
        </p:nvSpPr>
        <p:spPr>
          <a:xfrm>
            <a:off x="7607324" y="1475267"/>
            <a:ext cx="685800" cy="1132492"/>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Data</a:t>
            </a:r>
          </a:p>
        </p:txBody>
      </p:sp>
      <p:cxnSp>
        <p:nvCxnSpPr>
          <p:cNvPr id="232" name="Straight Arrow Connector 231">
            <a:extLst>
              <a:ext uri="{FF2B5EF4-FFF2-40B4-BE49-F238E27FC236}">
                <a16:creationId xmlns:a16="http://schemas.microsoft.com/office/drawing/2014/main" id="{239D0475-D0D7-489B-B1D8-F7539AAF5BAA}"/>
              </a:ext>
            </a:extLst>
          </p:cNvPr>
          <p:cNvCxnSpPr>
            <a:cxnSpLocks/>
          </p:cNvCxnSpPr>
          <p:nvPr/>
        </p:nvCxnSpPr>
        <p:spPr>
          <a:xfrm flipH="1">
            <a:off x="7344684" y="2425311"/>
            <a:ext cx="272535" cy="3516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3" name="Rectangle 232">
            <a:extLst>
              <a:ext uri="{FF2B5EF4-FFF2-40B4-BE49-F238E27FC236}">
                <a16:creationId xmlns:a16="http://schemas.microsoft.com/office/drawing/2014/main" id="{2449D243-D872-4304-B2B0-00266DA45E11}"/>
              </a:ext>
            </a:extLst>
          </p:cNvPr>
          <p:cNvSpPr/>
          <p:nvPr/>
        </p:nvSpPr>
        <p:spPr>
          <a:xfrm>
            <a:off x="7194886" y="1245437"/>
            <a:ext cx="1523998"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Splitting data</a:t>
            </a:r>
          </a:p>
        </p:txBody>
      </p:sp>
      <p:sp>
        <p:nvSpPr>
          <p:cNvPr id="234" name="Rectangle 233">
            <a:extLst>
              <a:ext uri="{FF2B5EF4-FFF2-40B4-BE49-F238E27FC236}">
                <a16:creationId xmlns:a16="http://schemas.microsoft.com/office/drawing/2014/main" id="{6E56FC95-32EB-4817-85DE-17EA4CD12195}"/>
              </a:ext>
            </a:extLst>
          </p:cNvPr>
          <p:cNvSpPr/>
          <p:nvPr/>
        </p:nvSpPr>
        <p:spPr>
          <a:xfrm>
            <a:off x="7167534" y="2770323"/>
            <a:ext cx="609600" cy="2252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Test</a:t>
            </a:r>
          </a:p>
        </p:txBody>
      </p:sp>
      <p:cxnSp>
        <p:nvCxnSpPr>
          <p:cNvPr id="235" name="Straight Arrow Connector 234">
            <a:extLst>
              <a:ext uri="{FF2B5EF4-FFF2-40B4-BE49-F238E27FC236}">
                <a16:creationId xmlns:a16="http://schemas.microsoft.com/office/drawing/2014/main" id="{48561A5F-AFEB-4C19-8839-B80FA3C1E784}"/>
              </a:ext>
            </a:extLst>
          </p:cNvPr>
          <p:cNvCxnSpPr>
            <a:cxnSpLocks/>
            <a:endCxn id="236" idx="0"/>
          </p:cNvCxnSpPr>
          <p:nvPr/>
        </p:nvCxnSpPr>
        <p:spPr>
          <a:xfrm>
            <a:off x="8292806" y="2477613"/>
            <a:ext cx="104897" cy="3266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C72920C5-5BB0-4504-BA0B-2A9241131168}"/>
              </a:ext>
            </a:extLst>
          </p:cNvPr>
          <p:cNvSpPr/>
          <p:nvPr/>
        </p:nvSpPr>
        <p:spPr>
          <a:xfrm>
            <a:off x="8092903" y="2804231"/>
            <a:ext cx="609600" cy="2029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Train</a:t>
            </a:r>
          </a:p>
        </p:txBody>
      </p:sp>
      <p:cxnSp>
        <p:nvCxnSpPr>
          <p:cNvPr id="237" name="Straight Connector 236">
            <a:extLst>
              <a:ext uri="{FF2B5EF4-FFF2-40B4-BE49-F238E27FC236}">
                <a16:creationId xmlns:a16="http://schemas.microsoft.com/office/drawing/2014/main" id="{9105771C-33EB-4737-ACE6-5500837FC034}"/>
              </a:ext>
            </a:extLst>
          </p:cNvPr>
          <p:cNvCxnSpPr>
            <a:cxnSpLocks/>
          </p:cNvCxnSpPr>
          <p:nvPr/>
        </p:nvCxnSpPr>
        <p:spPr>
          <a:xfrm>
            <a:off x="8414506" y="3004566"/>
            <a:ext cx="8577" cy="53519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9" name="Rectangle: Rounded Corners 238">
            <a:extLst>
              <a:ext uri="{FF2B5EF4-FFF2-40B4-BE49-F238E27FC236}">
                <a16:creationId xmlns:a16="http://schemas.microsoft.com/office/drawing/2014/main" id="{08CB41C8-5A25-45AE-A93B-59A435FF7764}"/>
              </a:ext>
            </a:extLst>
          </p:cNvPr>
          <p:cNvSpPr/>
          <p:nvPr/>
        </p:nvSpPr>
        <p:spPr>
          <a:xfrm>
            <a:off x="7419289" y="3564759"/>
            <a:ext cx="1478375" cy="2497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1" name="Rectangle 240">
            <a:extLst>
              <a:ext uri="{FF2B5EF4-FFF2-40B4-BE49-F238E27FC236}">
                <a16:creationId xmlns:a16="http://schemas.microsoft.com/office/drawing/2014/main" id="{28F6545C-4ABC-456C-8976-7892506F1397}"/>
              </a:ext>
            </a:extLst>
          </p:cNvPr>
          <p:cNvSpPr/>
          <p:nvPr/>
        </p:nvSpPr>
        <p:spPr>
          <a:xfrm>
            <a:off x="7537209" y="3644245"/>
            <a:ext cx="1180490" cy="349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 –sampling</a:t>
            </a:r>
          </a:p>
          <a:p>
            <a:pPr algn="ctr"/>
            <a:r>
              <a:rPr lang="en-IN" sz="1400" dirty="0"/>
              <a:t>Techniques</a:t>
            </a:r>
          </a:p>
        </p:txBody>
      </p:sp>
      <p:sp>
        <p:nvSpPr>
          <p:cNvPr id="242" name="Rectangle 241">
            <a:extLst>
              <a:ext uri="{FF2B5EF4-FFF2-40B4-BE49-F238E27FC236}">
                <a16:creationId xmlns:a16="http://schemas.microsoft.com/office/drawing/2014/main" id="{A35029E4-7578-41D7-8503-6BD499489E19}"/>
              </a:ext>
            </a:extLst>
          </p:cNvPr>
          <p:cNvSpPr/>
          <p:nvPr/>
        </p:nvSpPr>
        <p:spPr>
          <a:xfrm>
            <a:off x="7665721" y="4205741"/>
            <a:ext cx="1080852" cy="3096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dirty="0"/>
              <a:t>Random Over </a:t>
            </a:r>
          </a:p>
        </p:txBody>
      </p:sp>
      <p:sp>
        <p:nvSpPr>
          <p:cNvPr id="243" name="Rectangle 242">
            <a:extLst>
              <a:ext uri="{FF2B5EF4-FFF2-40B4-BE49-F238E27FC236}">
                <a16:creationId xmlns:a16="http://schemas.microsoft.com/office/drawing/2014/main" id="{C6E4C26C-EE6E-4A71-BFA0-F1F61F3BF665}"/>
              </a:ext>
            </a:extLst>
          </p:cNvPr>
          <p:cNvSpPr/>
          <p:nvPr/>
        </p:nvSpPr>
        <p:spPr>
          <a:xfrm>
            <a:off x="7677998" y="4765089"/>
            <a:ext cx="1069822" cy="3493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dirty="0"/>
              <a:t>Random Under </a:t>
            </a:r>
          </a:p>
        </p:txBody>
      </p:sp>
      <p:sp>
        <p:nvSpPr>
          <p:cNvPr id="244" name="Rectangle 243">
            <a:extLst>
              <a:ext uri="{FF2B5EF4-FFF2-40B4-BE49-F238E27FC236}">
                <a16:creationId xmlns:a16="http://schemas.microsoft.com/office/drawing/2014/main" id="{58DEC31A-7CEA-4C21-9918-1D3BB5A1F253}"/>
              </a:ext>
            </a:extLst>
          </p:cNvPr>
          <p:cNvSpPr/>
          <p:nvPr/>
        </p:nvSpPr>
        <p:spPr>
          <a:xfrm>
            <a:off x="7701247" y="5402445"/>
            <a:ext cx="1050287" cy="30638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dirty="0"/>
              <a:t>SMOTE</a:t>
            </a:r>
          </a:p>
        </p:txBody>
      </p:sp>
      <p:sp>
        <p:nvSpPr>
          <p:cNvPr id="245" name="Rectangle: Rounded Corners 244">
            <a:extLst>
              <a:ext uri="{FF2B5EF4-FFF2-40B4-BE49-F238E27FC236}">
                <a16:creationId xmlns:a16="http://schemas.microsoft.com/office/drawing/2014/main" id="{876646C1-0586-45AA-8C92-524C686045E2}"/>
              </a:ext>
            </a:extLst>
          </p:cNvPr>
          <p:cNvSpPr/>
          <p:nvPr/>
        </p:nvSpPr>
        <p:spPr>
          <a:xfrm>
            <a:off x="2916678" y="3823894"/>
            <a:ext cx="1949836" cy="2219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6" name="Rectangle 245">
            <a:extLst>
              <a:ext uri="{FF2B5EF4-FFF2-40B4-BE49-F238E27FC236}">
                <a16:creationId xmlns:a16="http://schemas.microsoft.com/office/drawing/2014/main" id="{88AA8B8F-DB02-4F9E-9F49-51A9A37B5544}"/>
              </a:ext>
            </a:extLst>
          </p:cNvPr>
          <p:cNvSpPr/>
          <p:nvPr/>
        </p:nvSpPr>
        <p:spPr>
          <a:xfrm>
            <a:off x="2883324" y="3955411"/>
            <a:ext cx="2042160" cy="25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Evaluation Metrics </a:t>
            </a:r>
          </a:p>
        </p:txBody>
      </p:sp>
      <p:sp>
        <p:nvSpPr>
          <p:cNvPr id="247" name="Rectangle 246">
            <a:extLst>
              <a:ext uri="{FF2B5EF4-FFF2-40B4-BE49-F238E27FC236}">
                <a16:creationId xmlns:a16="http://schemas.microsoft.com/office/drawing/2014/main" id="{8BD4A379-E9CB-4C4D-8814-640349395545}"/>
              </a:ext>
            </a:extLst>
          </p:cNvPr>
          <p:cNvSpPr/>
          <p:nvPr/>
        </p:nvSpPr>
        <p:spPr>
          <a:xfrm>
            <a:off x="3345986" y="4318043"/>
            <a:ext cx="1066800" cy="2518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F1-Score</a:t>
            </a:r>
          </a:p>
        </p:txBody>
      </p:sp>
      <p:sp>
        <p:nvSpPr>
          <p:cNvPr id="248" name="Rectangle 247">
            <a:extLst>
              <a:ext uri="{FF2B5EF4-FFF2-40B4-BE49-F238E27FC236}">
                <a16:creationId xmlns:a16="http://schemas.microsoft.com/office/drawing/2014/main" id="{60570DED-B887-42CF-894D-48AC8B4D86ED}"/>
              </a:ext>
            </a:extLst>
          </p:cNvPr>
          <p:cNvSpPr/>
          <p:nvPr/>
        </p:nvSpPr>
        <p:spPr>
          <a:xfrm>
            <a:off x="3359225" y="4724859"/>
            <a:ext cx="1066800" cy="2381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AUC</a:t>
            </a:r>
          </a:p>
        </p:txBody>
      </p:sp>
      <p:sp>
        <p:nvSpPr>
          <p:cNvPr id="257" name="Rectangle: Rounded Corners 256">
            <a:extLst>
              <a:ext uri="{FF2B5EF4-FFF2-40B4-BE49-F238E27FC236}">
                <a16:creationId xmlns:a16="http://schemas.microsoft.com/office/drawing/2014/main" id="{482A6359-A144-4361-985E-AB1C89312720}"/>
              </a:ext>
            </a:extLst>
          </p:cNvPr>
          <p:cNvSpPr/>
          <p:nvPr/>
        </p:nvSpPr>
        <p:spPr>
          <a:xfrm>
            <a:off x="366522" y="4226880"/>
            <a:ext cx="1952566" cy="1413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8" name="Rectangle 257">
            <a:extLst>
              <a:ext uri="{FF2B5EF4-FFF2-40B4-BE49-F238E27FC236}">
                <a16:creationId xmlns:a16="http://schemas.microsoft.com/office/drawing/2014/main" id="{066A4192-301B-4083-A5B9-08BEF89A1EFC}"/>
              </a:ext>
            </a:extLst>
          </p:cNvPr>
          <p:cNvSpPr/>
          <p:nvPr/>
        </p:nvSpPr>
        <p:spPr>
          <a:xfrm>
            <a:off x="279846" y="4754404"/>
            <a:ext cx="2042160" cy="25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Deployment</a:t>
            </a:r>
          </a:p>
          <a:p>
            <a:pPr algn="ctr"/>
            <a:r>
              <a:rPr lang="en-IN" dirty="0"/>
              <a:t>Using </a:t>
            </a:r>
          </a:p>
          <a:p>
            <a:pPr algn="ctr"/>
            <a:r>
              <a:rPr lang="en-IN" dirty="0"/>
              <a:t>Web Page </a:t>
            </a:r>
          </a:p>
        </p:txBody>
      </p:sp>
      <p:cxnSp>
        <p:nvCxnSpPr>
          <p:cNvPr id="259" name="Straight Arrow Connector 258">
            <a:extLst>
              <a:ext uri="{FF2B5EF4-FFF2-40B4-BE49-F238E27FC236}">
                <a16:creationId xmlns:a16="http://schemas.microsoft.com/office/drawing/2014/main" id="{AE10E568-29B8-40B9-ADB8-9B8116CA7CC5}"/>
              </a:ext>
            </a:extLst>
          </p:cNvPr>
          <p:cNvCxnSpPr>
            <a:cxnSpLocks/>
            <a:stCxn id="245" idx="1"/>
            <a:endCxn id="257" idx="3"/>
          </p:cNvCxnSpPr>
          <p:nvPr/>
        </p:nvCxnSpPr>
        <p:spPr>
          <a:xfrm flipH="1" flipV="1">
            <a:off x="2319088" y="4933679"/>
            <a:ext cx="59759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D7930BE5-0CB5-4420-B8B2-0F4A0C394C45}"/>
              </a:ext>
            </a:extLst>
          </p:cNvPr>
          <p:cNvCxnSpPr>
            <a:cxnSpLocks/>
            <a:endCxn id="245" idx="0"/>
          </p:cNvCxnSpPr>
          <p:nvPr/>
        </p:nvCxnSpPr>
        <p:spPr>
          <a:xfrm>
            <a:off x="3890806" y="3396853"/>
            <a:ext cx="790" cy="427041"/>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7" name="Rectangle 286">
            <a:extLst>
              <a:ext uri="{FF2B5EF4-FFF2-40B4-BE49-F238E27FC236}">
                <a16:creationId xmlns:a16="http://schemas.microsoft.com/office/drawing/2014/main" id="{94E300D1-1A40-400F-95DE-CF0FE8F8FA4E}"/>
              </a:ext>
            </a:extLst>
          </p:cNvPr>
          <p:cNvSpPr/>
          <p:nvPr/>
        </p:nvSpPr>
        <p:spPr>
          <a:xfrm>
            <a:off x="5448279" y="5312996"/>
            <a:ext cx="1167573" cy="208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XGBoost+LR</a:t>
            </a:r>
          </a:p>
        </p:txBody>
      </p:sp>
      <p:sp>
        <p:nvSpPr>
          <p:cNvPr id="288" name="Rectangle 287">
            <a:extLst>
              <a:ext uri="{FF2B5EF4-FFF2-40B4-BE49-F238E27FC236}">
                <a16:creationId xmlns:a16="http://schemas.microsoft.com/office/drawing/2014/main" id="{98EEE4A8-5B08-49D2-ADEF-79BE0D11B7D6}"/>
              </a:ext>
            </a:extLst>
          </p:cNvPr>
          <p:cNvSpPr/>
          <p:nvPr/>
        </p:nvSpPr>
        <p:spPr>
          <a:xfrm>
            <a:off x="5491889" y="5672406"/>
            <a:ext cx="1109270" cy="2065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RF+LR</a:t>
            </a:r>
          </a:p>
        </p:txBody>
      </p:sp>
      <p:sp>
        <p:nvSpPr>
          <p:cNvPr id="289" name="Rectangle 288">
            <a:extLst>
              <a:ext uri="{FF2B5EF4-FFF2-40B4-BE49-F238E27FC236}">
                <a16:creationId xmlns:a16="http://schemas.microsoft.com/office/drawing/2014/main" id="{96E727FB-07A3-46BC-913E-6BEEC2DB52FA}"/>
              </a:ext>
            </a:extLst>
          </p:cNvPr>
          <p:cNvSpPr/>
          <p:nvPr/>
        </p:nvSpPr>
        <p:spPr>
          <a:xfrm>
            <a:off x="5506582" y="6029593"/>
            <a:ext cx="1109270" cy="2065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t>GBDT+LR</a:t>
            </a:r>
          </a:p>
        </p:txBody>
      </p:sp>
      <p:cxnSp>
        <p:nvCxnSpPr>
          <p:cNvPr id="291" name="Straight Arrow Connector 290">
            <a:extLst>
              <a:ext uri="{FF2B5EF4-FFF2-40B4-BE49-F238E27FC236}">
                <a16:creationId xmlns:a16="http://schemas.microsoft.com/office/drawing/2014/main" id="{CCE72EFB-83BF-4E61-88AA-0B8B4B55C089}"/>
              </a:ext>
            </a:extLst>
          </p:cNvPr>
          <p:cNvCxnSpPr>
            <a:cxnSpLocks/>
            <a:stCxn id="30" idx="2"/>
          </p:cNvCxnSpPr>
          <p:nvPr/>
        </p:nvCxnSpPr>
        <p:spPr>
          <a:xfrm>
            <a:off x="5743785" y="2313708"/>
            <a:ext cx="0" cy="2445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7" name="Flowchart: Predefined Process 296">
            <a:extLst>
              <a:ext uri="{FF2B5EF4-FFF2-40B4-BE49-F238E27FC236}">
                <a16:creationId xmlns:a16="http://schemas.microsoft.com/office/drawing/2014/main" id="{51822319-5EB0-45A2-A2B4-DCAA28950EF9}"/>
              </a:ext>
            </a:extLst>
          </p:cNvPr>
          <p:cNvSpPr/>
          <p:nvPr/>
        </p:nvSpPr>
        <p:spPr>
          <a:xfrm>
            <a:off x="4409713" y="2561860"/>
            <a:ext cx="2228553" cy="409338"/>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t>Target generation by feature engineering </a:t>
            </a:r>
          </a:p>
        </p:txBody>
      </p:sp>
      <p:sp>
        <p:nvSpPr>
          <p:cNvPr id="3" name="Rectangle 2">
            <a:extLst>
              <a:ext uri="{FF2B5EF4-FFF2-40B4-BE49-F238E27FC236}">
                <a16:creationId xmlns:a16="http://schemas.microsoft.com/office/drawing/2014/main" id="{04CBE5FC-0817-5867-700F-E780AC45E0F5}"/>
              </a:ext>
            </a:extLst>
          </p:cNvPr>
          <p:cNvSpPr/>
          <p:nvPr/>
        </p:nvSpPr>
        <p:spPr>
          <a:xfrm>
            <a:off x="3359225" y="5142638"/>
            <a:ext cx="1066800" cy="2381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ROC</a:t>
            </a:r>
          </a:p>
        </p:txBody>
      </p:sp>
      <p:sp>
        <p:nvSpPr>
          <p:cNvPr id="12" name="Rectangle 11">
            <a:extLst>
              <a:ext uri="{FF2B5EF4-FFF2-40B4-BE49-F238E27FC236}">
                <a16:creationId xmlns:a16="http://schemas.microsoft.com/office/drawing/2014/main" id="{5A3ACEB8-008E-9FA1-EA9E-28ED337DF7D6}"/>
              </a:ext>
            </a:extLst>
          </p:cNvPr>
          <p:cNvSpPr/>
          <p:nvPr/>
        </p:nvSpPr>
        <p:spPr>
          <a:xfrm>
            <a:off x="3124200" y="5536691"/>
            <a:ext cx="1600200" cy="27558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t>10-fold cross-validation</a:t>
            </a:r>
          </a:p>
        </p:txBody>
      </p:sp>
      <p:cxnSp>
        <p:nvCxnSpPr>
          <p:cNvPr id="32" name="Straight Connector 31">
            <a:extLst>
              <a:ext uri="{FF2B5EF4-FFF2-40B4-BE49-F238E27FC236}">
                <a16:creationId xmlns:a16="http://schemas.microsoft.com/office/drawing/2014/main" id="{93E80F9B-DADA-BBEA-84F1-DBA7ACD089C7}"/>
              </a:ext>
            </a:extLst>
          </p:cNvPr>
          <p:cNvCxnSpPr>
            <a:cxnSpLocks/>
          </p:cNvCxnSpPr>
          <p:nvPr/>
        </p:nvCxnSpPr>
        <p:spPr>
          <a:xfrm flipH="1" flipV="1">
            <a:off x="3890806" y="3396853"/>
            <a:ext cx="3590145" cy="14679"/>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C265D26-1594-55F7-2C07-1F2590EE2B97}"/>
              </a:ext>
            </a:extLst>
          </p:cNvPr>
          <p:cNvCxnSpPr>
            <a:cxnSpLocks/>
            <a:endCxn id="234" idx="2"/>
          </p:cNvCxnSpPr>
          <p:nvPr/>
        </p:nvCxnSpPr>
        <p:spPr>
          <a:xfrm flipH="1" flipV="1">
            <a:off x="7472334" y="2995560"/>
            <a:ext cx="8617" cy="3989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327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3D328-2664-4AAD-AF94-FCFDD8865FF5}"/>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2E8219EA-1B6B-462C-97A7-448C8795E59E}"/>
              </a:ext>
            </a:extLst>
          </p:cNvPr>
          <p:cNvSpPr>
            <a:spLocks noGrp="1"/>
          </p:cNvSpPr>
          <p:nvPr>
            <p:ph type="sldNum" sz="quarter" idx="12"/>
          </p:nvPr>
        </p:nvSpPr>
        <p:spPr/>
        <p:txBody>
          <a:bodyPr/>
          <a:lstStyle/>
          <a:p>
            <a:fld id="{E24311CC-E1A4-45F4-8734-CE9E717F3737}" type="slidenum">
              <a:rPr lang="en-IN" smtClean="0"/>
              <a:t>14</a:t>
            </a:fld>
            <a:endParaRPr lang="en-IN"/>
          </a:p>
        </p:txBody>
      </p:sp>
      <p:sp>
        <p:nvSpPr>
          <p:cNvPr id="4" name="Title 1">
            <a:extLst>
              <a:ext uri="{FF2B5EF4-FFF2-40B4-BE49-F238E27FC236}">
                <a16:creationId xmlns:a16="http://schemas.microsoft.com/office/drawing/2014/main" id="{0C46E63E-52AF-49A5-8607-56745B8E56BA}"/>
              </a:ext>
            </a:extLst>
          </p:cNvPr>
          <p:cNvSpPr txBox="1">
            <a:spLocks/>
          </p:cNvSpPr>
          <p:nvPr/>
        </p:nvSpPr>
        <p:spPr>
          <a:xfrm>
            <a:off x="448056" y="674410"/>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Modules </a:t>
            </a:r>
            <a:endParaRPr lang="en-IN"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D8E61791-2E6A-4BA5-9182-D91ED39477AC}"/>
              </a:ext>
            </a:extLst>
          </p:cNvPr>
          <p:cNvSpPr txBox="1">
            <a:spLocks/>
          </p:cNvSpPr>
          <p:nvPr/>
        </p:nvSpPr>
        <p:spPr>
          <a:xfrm>
            <a:off x="838200" y="1682750"/>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6" name="Date Placeholder 3">
            <a:extLst>
              <a:ext uri="{FF2B5EF4-FFF2-40B4-BE49-F238E27FC236}">
                <a16:creationId xmlns:a16="http://schemas.microsoft.com/office/drawing/2014/main" id="{64721F48-424C-446C-BA3F-09C69D0E4928}"/>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7" name="Slide Number Placeholder 4">
            <a:extLst>
              <a:ext uri="{FF2B5EF4-FFF2-40B4-BE49-F238E27FC236}">
                <a16:creationId xmlns:a16="http://schemas.microsoft.com/office/drawing/2014/main" id="{E2FA7A62-F9CE-48FE-A5D6-1A938EA8F9A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14</a:t>
            </a:fld>
            <a:endParaRPr lang="en-IN"/>
          </a:p>
        </p:txBody>
      </p:sp>
      <p:graphicFrame>
        <p:nvGraphicFramePr>
          <p:cNvPr id="8" name="Object 7">
            <a:extLst>
              <a:ext uri="{FF2B5EF4-FFF2-40B4-BE49-F238E27FC236}">
                <a16:creationId xmlns:a16="http://schemas.microsoft.com/office/drawing/2014/main" id="{7C74E495-6B1A-4BF5-B4E7-4FEB4F5C11A2}"/>
              </a:ext>
            </a:extLst>
          </p:cNvPr>
          <p:cNvGraphicFramePr>
            <a:graphicFrameLocks noChangeAspect="1"/>
          </p:cNvGraphicFramePr>
          <p:nvPr>
            <p:extLst>
              <p:ext uri="{D42A27DB-BD31-4B8C-83A1-F6EECF244321}">
                <p14:modId xmlns:p14="http://schemas.microsoft.com/office/powerpoint/2010/main" val="831994159"/>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0" name="TextBox 9">
            <a:extLst>
              <a:ext uri="{FF2B5EF4-FFF2-40B4-BE49-F238E27FC236}">
                <a16:creationId xmlns:a16="http://schemas.microsoft.com/office/drawing/2014/main" id="{4E86CBAA-392A-4BA7-973A-055BC3649078}"/>
              </a:ext>
            </a:extLst>
          </p:cNvPr>
          <p:cNvSpPr txBox="1"/>
          <p:nvPr/>
        </p:nvSpPr>
        <p:spPr>
          <a:xfrm>
            <a:off x="838200" y="1828800"/>
            <a:ext cx="7808976" cy="2795958"/>
          </a:xfrm>
          <a:prstGeom prst="rect">
            <a:avLst/>
          </a:prstGeom>
          <a:noFill/>
        </p:spPr>
        <p:txBody>
          <a:bodyPr wrap="square">
            <a:spAutoFit/>
          </a:bodyPr>
          <a:lstStyle/>
          <a:p>
            <a:pPr>
              <a:lnSpc>
                <a:spcPct val="150000"/>
              </a:lnSpc>
            </a:pPr>
            <a:r>
              <a:rPr lang="en-US" sz="2400" b="1" dirty="0">
                <a:latin typeface="Times New Roman" pitchFamily="18" charset="0"/>
                <a:cs typeface="Times New Roman" pitchFamily="18" charset="0"/>
              </a:rPr>
              <a:t>Module 1: </a:t>
            </a:r>
            <a:r>
              <a:rPr lang="en-US" sz="2400" dirty="0">
                <a:latin typeface="Times New Roman" pitchFamily="18" charset="0"/>
                <a:cs typeface="Times New Roman" pitchFamily="18" charset="0"/>
              </a:rPr>
              <a:t>Data Preprocessing and Target generation</a:t>
            </a:r>
          </a:p>
          <a:p>
            <a:pPr>
              <a:lnSpc>
                <a:spcPct val="150000"/>
              </a:lnSpc>
            </a:pPr>
            <a:r>
              <a:rPr lang="en-US" sz="2400" b="1" dirty="0">
                <a:latin typeface="Times New Roman" pitchFamily="18" charset="0"/>
                <a:cs typeface="Times New Roman" pitchFamily="18" charset="0"/>
              </a:rPr>
              <a:t>Module 2: </a:t>
            </a:r>
            <a:r>
              <a:rPr lang="en-US" sz="2400" dirty="0">
                <a:latin typeface="Times New Roman" pitchFamily="18" charset="0"/>
                <a:cs typeface="Times New Roman" pitchFamily="18" charset="0"/>
              </a:rPr>
              <a:t>Implementation of single models </a:t>
            </a:r>
          </a:p>
          <a:p>
            <a:pPr>
              <a:lnSpc>
                <a:spcPct val="150000"/>
              </a:lnSpc>
            </a:pPr>
            <a:r>
              <a:rPr lang="en-US" sz="2400" b="1" dirty="0">
                <a:latin typeface="Times New Roman" pitchFamily="18" charset="0"/>
                <a:cs typeface="Times New Roman" pitchFamily="18" charset="0"/>
              </a:rPr>
              <a:t>Module 3: </a:t>
            </a:r>
            <a:r>
              <a:rPr lang="en-US" sz="2400" dirty="0">
                <a:latin typeface="Times New Roman" pitchFamily="18" charset="0"/>
                <a:cs typeface="Times New Roman" pitchFamily="18" charset="0"/>
              </a:rPr>
              <a:t>Implementation of hybrid models</a:t>
            </a:r>
          </a:p>
          <a:p>
            <a:pPr>
              <a:lnSpc>
                <a:spcPct val="150000"/>
              </a:lnSpc>
            </a:pPr>
            <a:r>
              <a:rPr lang="en-US" sz="2400" b="1" dirty="0">
                <a:latin typeface="Times New Roman" pitchFamily="18" charset="0"/>
                <a:cs typeface="Times New Roman" pitchFamily="18" charset="0"/>
              </a:rPr>
              <a:t>Module 4: </a:t>
            </a:r>
            <a:r>
              <a:rPr lang="en-US" sz="2400" dirty="0">
                <a:latin typeface="Times New Roman" pitchFamily="18" charset="0"/>
                <a:cs typeface="Times New Roman" pitchFamily="18" charset="0"/>
              </a:rPr>
              <a:t>Deployment of the model</a:t>
            </a:r>
          </a:p>
          <a:p>
            <a:pPr>
              <a:lnSpc>
                <a:spcPct val="150000"/>
              </a:lnSpc>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8134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4EED0-AC80-4044-8C3F-0113330BD8A9}"/>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1161C25D-8F60-44F9-9BF1-175005B92D72}"/>
              </a:ext>
            </a:extLst>
          </p:cNvPr>
          <p:cNvSpPr>
            <a:spLocks noGrp="1"/>
          </p:cNvSpPr>
          <p:nvPr>
            <p:ph type="sldNum" sz="quarter" idx="12"/>
          </p:nvPr>
        </p:nvSpPr>
        <p:spPr/>
        <p:txBody>
          <a:bodyPr/>
          <a:lstStyle/>
          <a:p>
            <a:fld id="{E24311CC-E1A4-45F4-8734-CE9E717F3737}" type="slidenum">
              <a:rPr lang="en-IN" smtClean="0"/>
              <a:t>15</a:t>
            </a:fld>
            <a:endParaRPr lang="en-IN"/>
          </a:p>
        </p:txBody>
      </p:sp>
      <p:sp>
        <p:nvSpPr>
          <p:cNvPr id="4" name="Date Placeholder 1">
            <a:extLst>
              <a:ext uri="{FF2B5EF4-FFF2-40B4-BE49-F238E27FC236}">
                <a16:creationId xmlns:a16="http://schemas.microsoft.com/office/drawing/2014/main" id="{5B786C2A-1B81-4A4F-8E8D-33E38D82C7B7}"/>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892E95A3-FD83-4F2B-8014-8FEE96F93D84}"/>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15</a:t>
            </a:fld>
            <a:endParaRPr lang="en-IN"/>
          </a:p>
        </p:txBody>
      </p:sp>
      <p:sp>
        <p:nvSpPr>
          <p:cNvPr id="6" name="Title 1">
            <a:extLst>
              <a:ext uri="{FF2B5EF4-FFF2-40B4-BE49-F238E27FC236}">
                <a16:creationId xmlns:a16="http://schemas.microsoft.com/office/drawing/2014/main" id="{44928263-468F-4935-BB97-662514B58CD3}"/>
              </a:ext>
            </a:extLst>
          </p:cNvPr>
          <p:cNvSpPr txBox="1">
            <a:spLocks/>
          </p:cNvSpPr>
          <p:nvPr/>
        </p:nvSpPr>
        <p:spPr>
          <a:xfrm>
            <a:off x="579120" y="228641"/>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1 Data Preprocessing and </a:t>
            </a:r>
          </a:p>
          <a:p>
            <a:r>
              <a:rPr lang="en-US" sz="2800" b="1" dirty="0">
                <a:latin typeface="Times New Roman" pitchFamily="18" charset="0"/>
                <a:cs typeface="Times New Roman" pitchFamily="18" charset="0"/>
              </a:rPr>
              <a:t>target generation </a:t>
            </a:r>
            <a:endParaRPr lang="en-IN" sz="2800" b="1"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id="{DFBB60DD-8670-4491-B602-84C626924659}"/>
              </a:ext>
            </a:extLst>
          </p:cNvPr>
          <p:cNvSpPr txBox="1">
            <a:spLocks/>
          </p:cNvSpPr>
          <p:nvPr/>
        </p:nvSpPr>
        <p:spPr>
          <a:xfrm>
            <a:off x="752856" y="1371641"/>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8" name="Date Placeholder 3">
            <a:extLst>
              <a:ext uri="{FF2B5EF4-FFF2-40B4-BE49-F238E27FC236}">
                <a16:creationId xmlns:a16="http://schemas.microsoft.com/office/drawing/2014/main" id="{249E2224-6C75-482F-8C48-AD423477E8FA}"/>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9" name="Slide Number Placeholder 4">
            <a:extLst>
              <a:ext uri="{FF2B5EF4-FFF2-40B4-BE49-F238E27FC236}">
                <a16:creationId xmlns:a16="http://schemas.microsoft.com/office/drawing/2014/main" id="{2243AB00-0A27-421A-8EE6-A180F7709982}"/>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15</a:t>
            </a:fld>
            <a:endParaRPr lang="en-IN"/>
          </a:p>
        </p:txBody>
      </p:sp>
      <p:graphicFrame>
        <p:nvGraphicFramePr>
          <p:cNvPr id="10" name="Object 9">
            <a:extLst>
              <a:ext uri="{FF2B5EF4-FFF2-40B4-BE49-F238E27FC236}">
                <a16:creationId xmlns:a16="http://schemas.microsoft.com/office/drawing/2014/main" id="{81C79144-77FA-4BFA-8EA9-AE3DAD199F1B}"/>
              </a:ext>
            </a:extLst>
          </p:cNvPr>
          <p:cNvGraphicFramePr>
            <a:graphicFrameLocks noChangeAspect="1"/>
          </p:cNvGraphicFramePr>
          <p:nvPr>
            <p:extLst>
              <p:ext uri="{D42A27DB-BD31-4B8C-83A1-F6EECF244321}">
                <p14:modId xmlns:p14="http://schemas.microsoft.com/office/powerpoint/2010/main" val="2075031263"/>
              </p:ext>
            </p:extLst>
          </p:nvPr>
        </p:nvGraphicFramePr>
        <p:xfrm>
          <a:off x="7500148" y="76200"/>
          <a:ext cx="1567652" cy="495048"/>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8" name="Object 7">
                        <a:extLst>
                          <a:ext uri="{FF2B5EF4-FFF2-40B4-BE49-F238E27FC236}">
                            <a16:creationId xmlns:a16="http://schemas.microsoft.com/office/drawing/2014/main" id="{7C74E495-6B1A-4BF5-B4E7-4FEB4F5C1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148" y="76200"/>
                        <a:ext cx="1567652" cy="495048"/>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30F76D54-7749-459D-8DDF-988C6DECC0F0}"/>
              </a:ext>
            </a:extLst>
          </p:cNvPr>
          <p:cNvSpPr txBox="1"/>
          <p:nvPr/>
        </p:nvSpPr>
        <p:spPr>
          <a:xfrm>
            <a:off x="731520" y="1371641"/>
            <a:ext cx="7808976" cy="4457952"/>
          </a:xfrm>
          <a:prstGeom prst="rect">
            <a:avLst/>
          </a:prstGeom>
          <a:noFill/>
        </p:spPr>
        <p:txBody>
          <a:bodyPr wrap="square">
            <a:spAutoFit/>
          </a:bodyPr>
          <a:lstStyle/>
          <a:p>
            <a:pPr>
              <a:lnSpc>
                <a:spcPct val="150000"/>
              </a:lnSpc>
            </a:pPr>
            <a:r>
              <a:rPr lang="en-US" sz="2400" b="1" dirty="0">
                <a:latin typeface="Times New Roman" pitchFamily="18" charset="0"/>
                <a:cs typeface="Times New Roman" pitchFamily="18" charset="0"/>
              </a:rPr>
              <a:t>Step 1: </a:t>
            </a:r>
            <a:r>
              <a:rPr lang="en-US" sz="2400" dirty="0">
                <a:latin typeface="Times New Roman" pitchFamily="18" charset="0"/>
                <a:cs typeface="Times New Roman" pitchFamily="18" charset="0"/>
              </a:rPr>
              <a:t>Current data and old data according to base paper are       	loaded.</a:t>
            </a:r>
          </a:p>
          <a:p>
            <a:pPr>
              <a:lnSpc>
                <a:spcPct val="150000"/>
              </a:lnSpc>
            </a:pPr>
            <a:r>
              <a:rPr lang="en-US" sz="2400" b="1" dirty="0">
                <a:latin typeface="Times New Roman" pitchFamily="18" charset="0"/>
                <a:cs typeface="Times New Roman" pitchFamily="18" charset="0"/>
              </a:rPr>
              <a:t>Step 2:</a:t>
            </a:r>
            <a:r>
              <a:rPr lang="en-US" sz="2400" dirty="0">
                <a:latin typeface="Times New Roman" pitchFamily="18" charset="0"/>
                <a:cs typeface="Times New Roman" pitchFamily="18" charset="0"/>
              </a:rPr>
              <a:t>Pareto principle </a:t>
            </a:r>
            <a:r>
              <a:rPr lang="en-US" sz="2400" b="1" dirty="0">
                <a:latin typeface="Times New Roman" pitchFamily="18" charset="0"/>
                <a:cs typeface="Times New Roman" pitchFamily="18" charset="0"/>
              </a:rPr>
              <a:t>[80:20] </a:t>
            </a:r>
            <a:r>
              <a:rPr lang="en-US" sz="2400" dirty="0">
                <a:latin typeface="Times New Roman" pitchFamily="18" charset="0"/>
                <a:cs typeface="Times New Roman" pitchFamily="18" charset="0"/>
              </a:rPr>
              <a:t>is applied on data and 	observed 80</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percentile as </a:t>
            </a:r>
            <a:r>
              <a:rPr lang="en-US" sz="2400" b="1" dirty="0">
                <a:latin typeface="Times New Roman" pitchFamily="18" charset="0"/>
                <a:cs typeface="Times New Roman" pitchFamily="18" charset="0"/>
              </a:rPr>
              <a:t>51</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pPr>
              <a:lnSpc>
                <a:spcPct val="150000"/>
              </a:lnSpc>
            </a:pPr>
            <a:r>
              <a:rPr lang="en-US" sz="2400" b="1" dirty="0">
                <a:latin typeface="Times New Roman" pitchFamily="18" charset="0"/>
                <a:cs typeface="Times New Roman" pitchFamily="18" charset="0"/>
              </a:rPr>
              <a:t>Step 3: </a:t>
            </a:r>
            <a:r>
              <a:rPr lang="en-US" sz="2400" dirty="0">
                <a:latin typeface="Times New Roman" pitchFamily="18" charset="0"/>
                <a:cs typeface="Times New Roman" pitchFamily="18" charset="0"/>
              </a:rPr>
              <a:t>Now data is cleaned which involves handling missing 	values.</a:t>
            </a:r>
          </a:p>
          <a:p>
            <a:pPr>
              <a:lnSpc>
                <a:spcPct val="150000"/>
              </a:lnSpc>
            </a:pPr>
            <a:r>
              <a:rPr lang="en-US" sz="2400" b="1" dirty="0">
                <a:latin typeface="Times New Roman" pitchFamily="18" charset="0"/>
                <a:cs typeface="Times New Roman" pitchFamily="18" charset="0"/>
              </a:rPr>
              <a:t>Step 4: Iterative imputer </a:t>
            </a:r>
            <a:r>
              <a:rPr lang="en-US" sz="2400" dirty="0">
                <a:latin typeface="Times New Roman" pitchFamily="18" charset="0"/>
                <a:cs typeface="Times New Roman" pitchFamily="18" charset="0"/>
              </a:rPr>
              <a:t>from fancy impute module is used 	to handle both categorical and numerical data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3238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B8D42-A996-4F16-BD84-B1572516894E}"/>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70365D08-03FB-438F-90F5-C7123E8855F8}"/>
              </a:ext>
            </a:extLst>
          </p:cNvPr>
          <p:cNvSpPr>
            <a:spLocks noGrp="1"/>
          </p:cNvSpPr>
          <p:nvPr>
            <p:ph type="sldNum" sz="quarter" idx="12"/>
          </p:nvPr>
        </p:nvSpPr>
        <p:spPr/>
        <p:txBody>
          <a:bodyPr/>
          <a:lstStyle/>
          <a:p>
            <a:fld id="{E24311CC-E1A4-45F4-8734-CE9E717F3737}" type="slidenum">
              <a:rPr lang="en-IN" smtClean="0"/>
              <a:t>16</a:t>
            </a:fld>
            <a:endParaRPr lang="en-IN"/>
          </a:p>
        </p:txBody>
      </p:sp>
      <p:sp>
        <p:nvSpPr>
          <p:cNvPr id="4" name="Date Placeholder 1">
            <a:extLst>
              <a:ext uri="{FF2B5EF4-FFF2-40B4-BE49-F238E27FC236}">
                <a16:creationId xmlns:a16="http://schemas.microsoft.com/office/drawing/2014/main" id="{EA332C06-F491-4E30-B438-BBE559798E0A}"/>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726C33FC-F718-4C92-9A4B-411A9B614D74}"/>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sp>
        <p:nvSpPr>
          <p:cNvPr id="6" name="Date Placeholder 1">
            <a:extLst>
              <a:ext uri="{FF2B5EF4-FFF2-40B4-BE49-F238E27FC236}">
                <a16:creationId xmlns:a16="http://schemas.microsoft.com/office/drawing/2014/main" id="{7226C4DF-3D9D-4E46-9751-2DE124075AAC}"/>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C687DC03-D83F-4498-AF82-DB0FE46896C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sp>
        <p:nvSpPr>
          <p:cNvPr id="8" name="Title 1">
            <a:extLst>
              <a:ext uri="{FF2B5EF4-FFF2-40B4-BE49-F238E27FC236}">
                <a16:creationId xmlns:a16="http://schemas.microsoft.com/office/drawing/2014/main" id="{5D413159-9DD7-49CB-83D2-C7E07EA747C9}"/>
              </a:ext>
            </a:extLst>
          </p:cNvPr>
          <p:cNvSpPr txBox="1">
            <a:spLocks/>
          </p:cNvSpPr>
          <p:nvPr/>
        </p:nvSpPr>
        <p:spPr>
          <a:xfrm>
            <a:off x="579120" y="301625"/>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1 Data Preprocessing and </a:t>
            </a:r>
          </a:p>
          <a:p>
            <a:r>
              <a:rPr lang="en-US" sz="2800" b="1" dirty="0">
                <a:latin typeface="Times New Roman" pitchFamily="18" charset="0"/>
                <a:cs typeface="Times New Roman" pitchFamily="18" charset="0"/>
              </a:rPr>
              <a:t>target generation </a:t>
            </a:r>
            <a:endParaRPr lang="en-IN" sz="2800" b="1" dirty="0">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E8B5D3CB-CCD0-4F2E-9F0E-13CB0AC2B552}"/>
              </a:ext>
            </a:extLst>
          </p:cNvPr>
          <p:cNvSpPr txBox="1">
            <a:spLocks/>
          </p:cNvSpPr>
          <p:nvPr/>
        </p:nvSpPr>
        <p:spPr>
          <a:xfrm>
            <a:off x="838200" y="1682750"/>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10" name="Date Placeholder 3">
            <a:extLst>
              <a:ext uri="{FF2B5EF4-FFF2-40B4-BE49-F238E27FC236}">
                <a16:creationId xmlns:a16="http://schemas.microsoft.com/office/drawing/2014/main" id="{CBF930B2-F7EE-4DA0-BAF7-A8CB305D6A17}"/>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11" name="Slide Number Placeholder 4">
            <a:extLst>
              <a:ext uri="{FF2B5EF4-FFF2-40B4-BE49-F238E27FC236}">
                <a16:creationId xmlns:a16="http://schemas.microsoft.com/office/drawing/2014/main" id="{0F0E8B5A-A9E1-4C7C-B113-A7F97C84D00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16</a:t>
            </a:fld>
            <a:endParaRPr lang="en-IN"/>
          </a:p>
        </p:txBody>
      </p:sp>
      <p:graphicFrame>
        <p:nvGraphicFramePr>
          <p:cNvPr id="12" name="Object 11">
            <a:extLst>
              <a:ext uri="{FF2B5EF4-FFF2-40B4-BE49-F238E27FC236}">
                <a16:creationId xmlns:a16="http://schemas.microsoft.com/office/drawing/2014/main" id="{A3A694C0-75E2-4106-A1AD-4D6A0BD3B0A3}"/>
              </a:ext>
            </a:extLst>
          </p:cNvPr>
          <p:cNvGraphicFramePr>
            <a:graphicFrameLocks noChangeAspect="1"/>
          </p:cNvGraphicFramePr>
          <p:nvPr>
            <p:extLst>
              <p:ext uri="{D42A27DB-BD31-4B8C-83A1-F6EECF244321}">
                <p14:modId xmlns:p14="http://schemas.microsoft.com/office/powerpoint/2010/main" val="3721067813"/>
              </p:ext>
            </p:extLst>
          </p:nvPr>
        </p:nvGraphicFramePr>
        <p:xfrm>
          <a:off x="7364038" y="63500"/>
          <a:ext cx="1703762" cy="53803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10" name="Object 9">
                        <a:extLst>
                          <a:ext uri="{FF2B5EF4-FFF2-40B4-BE49-F238E27FC236}">
                            <a16:creationId xmlns:a16="http://schemas.microsoft.com/office/drawing/2014/main" id="{81C79144-77FA-4BFA-8EA9-AE3DAD199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038" y="63500"/>
                        <a:ext cx="1703762" cy="538030"/>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DBD3FA56-58F0-40F9-8872-7050C8040B16}"/>
              </a:ext>
            </a:extLst>
          </p:cNvPr>
          <p:cNvSpPr txBox="1"/>
          <p:nvPr/>
        </p:nvSpPr>
        <p:spPr>
          <a:xfrm>
            <a:off x="752856" y="1219200"/>
            <a:ext cx="7808976" cy="6119945"/>
          </a:xfrm>
          <a:prstGeom prst="rect">
            <a:avLst/>
          </a:prstGeom>
          <a:noFill/>
        </p:spPr>
        <p:txBody>
          <a:bodyPr wrap="square">
            <a:spAutoFit/>
          </a:bodyPr>
          <a:lstStyle/>
          <a:p>
            <a:pPr>
              <a:lnSpc>
                <a:spcPct val="150000"/>
              </a:lnSpc>
            </a:pPr>
            <a:r>
              <a:rPr lang="en-US" sz="2400" b="1" dirty="0">
                <a:latin typeface="Times New Roman" pitchFamily="18" charset="0"/>
                <a:cs typeface="Times New Roman" pitchFamily="18" charset="0"/>
              </a:rPr>
              <a:t>Step 5: </a:t>
            </a:r>
            <a:r>
              <a:rPr lang="en-US" sz="2400" dirty="0">
                <a:latin typeface="Times New Roman" pitchFamily="18" charset="0"/>
                <a:cs typeface="Times New Roman" pitchFamily="18" charset="0"/>
              </a:rPr>
              <a:t>Feature engineering is done to create a </a:t>
            </a:r>
            <a:r>
              <a:rPr lang="en-US" sz="2400" b="1" dirty="0">
                <a:latin typeface="Times New Roman" pitchFamily="18" charset="0"/>
                <a:cs typeface="Times New Roman" pitchFamily="18" charset="0"/>
              </a:rPr>
              <a:t>flag</a:t>
            </a:r>
            <a:r>
              <a:rPr lang="en-US" sz="2400" dirty="0">
                <a:latin typeface="Times New Roman" pitchFamily="18" charset="0"/>
                <a:cs typeface="Times New Roman" pitchFamily="18" charset="0"/>
              </a:rPr>
              <a:t> value 	based on values of  ‘</a:t>
            </a:r>
            <a:r>
              <a:rPr lang="en-US" sz="2400" b="0" dirty="0">
                <a:solidFill>
                  <a:srgbClr val="CE9178"/>
                </a:solidFill>
                <a:effectLst/>
                <a:latin typeface="Consolas" panose="020B0609020204030204" pitchFamily="49" charset="0"/>
              </a:rPr>
              <a:t>% Invoices not paid 	within agreed terms</a:t>
            </a:r>
            <a:r>
              <a:rPr lang="en-US" sz="2400" dirty="0">
                <a:latin typeface="Times New Roman" pitchFamily="18" charset="0"/>
                <a:cs typeface="Times New Roman" pitchFamily="18" charset="0"/>
              </a:rPr>
              <a:t>’  and  80</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percentile.</a:t>
            </a:r>
          </a:p>
          <a:p>
            <a:pPr>
              <a:lnSpc>
                <a:spcPct val="150000"/>
              </a:lnSpc>
            </a:pPr>
            <a:r>
              <a:rPr lang="en-US" sz="2400" b="1" dirty="0">
                <a:latin typeface="Times New Roman" pitchFamily="18" charset="0"/>
                <a:cs typeface="Times New Roman" pitchFamily="18" charset="0"/>
              </a:rPr>
              <a:t>Step 6: </a:t>
            </a:r>
            <a:r>
              <a:rPr lang="en-US" sz="2400" dirty="0">
                <a:latin typeface="Times New Roman" pitchFamily="18" charset="0"/>
                <a:cs typeface="Times New Roman" pitchFamily="18" charset="0"/>
              </a:rPr>
              <a:t>Correlation matrix is constructed and highly 	correlated features are dropped.</a:t>
            </a:r>
          </a:p>
          <a:p>
            <a:pPr>
              <a:lnSpc>
                <a:spcPct val="150000"/>
              </a:lnSpc>
            </a:pPr>
            <a:r>
              <a:rPr lang="en-US" sz="2400" b="1" dirty="0">
                <a:latin typeface="Times New Roman" pitchFamily="18" charset="0"/>
                <a:cs typeface="Times New Roman" pitchFamily="18" charset="0"/>
              </a:rPr>
              <a:t>Step 7: </a:t>
            </a:r>
            <a:r>
              <a:rPr lang="en-US" sz="2400" dirty="0">
                <a:latin typeface="Times New Roman" pitchFamily="18" charset="0"/>
                <a:cs typeface="Times New Roman" pitchFamily="18" charset="0"/>
              </a:rPr>
              <a:t>Data is now split for training and testing. 70% for 	training and 30% for testing. This is done using 	train_test_spilt from sklearn module.</a:t>
            </a:r>
          </a:p>
          <a:p>
            <a:pPr>
              <a:lnSpc>
                <a:spcPct val="150000"/>
              </a:lnSpc>
            </a:pPr>
            <a:r>
              <a:rPr lang="en-US" sz="2400" b="1" dirty="0">
                <a:latin typeface="Times New Roman" pitchFamily="18" charset="0"/>
                <a:cs typeface="Times New Roman" pitchFamily="18" charset="0"/>
              </a:rPr>
              <a:t>Step 8: </a:t>
            </a:r>
            <a:r>
              <a:rPr lang="en-US" sz="2400" dirty="0">
                <a:latin typeface="Times New Roman" pitchFamily="18" charset="0"/>
                <a:cs typeface="Times New Roman" pitchFamily="18" charset="0"/>
              </a:rPr>
              <a:t>Data is balanced by re-sampling technique, 	RandomOverSampler from imblearn</a:t>
            </a:r>
            <a:endParaRPr lang="en-US" sz="2400" b="1" dirty="0">
              <a:solidFill>
                <a:srgbClr val="CCCCCC"/>
              </a:solidFill>
              <a:effectLst/>
              <a:latin typeface="Consolas" panose="020B0609020204030204" pitchFamily="49" charset="0"/>
            </a:endParaRPr>
          </a:p>
          <a:p>
            <a:pPr>
              <a:lnSpc>
                <a:spcPct val="150000"/>
              </a:lnSpc>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4444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
            <a:extLst>
              <a:ext uri="{FF2B5EF4-FFF2-40B4-BE49-F238E27FC236}">
                <a16:creationId xmlns:a16="http://schemas.microsoft.com/office/drawing/2014/main" id="{06A876AB-676C-417B-9DA8-23BB612C38A2}"/>
              </a:ext>
            </a:extLst>
          </p:cNvPr>
          <p:cNvSpPr>
            <a:spLocks noGrp="1"/>
          </p:cNvSpPr>
          <p:nvPr>
            <p:ph type="dt" sz="half" idx="10"/>
          </p:nvPr>
        </p:nvSpPr>
        <p:spPr>
          <a:xfrm>
            <a:off x="457200" y="6356350"/>
            <a:ext cx="2133600" cy="365125"/>
          </a:xfrm>
        </p:spPr>
        <p:txBody>
          <a:bodyPr/>
          <a:lstStyle/>
          <a:p>
            <a:fld id="{EA606B66-9F57-4E70-B5E2-D65714184240}" type="datetime1">
              <a:rPr lang="en-IN" smtClean="0"/>
              <a:t>07-03-2024</a:t>
            </a:fld>
            <a:endParaRPr lang="en-IN"/>
          </a:p>
        </p:txBody>
      </p:sp>
      <p:sp>
        <p:nvSpPr>
          <p:cNvPr id="17" name="Slide Number Placeholder 2">
            <a:extLst>
              <a:ext uri="{FF2B5EF4-FFF2-40B4-BE49-F238E27FC236}">
                <a16:creationId xmlns:a16="http://schemas.microsoft.com/office/drawing/2014/main" id="{A9BDFEBE-CBDB-4B52-86D8-FD89529F2087}"/>
              </a:ext>
            </a:extLst>
          </p:cNvPr>
          <p:cNvSpPr>
            <a:spLocks noGrp="1"/>
          </p:cNvSpPr>
          <p:nvPr>
            <p:ph type="sldNum" sz="quarter" idx="12"/>
          </p:nvPr>
        </p:nvSpPr>
        <p:spPr>
          <a:xfrm>
            <a:off x="6553200" y="6356350"/>
            <a:ext cx="2133600" cy="365125"/>
          </a:xfrm>
        </p:spPr>
        <p:txBody>
          <a:bodyPr/>
          <a:lstStyle/>
          <a:p>
            <a:fld id="{E24311CC-E1A4-45F4-8734-CE9E717F3737}" type="slidenum">
              <a:rPr lang="en-IN" smtClean="0"/>
              <a:t>17</a:t>
            </a:fld>
            <a:endParaRPr lang="en-IN"/>
          </a:p>
        </p:txBody>
      </p:sp>
      <p:sp>
        <p:nvSpPr>
          <p:cNvPr id="18" name="Date Placeholder 1">
            <a:extLst>
              <a:ext uri="{FF2B5EF4-FFF2-40B4-BE49-F238E27FC236}">
                <a16:creationId xmlns:a16="http://schemas.microsoft.com/office/drawing/2014/main" id="{8B221059-81D8-4914-99DA-44D266877952}"/>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19" name="Slide Number Placeholder 2">
            <a:extLst>
              <a:ext uri="{FF2B5EF4-FFF2-40B4-BE49-F238E27FC236}">
                <a16:creationId xmlns:a16="http://schemas.microsoft.com/office/drawing/2014/main" id="{3F1DC0F6-AF83-478F-9F2D-3498CF372DB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17</a:t>
            </a:fld>
            <a:endParaRPr lang="en-IN"/>
          </a:p>
        </p:txBody>
      </p:sp>
      <p:sp>
        <p:nvSpPr>
          <p:cNvPr id="20" name="Title 1">
            <a:extLst>
              <a:ext uri="{FF2B5EF4-FFF2-40B4-BE49-F238E27FC236}">
                <a16:creationId xmlns:a16="http://schemas.microsoft.com/office/drawing/2014/main" id="{74682FEE-7A4D-4207-9A7A-6AFEDEDAC3CC}"/>
              </a:ext>
            </a:extLst>
          </p:cNvPr>
          <p:cNvSpPr txBox="1">
            <a:spLocks/>
          </p:cNvSpPr>
          <p:nvPr/>
        </p:nvSpPr>
        <p:spPr>
          <a:xfrm>
            <a:off x="481584" y="157902"/>
            <a:ext cx="7498080" cy="68698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2 Implementation of single models</a:t>
            </a:r>
          </a:p>
        </p:txBody>
      </p:sp>
      <p:sp>
        <p:nvSpPr>
          <p:cNvPr id="21" name="Content Placeholder 2">
            <a:extLst>
              <a:ext uri="{FF2B5EF4-FFF2-40B4-BE49-F238E27FC236}">
                <a16:creationId xmlns:a16="http://schemas.microsoft.com/office/drawing/2014/main" id="{28E4BE46-8CF0-4E6A-86D6-8FCBD95D907A}"/>
              </a:ext>
            </a:extLst>
          </p:cNvPr>
          <p:cNvSpPr txBox="1">
            <a:spLocks/>
          </p:cNvSpPr>
          <p:nvPr/>
        </p:nvSpPr>
        <p:spPr>
          <a:xfrm>
            <a:off x="752856" y="1371641"/>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22" name="Date Placeholder 3">
            <a:extLst>
              <a:ext uri="{FF2B5EF4-FFF2-40B4-BE49-F238E27FC236}">
                <a16:creationId xmlns:a16="http://schemas.microsoft.com/office/drawing/2014/main" id="{5D8FF7E6-8804-48B6-83C6-04D3EAD82CFC}"/>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23" name="Slide Number Placeholder 4">
            <a:extLst>
              <a:ext uri="{FF2B5EF4-FFF2-40B4-BE49-F238E27FC236}">
                <a16:creationId xmlns:a16="http://schemas.microsoft.com/office/drawing/2014/main" id="{DE6B21DC-FABC-4F8E-978C-8F25009D28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17</a:t>
            </a:fld>
            <a:endParaRPr lang="en-IN"/>
          </a:p>
        </p:txBody>
      </p:sp>
      <p:graphicFrame>
        <p:nvGraphicFramePr>
          <p:cNvPr id="24" name="Object 23">
            <a:extLst>
              <a:ext uri="{FF2B5EF4-FFF2-40B4-BE49-F238E27FC236}">
                <a16:creationId xmlns:a16="http://schemas.microsoft.com/office/drawing/2014/main" id="{7F779CE8-0E3E-46B8-BA2E-6A386A35075D}"/>
              </a:ext>
            </a:extLst>
          </p:cNvPr>
          <p:cNvGraphicFramePr>
            <a:graphicFrameLocks noChangeAspect="1"/>
          </p:cNvGraphicFramePr>
          <p:nvPr>
            <p:extLst>
              <p:ext uri="{D42A27DB-BD31-4B8C-83A1-F6EECF244321}">
                <p14:modId xmlns:p14="http://schemas.microsoft.com/office/powerpoint/2010/main" val="3130125771"/>
              </p:ext>
            </p:extLst>
          </p:nvPr>
        </p:nvGraphicFramePr>
        <p:xfrm>
          <a:off x="7848600" y="76200"/>
          <a:ext cx="1219200" cy="385011"/>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10" name="Object 9">
                        <a:extLst>
                          <a:ext uri="{FF2B5EF4-FFF2-40B4-BE49-F238E27FC236}">
                            <a16:creationId xmlns:a16="http://schemas.microsoft.com/office/drawing/2014/main" id="{81C79144-77FA-4BFA-8EA9-AE3DAD199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219200" cy="385011"/>
                      </a:xfrm>
                      <a:prstGeom prst="rect">
                        <a:avLst/>
                      </a:prstGeom>
                      <a:noFill/>
                      <a:ln>
                        <a:noFill/>
                      </a:ln>
                    </p:spPr>
                  </p:pic>
                </p:oleObj>
              </mc:Fallback>
            </mc:AlternateContent>
          </a:graphicData>
        </a:graphic>
      </p:graphicFrame>
      <p:sp>
        <p:nvSpPr>
          <p:cNvPr id="25" name="TextBox 24">
            <a:extLst>
              <a:ext uri="{FF2B5EF4-FFF2-40B4-BE49-F238E27FC236}">
                <a16:creationId xmlns:a16="http://schemas.microsoft.com/office/drawing/2014/main" id="{64EF6AEA-9D45-4EB0-9DAE-C2F8FAA048CE}"/>
              </a:ext>
            </a:extLst>
          </p:cNvPr>
          <p:cNvSpPr txBox="1"/>
          <p:nvPr/>
        </p:nvSpPr>
        <p:spPr>
          <a:xfrm>
            <a:off x="649224" y="844884"/>
            <a:ext cx="7808976" cy="2653099"/>
          </a:xfrm>
          <a:prstGeom prst="rect">
            <a:avLst/>
          </a:prstGeom>
          <a:noFill/>
        </p:spPr>
        <p:txBody>
          <a:bodyPr wrap="square">
            <a:spAutoFit/>
          </a:bodyPr>
          <a:lstStyle/>
          <a:p>
            <a:pPr rtl="0">
              <a:spcBef>
                <a:spcPts val="0"/>
              </a:spcBef>
              <a:spcAft>
                <a:spcPts val="0"/>
              </a:spcAft>
            </a:pPr>
            <a:r>
              <a:rPr lang="en-US" sz="2000" b="1" dirty="0">
                <a:latin typeface="Times New Roman" pitchFamily="18" charset="0"/>
                <a:cs typeface="Times New Roman" pitchFamily="18" charset="0"/>
              </a:rPr>
              <a:t>Step 9: XGBoost </a:t>
            </a:r>
            <a:r>
              <a:rPr lang="en-US" sz="2000" dirty="0">
                <a:latin typeface="Times New Roman" pitchFamily="18" charset="0"/>
                <a:cs typeface="Times New Roman" pitchFamily="18" charset="0"/>
              </a:rPr>
              <a:t>algorithm is implemented. </a:t>
            </a:r>
            <a:r>
              <a:rPr lang="en-US" sz="2000" b="0" i="0" u="none" strike="noStrike" dirty="0">
                <a:solidFill>
                  <a:srgbClr val="383838"/>
                </a:solidFill>
                <a:effectLst/>
                <a:latin typeface="Times New Roman" panose="02020603050405020304" pitchFamily="18" charset="0"/>
              </a:rPr>
              <a:t>XGBoost is a machine learning algorithm that belongs to the ensemble learning category, specifically the gradient boosting framework. It utilizes decision trees as base learners and employs regularization techniques to enhance model generalization.</a:t>
            </a:r>
            <a:endParaRPr lang="en-US" sz="2000" b="0" dirty="0">
              <a:effectLst/>
            </a:endParaRPr>
          </a:p>
          <a:p>
            <a:br>
              <a:rPr lang="en-US" sz="2000" dirty="0"/>
            </a:br>
            <a:endParaRPr lang="en-US" sz="2000" dirty="0">
              <a:latin typeface="Times New Roman" pitchFamily="18" charset="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pic>
        <p:nvPicPr>
          <p:cNvPr id="29" name="Picture 28">
            <a:extLst>
              <a:ext uri="{FF2B5EF4-FFF2-40B4-BE49-F238E27FC236}">
                <a16:creationId xmlns:a16="http://schemas.microsoft.com/office/drawing/2014/main" id="{A6ED5BB8-E844-4D60-BCAB-1BE1E5FABCCD}"/>
              </a:ext>
            </a:extLst>
          </p:cNvPr>
          <p:cNvPicPr>
            <a:picLocks noChangeAspect="1"/>
          </p:cNvPicPr>
          <p:nvPr/>
        </p:nvPicPr>
        <p:blipFill>
          <a:blip r:embed="rId4"/>
          <a:stretch>
            <a:fillRect/>
          </a:stretch>
        </p:blipFill>
        <p:spPr>
          <a:xfrm>
            <a:off x="1905000" y="2583666"/>
            <a:ext cx="5803316" cy="3955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741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7B15A-D883-4161-AC3A-129A867A55A2}"/>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29339005-2E83-4B1E-A050-7106474E228F}"/>
              </a:ext>
            </a:extLst>
          </p:cNvPr>
          <p:cNvSpPr>
            <a:spLocks noGrp="1"/>
          </p:cNvSpPr>
          <p:nvPr>
            <p:ph type="sldNum" sz="quarter" idx="12"/>
          </p:nvPr>
        </p:nvSpPr>
        <p:spPr/>
        <p:txBody>
          <a:bodyPr/>
          <a:lstStyle/>
          <a:p>
            <a:fld id="{E24311CC-E1A4-45F4-8734-CE9E717F3737}" type="slidenum">
              <a:rPr lang="en-IN" smtClean="0"/>
              <a:t>18</a:t>
            </a:fld>
            <a:endParaRPr lang="en-IN"/>
          </a:p>
        </p:txBody>
      </p:sp>
      <p:sp>
        <p:nvSpPr>
          <p:cNvPr id="4" name="Date Placeholder 1">
            <a:extLst>
              <a:ext uri="{FF2B5EF4-FFF2-40B4-BE49-F238E27FC236}">
                <a16:creationId xmlns:a16="http://schemas.microsoft.com/office/drawing/2014/main" id="{C6472743-3026-4840-954E-9FA5FE3DA5D0}"/>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46F96F04-053F-4B7A-9530-BF9D7AE5F15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18</a:t>
            </a:fld>
            <a:endParaRPr lang="en-IN"/>
          </a:p>
        </p:txBody>
      </p:sp>
      <p:sp>
        <p:nvSpPr>
          <p:cNvPr id="6" name="Date Placeholder 1">
            <a:extLst>
              <a:ext uri="{FF2B5EF4-FFF2-40B4-BE49-F238E27FC236}">
                <a16:creationId xmlns:a16="http://schemas.microsoft.com/office/drawing/2014/main" id="{EBB2166F-D68B-4029-B12B-B23E4F86DF5A}"/>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30A5B7EE-E244-4EEA-8F86-40769D64FC04}"/>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18</a:t>
            </a:fld>
            <a:endParaRPr lang="en-IN"/>
          </a:p>
        </p:txBody>
      </p:sp>
      <p:sp>
        <p:nvSpPr>
          <p:cNvPr id="8" name="Title 1">
            <a:extLst>
              <a:ext uri="{FF2B5EF4-FFF2-40B4-BE49-F238E27FC236}">
                <a16:creationId xmlns:a16="http://schemas.microsoft.com/office/drawing/2014/main" id="{0AADE6FB-8285-4646-9D97-B77BD4E38473}"/>
              </a:ext>
            </a:extLst>
          </p:cNvPr>
          <p:cNvSpPr txBox="1">
            <a:spLocks/>
          </p:cNvSpPr>
          <p:nvPr/>
        </p:nvSpPr>
        <p:spPr>
          <a:xfrm>
            <a:off x="481584" y="157902"/>
            <a:ext cx="7498080" cy="68698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2 Implementation of single models</a:t>
            </a:r>
          </a:p>
        </p:txBody>
      </p:sp>
      <p:sp>
        <p:nvSpPr>
          <p:cNvPr id="9" name="Content Placeholder 2">
            <a:extLst>
              <a:ext uri="{FF2B5EF4-FFF2-40B4-BE49-F238E27FC236}">
                <a16:creationId xmlns:a16="http://schemas.microsoft.com/office/drawing/2014/main" id="{98CCBAB9-F903-4780-8D37-2CC4832B0421}"/>
              </a:ext>
            </a:extLst>
          </p:cNvPr>
          <p:cNvSpPr txBox="1">
            <a:spLocks/>
          </p:cNvSpPr>
          <p:nvPr/>
        </p:nvSpPr>
        <p:spPr>
          <a:xfrm>
            <a:off x="752856" y="1371641"/>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10" name="Date Placeholder 3">
            <a:extLst>
              <a:ext uri="{FF2B5EF4-FFF2-40B4-BE49-F238E27FC236}">
                <a16:creationId xmlns:a16="http://schemas.microsoft.com/office/drawing/2014/main" id="{FE982D86-6B57-4B7C-9C89-AF4C47067D49}"/>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11" name="Slide Number Placeholder 4">
            <a:extLst>
              <a:ext uri="{FF2B5EF4-FFF2-40B4-BE49-F238E27FC236}">
                <a16:creationId xmlns:a16="http://schemas.microsoft.com/office/drawing/2014/main" id="{59170C5A-F5A2-43EA-A5FD-9A1D1A1CEA9E}"/>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18</a:t>
            </a:fld>
            <a:endParaRPr lang="en-IN"/>
          </a:p>
        </p:txBody>
      </p:sp>
      <p:graphicFrame>
        <p:nvGraphicFramePr>
          <p:cNvPr id="12" name="Object 11">
            <a:extLst>
              <a:ext uri="{FF2B5EF4-FFF2-40B4-BE49-F238E27FC236}">
                <a16:creationId xmlns:a16="http://schemas.microsoft.com/office/drawing/2014/main" id="{303D5B2D-DEE4-4997-9B0E-5987E298173D}"/>
              </a:ext>
            </a:extLst>
          </p:cNvPr>
          <p:cNvGraphicFramePr>
            <a:graphicFrameLocks noChangeAspect="1"/>
          </p:cNvGraphicFramePr>
          <p:nvPr>
            <p:extLst>
              <p:ext uri="{D42A27DB-BD31-4B8C-83A1-F6EECF244321}">
                <p14:modId xmlns:p14="http://schemas.microsoft.com/office/powerpoint/2010/main" val="705006187"/>
              </p:ext>
            </p:extLst>
          </p:nvPr>
        </p:nvGraphicFramePr>
        <p:xfrm>
          <a:off x="7848600" y="76200"/>
          <a:ext cx="1219200" cy="385011"/>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24" name="Object 23">
                        <a:extLst>
                          <a:ext uri="{FF2B5EF4-FFF2-40B4-BE49-F238E27FC236}">
                            <a16:creationId xmlns:a16="http://schemas.microsoft.com/office/drawing/2014/main" id="{7F779CE8-0E3E-46B8-BA2E-6A386A350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219200" cy="385011"/>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80FD1002-87E1-4080-A7D7-F770FAF32889}"/>
              </a:ext>
            </a:extLst>
          </p:cNvPr>
          <p:cNvSpPr txBox="1"/>
          <p:nvPr/>
        </p:nvSpPr>
        <p:spPr>
          <a:xfrm>
            <a:off x="667512" y="844884"/>
            <a:ext cx="7808976" cy="2960875"/>
          </a:xfrm>
          <a:prstGeom prst="rect">
            <a:avLst/>
          </a:prstGeom>
          <a:noFill/>
        </p:spPr>
        <p:txBody>
          <a:bodyPr wrap="square">
            <a:spAutoFit/>
          </a:bodyPr>
          <a:lstStyle/>
          <a:p>
            <a:pPr rtl="0">
              <a:spcBef>
                <a:spcPts val="0"/>
              </a:spcBef>
              <a:spcAft>
                <a:spcPts val="0"/>
              </a:spcAft>
            </a:pPr>
            <a:r>
              <a:rPr lang="en-US" sz="2000" b="1" dirty="0">
                <a:latin typeface="Times New Roman" pitchFamily="18" charset="0"/>
                <a:cs typeface="Times New Roman" pitchFamily="18" charset="0"/>
              </a:rPr>
              <a:t>Step 10:</a:t>
            </a:r>
            <a:r>
              <a:rPr kumimoji="0" lang="en-US"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lang="en-US" sz="2000" b="1" i="0" u="none" strike="noStrike" dirty="0">
                <a:solidFill>
                  <a:srgbClr val="383838"/>
                </a:solidFill>
                <a:effectLst/>
                <a:latin typeface="Times New Roman" panose="02020603050405020304" pitchFamily="18" charset="0"/>
              </a:rPr>
              <a:t>Random forest </a:t>
            </a:r>
            <a:r>
              <a:rPr lang="en-US" sz="2000" b="0" i="0" u="none" strike="noStrike" dirty="0">
                <a:solidFill>
                  <a:srgbClr val="383838"/>
                </a:solidFill>
                <a:effectLst/>
                <a:latin typeface="Times New Roman" panose="02020603050405020304" pitchFamily="18" charset="0"/>
              </a:rPr>
              <a:t>is a commonly-used machine learning algorithm, that combines the output of multiple decision trees to reach a single result. The random forest algorithm is an extension of the bagging method as it utilizes both bagging and feature randomness to create an uncorrelated forest of decision trees.</a:t>
            </a:r>
            <a:endParaRPr lang="en-US" sz="2000" b="0" dirty="0">
              <a:effectLst/>
            </a:endParaRPr>
          </a:p>
          <a:p>
            <a:br>
              <a:rPr lang="en-US" sz="2000" b="0" dirty="0">
                <a:effectLst/>
              </a:rPr>
            </a:br>
            <a:br>
              <a:rPr lang="en-US" sz="2000" dirty="0"/>
            </a:br>
            <a:endParaRPr lang="en-US" sz="2000" dirty="0">
              <a:latin typeface="Times New Roman" pitchFamily="18" charset="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pic>
        <p:nvPicPr>
          <p:cNvPr id="27" name="Picture 26">
            <a:extLst>
              <a:ext uri="{FF2B5EF4-FFF2-40B4-BE49-F238E27FC236}">
                <a16:creationId xmlns:a16="http://schemas.microsoft.com/office/drawing/2014/main" id="{F8F5BBB5-2C3D-4D7B-9311-EC8787D17395}"/>
              </a:ext>
            </a:extLst>
          </p:cNvPr>
          <p:cNvPicPr>
            <a:picLocks noChangeAspect="1"/>
          </p:cNvPicPr>
          <p:nvPr/>
        </p:nvPicPr>
        <p:blipFill>
          <a:blip r:embed="rId4"/>
          <a:stretch>
            <a:fillRect/>
          </a:stretch>
        </p:blipFill>
        <p:spPr>
          <a:xfrm>
            <a:off x="1085262" y="2848477"/>
            <a:ext cx="7503578"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217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1">
            <a:extLst>
              <a:ext uri="{FF2B5EF4-FFF2-40B4-BE49-F238E27FC236}">
                <a16:creationId xmlns:a16="http://schemas.microsoft.com/office/drawing/2014/main" id="{82F4DE98-585C-48DD-8964-D0DB6C7A8690}"/>
              </a:ext>
            </a:extLst>
          </p:cNvPr>
          <p:cNvSpPr>
            <a:spLocks noGrp="1"/>
          </p:cNvSpPr>
          <p:nvPr>
            <p:ph type="dt" sz="half" idx="10"/>
          </p:nvPr>
        </p:nvSpPr>
        <p:spPr>
          <a:xfrm>
            <a:off x="457200" y="6356350"/>
            <a:ext cx="2133600" cy="365125"/>
          </a:xfrm>
        </p:spPr>
        <p:txBody>
          <a:bodyPr/>
          <a:lstStyle/>
          <a:p>
            <a:fld id="{EA606B66-9F57-4E70-B5E2-D65714184240}" type="datetime1">
              <a:rPr lang="en-IN" smtClean="0"/>
              <a:t>07-03-2024</a:t>
            </a:fld>
            <a:endParaRPr lang="en-IN"/>
          </a:p>
        </p:txBody>
      </p:sp>
      <p:sp>
        <p:nvSpPr>
          <p:cNvPr id="18" name="Slide Number Placeholder 2">
            <a:extLst>
              <a:ext uri="{FF2B5EF4-FFF2-40B4-BE49-F238E27FC236}">
                <a16:creationId xmlns:a16="http://schemas.microsoft.com/office/drawing/2014/main" id="{76765118-C934-49A1-AB2E-8FD7B361DA9B}"/>
              </a:ext>
            </a:extLst>
          </p:cNvPr>
          <p:cNvSpPr>
            <a:spLocks noGrp="1"/>
          </p:cNvSpPr>
          <p:nvPr>
            <p:ph type="sldNum" sz="quarter" idx="12"/>
          </p:nvPr>
        </p:nvSpPr>
        <p:spPr>
          <a:xfrm>
            <a:off x="6553200" y="6356350"/>
            <a:ext cx="2133600" cy="365125"/>
          </a:xfrm>
        </p:spPr>
        <p:txBody>
          <a:bodyPr/>
          <a:lstStyle/>
          <a:p>
            <a:fld id="{E24311CC-E1A4-45F4-8734-CE9E717F3737}" type="slidenum">
              <a:rPr lang="en-IN" smtClean="0"/>
              <a:t>19</a:t>
            </a:fld>
            <a:endParaRPr lang="en-IN"/>
          </a:p>
        </p:txBody>
      </p:sp>
      <p:sp>
        <p:nvSpPr>
          <p:cNvPr id="19" name="Date Placeholder 1">
            <a:extLst>
              <a:ext uri="{FF2B5EF4-FFF2-40B4-BE49-F238E27FC236}">
                <a16:creationId xmlns:a16="http://schemas.microsoft.com/office/drawing/2014/main" id="{AEE629D3-C759-4CB7-90AF-E08D790F19AF}"/>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20" name="Slide Number Placeholder 2">
            <a:extLst>
              <a:ext uri="{FF2B5EF4-FFF2-40B4-BE49-F238E27FC236}">
                <a16:creationId xmlns:a16="http://schemas.microsoft.com/office/drawing/2014/main" id="{42A09C9E-BF76-4AA5-8AD5-F1EEDB7249D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19</a:t>
            </a:fld>
            <a:endParaRPr lang="en-IN"/>
          </a:p>
        </p:txBody>
      </p:sp>
      <p:sp>
        <p:nvSpPr>
          <p:cNvPr id="21" name="Date Placeholder 1">
            <a:extLst>
              <a:ext uri="{FF2B5EF4-FFF2-40B4-BE49-F238E27FC236}">
                <a16:creationId xmlns:a16="http://schemas.microsoft.com/office/drawing/2014/main" id="{D301D970-E773-4E82-8EEC-BC7B11F245EB}"/>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22" name="Slide Number Placeholder 2">
            <a:extLst>
              <a:ext uri="{FF2B5EF4-FFF2-40B4-BE49-F238E27FC236}">
                <a16:creationId xmlns:a16="http://schemas.microsoft.com/office/drawing/2014/main" id="{143F72BD-A01E-4B22-BF6C-0F77A08495BF}"/>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19</a:t>
            </a:fld>
            <a:endParaRPr lang="en-IN"/>
          </a:p>
        </p:txBody>
      </p:sp>
      <p:sp>
        <p:nvSpPr>
          <p:cNvPr id="23" name="Title 1">
            <a:extLst>
              <a:ext uri="{FF2B5EF4-FFF2-40B4-BE49-F238E27FC236}">
                <a16:creationId xmlns:a16="http://schemas.microsoft.com/office/drawing/2014/main" id="{0EAC04F2-800F-4A5C-A58F-3928F0156E33}"/>
              </a:ext>
            </a:extLst>
          </p:cNvPr>
          <p:cNvSpPr txBox="1">
            <a:spLocks/>
          </p:cNvSpPr>
          <p:nvPr/>
        </p:nvSpPr>
        <p:spPr>
          <a:xfrm>
            <a:off x="481584" y="157902"/>
            <a:ext cx="7498080" cy="68698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2 Implementation of single models</a:t>
            </a:r>
          </a:p>
        </p:txBody>
      </p:sp>
      <p:sp>
        <p:nvSpPr>
          <p:cNvPr id="24" name="Content Placeholder 2">
            <a:extLst>
              <a:ext uri="{FF2B5EF4-FFF2-40B4-BE49-F238E27FC236}">
                <a16:creationId xmlns:a16="http://schemas.microsoft.com/office/drawing/2014/main" id="{6DC451CB-7288-4B80-BFCF-0BFD6CE78A18}"/>
              </a:ext>
            </a:extLst>
          </p:cNvPr>
          <p:cNvSpPr txBox="1">
            <a:spLocks/>
          </p:cNvSpPr>
          <p:nvPr/>
        </p:nvSpPr>
        <p:spPr>
          <a:xfrm>
            <a:off x="752856" y="1371641"/>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25" name="Date Placeholder 3">
            <a:extLst>
              <a:ext uri="{FF2B5EF4-FFF2-40B4-BE49-F238E27FC236}">
                <a16:creationId xmlns:a16="http://schemas.microsoft.com/office/drawing/2014/main" id="{3CE5978C-2D14-416C-8CB9-8E0A1A898321}"/>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26" name="Slide Number Placeholder 4">
            <a:extLst>
              <a:ext uri="{FF2B5EF4-FFF2-40B4-BE49-F238E27FC236}">
                <a16:creationId xmlns:a16="http://schemas.microsoft.com/office/drawing/2014/main" id="{5B9B439C-B3CB-40E8-93F3-14B1C1784992}"/>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19</a:t>
            </a:fld>
            <a:endParaRPr lang="en-IN"/>
          </a:p>
        </p:txBody>
      </p:sp>
      <p:graphicFrame>
        <p:nvGraphicFramePr>
          <p:cNvPr id="27" name="Object 26">
            <a:extLst>
              <a:ext uri="{FF2B5EF4-FFF2-40B4-BE49-F238E27FC236}">
                <a16:creationId xmlns:a16="http://schemas.microsoft.com/office/drawing/2014/main" id="{B23926B0-7054-45B8-BC9A-F83168292DEE}"/>
              </a:ext>
            </a:extLst>
          </p:cNvPr>
          <p:cNvGraphicFramePr>
            <a:graphicFrameLocks noChangeAspect="1"/>
          </p:cNvGraphicFramePr>
          <p:nvPr>
            <p:extLst>
              <p:ext uri="{D42A27DB-BD31-4B8C-83A1-F6EECF244321}">
                <p14:modId xmlns:p14="http://schemas.microsoft.com/office/powerpoint/2010/main" val="3786505480"/>
              </p:ext>
            </p:extLst>
          </p:nvPr>
        </p:nvGraphicFramePr>
        <p:xfrm>
          <a:off x="7848600" y="76200"/>
          <a:ext cx="1219200" cy="385011"/>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12" name="Object 11">
                        <a:extLst>
                          <a:ext uri="{FF2B5EF4-FFF2-40B4-BE49-F238E27FC236}">
                            <a16:creationId xmlns:a16="http://schemas.microsoft.com/office/drawing/2014/main" id="{303D5B2D-DEE4-4997-9B0E-5987E2981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219200" cy="385011"/>
                      </a:xfrm>
                      <a:prstGeom prst="rect">
                        <a:avLst/>
                      </a:prstGeom>
                      <a:noFill/>
                      <a:ln>
                        <a:noFill/>
                      </a:ln>
                    </p:spPr>
                  </p:pic>
                </p:oleObj>
              </mc:Fallback>
            </mc:AlternateContent>
          </a:graphicData>
        </a:graphic>
      </p:graphicFrame>
      <p:sp>
        <p:nvSpPr>
          <p:cNvPr id="28" name="TextBox 27">
            <a:extLst>
              <a:ext uri="{FF2B5EF4-FFF2-40B4-BE49-F238E27FC236}">
                <a16:creationId xmlns:a16="http://schemas.microsoft.com/office/drawing/2014/main" id="{6A0CD55B-FC75-4C81-AEE4-B71D3129ED8A}"/>
              </a:ext>
            </a:extLst>
          </p:cNvPr>
          <p:cNvSpPr txBox="1"/>
          <p:nvPr/>
        </p:nvSpPr>
        <p:spPr>
          <a:xfrm>
            <a:off x="667512" y="844884"/>
            <a:ext cx="7808976" cy="3884205"/>
          </a:xfrm>
          <a:prstGeom prst="rect">
            <a:avLst/>
          </a:prstGeom>
          <a:noFill/>
        </p:spPr>
        <p:txBody>
          <a:bodyPr wrap="square">
            <a:spAutoFit/>
          </a:bodyPr>
          <a:lstStyle/>
          <a:p>
            <a:pPr rtl="0">
              <a:spcBef>
                <a:spcPts val="0"/>
              </a:spcBef>
              <a:spcAft>
                <a:spcPts val="0"/>
              </a:spcAft>
            </a:pPr>
            <a:r>
              <a:rPr lang="en-US" sz="2000" b="1" dirty="0">
                <a:latin typeface="Times New Roman" pitchFamily="18" charset="0"/>
                <a:cs typeface="Times New Roman" pitchFamily="18" charset="0"/>
              </a:rPr>
              <a:t>Step 11:</a:t>
            </a:r>
            <a:r>
              <a:rPr lang="en-US" sz="2000" b="1" i="0" u="none" strike="noStrike" dirty="0">
                <a:solidFill>
                  <a:srgbClr val="383838"/>
                </a:solidFill>
                <a:effectLst/>
                <a:latin typeface="Times New Roman" panose="02020603050405020304" pitchFamily="18" charset="0"/>
              </a:rPr>
              <a:t>Gradient-boosted decision trees</a:t>
            </a:r>
            <a:r>
              <a:rPr lang="en-US" sz="2000" b="0" i="0" u="none" strike="noStrike" dirty="0">
                <a:solidFill>
                  <a:srgbClr val="383838"/>
                </a:solidFill>
                <a:effectLst/>
                <a:latin typeface="Times New Roman" panose="02020603050405020304" pitchFamily="18" charset="0"/>
              </a:rPr>
              <a:t> are a machine learning technique for optimizing the predictive value of a model through successive steps in the learning process. Each iteration of the decision tree involves adjusting the values of the coefficients, weights, or biases applied to each of the input variables being used to predict the target value, with the goal of minimizing the loss function. The gradient is the incremental adjustment made in each step of the process.</a:t>
            </a:r>
            <a:endParaRPr lang="en-US" sz="2000" b="0" dirty="0">
              <a:effectLst/>
            </a:endParaRPr>
          </a:p>
          <a:p>
            <a:br>
              <a:rPr lang="en-US" sz="2000" dirty="0"/>
            </a:br>
            <a:br>
              <a:rPr lang="en-US" sz="2000" b="0" dirty="0">
                <a:effectLst/>
              </a:rPr>
            </a:br>
            <a:br>
              <a:rPr lang="en-US" sz="2000" dirty="0"/>
            </a:br>
            <a:endParaRPr lang="en-US" sz="2000" dirty="0">
              <a:latin typeface="Times New Roman" pitchFamily="18" charset="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pic>
        <p:nvPicPr>
          <p:cNvPr id="31" name="Picture 30">
            <a:extLst>
              <a:ext uri="{FF2B5EF4-FFF2-40B4-BE49-F238E27FC236}">
                <a16:creationId xmlns:a16="http://schemas.microsoft.com/office/drawing/2014/main" id="{1074C109-ADE2-48F2-982F-EF51D7DB6C21}"/>
              </a:ext>
            </a:extLst>
          </p:cNvPr>
          <p:cNvPicPr>
            <a:picLocks noChangeAspect="1"/>
          </p:cNvPicPr>
          <p:nvPr/>
        </p:nvPicPr>
        <p:blipFill>
          <a:blip r:embed="rId4"/>
          <a:stretch>
            <a:fillRect/>
          </a:stretch>
        </p:blipFill>
        <p:spPr>
          <a:xfrm>
            <a:off x="1524000" y="3372841"/>
            <a:ext cx="6812156" cy="29718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207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11"/>
            <a:ext cx="7498080" cy="533400"/>
          </a:xfrm>
        </p:spPr>
        <p:txBody>
          <a:bodyPr>
            <a:noAutofit/>
          </a:bodyPr>
          <a:lstStyle/>
          <a:p>
            <a:pPr algn="ctr"/>
            <a:r>
              <a:rPr lang="en-US" sz="3200" b="1" dirty="0">
                <a:latin typeface="Times New Roman" pitchFamily="18" charset="0"/>
                <a:cs typeface="Times New Roman" pitchFamily="18" charset="0"/>
              </a:rPr>
              <a:t>Base Paper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90688" cy="5257800"/>
          </a:xfrm>
        </p:spPr>
        <p:txBody>
          <a:bodyPr>
            <a:normAutofit/>
          </a:bodyPr>
          <a:lstStyle/>
          <a:p>
            <a:pPr>
              <a:lnSpc>
                <a:spcPct val="150000"/>
              </a:lnSpc>
            </a:pPr>
            <a:r>
              <a:rPr lang="en-US" sz="2400" dirty="0">
                <a:latin typeface="Times New Roman" pitchFamily="18" charset="0"/>
                <a:cs typeface="Times New Roman" pitchFamily="18" charset="0"/>
              </a:rPr>
              <a:t>Base Paper 	Title:     Financial risk prediction in supply 				  chain finance based on buyer 				  transaction behavior</a:t>
            </a:r>
          </a:p>
          <a:p>
            <a:pPr>
              <a:lnSpc>
                <a:spcPct val="150000"/>
              </a:lnSpc>
            </a:pPr>
            <a:r>
              <a:rPr lang="en-US" sz="2400" dirty="0">
                <a:latin typeface="Times New Roman" pitchFamily="18" charset="0"/>
                <a:cs typeface="Times New Roman" pitchFamily="18" charset="0"/>
              </a:rPr>
              <a:t>Journal Name:          Decision Support Systems </a:t>
            </a:r>
          </a:p>
          <a:p>
            <a:pPr>
              <a:lnSpc>
                <a:spcPct val="150000"/>
              </a:lnSpc>
            </a:pPr>
            <a:r>
              <a:rPr lang="en-US" sz="2400" dirty="0">
                <a:latin typeface="Times New Roman" pitchFamily="18" charset="0"/>
                <a:cs typeface="Times New Roman" pitchFamily="18" charset="0"/>
              </a:rPr>
              <a:t>Year of Publication: 2023</a:t>
            </a:r>
          </a:p>
          <a:p>
            <a:pPr>
              <a:lnSpc>
                <a:spcPct val="150000"/>
              </a:lnSpc>
            </a:pPr>
            <a:r>
              <a:rPr lang="en-US" sz="2400" dirty="0">
                <a:latin typeface="Times New Roman" pitchFamily="18" charset="0"/>
                <a:cs typeface="Times New Roman" pitchFamily="18" charset="0"/>
              </a:rPr>
              <a:t>Publisher Name:      Elsevier</a:t>
            </a:r>
          </a:p>
          <a:p>
            <a:pPr>
              <a:lnSpc>
                <a:spcPct val="150000"/>
              </a:lnSpc>
            </a:pPr>
            <a:r>
              <a:rPr lang="en-US" sz="2400" dirty="0">
                <a:latin typeface="Times New Roman" pitchFamily="18" charset="0"/>
                <a:cs typeface="Times New Roman" pitchFamily="18" charset="0"/>
              </a:rPr>
              <a:t>Base Paper Link : </a:t>
            </a:r>
            <a:r>
              <a:rPr lang="en-US" sz="2400" dirty="0">
                <a:latin typeface="Times New Roman" pitchFamily="18" charset="0"/>
                <a:cs typeface="Times New Roman" pitchFamily="18" charset="0"/>
                <a:hlinkClick r:id="rId2"/>
              </a:rPr>
              <a:t>https://www.sciencedirect.com/science/article/pii/S0167923623000398</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2</a:t>
            </a:fld>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819078697"/>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2395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103BC-D8DA-42E6-8F85-65241253F673}"/>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8666E1F7-64A4-4BE6-84B8-59D1E4D956C8}"/>
              </a:ext>
            </a:extLst>
          </p:cNvPr>
          <p:cNvSpPr>
            <a:spLocks noGrp="1"/>
          </p:cNvSpPr>
          <p:nvPr>
            <p:ph type="sldNum" sz="quarter" idx="12"/>
          </p:nvPr>
        </p:nvSpPr>
        <p:spPr/>
        <p:txBody>
          <a:bodyPr/>
          <a:lstStyle/>
          <a:p>
            <a:fld id="{E24311CC-E1A4-45F4-8734-CE9E717F3737}" type="slidenum">
              <a:rPr lang="en-IN" smtClean="0"/>
              <a:t>20</a:t>
            </a:fld>
            <a:endParaRPr lang="en-IN"/>
          </a:p>
        </p:txBody>
      </p:sp>
      <p:sp>
        <p:nvSpPr>
          <p:cNvPr id="4" name="Date Placeholder 1">
            <a:extLst>
              <a:ext uri="{FF2B5EF4-FFF2-40B4-BE49-F238E27FC236}">
                <a16:creationId xmlns:a16="http://schemas.microsoft.com/office/drawing/2014/main" id="{F94E0F00-EFE7-428F-820B-BEFF01587566}"/>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3B84B8B5-401C-4CEB-8AFD-B0E886292511}"/>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sp>
        <p:nvSpPr>
          <p:cNvPr id="6" name="Date Placeholder 1">
            <a:extLst>
              <a:ext uri="{FF2B5EF4-FFF2-40B4-BE49-F238E27FC236}">
                <a16:creationId xmlns:a16="http://schemas.microsoft.com/office/drawing/2014/main" id="{B53F9811-60A9-4B65-9691-1E935D1DB57F}"/>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D49CE88D-C2A6-4A6D-ABA8-724E544BB594}"/>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sp>
        <p:nvSpPr>
          <p:cNvPr id="8" name="Date Placeholder 1">
            <a:extLst>
              <a:ext uri="{FF2B5EF4-FFF2-40B4-BE49-F238E27FC236}">
                <a16:creationId xmlns:a16="http://schemas.microsoft.com/office/drawing/2014/main" id="{C72C8FA5-9572-4A88-8E47-1CC9E676318F}"/>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9" name="Slide Number Placeholder 2">
            <a:extLst>
              <a:ext uri="{FF2B5EF4-FFF2-40B4-BE49-F238E27FC236}">
                <a16:creationId xmlns:a16="http://schemas.microsoft.com/office/drawing/2014/main" id="{11102528-EB2C-4329-BCE4-45168B3BDE1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sp>
        <p:nvSpPr>
          <p:cNvPr id="10" name="Title 1">
            <a:extLst>
              <a:ext uri="{FF2B5EF4-FFF2-40B4-BE49-F238E27FC236}">
                <a16:creationId xmlns:a16="http://schemas.microsoft.com/office/drawing/2014/main" id="{71AE3BBD-8706-41F9-8A42-3C23A461E960}"/>
              </a:ext>
            </a:extLst>
          </p:cNvPr>
          <p:cNvSpPr txBox="1">
            <a:spLocks/>
          </p:cNvSpPr>
          <p:nvPr/>
        </p:nvSpPr>
        <p:spPr>
          <a:xfrm>
            <a:off x="481584" y="157902"/>
            <a:ext cx="7498080" cy="68698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Module 2 Implementation of single models</a:t>
            </a:r>
          </a:p>
        </p:txBody>
      </p:sp>
      <p:sp>
        <p:nvSpPr>
          <p:cNvPr id="11" name="Content Placeholder 2">
            <a:extLst>
              <a:ext uri="{FF2B5EF4-FFF2-40B4-BE49-F238E27FC236}">
                <a16:creationId xmlns:a16="http://schemas.microsoft.com/office/drawing/2014/main" id="{BA89C147-164D-4236-BAF6-14DF167ED26D}"/>
              </a:ext>
            </a:extLst>
          </p:cNvPr>
          <p:cNvSpPr txBox="1">
            <a:spLocks/>
          </p:cNvSpPr>
          <p:nvPr/>
        </p:nvSpPr>
        <p:spPr>
          <a:xfrm>
            <a:off x="752856" y="1371641"/>
            <a:ext cx="76382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b="1" dirty="0">
              <a:latin typeface="Times New Roman" pitchFamily="18" charset="0"/>
              <a:cs typeface="Times New Roman" pitchFamily="18" charset="0"/>
            </a:endParaRPr>
          </a:p>
        </p:txBody>
      </p:sp>
      <p:sp>
        <p:nvSpPr>
          <p:cNvPr id="12" name="Date Placeholder 3">
            <a:extLst>
              <a:ext uri="{FF2B5EF4-FFF2-40B4-BE49-F238E27FC236}">
                <a16:creationId xmlns:a16="http://schemas.microsoft.com/office/drawing/2014/main" id="{B5A378F8-0773-44B1-9FB3-8F810BDBC29F}"/>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13" name="Slide Number Placeholder 4">
            <a:extLst>
              <a:ext uri="{FF2B5EF4-FFF2-40B4-BE49-F238E27FC236}">
                <a16:creationId xmlns:a16="http://schemas.microsoft.com/office/drawing/2014/main" id="{237D6BD1-282F-4D4C-A286-A594713525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20</a:t>
            </a:fld>
            <a:endParaRPr lang="en-IN"/>
          </a:p>
        </p:txBody>
      </p:sp>
      <p:graphicFrame>
        <p:nvGraphicFramePr>
          <p:cNvPr id="14" name="Object 13">
            <a:extLst>
              <a:ext uri="{FF2B5EF4-FFF2-40B4-BE49-F238E27FC236}">
                <a16:creationId xmlns:a16="http://schemas.microsoft.com/office/drawing/2014/main" id="{4208AAA0-3F4D-4511-8485-CBBE14D6BBDE}"/>
              </a:ext>
            </a:extLst>
          </p:cNvPr>
          <p:cNvGraphicFramePr>
            <a:graphicFrameLocks noChangeAspect="1"/>
          </p:cNvGraphicFramePr>
          <p:nvPr>
            <p:extLst>
              <p:ext uri="{D42A27DB-BD31-4B8C-83A1-F6EECF244321}">
                <p14:modId xmlns:p14="http://schemas.microsoft.com/office/powerpoint/2010/main" val="1886299677"/>
              </p:ext>
            </p:extLst>
          </p:nvPr>
        </p:nvGraphicFramePr>
        <p:xfrm>
          <a:off x="7848600" y="76200"/>
          <a:ext cx="1219200" cy="385011"/>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27" name="Object 26">
                        <a:extLst>
                          <a:ext uri="{FF2B5EF4-FFF2-40B4-BE49-F238E27FC236}">
                            <a16:creationId xmlns:a16="http://schemas.microsoft.com/office/drawing/2014/main" id="{B23926B0-7054-45B8-BC9A-F83168292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219200" cy="385011"/>
                      </a:xfrm>
                      <a:prstGeom prst="rect">
                        <a:avLst/>
                      </a:prstGeom>
                      <a:noFill/>
                      <a:ln>
                        <a:noFill/>
                      </a:ln>
                    </p:spPr>
                  </p:pic>
                </p:oleObj>
              </mc:Fallback>
            </mc:AlternateContent>
          </a:graphicData>
        </a:graphic>
      </p:graphicFrame>
      <p:sp>
        <p:nvSpPr>
          <p:cNvPr id="15" name="TextBox 14">
            <a:extLst>
              <a:ext uri="{FF2B5EF4-FFF2-40B4-BE49-F238E27FC236}">
                <a16:creationId xmlns:a16="http://schemas.microsoft.com/office/drawing/2014/main" id="{170B9923-F9E9-4B04-B230-AC952D09031F}"/>
              </a:ext>
            </a:extLst>
          </p:cNvPr>
          <p:cNvSpPr txBox="1"/>
          <p:nvPr/>
        </p:nvSpPr>
        <p:spPr>
          <a:xfrm>
            <a:off x="667512" y="844884"/>
            <a:ext cx="7808976" cy="4007315"/>
          </a:xfrm>
          <a:prstGeom prst="rect">
            <a:avLst/>
          </a:prstGeom>
          <a:noFill/>
        </p:spPr>
        <p:txBody>
          <a:bodyPr wrap="square">
            <a:spAutoFit/>
          </a:bodyPr>
          <a:lstStyle/>
          <a:p>
            <a:pPr rtl="0">
              <a:spcBef>
                <a:spcPts val="0"/>
              </a:spcBef>
              <a:spcAft>
                <a:spcPts val="0"/>
              </a:spcAft>
            </a:pPr>
            <a:r>
              <a:rPr lang="en-US" sz="2000" b="1" dirty="0">
                <a:latin typeface="Times New Roman" pitchFamily="18" charset="0"/>
                <a:cs typeface="Times New Roman" pitchFamily="18" charset="0"/>
              </a:rPr>
              <a:t>Step 12: </a:t>
            </a:r>
            <a:r>
              <a:rPr lang="en-US" b="1" i="0" u="none" strike="noStrike" dirty="0">
                <a:solidFill>
                  <a:srgbClr val="383838"/>
                </a:solidFill>
                <a:effectLst/>
                <a:latin typeface="Times New Roman" panose="02020603050405020304" pitchFamily="18" charset="0"/>
              </a:rPr>
              <a:t>LightGBM</a:t>
            </a:r>
            <a:r>
              <a:rPr lang="en-US" b="0" i="0" u="none" strike="noStrike" dirty="0">
                <a:solidFill>
                  <a:srgbClr val="383838"/>
                </a:solidFill>
                <a:effectLst/>
                <a:latin typeface="Times New Roman" panose="02020603050405020304" pitchFamily="18" charset="0"/>
              </a:rPr>
              <a:t> is a gradient-boosting framework based on decision trees to increase the efficiency of the model and reduce memory usage. </a:t>
            </a:r>
            <a:endParaRPr lang="en-US" b="0" dirty="0">
              <a:effectLst/>
            </a:endParaRPr>
          </a:p>
          <a:p>
            <a:pPr rtl="0">
              <a:spcBef>
                <a:spcPts val="0"/>
              </a:spcBef>
              <a:spcAft>
                <a:spcPts val="0"/>
              </a:spcAft>
            </a:pPr>
            <a:r>
              <a:rPr lang="en-US" b="0" i="0" u="none" strike="noStrike" dirty="0">
                <a:solidFill>
                  <a:srgbClr val="383838"/>
                </a:solidFill>
                <a:effectLst/>
                <a:latin typeface="Times New Roman" panose="02020603050405020304" pitchFamily="18" charset="0"/>
              </a:rPr>
              <a:t>It uses two novel techniques: a) Gradient-based One Side Sampling(GOSS) b)Exclusive Feature Bundling (EFB). These techniques fulfill the limitations of the histogram-based algorithm that is primarily used in all GBDT (Gradient Boosting Decision Tree) frameworks. The two techniques of GOSS and EFB form the characteristics of the LightGBM Algorithm.</a:t>
            </a:r>
            <a:endParaRPr lang="en-US" b="0" dirty="0">
              <a:effectLst/>
            </a:endParaRPr>
          </a:p>
          <a:p>
            <a:br>
              <a:rPr lang="en-US" sz="2000" dirty="0"/>
            </a:br>
            <a:br>
              <a:rPr lang="en-US" sz="2000" dirty="0"/>
            </a:br>
            <a:br>
              <a:rPr lang="en-US" sz="2000" b="0" dirty="0">
                <a:effectLst/>
              </a:rPr>
            </a:br>
            <a:br>
              <a:rPr lang="en-US" sz="2000" dirty="0"/>
            </a:br>
            <a:endParaRPr lang="en-US" sz="2000" dirty="0">
              <a:latin typeface="Times New Roman" pitchFamily="18" charset="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pic>
        <p:nvPicPr>
          <p:cNvPr id="18" name="Picture 17">
            <a:extLst>
              <a:ext uri="{FF2B5EF4-FFF2-40B4-BE49-F238E27FC236}">
                <a16:creationId xmlns:a16="http://schemas.microsoft.com/office/drawing/2014/main" id="{109CA218-A028-4BB2-A188-E885D7510D50}"/>
              </a:ext>
            </a:extLst>
          </p:cNvPr>
          <p:cNvPicPr>
            <a:picLocks noChangeAspect="1"/>
          </p:cNvPicPr>
          <p:nvPr/>
        </p:nvPicPr>
        <p:blipFill>
          <a:blip r:embed="rId4"/>
          <a:stretch>
            <a:fillRect/>
          </a:stretch>
        </p:blipFill>
        <p:spPr>
          <a:xfrm>
            <a:off x="1676400" y="3024536"/>
            <a:ext cx="6486144" cy="3490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983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D788B-C9D7-46C5-BE52-774A87EB0223}"/>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3BD55D93-DD23-4962-918B-EBD17FCE8B56}"/>
              </a:ext>
            </a:extLst>
          </p:cNvPr>
          <p:cNvSpPr>
            <a:spLocks noGrp="1"/>
          </p:cNvSpPr>
          <p:nvPr>
            <p:ph type="sldNum" sz="quarter" idx="12"/>
          </p:nvPr>
        </p:nvSpPr>
        <p:spPr/>
        <p:txBody>
          <a:bodyPr/>
          <a:lstStyle/>
          <a:p>
            <a:fld id="{E24311CC-E1A4-45F4-8734-CE9E717F3737}" type="slidenum">
              <a:rPr lang="en-IN" smtClean="0"/>
              <a:t>21</a:t>
            </a:fld>
            <a:endParaRPr lang="en-IN"/>
          </a:p>
        </p:txBody>
      </p:sp>
      <p:sp>
        <p:nvSpPr>
          <p:cNvPr id="4" name="Title 1">
            <a:extLst>
              <a:ext uri="{FF2B5EF4-FFF2-40B4-BE49-F238E27FC236}">
                <a16:creationId xmlns:a16="http://schemas.microsoft.com/office/drawing/2014/main" id="{60A17BFC-33FC-4144-9E1C-D6D7921561B9}"/>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3CDE95FB-C7C7-4027-96DF-667552155365}"/>
              </a:ext>
            </a:extLst>
          </p:cNvPr>
          <p:cNvGraphicFramePr>
            <a:graphicFrameLocks noChangeAspect="1"/>
          </p:cNvGraphicFramePr>
          <p:nvPr>
            <p:extLst>
              <p:ext uri="{D42A27DB-BD31-4B8C-83A1-F6EECF244321}">
                <p14:modId xmlns:p14="http://schemas.microsoft.com/office/powerpoint/2010/main" val="3733163100"/>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8" name="Object 7">
                        <a:extLst>
                          <a:ext uri="{FF2B5EF4-FFF2-40B4-BE49-F238E27FC236}">
                            <a16:creationId xmlns:a16="http://schemas.microsoft.com/office/drawing/2014/main" id="{7C74E495-6B1A-4BF5-B4E7-4FEB4F5C1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pic>
        <p:nvPicPr>
          <p:cNvPr id="7" name="Picture 6">
            <a:extLst>
              <a:ext uri="{FF2B5EF4-FFF2-40B4-BE49-F238E27FC236}">
                <a16:creationId xmlns:a16="http://schemas.microsoft.com/office/drawing/2014/main" id="{884DDD3C-B42A-49FD-AC5E-C0E0097DE70C}"/>
              </a:ext>
            </a:extLst>
          </p:cNvPr>
          <p:cNvPicPr>
            <a:picLocks noChangeAspect="1"/>
          </p:cNvPicPr>
          <p:nvPr/>
        </p:nvPicPr>
        <p:blipFill>
          <a:blip r:embed="rId4"/>
          <a:stretch>
            <a:fillRect/>
          </a:stretch>
        </p:blipFill>
        <p:spPr>
          <a:xfrm>
            <a:off x="3626963" y="1420586"/>
            <a:ext cx="5257800" cy="1929969"/>
          </a:xfrm>
          <a:prstGeom prst="rect">
            <a:avLst/>
          </a:prstGeom>
        </p:spPr>
      </p:pic>
      <p:sp>
        <p:nvSpPr>
          <p:cNvPr id="8" name="TextBox 7">
            <a:extLst>
              <a:ext uri="{FF2B5EF4-FFF2-40B4-BE49-F238E27FC236}">
                <a16:creationId xmlns:a16="http://schemas.microsoft.com/office/drawing/2014/main" id="{68ACE10D-16C1-43A6-B444-BD0551782C46}"/>
              </a:ext>
            </a:extLst>
          </p:cNvPr>
          <p:cNvSpPr txBox="1"/>
          <p:nvPr/>
        </p:nvSpPr>
        <p:spPr>
          <a:xfrm>
            <a:off x="403120" y="887586"/>
            <a:ext cx="2209800" cy="369332"/>
          </a:xfrm>
          <a:prstGeom prst="rect">
            <a:avLst/>
          </a:prstGeom>
          <a:noFill/>
        </p:spPr>
        <p:txBody>
          <a:bodyPr wrap="square" rtlCol="0">
            <a:spAutoFit/>
          </a:bodyPr>
          <a:lstStyle/>
          <a:p>
            <a:r>
              <a:rPr lang="en-IN" b="1" dirty="0"/>
              <a:t>For steps 1 to 8: </a:t>
            </a:r>
          </a:p>
        </p:txBody>
      </p:sp>
      <p:pic>
        <p:nvPicPr>
          <p:cNvPr id="10" name="Picture 9">
            <a:extLst>
              <a:ext uri="{FF2B5EF4-FFF2-40B4-BE49-F238E27FC236}">
                <a16:creationId xmlns:a16="http://schemas.microsoft.com/office/drawing/2014/main" id="{6B6F16AF-007D-4F08-9CF2-9A73F4C301A7}"/>
              </a:ext>
            </a:extLst>
          </p:cNvPr>
          <p:cNvPicPr>
            <a:picLocks noChangeAspect="1"/>
          </p:cNvPicPr>
          <p:nvPr/>
        </p:nvPicPr>
        <p:blipFill>
          <a:blip r:embed="rId5"/>
          <a:stretch>
            <a:fillRect/>
          </a:stretch>
        </p:blipFill>
        <p:spPr>
          <a:xfrm>
            <a:off x="5360513" y="3598707"/>
            <a:ext cx="3524250" cy="2764713"/>
          </a:xfrm>
          <a:prstGeom prst="rect">
            <a:avLst/>
          </a:prstGeom>
        </p:spPr>
      </p:pic>
      <p:pic>
        <p:nvPicPr>
          <p:cNvPr id="12" name="Picture 11">
            <a:extLst>
              <a:ext uri="{FF2B5EF4-FFF2-40B4-BE49-F238E27FC236}">
                <a16:creationId xmlns:a16="http://schemas.microsoft.com/office/drawing/2014/main" id="{1DC010A2-4303-48D5-8328-14F47DACE4BB}"/>
              </a:ext>
            </a:extLst>
          </p:cNvPr>
          <p:cNvPicPr>
            <a:picLocks noChangeAspect="1"/>
          </p:cNvPicPr>
          <p:nvPr/>
        </p:nvPicPr>
        <p:blipFill>
          <a:blip r:embed="rId6"/>
          <a:stretch>
            <a:fillRect/>
          </a:stretch>
        </p:blipFill>
        <p:spPr>
          <a:xfrm>
            <a:off x="459129" y="1516648"/>
            <a:ext cx="1848156" cy="651372"/>
          </a:xfrm>
          <a:prstGeom prst="rect">
            <a:avLst/>
          </a:prstGeom>
        </p:spPr>
      </p:pic>
      <p:pic>
        <p:nvPicPr>
          <p:cNvPr id="14" name="Picture 13">
            <a:extLst>
              <a:ext uri="{FF2B5EF4-FFF2-40B4-BE49-F238E27FC236}">
                <a16:creationId xmlns:a16="http://schemas.microsoft.com/office/drawing/2014/main" id="{D68CB343-B611-46F3-87BF-C9DCF904DCD4}"/>
              </a:ext>
            </a:extLst>
          </p:cNvPr>
          <p:cNvPicPr>
            <a:picLocks noChangeAspect="1"/>
          </p:cNvPicPr>
          <p:nvPr/>
        </p:nvPicPr>
        <p:blipFill>
          <a:blip r:embed="rId7"/>
          <a:stretch>
            <a:fillRect/>
          </a:stretch>
        </p:blipFill>
        <p:spPr>
          <a:xfrm>
            <a:off x="222664" y="3827590"/>
            <a:ext cx="5118558" cy="2192493"/>
          </a:xfrm>
          <a:prstGeom prst="rect">
            <a:avLst/>
          </a:prstGeom>
        </p:spPr>
      </p:pic>
      <p:sp>
        <p:nvSpPr>
          <p:cNvPr id="15" name="TextBox 14">
            <a:extLst>
              <a:ext uri="{FF2B5EF4-FFF2-40B4-BE49-F238E27FC236}">
                <a16:creationId xmlns:a16="http://schemas.microsoft.com/office/drawing/2014/main" id="{6890A96E-5A3A-46D8-811C-40002D44887E}"/>
              </a:ext>
            </a:extLst>
          </p:cNvPr>
          <p:cNvSpPr txBox="1"/>
          <p:nvPr/>
        </p:nvSpPr>
        <p:spPr>
          <a:xfrm>
            <a:off x="228436" y="3219741"/>
            <a:ext cx="2209800" cy="369332"/>
          </a:xfrm>
          <a:prstGeom prst="rect">
            <a:avLst/>
          </a:prstGeom>
          <a:noFill/>
        </p:spPr>
        <p:txBody>
          <a:bodyPr wrap="square" rtlCol="0">
            <a:spAutoFit/>
          </a:bodyPr>
          <a:lstStyle/>
          <a:p>
            <a:r>
              <a:rPr lang="en-IN" b="1" dirty="0"/>
              <a:t>Pareto Principle:</a:t>
            </a:r>
          </a:p>
        </p:txBody>
      </p:sp>
    </p:spTree>
    <p:extLst>
      <p:ext uri="{BB962C8B-B14F-4D97-AF65-F5344CB8AC3E}">
        <p14:creationId xmlns:p14="http://schemas.microsoft.com/office/powerpoint/2010/main" val="37802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96F87-3B64-4C64-A1BF-4C649C27B0F0}"/>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592AC5B7-3AF1-4CDD-BEFE-FCE8E906E7DD}"/>
              </a:ext>
            </a:extLst>
          </p:cNvPr>
          <p:cNvSpPr>
            <a:spLocks noGrp="1"/>
          </p:cNvSpPr>
          <p:nvPr>
            <p:ph type="sldNum" sz="quarter" idx="12"/>
          </p:nvPr>
        </p:nvSpPr>
        <p:spPr/>
        <p:txBody>
          <a:bodyPr/>
          <a:lstStyle/>
          <a:p>
            <a:fld id="{E24311CC-E1A4-45F4-8734-CE9E717F3737}" type="slidenum">
              <a:rPr lang="en-IN" smtClean="0"/>
              <a:t>22</a:t>
            </a:fld>
            <a:endParaRPr lang="en-IN"/>
          </a:p>
        </p:txBody>
      </p:sp>
      <p:sp>
        <p:nvSpPr>
          <p:cNvPr id="4" name="Title 1">
            <a:extLst>
              <a:ext uri="{FF2B5EF4-FFF2-40B4-BE49-F238E27FC236}">
                <a16:creationId xmlns:a16="http://schemas.microsoft.com/office/drawing/2014/main" id="{008D8552-B317-4DDA-96E5-55BDE74AE9B3}"/>
              </a:ext>
            </a:extLst>
          </p:cNvPr>
          <p:cNvSpPr txBox="1">
            <a:spLocks/>
          </p:cNvSpPr>
          <p:nvPr/>
        </p:nvSpPr>
        <p:spPr>
          <a:xfrm>
            <a:off x="304800" y="178610"/>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65F0EF43-3844-4E8C-8BAC-0A17426065A2}"/>
              </a:ext>
            </a:extLst>
          </p:cNvPr>
          <p:cNvGraphicFramePr>
            <a:graphicFrameLocks noChangeAspect="1"/>
          </p:cNvGraphicFramePr>
          <p:nvPr>
            <p:extLst>
              <p:ext uri="{D42A27DB-BD31-4B8C-83A1-F6EECF244321}">
                <p14:modId xmlns:p14="http://schemas.microsoft.com/office/powerpoint/2010/main" val="2065189496"/>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5" name="Object 4">
                        <a:extLst>
                          <a:ext uri="{FF2B5EF4-FFF2-40B4-BE49-F238E27FC236}">
                            <a16:creationId xmlns:a16="http://schemas.microsoft.com/office/drawing/2014/main" id="{3CDE95FB-C7C7-4027-96DF-667552155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pic>
        <p:nvPicPr>
          <p:cNvPr id="7" name="Picture 6">
            <a:extLst>
              <a:ext uri="{FF2B5EF4-FFF2-40B4-BE49-F238E27FC236}">
                <a16:creationId xmlns:a16="http://schemas.microsoft.com/office/drawing/2014/main" id="{457C9908-D13E-4CC3-A7EA-A77CED784500}"/>
              </a:ext>
            </a:extLst>
          </p:cNvPr>
          <p:cNvPicPr>
            <a:picLocks noChangeAspect="1"/>
          </p:cNvPicPr>
          <p:nvPr/>
        </p:nvPicPr>
        <p:blipFill>
          <a:blip r:embed="rId4"/>
          <a:stretch>
            <a:fillRect/>
          </a:stretch>
        </p:blipFill>
        <p:spPr>
          <a:xfrm>
            <a:off x="272932" y="1477518"/>
            <a:ext cx="5105400" cy="1295400"/>
          </a:xfrm>
          <a:prstGeom prst="rect">
            <a:avLst/>
          </a:prstGeom>
        </p:spPr>
      </p:pic>
      <p:pic>
        <p:nvPicPr>
          <p:cNvPr id="11" name="Picture 10">
            <a:extLst>
              <a:ext uri="{FF2B5EF4-FFF2-40B4-BE49-F238E27FC236}">
                <a16:creationId xmlns:a16="http://schemas.microsoft.com/office/drawing/2014/main" id="{44324FE5-A4B1-4EBB-B683-FCEBE155CB3D}"/>
              </a:ext>
            </a:extLst>
          </p:cNvPr>
          <p:cNvPicPr>
            <a:picLocks noChangeAspect="1"/>
          </p:cNvPicPr>
          <p:nvPr/>
        </p:nvPicPr>
        <p:blipFill>
          <a:blip r:embed="rId5"/>
          <a:stretch>
            <a:fillRect/>
          </a:stretch>
        </p:blipFill>
        <p:spPr>
          <a:xfrm>
            <a:off x="5529805" y="990601"/>
            <a:ext cx="3372129" cy="2514600"/>
          </a:xfrm>
          <a:prstGeom prst="rect">
            <a:avLst/>
          </a:prstGeom>
        </p:spPr>
      </p:pic>
      <p:sp>
        <p:nvSpPr>
          <p:cNvPr id="12" name="Title 1">
            <a:extLst>
              <a:ext uri="{FF2B5EF4-FFF2-40B4-BE49-F238E27FC236}">
                <a16:creationId xmlns:a16="http://schemas.microsoft.com/office/drawing/2014/main" id="{D72D3993-3D58-4E4F-AA58-1CAD5C0B3308}"/>
              </a:ext>
            </a:extLst>
          </p:cNvPr>
          <p:cNvSpPr txBox="1">
            <a:spLocks/>
          </p:cNvSpPr>
          <p:nvPr/>
        </p:nvSpPr>
        <p:spPr>
          <a:xfrm>
            <a:off x="-490574" y="3646210"/>
            <a:ext cx="4754880" cy="54479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latin typeface="Times New Roman" pitchFamily="18" charset="0"/>
                <a:cs typeface="Times New Roman" pitchFamily="18" charset="0"/>
              </a:rPr>
              <a:t>For Target Variable generation:</a:t>
            </a:r>
            <a:endParaRPr lang="en-IN" sz="1800" b="1" dirty="0">
              <a:latin typeface="Times New Roman" pitchFamily="18" charset="0"/>
              <a:cs typeface="Times New Roman" pitchFamily="18" charset="0"/>
            </a:endParaRPr>
          </a:p>
        </p:txBody>
      </p:sp>
      <p:pic>
        <p:nvPicPr>
          <p:cNvPr id="15" name="Picture 14">
            <a:extLst>
              <a:ext uri="{FF2B5EF4-FFF2-40B4-BE49-F238E27FC236}">
                <a16:creationId xmlns:a16="http://schemas.microsoft.com/office/drawing/2014/main" id="{1CEF5581-DA0F-49CD-9946-CE4B29D37BB4}"/>
              </a:ext>
            </a:extLst>
          </p:cNvPr>
          <p:cNvPicPr>
            <a:picLocks noChangeAspect="1"/>
          </p:cNvPicPr>
          <p:nvPr/>
        </p:nvPicPr>
        <p:blipFill>
          <a:blip r:embed="rId6"/>
          <a:stretch>
            <a:fillRect/>
          </a:stretch>
        </p:blipFill>
        <p:spPr>
          <a:xfrm>
            <a:off x="341453" y="4191000"/>
            <a:ext cx="7888147" cy="1051651"/>
          </a:xfrm>
          <a:prstGeom prst="rect">
            <a:avLst/>
          </a:prstGeom>
        </p:spPr>
      </p:pic>
      <p:sp>
        <p:nvSpPr>
          <p:cNvPr id="16" name="TextBox 15">
            <a:extLst>
              <a:ext uri="{FF2B5EF4-FFF2-40B4-BE49-F238E27FC236}">
                <a16:creationId xmlns:a16="http://schemas.microsoft.com/office/drawing/2014/main" id="{8C92B82B-6EE9-43AB-A56D-A944AB682BFC}"/>
              </a:ext>
            </a:extLst>
          </p:cNvPr>
          <p:cNvSpPr txBox="1"/>
          <p:nvPr/>
        </p:nvSpPr>
        <p:spPr>
          <a:xfrm>
            <a:off x="259428" y="878443"/>
            <a:ext cx="2788572" cy="369332"/>
          </a:xfrm>
          <a:prstGeom prst="rect">
            <a:avLst/>
          </a:prstGeom>
          <a:noFill/>
        </p:spPr>
        <p:txBody>
          <a:bodyPr wrap="square" rtlCol="0">
            <a:spAutoFit/>
          </a:bodyPr>
          <a:lstStyle/>
          <a:p>
            <a:r>
              <a:rPr lang="en-IN" b="1" dirty="0"/>
              <a:t>Imputing missing data:</a:t>
            </a:r>
          </a:p>
        </p:txBody>
      </p:sp>
    </p:spTree>
    <p:extLst>
      <p:ext uri="{BB962C8B-B14F-4D97-AF65-F5344CB8AC3E}">
        <p14:creationId xmlns:p14="http://schemas.microsoft.com/office/powerpoint/2010/main" val="333076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307DE-C607-4798-A14C-420F1FCC7559}"/>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D8D4051C-7DD1-4293-9838-D185139EFB64}"/>
              </a:ext>
            </a:extLst>
          </p:cNvPr>
          <p:cNvSpPr>
            <a:spLocks noGrp="1"/>
          </p:cNvSpPr>
          <p:nvPr>
            <p:ph type="sldNum" sz="quarter" idx="12"/>
          </p:nvPr>
        </p:nvSpPr>
        <p:spPr/>
        <p:txBody>
          <a:bodyPr/>
          <a:lstStyle/>
          <a:p>
            <a:fld id="{E24311CC-E1A4-45F4-8734-CE9E717F3737}" type="slidenum">
              <a:rPr lang="en-IN" smtClean="0"/>
              <a:t>23</a:t>
            </a:fld>
            <a:endParaRPr lang="en-IN"/>
          </a:p>
        </p:txBody>
      </p:sp>
      <p:sp>
        <p:nvSpPr>
          <p:cNvPr id="4" name="Title 1">
            <a:extLst>
              <a:ext uri="{FF2B5EF4-FFF2-40B4-BE49-F238E27FC236}">
                <a16:creationId xmlns:a16="http://schemas.microsoft.com/office/drawing/2014/main" id="{D7084861-47C8-4AA7-A5CF-5889A2D892E2}"/>
              </a:ext>
            </a:extLst>
          </p:cNvPr>
          <p:cNvSpPr txBox="1">
            <a:spLocks/>
          </p:cNvSpPr>
          <p:nvPr/>
        </p:nvSpPr>
        <p:spPr>
          <a:xfrm>
            <a:off x="304800" y="178610"/>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9EC273B6-527A-4CC7-95F9-3C281294EB93}"/>
              </a:ext>
            </a:extLst>
          </p:cNvPr>
          <p:cNvGraphicFramePr>
            <a:graphicFrameLocks noChangeAspect="1"/>
          </p:cNvGraphicFramePr>
          <p:nvPr>
            <p:extLst>
              <p:ext uri="{D42A27DB-BD31-4B8C-83A1-F6EECF244321}">
                <p14:modId xmlns:p14="http://schemas.microsoft.com/office/powerpoint/2010/main" val="3814371079"/>
              </p:ext>
            </p:extLst>
          </p:nvPr>
        </p:nvGraphicFramePr>
        <p:xfrm>
          <a:off x="7342630" y="76200"/>
          <a:ext cx="1725169" cy="54479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5" name="Object 4">
                        <a:extLst>
                          <a:ext uri="{FF2B5EF4-FFF2-40B4-BE49-F238E27FC236}">
                            <a16:creationId xmlns:a16="http://schemas.microsoft.com/office/drawing/2014/main" id="{65F0EF43-3844-4E8C-8BAC-0A1742606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630" y="76200"/>
                        <a:ext cx="1725169" cy="544790"/>
                      </a:xfrm>
                      <a:prstGeom prst="rect">
                        <a:avLst/>
                      </a:prstGeom>
                      <a:noFill/>
                      <a:ln>
                        <a:noFill/>
                      </a:ln>
                    </p:spPr>
                  </p:pic>
                </p:oleObj>
              </mc:Fallback>
            </mc:AlternateContent>
          </a:graphicData>
        </a:graphic>
      </p:graphicFrame>
      <p:pic>
        <p:nvPicPr>
          <p:cNvPr id="11" name="Picture 10">
            <a:extLst>
              <a:ext uri="{FF2B5EF4-FFF2-40B4-BE49-F238E27FC236}">
                <a16:creationId xmlns:a16="http://schemas.microsoft.com/office/drawing/2014/main" id="{3F76ECFF-08AE-4A67-B45F-D75065F5B7F0}"/>
              </a:ext>
            </a:extLst>
          </p:cNvPr>
          <p:cNvPicPr>
            <a:picLocks noChangeAspect="1"/>
          </p:cNvPicPr>
          <p:nvPr/>
        </p:nvPicPr>
        <p:blipFill>
          <a:blip r:embed="rId4"/>
          <a:stretch>
            <a:fillRect/>
          </a:stretch>
        </p:blipFill>
        <p:spPr>
          <a:xfrm>
            <a:off x="298048" y="1219200"/>
            <a:ext cx="7245752" cy="3640254"/>
          </a:xfrm>
          <a:prstGeom prst="rect">
            <a:avLst/>
          </a:prstGeom>
        </p:spPr>
      </p:pic>
      <p:sp>
        <p:nvSpPr>
          <p:cNvPr id="12" name="Title 1">
            <a:extLst>
              <a:ext uri="{FF2B5EF4-FFF2-40B4-BE49-F238E27FC236}">
                <a16:creationId xmlns:a16="http://schemas.microsoft.com/office/drawing/2014/main" id="{0B80CA9A-9FD8-48E2-81D4-136ED689A7C5}"/>
              </a:ext>
            </a:extLst>
          </p:cNvPr>
          <p:cNvSpPr txBox="1">
            <a:spLocks/>
          </p:cNvSpPr>
          <p:nvPr/>
        </p:nvSpPr>
        <p:spPr>
          <a:xfrm>
            <a:off x="0" y="825810"/>
            <a:ext cx="2539346" cy="276577"/>
          </a:xfrm>
          <a:prstGeom prst="rect">
            <a:avLst/>
          </a:prstGeom>
        </p:spPr>
        <p:txBody>
          <a:bodyP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Correlation Plot</a:t>
            </a:r>
            <a:endParaRPr lang="en-IN" sz="3200" b="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E5BB7632-9ED8-49AC-A5B3-6583D0A23FDC}"/>
              </a:ext>
            </a:extLst>
          </p:cNvPr>
          <p:cNvPicPr>
            <a:picLocks noChangeAspect="1"/>
          </p:cNvPicPr>
          <p:nvPr/>
        </p:nvPicPr>
        <p:blipFill>
          <a:blip r:embed="rId5"/>
          <a:stretch>
            <a:fillRect/>
          </a:stretch>
        </p:blipFill>
        <p:spPr>
          <a:xfrm>
            <a:off x="2971800" y="4800734"/>
            <a:ext cx="2667000" cy="1985042"/>
          </a:xfrm>
          <a:prstGeom prst="rect">
            <a:avLst/>
          </a:prstGeom>
        </p:spPr>
      </p:pic>
      <p:sp>
        <p:nvSpPr>
          <p:cNvPr id="15" name="Title 1">
            <a:extLst>
              <a:ext uri="{FF2B5EF4-FFF2-40B4-BE49-F238E27FC236}">
                <a16:creationId xmlns:a16="http://schemas.microsoft.com/office/drawing/2014/main" id="{2F03A933-97EB-49D3-87B7-6B0A31439D6F}"/>
              </a:ext>
            </a:extLst>
          </p:cNvPr>
          <p:cNvSpPr txBox="1">
            <a:spLocks/>
          </p:cNvSpPr>
          <p:nvPr/>
        </p:nvSpPr>
        <p:spPr>
          <a:xfrm>
            <a:off x="73306" y="4494329"/>
            <a:ext cx="3127094" cy="27657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latin typeface="Times New Roman" pitchFamily="18" charset="0"/>
                <a:cs typeface="Times New Roman" pitchFamily="18" charset="0"/>
              </a:rPr>
              <a:t>Checking balance in data after train-test-split</a:t>
            </a: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20432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8575C-3A96-4283-9CFC-72E21E7BBFFC}"/>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DC0C6BF3-6300-4228-A9D0-24B22DE91ACA}"/>
              </a:ext>
            </a:extLst>
          </p:cNvPr>
          <p:cNvSpPr>
            <a:spLocks noGrp="1"/>
          </p:cNvSpPr>
          <p:nvPr>
            <p:ph type="sldNum" sz="quarter" idx="12"/>
          </p:nvPr>
        </p:nvSpPr>
        <p:spPr/>
        <p:txBody>
          <a:bodyPr/>
          <a:lstStyle/>
          <a:p>
            <a:fld id="{E24311CC-E1A4-45F4-8734-CE9E717F3737}" type="slidenum">
              <a:rPr lang="en-IN" smtClean="0"/>
              <a:t>24</a:t>
            </a:fld>
            <a:endParaRPr lang="en-IN"/>
          </a:p>
        </p:txBody>
      </p:sp>
      <p:sp>
        <p:nvSpPr>
          <p:cNvPr id="4" name="Title 1">
            <a:extLst>
              <a:ext uri="{FF2B5EF4-FFF2-40B4-BE49-F238E27FC236}">
                <a16:creationId xmlns:a16="http://schemas.microsoft.com/office/drawing/2014/main" id="{0AD27046-A05D-4296-B712-6988ACC077C2}"/>
              </a:ext>
            </a:extLst>
          </p:cNvPr>
          <p:cNvSpPr txBox="1">
            <a:spLocks/>
          </p:cNvSpPr>
          <p:nvPr/>
        </p:nvSpPr>
        <p:spPr>
          <a:xfrm>
            <a:off x="304800" y="178610"/>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03DD1C73-1A84-4D5B-A224-7C67EAA15D03}"/>
              </a:ext>
            </a:extLst>
          </p:cNvPr>
          <p:cNvGraphicFramePr>
            <a:graphicFrameLocks noChangeAspect="1"/>
          </p:cNvGraphicFramePr>
          <p:nvPr>
            <p:extLst>
              <p:ext uri="{D42A27DB-BD31-4B8C-83A1-F6EECF244321}">
                <p14:modId xmlns:p14="http://schemas.microsoft.com/office/powerpoint/2010/main" val="1984903146"/>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5" name="Object 4">
                        <a:extLst>
                          <a:ext uri="{FF2B5EF4-FFF2-40B4-BE49-F238E27FC236}">
                            <a16:creationId xmlns:a16="http://schemas.microsoft.com/office/drawing/2014/main" id="{65F0EF43-3844-4E8C-8BAC-0A1742606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pic>
        <p:nvPicPr>
          <p:cNvPr id="7" name="Picture 6">
            <a:extLst>
              <a:ext uri="{FF2B5EF4-FFF2-40B4-BE49-F238E27FC236}">
                <a16:creationId xmlns:a16="http://schemas.microsoft.com/office/drawing/2014/main" id="{7297E4E0-6949-4868-8C2B-422A38B348DC}"/>
              </a:ext>
            </a:extLst>
          </p:cNvPr>
          <p:cNvPicPr>
            <a:picLocks noChangeAspect="1"/>
          </p:cNvPicPr>
          <p:nvPr/>
        </p:nvPicPr>
        <p:blipFill>
          <a:blip r:embed="rId4"/>
          <a:stretch>
            <a:fillRect/>
          </a:stretch>
        </p:blipFill>
        <p:spPr>
          <a:xfrm>
            <a:off x="763254" y="1694997"/>
            <a:ext cx="6581172" cy="1359224"/>
          </a:xfrm>
          <a:prstGeom prst="rect">
            <a:avLst/>
          </a:prstGeom>
        </p:spPr>
      </p:pic>
      <p:pic>
        <p:nvPicPr>
          <p:cNvPr id="9" name="Picture 8">
            <a:extLst>
              <a:ext uri="{FF2B5EF4-FFF2-40B4-BE49-F238E27FC236}">
                <a16:creationId xmlns:a16="http://schemas.microsoft.com/office/drawing/2014/main" id="{EEA0EE97-2CBA-4F77-A178-AB749737E980}"/>
              </a:ext>
            </a:extLst>
          </p:cNvPr>
          <p:cNvPicPr>
            <a:picLocks noChangeAspect="1"/>
          </p:cNvPicPr>
          <p:nvPr/>
        </p:nvPicPr>
        <p:blipFill>
          <a:blip r:embed="rId5"/>
          <a:stretch>
            <a:fillRect/>
          </a:stretch>
        </p:blipFill>
        <p:spPr>
          <a:xfrm>
            <a:off x="2559240" y="3774223"/>
            <a:ext cx="3538537" cy="2764689"/>
          </a:xfrm>
          <a:prstGeom prst="rect">
            <a:avLst/>
          </a:prstGeom>
        </p:spPr>
      </p:pic>
      <p:sp>
        <p:nvSpPr>
          <p:cNvPr id="10" name="TextBox 9">
            <a:extLst>
              <a:ext uri="{FF2B5EF4-FFF2-40B4-BE49-F238E27FC236}">
                <a16:creationId xmlns:a16="http://schemas.microsoft.com/office/drawing/2014/main" id="{13B0F463-5E08-4A5C-A286-006CB1F53F04}"/>
              </a:ext>
            </a:extLst>
          </p:cNvPr>
          <p:cNvSpPr txBox="1"/>
          <p:nvPr/>
        </p:nvSpPr>
        <p:spPr>
          <a:xfrm>
            <a:off x="457200" y="1024532"/>
            <a:ext cx="2209800" cy="369332"/>
          </a:xfrm>
          <a:prstGeom prst="rect">
            <a:avLst/>
          </a:prstGeom>
          <a:noFill/>
        </p:spPr>
        <p:txBody>
          <a:bodyPr wrap="square" rtlCol="0">
            <a:spAutoFit/>
          </a:bodyPr>
          <a:lstStyle/>
          <a:p>
            <a:r>
              <a:rPr lang="en-IN" b="1" dirty="0"/>
              <a:t>Re-sampling:</a:t>
            </a:r>
          </a:p>
        </p:txBody>
      </p:sp>
    </p:spTree>
    <p:extLst>
      <p:ext uri="{BB962C8B-B14F-4D97-AF65-F5344CB8AC3E}">
        <p14:creationId xmlns:p14="http://schemas.microsoft.com/office/powerpoint/2010/main" val="307029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5BB57-BDA0-4977-A7E9-9B2FE3AD440A}"/>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9DD868F6-C184-4E39-90B9-158AED11A52F}"/>
              </a:ext>
            </a:extLst>
          </p:cNvPr>
          <p:cNvSpPr>
            <a:spLocks noGrp="1"/>
          </p:cNvSpPr>
          <p:nvPr>
            <p:ph type="sldNum" sz="quarter" idx="12"/>
          </p:nvPr>
        </p:nvSpPr>
        <p:spPr/>
        <p:txBody>
          <a:bodyPr/>
          <a:lstStyle/>
          <a:p>
            <a:fld id="{E24311CC-E1A4-45F4-8734-CE9E717F3737}" type="slidenum">
              <a:rPr lang="en-IN" smtClean="0"/>
              <a:t>25</a:t>
            </a:fld>
            <a:endParaRPr lang="en-IN"/>
          </a:p>
        </p:txBody>
      </p:sp>
      <p:sp>
        <p:nvSpPr>
          <p:cNvPr id="4" name="Title 1">
            <a:extLst>
              <a:ext uri="{FF2B5EF4-FFF2-40B4-BE49-F238E27FC236}">
                <a16:creationId xmlns:a16="http://schemas.microsoft.com/office/drawing/2014/main" id="{80CB83D9-AD1E-4D22-902B-59CBEC906790}"/>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BFFC6AB4-9E35-49C8-A9C8-312C8262C687}"/>
              </a:ext>
            </a:extLst>
          </p:cNvPr>
          <p:cNvGraphicFramePr>
            <a:graphicFrameLocks noChangeAspect="1"/>
          </p:cNvGraphicFramePr>
          <p:nvPr>
            <p:extLst>
              <p:ext uri="{D42A27DB-BD31-4B8C-83A1-F6EECF244321}">
                <p14:modId xmlns:p14="http://schemas.microsoft.com/office/powerpoint/2010/main" val="3400168166"/>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5" name="Object 4">
                        <a:extLst>
                          <a:ext uri="{FF2B5EF4-FFF2-40B4-BE49-F238E27FC236}">
                            <a16:creationId xmlns:a16="http://schemas.microsoft.com/office/drawing/2014/main" id="{3CDE95FB-C7C7-4027-96DF-667552155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6" name="TextBox 5">
            <a:extLst>
              <a:ext uri="{FF2B5EF4-FFF2-40B4-BE49-F238E27FC236}">
                <a16:creationId xmlns:a16="http://schemas.microsoft.com/office/drawing/2014/main" id="{ADB04742-F342-4D1D-B130-EDDD4D6FAEFC}"/>
              </a:ext>
            </a:extLst>
          </p:cNvPr>
          <p:cNvSpPr txBox="1"/>
          <p:nvPr/>
        </p:nvSpPr>
        <p:spPr>
          <a:xfrm>
            <a:off x="403120" y="887586"/>
            <a:ext cx="2209800" cy="369332"/>
          </a:xfrm>
          <a:prstGeom prst="rect">
            <a:avLst/>
          </a:prstGeom>
          <a:noFill/>
        </p:spPr>
        <p:txBody>
          <a:bodyPr wrap="square" rtlCol="0">
            <a:spAutoFit/>
          </a:bodyPr>
          <a:lstStyle/>
          <a:p>
            <a:r>
              <a:rPr lang="en-IN" b="1" dirty="0"/>
              <a:t>For step 9: </a:t>
            </a:r>
          </a:p>
        </p:txBody>
      </p:sp>
      <p:pic>
        <p:nvPicPr>
          <p:cNvPr id="8" name="Picture 7">
            <a:extLst>
              <a:ext uri="{FF2B5EF4-FFF2-40B4-BE49-F238E27FC236}">
                <a16:creationId xmlns:a16="http://schemas.microsoft.com/office/drawing/2014/main" id="{F35AE307-3460-42E7-9901-4043ED4B8C44}"/>
              </a:ext>
            </a:extLst>
          </p:cNvPr>
          <p:cNvPicPr>
            <a:picLocks noChangeAspect="1"/>
          </p:cNvPicPr>
          <p:nvPr/>
        </p:nvPicPr>
        <p:blipFill>
          <a:blip r:embed="rId4"/>
          <a:stretch>
            <a:fillRect/>
          </a:stretch>
        </p:blipFill>
        <p:spPr>
          <a:xfrm>
            <a:off x="1752600" y="931333"/>
            <a:ext cx="5243014" cy="5685013"/>
          </a:xfrm>
          <a:prstGeom prst="rect">
            <a:avLst/>
          </a:prstGeom>
        </p:spPr>
      </p:pic>
    </p:spTree>
    <p:extLst>
      <p:ext uri="{BB962C8B-B14F-4D97-AF65-F5344CB8AC3E}">
        <p14:creationId xmlns:p14="http://schemas.microsoft.com/office/powerpoint/2010/main" val="185479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5BB57-BDA0-4977-A7E9-9B2FE3AD440A}"/>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9DD868F6-C184-4E39-90B9-158AED11A52F}"/>
              </a:ext>
            </a:extLst>
          </p:cNvPr>
          <p:cNvSpPr>
            <a:spLocks noGrp="1"/>
          </p:cNvSpPr>
          <p:nvPr>
            <p:ph type="sldNum" sz="quarter" idx="12"/>
          </p:nvPr>
        </p:nvSpPr>
        <p:spPr/>
        <p:txBody>
          <a:bodyPr/>
          <a:lstStyle/>
          <a:p>
            <a:fld id="{E24311CC-E1A4-45F4-8734-CE9E717F3737}" type="slidenum">
              <a:rPr lang="en-IN" smtClean="0"/>
              <a:t>26</a:t>
            </a:fld>
            <a:endParaRPr lang="en-IN"/>
          </a:p>
        </p:txBody>
      </p:sp>
      <p:sp>
        <p:nvSpPr>
          <p:cNvPr id="4" name="Date Placeholder 1">
            <a:extLst>
              <a:ext uri="{FF2B5EF4-FFF2-40B4-BE49-F238E27FC236}">
                <a16:creationId xmlns:a16="http://schemas.microsoft.com/office/drawing/2014/main" id="{39E35642-7C01-4B60-B26A-B246A6816F05}"/>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0B24216B-5D06-4545-862C-549DA9CA455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26</a:t>
            </a:fld>
            <a:endParaRPr lang="en-IN"/>
          </a:p>
        </p:txBody>
      </p:sp>
      <p:sp>
        <p:nvSpPr>
          <p:cNvPr id="6" name="Title 1">
            <a:extLst>
              <a:ext uri="{FF2B5EF4-FFF2-40B4-BE49-F238E27FC236}">
                <a16:creationId xmlns:a16="http://schemas.microsoft.com/office/drawing/2014/main" id="{9F1C57A0-5087-428C-A879-7A596423C952}"/>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7" name="Object 6">
            <a:extLst>
              <a:ext uri="{FF2B5EF4-FFF2-40B4-BE49-F238E27FC236}">
                <a16:creationId xmlns:a16="http://schemas.microsoft.com/office/drawing/2014/main" id="{D89EA3F1-4DD9-46F3-B3D9-9EB65EA3257A}"/>
              </a:ext>
            </a:extLst>
          </p:cNvPr>
          <p:cNvGraphicFramePr>
            <a:graphicFrameLocks noChangeAspect="1"/>
          </p:cNvGraphicFramePr>
          <p:nvPr>
            <p:extLst>
              <p:ext uri="{D42A27DB-BD31-4B8C-83A1-F6EECF244321}">
                <p14:modId xmlns:p14="http://schemas.microsoft.com/office/powerpoint/2010/main" val="3157599513"/>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5" name="Object 4">
                        <a:extLst>
                          <a:ext uri="{FF2B5EF4-FFF2-40B4-BE49-F238E27FC236}">
                            <a16:creationId xmlns:a16="http://schemas.microsoft.com/office/drawing/2014/main" id="{BFFC6AB4-9E35-49C8-A9C8-312C8262C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8" name="TextBox 7">
            <a:extLst>
              <a:ext uri="{FF2B5EF4-FFF2-40B4-BE49-F238E27FC236}">
                <a16:creationId xmlns:a16="http://schemas.microsoft.com/office/drawing/2014/main" id="{145B300F-F8D7-4921-8C28-585899E2ACB7}"/>
              </a:ext>
            </a:extLst>
          </p:cNvPr>
          <p:cNvSpPr txBox="1"/>
          <p:nvPr/>
        </p:nvSpPr>
        <p:spPr>
          <a:xfrm>
            <a:off x="403120" y="887586"/>
            <a:ext cx="2209800" cy="369332"/>
          </a:xfrm>
          <a:prstGeom prst="rect">
            <a:avLst/>
          </a:prstGeom>
          <a:noFill/>
        </p:spPr>
        <p:txBody>
          <a:bodyPr wrap="square" rtlCol="0">
            <a:spAutoFit/>
          </a:bodyPr>
          <a:lstStyle/>
          <a:p>
            <a:r>
              <a:rPr lang="en-IN" b="1" dirty="0"/>
              <a:t>For step 10: </a:t>
            </a:r>
          </a:p>
        </p:txBody>
      </p:sp>
      <p:pic>
        <p:nvPicPr>
          <p:cNvPr id="11" name="Picture 10">
            <a:extLst>
              <a:ext uri="{FF2B5EF4-FFF2-40B4-BE49-F238E27FC236}">
                <a16:creationId xmlns:a16="http://schemas.microsoft.com/office/drawing/2014/main" id="{BDCEEB12-C43C-440F-A1E4-26CD331394A4}"/>
              </a:ext>
            </a:extLst>
          </p:cNvPr>
          <p:cNvPicPr>
            <a:picLocks noChangeAspect="1"/>
          </p:cNvPicPr>
          <p:nvPr/>
        </p:nvPicPr>
        <p:blipFill>
          <a:blip r:embed="rId4"/>
          <a:stretch>
            <a:fillRect/>
          </a:stretch>
        </p:blipFill>
        <p:spPr>
          <a:xfrm>
            <a:off x="1806404" y="1136498"/>
            <a:ext cx="5813596" cy="5197408"/>
          </a:xfrm>
          <a:prstGeom prst="rect">
            <a:avLst/>
          </a:prstGeom>
        </p:spPr>
      </p:pic>
    </p:spTree>
    <p:extLst>
      <p:ext uri="{BB962C8B-B14F-4D97-AF65-F5344CB8AC3E}">
        <p14:creationId xmlns:p14="http://schemas.microsoft.com/office/powerpoint/2010/main" val="1190440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19B4F-F3E0-477F-A2D4-E0D2ED4B5E7E}"/>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A024AD21-CB86-4B18-A423-B17BF46861A8}"/>
              </a:ext>
            </a:extLst>
          </p:cNvPr>
          <p:cNvSpPr>
            <a:spLocks noGrp="1"/>
          </p:cNvSpPr>
          <p:nvPr>
            <p:ph type="sldNum" sz="quarter" idx="12"/>
          </p:nvPr>
        </p:nvSpPr>
        <p:spPr/>
        <p:txBody>
          <a:bodyPr/>
          <a:lstStyle/>
          <a:p>
            <a:fld id="{E24311CC-E1A4-45F4-8734-CE9E717F3737}" type="slidenum">
              <a:rPr lang="en-IN" smtClean="0"/>
              <a:t>27</a:t>
            </a:fld>
            <a:endParaRPr lang="en-IN"/>
          </a:p>
        </p:txBody>
      </p:sp>
      <p:sp>
        <p:nvSpPr>
          <p:cNvPr id="4" name="Date Placeholder 1">
            <a:extLst>
              <a:ext uri="{FF2B5EF4-FFF2-40B4-BE49-F238E27FC236}">
                <a16:creationId xmlns:a16="http://schemas.microsoft.com/office/drawing/2014/main" id="{FDF27508-6D3F-4303-89F3-CA6317FFF8B9}"/>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5234D760-46C0-4BA3-8106-0C610A29E4D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27</a:t>
            </a:fld>
            <a:endParaRPr lang="en-IN"/>
          </a:p>
        </p:txBody>
      </p:sp>
      <p:sp>
        <p:nvSpPr>
          <p:cNvPr id="6" name="Date Placeholder 1">
            <a:extLst>
              <a:ext uri="{FF2B5EF4-FFF2-40B4-BE49-F238E27FC236}">
                <a16:creationId xmlns:a16="http://schemas.microsoft.com/office/drawing/2014/main" id="{20BDAE93-4EB0-4B49-8DD6-0AC532117ADB}"/>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0CCA53E5-A639-4554-B9F7-0554D45E3AF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27</a:t>
            </a:fld>
            <a:endParaRPr lang="en-IN"/>
          </a:p>
        </p:txBody>
      </p:sp>
      <p:sp>
        <p:nvSpPr>
          <p:cNvPr id="8" name="Title 1">
            <a:extLst>
              <a:ext uri="{FF2B5EF4-FFF2-40B4-BE49-F238E27FC236}">
                <a16:creationId xmlns:a16="http://schemas.microsoft.com/office/drawing/2014/main" id="{B13E931F-273E-48E6-BB9A-438088A76069}"/>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9" name="Object 8">
            <a:extLst>
              <a:ext uri="{FF2B5EF4-FFF2-40B4-BE49-F238E27FC236}">
                <a16:creationId xmlns:a16="http://schemas.microsoft.com/office/drawing/2014/main" id="{B144AA6B-D342-4F75-BB39-156B3A8C4839}"/>
              </a:ext>
            </a:extLst>
          </p:cNvPr>
          <p:cNvGraphicFramePr>
            <a:graphicFrameLocks noChangeAspect="1"/>
          </p:cNvGraphicFramePr>
          <p:nvPr>
            <p:extLst>
              <p:ext uri="{D42A27DB-BD31-4B8C-83A1-F6EECF244321}">
                <p14:modId xmlns:p14="http://schemas.microsoft.com/office/powerpoint/2010/main" val="1723730319"/>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7" name="Object 6">
                        <a:extLst>
                          <a:ext uri="{FF2B5EF4-FFF2-40B4-BE49-F238E27FC236}">
                            <a16:creationId xmlns:a16="http://schemas.microsoft.com/office/drawing/2014/main" id="{D89EA3F1-4DD9-46F3-B3D9-9EB65EA32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0" name="TextBox 9">
            <a:extLst>
              <a:ext uri="{FF2B5EF4-FFF2-40B4-BE49-F238E27FC236}">
                <a16:creationId xmlns:a16="http://schemas.microsoft.com/office/drawing/2014/main" id="{3AEDD47E-A74C-4D88-BD20-B4D07ABDD20E}"/>
              </a:ext>
            </a:extLst>
          </p:cNvPr>
          <p:cNvSpPr txBox="1"/>
          <p:nvPr/>
        </p:nvSpPr>
        <p:spPr>
          <a:xfrm>
            <a:off x="403120" y="887586"/>
            <a:ext cx="2209800" cy="369332"/>
          </a:xfrm>
          <a:prstGeom prst="rect">
            <a:avLst/>
          </a:prstGeom>
          <a:noFill/>
        </p:spPr>
        <p:txBody>
          <a:bodyPr wrap="square" rtlCol="0">
            <a:spAutoFit/>
          </a:bodyPr>
          <a:lstStyle/>
          <a:p>
            <a:r>
              <a:rPr lang="en-IN" b="1" dirty="0"/>
              <a:t>For step 11: </a:t>
            </a:r>
          </a:p>
        </p:txBody>
      </p:sp>
      <p:pic>
        <p:nvPicPr>
          <p:cNvPr id="13" name="Picture 12">
            <a:extLst>
              <a:ext uri="{FF2B5EF4-FFF2-40B4-BE49-F238E27FC236}">
                <a16:creationId xmlns:a16="http://schemas.microsoft.com/office/drawing/2014/main" id="{319F6EB9-C110-4225-A4B3-52E4E0EB1A69}"/>
              </a:ext>
            </a:extLst>
          </p:cNvPr>
          <p:cNvPicPr>
            <a:picLocks noChangeAspect="1"/>
          </p:cNvPicPr>
          <p:nvPr/>
        </p:nvPicPr>
        <p:blipFill>
          <a:blip r:embed="rId4"/>
          <a:stretch>
            <a:fillRect/>
          </a:stretch>
        </p:blipFill>
        <p:spPr>
          <a:xfrm>
            <a:off x="330799" y="1488864"/>
            <a:ext cx="8737001" cy="4635540"/>
          </a:xfrm>
          <a:prstGeom prst="rect">
            <a:avLst/>
          </a:prstGeom>
        </p:spPr>
      </p:pic>
    </p:spTree>
    <p:extLst>
      <p:ext uri="{BB962C8B-B14F-4D97-AF65-F5344CB8AC3E}">
        <p14:creationId xmlns:p14="http://schemas.microsoft.com/office/powerpoint/2010/main" val="3277596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C7855-DA96-4409-9AE8-B2C106D2039D}"/>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EAB70F14-AE9F-4861-9E2B-A27EDD7B67DD}"/>
              </a:ext>
            </a:extLst>
          </p:cNvPr>
          <p:cNvSpPr>
            <a:spLocks noGrp="1"/>
          </p:cNvSpPr>
          <p:nvPr>
            <p:ph type="sldNum" sz="quarter" idx="12"/>
          </p:nvPr>
        </p:nvSpPr>
        <p:spPr/>
        <p:txBody>
          <a:bodyPr/>
          <a:lstStyle/>
          <a:p>
            <a:fld id="{E24311CC-E1A4-45F4-8734-CE9E717F3737}" type="slidenum">
              <a:rPr lang="en-IN" smtClean="0"/>
              <a:t>28</a:t>
            </a:fld>
            <a:endParaRPr lang="en-IN"/>
          </a:p>
        </p:txBody>
      </p:sp>
      <p:sp>
        <p:nvSpPr>
          <p:cNvPr id="4" name="Date Placeholder 1">
            <a:extLst>
              <a:ext uri="{FF2B5EF4-FFF2-40B4-BE49-F238E27FC236}">
                <a16:creationId xmlns:a16="http://schemas.microsoft.com/office/drawing/2014/main" id="{56E40E9C-9829-47DC-9221-039B542665EE}"/>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92F90A2F-8F64-4332-BFC2-8C437240F7D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28</a:t>
            </a:fld>
            <a:endParaRPr lang="en-IN"/>
          </a:p>
        </p:txBody>
      </p:sp>
      <p:sp>
        <p:nvSpPr>
          <p:cNvPr id="6" name="Date Placeholder 1">
            <a:extLst>
              <a:ext uri="{FF2B5EF4-FFF2-40B4-BE49-F238E27FC236}">
                <a16:creationId xmlns:a16="http://schemas.microsoft.com/office/drawing/2014/main" id="{E2D84138-0A13-4D7B-92CE-723AAA9F511B}"/>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86414E52-1673-4A91-86C8-73849F942E4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28</a:t>
            </a:fld>
            <a:endParaRPr lang="en-IN"/>
          </a:p>
        </p:txBody>
      </p:sp>
      <p:sp>
        <p:nvSpPr>
          <p:cNvPr id="8" name="Title 1">
            <a:extLst>
              <a:ext uri="{FF2B5EF4-FFF2-40B4-BE49-F238E27FC236}">
                <a16:creationId xmlns:a16="http://schemas.microsoft.com/office/drawing/2014/main" id="{4C42C56A-390A-436F-94D6-C164C64EDDDF}"/>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9" name="Object 8">
            <a:extLst>
              <a:ext uri="{FF2B5EF4-FFF2-40B4-BE49-F238E27FC236}">
                <a16:creationId xmlns:a16="http://schemas.microsoft.com/office/drawing/2014/main" id="{6D8C01AA-02CF-4B01-986F-7BF62359B11F}"/>
              </a:ext>
            </a:extLst>
          </p:cNvPr>
          <p:cNvGraphicFramePr>
            <a:graphicFrameLocks noChangeAspect="1"/>
          </p:cNvGraphicFramePr>
          <p:nvPr>
            <p:extLst>
              <p:ext uri="{D42A27DB-BD31-4B8C-83A1-F6EECF244321}">
                <p14:modId xmlns:p14="http://schemas.microsoft.com/office/powerpoint/2010/main" val="2514993794"/>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7" name="Object 6">
                        <a:extLst>
                          <a:ext uri="{FF2B5EF4-FFF2-40B4-BE49-F238E27FC236}">
                            <a16:creationId xmlns:a16="http://schemas.microsoft.com/office/drawing/2014/main" id="{D89EA3F1-4DD9-46F3-B3D9-9EB65EA32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0" name="TextBox 9">
            <a:extLst>
              <a:ext uri="{FF2B5EF4-FFF2-40B4-BE49-F238E27FC236}">
                <a16:creationId xmlns:a16="http://schemas.microsoft.com/office/drawing/2014/main" id="{C24460B7-6C93-4831-AF45-1F76FFC67F89}"/>
              </a:ext>
            </a:extLst>
          </p:cNvPr>
          <p:cNvSpPr txBox="1"/>
          <p:nvPr/>
        </p:nvSpPr>
        <p:spPr>
          <a:xfrm>
            <a:off x="403120" y="887586"/>
            <a:ext cx="2209800" cy="369332"/>
          </a:xfrm>
          <a:prstGeom prst="rect">
            <a:avLst/>
          </a:prstGeom>
          <a:noFill/>
        </p:spPr>
        <p:txBody>
          <a:bodyPr wrap="square" rtlCol="0">
            <a:spAutoFit/>
          </a:bodyPr>
          <a:lstStyle/>
          <a:p>
            <a:r>
              <a:rPr lang="en-IN" b="1" dirty="0"/>
              <a:t>For step 12: </a:t>
            </a:r>
          </a:p>
        </p:txBody>
      </p:sp>
      <p:pic>
        <p:nvPicPr>
          <p:cNvPr id="13" name="Picture 12">
            <a:extLst>
              <a:ext uri="{FF2B5EF4-FFF2-40B4-BE49-F238E27FC236}">
                <a16:creationId xmlns:a16="http://schemas.microsoft.com/office/drawing/2014/main" id="{0D95F00B-F9D5-424D-B97C-1065F7F40055}"/>
              </a:ext>
            </a:extLst>
          </p:cNvPr>
          <p:cNvPicPr>
            <a:picLocks noChangeAspect="1"/>
          </p:cNvPicPr>
          <p:nvPr/>
        </p:nvPicPr>
        <p:blipFill>
          <a:blip r:embed="rId4"/>
          <a:stretch>
            <a:fillRect/>
          </a:stretch>
        </p:blipFill>
        <p:spPr>
          <a:xfrm>
            <a:off x="1676400" y="999936"/>
            <a:ext cx="6781800" cy="5438761"/>
          </a:xfrm>
          <a:prstGeom prst="rect">
            <a:avLst/>
          </a:prstGeom>
        </p:spPr>
      </p:pic>
    </p:spTree>
    <p:extLst>
      <p:ext uri="{BB962C8B-B14F-4D97-AF65-F5344CB8AC3E}">
        <p14:creationId xmlns:p14="http://schemas.microsoft.com/office/powerpoint/2010/main" val="219719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C6C44-1C25-49DA-9CAB-CEC849C98987}"/>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70A110EF-C94E-4C54-B861-A50A900FA2F2}"/>
              </a:ext>
            </a:extLst>
          </p:cNvPr>
          <p:cNvSpPr>
            <a:spLocks noGrp="1"/>
          </p:cNvSpPr>
          <p:nvPr>
            <p:ph type="sldNum" sz="quarter" idx="12"/>
          </p:nvPr>
        </p:nvSpPr>
        <p:spPr/>
        <p:txBody>
          <a:bodyPr/>
          <a:lstStyle/>
          <a:p>
            <a:fld id="{E24311CC-E1A4-45F4-8734-CE9E717F3737}" type="slidenum">
              <a:rPr lang="en-IN" smtClean="0"/>
              <a:t>29</a:t>
            </a:fld>
            <a:endParaRPr lang="en-IN"/>
          </a:p>
        </p:txBody>
      </p:sp>
      <p:sp>
        <p:nvSpPr>
          <p:cNvPr id="4" name="Date Placeholder 1">
            <a:extLst>
              <a:ext uri="{FF2B5EF4-FFF2-40B4-BE49-F238E27FC236}">
                <a16:creationId xmlns:a16="http://schemas.microsoft.com/office/drawing/2014/main" id="{CDF8D6BD-7A67-4270-8C4B-20C71B83C3F9}"/>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83939F3E-CB79-4889-B7D5-D5E0EC20FE8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29</a:t>
            </a:fld>
            <a:endParaRPr lang="en-IN"/>
          </a:p>
        </p:txBody>
      </p:sp>
      <p:sp>
        <p:nvSpPr>
          <p:cNvPr id="6" name="Date Placeholder 1">
            <a:extLst>
              <a:ext uri="{FF2B5EF4-FFF2-40B4-BE49-F238E27FC236}">
                <a16:creationId xmlns:a16="http://schemas.microsoft.com/office/drawing/2014/main" id="{6ED71A6E-BF40-43DA-9F79-00896F4730BB}"/>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190C7FEA-C8BF-4A5E-87B7-3A52057CC14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29</a:t>
            </a:fld>
            <a:endParaRPr lang="en-IN"/>
          </a:p>
        </p:txBody>
      </p:sp>
      <p:sp>
        <p:nvSpPr>
          <p:cNvPr id="8" name="Date Placeholder 1">
            <a:extLst>
              <a:ext uri="{FF2B5EF4-FFF2-40B4-BE49-F238E27FC236}">
                <a16:creationId xmlns:a16="http://schemas.microsoft.com/office/drawing/2014/main" id="{61D57592-A43F-4DB0-B141-BF0C92BCAD38}"/>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9" name="Slide Number Placeholder 2">
            <a:extLst>
              <a:ext uri="{FF2B5EF4-FFF2-40B4-BE49-F238E27FC236}">
                <a16:creationId xmlns:a16="http://schemas.microsoft.com/office/drawing/2014/main" id="{8B7934DD-3DD3-4D34-A77E-357D1C32B86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29</a:t>
            </a:fld>
            <a:endParaRPr lang="en-IN"/>
          </a:p>
        </p:txBody>
      </p:sp>
      <p:sp>
        <p:nvSpPr>
          <p:cNvPr id="10" name="Title 1">
            <a:extLst>
              <a:ext uri="{FF2B5EF4-FFF2-40B4-BE49-F238E27FC236}">
                <a16:creationId xmlns:a16="http://schemas.microsoft.com/office/drawing/2014/main" id="{CD7F83CC-4480-4466-BE69-FE978A8C19C1}"/>
              </a:ext>
            </a:extLst>
          </p:cNvPr>
          <p:cNvSpPr txBox="1">
            <a:spLocks/>
          </p:cNvSpPr>
          <p:nvPr/>
        </p:nvSpPr>
        <p:spPr>
          <a:xfrm>
            <a:off x="378589" y="2094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graphicFrame>
        <p:nvGraphicFramePr>
          <p:cNvPr id="11" name="Object 10">
            <a:extLst>
              <a:ext uri="{FF2B5EF4-FFF2-40B4-BE49-F238E27FC236}">
                <a16:creationId xmlns:a16="http://schemas.microsoft.com/office/drawing/2014/main" id="{F5B6ECB4-C608-4F02-915A-5661918422A3}"/>
              </a:ext>
            </a:extLst>
          </p:cNvPr>
          <p:cNvGraphicFramePr>
            <a:graphicFrameLocks noChangeAspect="1"/>
          </p:cNvGraphicFramePr>
          <p:nvPr>
            <p:extLst>
              <p:ext uri="{D42A27DB-BD31-4B8C-83A1-F6EECF244321}">
                <p14:modId xmlns:p14="http://schemas.microsoft.com/office/powerpoint/2010/main" val="1184693226"/>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9" name="Object 8">
                        <a:extLst>
                          <a:ext uri="{FF2B5EF4-FFF2-40B4-BE49-F238E27FC236}">
                            <a16:creationId xmlns:a16="http://schemas.microsoft.com/office/drawing/2014/main" id="{6D8C01AA-02CF-4B01-986F-7BF62359B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4DAFDB7C-1D6D-4161-A52E-156A59CE96FC}"/>
              </a:ext>
            </a:extLst>
          </p:cNvPr>
          <p:cNvSpPr txBox="1"/>
          <p:nvPr/>
        </p:nvSpPr>
        <p:spPr>
          <a:xfrm>
            <a:off x="403120" y="887586"/>
            <a:ext cx="2209800" cy="369332"/>
          </a:xfrm>
          <a:prstGeom prst="rect">
            <a:avLst/>
          </a:prstGeom>
          <a:noFill/>
        </p:spPr>
        <p:txBody>
          <a:bodyPr wrap="square" rtlCol="0">
            <a:spAutoFit/>
          </a:bodyPr>
          <a:lstStyle/>
          <a:p>
            <a:r>
              <a:rPr lang="en-IN" b="1" dirty="0"/>
              <a:t>For step 12: </a:t>
            </a:r>
          </a:p>
        </p:txBody>
      </p:sp>
      <p:pic>
        <p:nvPicPr>
          <p:cNvPr id="13" name="Picture 12">
            <a:extLst>
              <a:ext uri="{FF2B5EF4-FFF2-40B4-BE49-F238E27FC236}">
                <a16:creationId xmlns:a16="http://schemas.microsoft.com/office/drawing/2014/main" id="{B8AB69A5-1A3C-4584-92B7-2F7D81339D93}"/>
              </a:ext>
            </a:extLst>
          </p:cNvPr>
          <p:cNvPicPr>
            <a:picLocks noChangeAspect="1"/>
          </p:cNvPicPr>
          <p:nvPr/>
        </p:nvPicPr>
        <p:blipFill>
          <a:blip r:embed="rId4"/>
          <a:stretch>
            <a:fillRect/>
          </a:stretch>
        </p:blipFill>
        <p:spPr>
          <a:xfrm>
            <a:off x="1676400" y="999936"/>
            <a:ext cx="6781800" cy="5438761"/>
          </a:xfrm>
          <a:prstGeom prst="rect">
            <a:avLst/>
          </a:prstGeom>
        </p:spPr>
      </p:pic>
    </p:spTree>
    <p:extLst>
      <p:ext uri="{BB962C8B-B14F-4D97-AF65-F5344CB8AC3E}">
        <p14:creationId xmlns:p14="http://schemas.microsoft.com/office/powerpoint/2010/main" val="352841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25"/>
            <a:ext cx="7498080" cy="1143000"/>
          </a:xfrm>
        </p:spPr>
        <p:txBody>
          <a:bodyPr>
            <a:normAutofit/>
          </a:bodyPr>
          <a:lstStyle/>
          <a:p>
            <a:pPr algn="ctr"/>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14756" y="1393825"/>
            <a:ext cx="7714488" cy="4800600"/>
          </a:xfrm>
        </p:spPr>
        <p:txBody>
          <a:bodyPr>
            <a:normAutofit/>
          </a:bodyPr>
          <a:lstStyle/>
          <a:p>
            <a:pPr marL="82296" indent="0" algn="just">
              <a:lnSpc>
                <a:spcPct val="150000"/>
              </a:lnSpc>
              <a:buNone/>
            </a:pPr>
            <a:r>
              <a:rPr lang="en-US" sz="2400" dirty="0">
                <a:latin typeface="Times New Roman" pitchFamily="18" charset="0"/>
                <a:cs typeface="Times New Roman" pitchFamily="18" charset="0"/>
              </a:rPr>
              <a:t>Supply Chain Finance (SCF) is a type of supplier finance that enables the supplier to serve their receivables earlier than the actual payment date, thereby freeing up its working capital and also benefits the buyer as the buyer can obtain short-term credit at a lesser cost. Delayed payments by buyers pose a significant threat to supply chain stability. Thus, identifying potential supplier liquidity is crucial.</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40204534"/>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2676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4B3B6-374A-4D22-A4E1-0F076DA4381A}"/>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ACF6F532-4DD0-4375-89C1-30E2A3B676BD}"/>
              </a:ext>
            </a:extLst>
          </p:cNvPr>
          <p:cNvSpPr>
            <a:spLocks noGrp="1"/>
          </p:cNvSpPr>
          <p:nvPr>
            <p:ph type="sldNum" sz="quarter" idx="12"/>
          </p:nvPr>
        </p:nvSpPr>
        <p:spPr/>
        <p:txBody>
          <a:bodyPr/>
          <a:lstStyle/>
          <a:p>
            <a:fld id="{E24311CC-E1A4-45F4-8734-CE9E717F3737}" type="slidenum">
              <a:rPr lang="en-IN" smtClean="0"/>
              <a:t>30</a:t>
            </a:fld>
            <a:endParaRPr lang="en-IN"/>
          </a:p>
        </p:txBody>
      </p:sp>
      <p:sp>
        <p:nvSpPr>
          <p:cNvPr id="4" name="Date Placeholder 1">
            <a:extLst>
              <a:ext uri="{FF2B5EF4-FFF2-40B4-BE49-F238E27FC236}">
                <a16:creationId xmlns:a16="http://schemas.microsoft.com/office/drawing/2014/main" id="{37A33D58-F866-4576-B9D6-E62EDBBB3BF0}"/>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FE90FA96-7CE0-45E1-A9A6-6AF8FA23C84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30</a:t>
            </a:fld>
            <a:endParaRPr lang="en-IN"/>
          </a:p>
        </p:txBody>
      </p:sp>
      <p:sp>
        <p:nvSpPr>
          <p:cNvPr id="6" name="Date Placeholder 1">
            <a:extLst>
              <a:ext uri="{FF2B5EF4-FFF2-40B4-BE49-F238E27FC236}">
                <a16:creationId xmlns:a16="http://schemas.microsoft.com/office/drawing/2014/main" id="{73BD4639-EDB8-4388-A404-8C87CB035527}"/>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1F9CE41D-275A-4696-A281-D88913AAE80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30</a:t>
            </a:fld>
            <a:endParaRPr lang="en-IN"/>
          </a:p>
        </p:txBody>
      </p:sp>
      <p:sp>
        <p:nvSpPr>
          <p:cNvPr id="8" name="Date Placeholder 1">
            <a:extLst>
              <a:ext uri="{FF2B5EF4-FFF2-40B4-BE49-F238E27FC236}">
                <a16:creationId xmlns:a16="http://schemas.microsoft.com/office/drawing/2014/main" id="{8DD46D2D-3960-4762-8F2E-EED001355906}"/>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9" name="Slide Number Placeholder 2">
            <a:extLst>
              <a:ext uri="{FF2B5EF4-FFF2-40B4-BE49-F238E27FC236}">
                <a16:creationId xmlns:a16="http://schemas.microsoft.com/office/drawing/2014/main" id="{C4A9684A-BF2C-4542-9700-2D6EB815CEBF}"/>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30</a:t>
            </a:fld>
            <a:endParaRPr lang="en-IN"/>
          </a:p>
        </p:txBody>
      </p:sp>
      <p:sp>
        <p:nvSpPr>
          <p:cNvPr id="10" name="Title 1">
            <a:extLst>
              <a:ext uri="{FF2B5EF4-FFF2-40B4-BE49-F238E27FC236}">
                <a16:creationId xmlns:a16="http://schemas.microsoft.com/office/drawing/2014/main" id="{157A23C1-A944-499B-B461-4FEA4497B6BA}"/>
              </a:ext>
            </a:extLst>
          </p:cNvPr>
          <p:cNvSpPr txBox="1">
            <a:spLocks/>
          </p:cNvSpPr>
          <p:nvPr/>
        </p:nvSpPr>
        <p:spPr>
          <a:xfrm>
            <a:off x="0" y="1184153"/>
            <a:ext cx="4983480" cy="365125"/>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Comparative Analysis on old data:</a:t>
            </a:r>
            <a:endParaRPr lang="en-IN" sz="3200" b="1" dirty="0">
              <a:latin typeface="Times New Roman" pitchFamily="18" charset="0"/>
              <a:cs typeface="Times New Roman" pitchFamily="18" charset="0"/>
            </a:endParaRPr>
          </a:p>
        </p:txBody>
      </p:sp>
      <p:graphicFrame>
        <p:nvGraphicFramePr>
          <p:cNvPr id="11" name="Object 10">
            <a:extLst>
              <a:ext uri="{FF2B5EF4-FFF2-40B4-BE49-F238E27FC236}">
                <a16:creationId xmlns:a16="http://schemas.microsoft.com/office/drawing/2014/main" id="{CCDA12FB-043E-40A0-BE27-5D5B2E0FE84E}"/>
              </a:ext>
            </a:extLst>
          </p:cNvPr>
          <p:cNvGraphicFramePr>
            <a:graphicFrameLocks noChangeAspect="1"/>
          </p:cNvGraphicFramePr>
          <p:nvPr>
            <p:extLst>
              <p:ext uri="{D42A27DB-BD31-4B8C-83A1-F6EECF244321}">
                <p14:modId xmlns:p14="http://schemas.microsoft.com/office/powerpoint/2010/main" val="1184693226"/>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9" name="Object 8">
                        <a:extLst>
                          <a:ext uri="{FF2B5EF4-FFF2-40B4-BE49-F238E27FC236}">
                            <a16:creationId xmlns:a16="http://schemas.microsoft.com/office/drawing/2014/main" id="{6D8C01AA-02CF-4B01-986F-7BF62359B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4" name="Title 1">
            <a:extLst>
              <a:ext uri="{FF2B5EF4-FFF2-40B4-BE49-F238E27FC236}">
                <a16:creationId xmlns:a16="http://schemas.microsoft.com/office/drawing/2014/main" id="{1DF5299C-B5E2-428A-AD96-C041477A5480}"/>
              </a:ext>
            </a:extLst>
          </p:cNvPr>
          <p:cNvSpPr txBox="1">
            <a:spLocks/>
          </p:cNvSpPr>
          <p:nvPr/>
        </p:nvSpPr>
        <p:spPr>
          <a:xfrm>
            <a:off x="530989" y="3618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pic>
        <p:nvPicPr>
          <p:cNvPr id="18" name="Picture 17">
            <a:extLst>
              <a:ext uri="{FF2B5EF4-FFF2-40B4-BE49-F238E27FC236}">
                <a16:creationId xmlns:a16="http://schemas.microsoft.com/office/drawing/2014/main" id="{A7A6BCCB-66F7-48E1-9A45-213E2428266F}"/>
              </a:ext>
            </a:extLst>
          </p:cNvPr>
          <p:cNvPicPr>
            <a:picLocks noChangeAspect="1"/>
          </p:cNvPicPr>
          <p:nvPr/>
        </p:nvPicPr>
        <p:blipFill>
          <a:blip r:embed="rId4"/>
          <a:stretch>
            <a:fillRect/>
          </a:stretch>
        </p:blipFill>
        <p:spPr>
          <a:xfrm>
            <a:off x="618941" y="1818062"/>
            <a:ext cx="7906118" cy="3999148"/>
          </a:xfrm>
          <a:prstGeom prst="rect">
            <a:avLst/>
          </a:prstGeom>
        </p:spPr>
      </p:pic>
    </p:spTree>
    <p:extLst>
      <p:ext uri="{BB962C8B-B14F-4D97-AF65-F5344CB8AC3E}">
        <p14:creationId xmlns:p14="http://schemas.microsoft.com/office/powerpoint/2010/main" val="195659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BC262-A277-4CBC-9C44-3962480DACCE}"/>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BD40DA23-D9F8-4DF4-B5FA-C128FB464A92}"/>
              </a:ext>
            </a:extLst>
          </p:cNvPr>
          <p:cNvSpPr>
            <a:spLocks noGrp="1"/>
          </p:cNvSpPr>
          <p:nvPr>
            <p:ph type="sldNum" sz="quarter" idx="12"/>
          </p:nvPr>
        </p:nvSpPr>
        <p:spPr/>
        <p:txBody>
          <a:bodyPr/>
          <a:lstStyle/>
          <a:p>
            <a:fld id="{E24311CC-E1A4-45F4-8734-CE9E717F3737}" type="slidenum">
              <a:rPr lang="en-IN" smtClean="0"/>
              <a:t>31</a:t>
            </a:fld>
            <a:endParaRPr lang="en-IN"/>
          </a:p>
        </p:txBody>
      </p:sp>
      <p:sp>
        <p:nvSpPr>
          <p:cNvPr id="4" name="Date Placeholder 1">
            <a:extLst>
              <a:ext uri="{FF2B5EF4-FFF2-40B4-BE49-F238E27FC236}">
                <a16:creationId xmlns:a16="http://schemas.microsoft.com/office/drawing/2014/main" id="{4B7E1255-4E69-4069-BC17-86C17DB58185}"/>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8CDECADC-2E35-4922-B0C6-47D5D2E66D4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31</a:t>
            </a:fld>
            <a:endParaRPr lang="en-IN"/>
          </a:p>
        </p:txBody>
      </p:sp>
      <p:sp>
        <p:nvSpPr>
          <p:cNvPr id="6" name="Date Placeholder 1">
            <a:extLst>
              <a:ext uri="{FF2B5EF4-FFF2-40B4-BE49-F238E27FC236}">
                <a16:creationId xmlns:a16="http://schemas.microsoft.com/office/drawing/2014/main" id="{B8D5F960-D438-4997-8865-CDA61FFD3885}"/>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38436302-65A1-4335-A159-10196640ED60}"/>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31</a:t>
            </a:fld>
            <a:endParaRPr lang="en-IN"/>
          </a:p>
        </p:txBody>
      </p:sp>
      <p:sp>
        <p:nvSpPr>
          <p:cNvPr id="8" name="Date Placeholder 1">
            <a:extLst>
              <a:ext uri="{FF2B5EF4-FFF2-40B4-BE49-F238E27FC236}">
                <a16:creationId xmlns:a16="http://schemas.microsoft.com/office/drawing/2014/main" id="{92C1AFE9-CB2B-4979-AC77-DFDBAC7FFA5A}"/>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9" name="Slide Number Placeholder 2">
            <a:extLst>
              <a:ext uri="{FF2B5EF4-FFF2-40B4-BE49-F238E27FC236}">
                <a16:creationId xmlns:a16="http://schemas.microsoft.com/office/drawing/2014/main" id="{F65D2EC2-265D-45D4-8997-485516CAF10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31</a:t>
            </a:fld>
            <a:endParaRPr lang="en-IN"/>
          </a:p>
        </p:txBody>
      </p:sp>
      <p:sp>
        <p:nvSpPr>
          <p:cNvPr id="10" name="Date Placeholder 1">
            <a:extLst>
              <a:ext uri="{FF2B5EF4-FFF2-40B4-BE49-F238E27FC236}">
                <a16:creationId xmlns:a16="http://schemas.microsoft.com/office/drawing/2014/main" id="{BEF477C5-F310-4971-96F7-FD4D6B6CB58A}"/>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11" name="Slide Number Placeholder 2">
            <a:extLst>
              <a:ext uri="{FF2B5EF4-FFF2-40B4-BE49-F238E27FC236}">
                <a16:creationId xmlns:a16="http://schemas.microsoft.com/office/drawing/2014/main" id="{969D9610-65ED-4A21-B1A0-6429DE2EDA2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31</a:t>
            </a:fld>
            <a:endParaRPr lang="en-IN"/>
          </a:p>
        </p:txBody>
      </p:sp>
      <p:sp>
        <p:nvSpPr>
          <p:cNvPr id="12" name="Title 1">
            <a:extLst>
              <a:ext uri="{FF2B5EF4-FFF2-40B4-BE49-F238E27FC236}">
                <a16:creationId xmlns:a16="http://schemas.microsoft.com/office/drawing/2014/main" id="{CE455B3C-8DDA-4C62-8E67-E8DE3445B36F}"/>
              </a:ext>
            </a:extLst>
          </p:cNvPr>
          <p:cNvSpPr txBox="1">
            <a:spLocks/>
          </p:cNvSpPr>
          <p:nvPr/>
        </p:nvSpPr>
        <p:spPr>
          <a:xfrm>
            <a:off x="0" y="1184153"/>
            <a:ext cx="4983480" cy="365125"/>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Comparative Analysis on new data:</a:t>
            </a:r>
            <a:endParaRPr lang="en-IN" sz="3200" b="1" dirty="0">
              <a:latin typeface="Times New Roman" pitchFamily="18" charset="0"/>
              <a:cs typeface="Times New Roman" pitchFamily="18" charset="0"/>
            </a:endParaRPr>
          </a:p>
        </p:txBody>
      </p:sp>
      <p:graphicFrame>
        <p:nvGraphicFramePr>
          <p:cNvPr id="13" name="Object 12">
            <a:extLst>
              <a:ext uri="{FF2B5EF4-FFF2-40B4-BE49-F238E27FC236}">
                <a16:creationId xmlns:a16="http://schemas.microsoft.com/office/drawing/2014/main" id="{8BA51C40-7784-4421-B059-849470B73FF6}"/>
              </a:ext>
            </a:extLst>
          </p:cNvPr>
          <p:cNvGraphicFramePr>
            <a:graphicFrameLocks noChangeAspect="1"/>
          </p:cNvGraphicFramePr>
          <p:nvPr>
            <p:extLst>
              <p:ext uri="{D42A27DB-BD31-4B8C-83A1-F6EECF244321}">
                <p14:modId xmlns:p14="http://schemas.microsoft.com/office/powerpoint/2010/main" val="1147351152"/>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11" name="Object 10">
                        <a:extLst>
                          <a:ext uri="{FF2B5EF4-FFF2-40B4-BE49-F238E27FC236}">
                            <a16:creationId xmlns:a16="http://schemas.microsoft.com/office/drawing/2014/main" id="{CCDA12FB-043E-40A0-BE27-5D5B2E0FE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4" name="Title 1">
            <a:extLst>
              <a:ext uri="{FF2B5EF4-FFF2-40B4-BE49-F238E27FC236}">
                <a16:creationId xmlns:a16="http://schemas.microsoft.com/office/drawing/2014/main" id="{F55AEF84-1A39-4453-A360-62540DB1B875}"/>
              </a:ext>
            </a:extLst>
          </p:cNvPr>
          <p:cNvSpPr txBox="1">
            <a:spLocks/>
          </p:cNvSpPr>
          <p:nvPr/>
        </p:nvSpPr>
        <p:spPr>
          <a:xfrm>
            <a:off x="530989" y="3618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pic>
        <p:nvPicPr>
          <p:cNvPr id="17" name="Picture 16">
            <a:extLst>
              <a:ext uri="{FF2B5EF4-FFF2-40B4-BE49-F238E27FC236}">
                <a16:creationId xmlns:a16="http://schemas.microsoft.com/office/drawing/2014/main" id="{1B87AF23-E90B-4DC0-A2E4-38543BB53675}"/>
              </a:ext>
            </a:extLst>
          </p:cNvPr>
          <p:cNvPicPr>
            <a:picLocks noChangeAspect="1"/>
          </p:cNvPicPr>
          <p:nvPr/>
        </p:nvPicPr>
        <p:blipFill>
          <a:blip r:embed="rId4"/>
          <a:stretch>
            <a:fillRect/>
          </a:stretch>
        </p:blipFill>
        <p:spPr>
          <a:xfrm>
            <a:off x="331102" y="1676400"/>
            <a:ext cx="8481795" cy="4221846"/>
          </a:xfrm>
          <a:prstGeom prst="rect">
            <a:avLst/>
          </a:prstGeom>
        </p:spPr>
      </p:pic>
    </p:spTree>
    <p:extLst>
      <p:ext uri="{BB962C8B-B14F-4D97-AF65-F5344CB8AC3E}">
        <p14:creationId xmlns:p14="http://schemas.microsoft.com/office/powerpoint/2010/main" val="1141403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A26AA-B797-457A-9575-4E8243CF13D3}"/>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27CB333A-B93A-407E-A1AD-733B1ACA4111}"/>
              </a:ext>
            </a:extLst>
          </p:cNvPr>
          <p:cNvSpPr>
            <a:spLocks noGrp="1"/>
          </p:cNvSpPr>
          <p:nvPr>
            <p:ph type="sldNum" sz="quarter" idx="12"/>
          </p:nvPr>
        </p:nvSpPr>
        <p:spPr/>
        <p:txBody>
          <a:bodyPr/>
          <a:lstStyle/>
          <a:p>
            <a:fld id="{E24311CC-E1A4-45F4-8734-CE9E717F3737}" type="slidenum">
              <a:rPr lang="en-IN" smtClean="0"/>
              <a:t>32</a:t>
            </a:fld>
            <a:endParaRPr lang="en-IN"/>
          </a:p>
        </p:txBody>
      </p:sp>
      <p:sp>
        <p:nvSpPr>
          <p:cNvPr id="4" name="Date Placeholder 1">
            <a:extLst>
              <a:ext uri="{FF2B5EF4-FFF2-40B4-BE49-F238E27FC236}">
                <a16:creationId xmlns:a16="http://schemas.microsoft.com/office/drawing/2014/main" id="{76EA4D4C-2D64-46F0-8261-5CCD139347F2}"/>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5" name="Slide Number Placeholder 2">
            <a:extLst>
              <a:ext uri="{FF2B5EF4-FFF2-40B4-BE49-F238E27FC236}">
                <a16:creationId xmlns:a16="http://schemas.microsoft.com/office/drawing/2014/main" id="{6938340C-4B91-4ACB-8D7B-4D20E1D3D32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32</a:t>
            </a:fld>
            <a:endParaRPr lang="en-IN"/>
          </a:p>
        </p:txBody>
      </p:sp>
      <p:sp>
        <p:nvSpPr>
          <p:cNvPr id="6" name="Date Placeholder 1">
            <a:extLst>
              <a:ext uri="{FF2B5EF4-FFF2-40B4-BE49-F238E27FC236}">
                <a16:creationId xmlns:a16="http://schemas.microsoft.com/office/drawing/2014/main" id="{96CD1C22-2A4D-4C2C-9F68-832B6AABEFCE}"/>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7" name="Slide Number Placeholder 2">
            <a:extLst>
              <a:ext uri="{FF2B5EF4-FFF2-40B4-BE49-F238E27FC236}">
                <a16:creationId xmlns:a16="http://schemas.microsoft.com/office/drawing/2014/main" id="{41000981-CE1E-43E5-8F9C-FFCB2869644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32</a:t>
            </a:fld>
            <a:endParaRPr lang="en-IN"/>
          </a:p>
        </p:txBody>
      </p:sp>
      <p:sp>
        <p:nvSpPr>
          <p:cNvPr id="8" name="Date Placeholder 1">
            <a:extLst>
              <a:ext uri="{FF2B5EF4-FFF2-40B4-BE49-F238E27FC236}">
                <a16:creationId xmlns:a16="http://schemas.microsoft.com/office/drawing/2014/main" id="{A2DA2DDD-D5E3-4471-A276-44159F314E97}"/>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9" name="Slide Number Placeholder 2">
            <a:extLst>
              <a:ext uri="{FF2B5EF4-FFF2-40B4-BE49-F238E27FC236}">
                <a16:creationId xmlns:a16="http://schemas.microsoft.com/office/drawing/2014/main" id="{0555811D-ACF4-4DE9-8F4C-A384A9CBD44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32</a:t>
            </a:fld>
            <a:endParaRPr lang="en-IN"/>
          </a:p>
        </p:txBody>
      </p:sp>
      <p:sp>
        <p:nvSpPr>
          <p:cNvPr id="10" name="Date Placeholder 1">
            <a:extLst>
              <a:ext uri="{FF2B5EF4-FFF2-40B4-BE49-F238E27FC236}">
                <a16:creationId xmlns:a16="http://schemas.microsoft.com/office/drawing/2014/main" id="{22770CE1-4D8F-4E2F-A182-CDA1102E7563}"/>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11" name="Slide Number Placeholder 2">
            <a:extLst>
              <a:ext uri="{FF2B5EF4-FFF2-40B4-BE49-F238E27FC236}">
                <a16:creationId xmlns:a16="http://schemas.microsoft.com/office/drawing/2014/main" id="{80912252-C7F0-4EE9-BDAE-82457212DDB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32</a:t>
            </a:fld>
            <a:endParaRPr lang="en-IN"/>
          </a:p>
        </p:txBody>
      </p:sp>
      <p:sp>
        <p:nvSpPr>
          <p:cNvPr id="12" name="Date Placeholder 1">
            <a:extLst>
              <a:ext uri="{FF2B5EF4-FFF2-40B4-BE49-F238E27FC236}">
                <a16:creationId xmlns:a16="http://schemas.microsoft.com/office/drawing/2014/main" id="{87B0F363-CA2D-4157-BC7A-A830CC5BB24E}"/>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606B66-9F57-4E70-B5E2-D65714184240}" type="datetime1">
              <a:rPr lang="en-IN" smtClean="0"/>
              <a:pPr/>
              <a:t>07-03-2024</a:t>
            </a:fld>
            <a:endParaRPr lang="en-IN"/>
          </a:p>
        </p:txBody>
      </p:sp>
      <p:sp>
        <p:nvSpPr>
          <p:cNvPr id="13" name="Slide Number Placeholder 2">
            <a:extLst>
              <a:ext uri="{FF2B5EF4-FFF2-40B4-BE49-F238E27FC236}">
                <a16:creationId xmlns:a16="http://schemas.microsoft.com/office/drawing/2014/main" id="{16F4D075-9AA3-42F1-AF79-A69ECA0C814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32</a:t>
            </a:fld>
            <a:endParaRPr lang="en-IN"/>
          </a:p>
        </p:txBody>
      </p:sp>
      <p:sp>
        <p:nvSpPr>
          <p:cNvPr id="14" name="Title 1">
            <a:extLst>
              <a:ext uri="{FF2B5EF4-FFF2-40B4-BE49-F238E27FC236}">
                <a16:creationId xmlns:a16="http://schemas.microsoft.com/office/drawing/2014/main" id="{C976F84E-A19B-4D08-9314-ED56193811A4}"/>
              </a:ext>
            </a:extLst>
          </p:cNvPr>
          <p:cNvSpPr txBox="1">
            <a:spLocks/>
          </p:cNvSpPr>
          <p:nvPr/>
        </p:nvSpPr>
        <p:spPr>
          <a:xfrm>
            <a:off x="-182880" y="1478470"/>
            <a:ext cx="4983480" cy="365125"/>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Web Page Template:</a:t>
            </a:r>
            <a:endParaRPr lang="en-IN" sz="3200" b="1" dirty="0">
              <a:latin typeface="Times New Roman" pitchFamily="18" charset="0"/>
              <a:cs typeface="Times New Roman" pitchFamily="18" charset="0"/>
            </a:endParaRPr>
          </a:p>
        </p:txBody>
      </p:sp>
      <p:graphicFrame>
        <p:nvGraphicFramePr>
          <p:cNvPr id="15" name="Object 14">
            <a:extLst>
              <a:ext uri="{FF2B5EF4-FFF2-40B4-BE49-F238E27FC236}">
                <a16:creationId xmlns:a16="http://schemas.microsoft.com/office/drawing/2014/main" id="{C3EEA44E-E5FD-40A2-83E9-6FD85E51201B}"/>
              </a:ext>
            </a:extLst>
          </p:cNvPr>
          <p:cNvGraphicFramePr>
            <a:graphicFrameLocks noChangeAspect="1"/>
          </p:cNvGraphicFramePr>
          <p:nvPr>
            <p:extLst>
              <p:ext uri="{D42A27DB-BD31-4B8C-83A1-F6EECF244321}">
                <p14:modId xmlns:p14="http://schemas.microsoft.com/office/powerpoint/2010/main" val="2012754568"/>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13" name="Object 12">
                        <a:extLst>
                          <a:ext uri="{FF2B5EF4-FFF2-40B4-BE49-F238E27FC236}">
                            <a16:creationId xmlns:a16="http://schemas.microsoft.com/office/drawing/2014/main" id="{8BA51C40-7784-4421-B059-849470B73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16" name="Title 1">
            <a:extLst>
              <a:ext uri="{FF2B5EF4-FFF2-40B4-BE49-F238E27FC236}">
                <a16:creationId xmlns:a16="http://schemas.microsoft.com/office/drawing/2014/main" id="{8B508380-0AB7-4C34-AA51-A32B9A98C453}"/>
              </a:ext>
            </a:extLst>
          </p:cNvPr>
          <p:cNvSpPr txBox="1">
            <a:spLocks/>
          </p:cNvSpPr>
          <p:nvPr/>
        </p:nvSpPr>
        <p:spPr>
          <a:xfrm>
            <a:off x="530989" y="361898"/>
            <a:ext cx="7498080" cy="54479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CODE &amp; RESULTS</a:t>
            </a:r>
            <a:endParaRPr lang="en-IN" sz="3200" b="1" dirty="0">
              <a:latin typeface="Times New Roman" pitchFamily="18" charset="0"/>
              <a:cs typeface="Times New Roman" pitchFamily="18" charset="0"/>
            </a:endParaRPr>
          </a:p>
        </p:txBody>
      </p:sp>
      <p:pic>
        <p:nvPicPr>
          <p:cNvPr id="19" name="Picture 18">
            <a:extLst>
              <a:ext uri="{FF2B5EF4-FFF2-40B4-BE49-F238E27FC236}">
                <a16:creationId xmlns:a16="http://schemas.microsoft.com/office/drawing/2014/main" id="{D0F5F03F-00FB-472F-83E1-29F4BCBB9FE0}"/>
              </a:ext>
            </a:extLst>
          </p:cNvPr>
          <p:cNvPicPr>
            <a:picLocks noChangeAspect="1"/>
          </p:cNvPicPr>
          <p:nvPr/>
        </p:nvPicPr>
        <p:blipFill>
          <a:blip r:embed="rId4"/>
          <a:stretch>
            <a:fillRect/>
          </a:stretch>
        </p:blipFill>
        <p:spPr>
          <a:xfrm>
            <a:off x="1143000" y="2133600"/>
            <a:ext cx="7315200" cy="3277614"/>
          </a:xfrm>
          <a:prstGeom prst="rect">
            <a:avLst/>
          </a:prstGeom>
        </p:spPr>
      </p:pic>
    </p:spTree>
    <p:extLst>
      <p:ext uri="{BB962C8B-B14F-4D97-AF65-F5344CB8AC3E}">
        <p14:creationId xmlns:p14="http://schemas.microsoft.com/office/powerpoint/2010/main" val="231702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7498080" cy="609600"/>
          </a:xfrm>
        </p:spPr>
        <p:txBody>
          <a:bodyPr>
            <a:normAutofit/>
          </a:bodyPr>
          <a:lstStyle/>
          <a:p>
            <a:pPr algn="ctr"/>
            <a:r>
              <a:rPr lang="en-US" sz="3200" b="1" dirty="0">
                <a:latin typeface="Times New Roman" pitchFamily="18" charset="0"/>
                <a:cs typeface="Times New Roman" pitchFamily="18" charset="0"/>
              </a:rPr>
              <a:t>Work Plan</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138133"/>
              </p:ext>
            </p:extLst>
          </p:nvPr>
        </p:nvGraphicFramePr>
        <p:xfrm>
          <a:off x="571500" y="609599"/>
          <a:ext cx="8001000" cy="5851970"/>
        </p:xfrm>
        <a:graphic>
          <a:graphicData uri="http://schemas.openxmlformats.org/drawingml/2006/table">
            <a:tbl>
              <a:tblPr firstRow="1" bandRow="1">
                <a:tableStyleId>{9D7B26C5-4107-4FEC-AEDC-1716B250A1EF}</a:tableStyleId>
              </a:tblPr>
              <a:tblGrid>
                <a:gridCol w="1643238">
                  <a:extLst>
                    <a:ext uri="{9D8B030D-6E8A-4147-A177-3AD203B41FA5}">
                      <a16:colId xmlns:a16="http://schemas.microsoft.com/office/drawing/2014/main" val="20000"/>
                    </a:ext>
                  </a:extLst>
                </a:gridCol>
                <a:gridCol w="4741600">
                  <a:extLst>
                    <a:ext uri="{9D8B030D-6E8A-4147-A177-3AD203B41FA5}">
                      <a16:colId xmlns:a16="http://schemas.microsoft.com/office/drawing/2014/main" val="20001"/>
                    </a:ext>
                  </a:extLst>
                </a:gridCol>
                <a:gridCol w="1616162">
                  <a:extLst>
                    <a:ext uri="{9D8B030D-6E8A-4147-A177-3AD203B41FA5}">
                      <a16:colId xmlns:a16="http://schemas.microsoft.com/office/drawing/2014/main" val="20002"/>
                    </a:ext>
                  </a:extLst>
                </a:gridCol>
              </a:tblGrid>
              <a:tr h="667706">
                <a:tc>
                  <a:txBody>
                    <a:bodyPr/>
                    <a:lstStyle/>
                    <a:p>
                      <a:pPr algn="ctr">
                        <a:lnSpc>
                          <a:spcPct val="100000"/>
                        </a:lnSpc>
                      </a:pPr>
                      <a:r>
                        <a:rPr lang="en-US" sz="2000" dirty="0"/>
                        <a:t>Review</a:t>
                      </a:r>
                      <a:r>
                        <a:rPr lang="en-US" sz="2000" baseline="0" dirty="0"/>
                        <a:t> Period</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dirty="0"/>
                        <a:t>Work</a:t>
                      </a:r>
                      <a:r>
                        <a:rPr lang="en-US" sz="2000" baseline="0" dirty="0"/>
                        <a:t> Particulars</a:t>
                      </a:r>
                      <a:endParaRPr lang="en-IN" sz="2000" dirty="0">
                        <a:latin typeface="Times New Roman" pitchFamily="18" charset="0"/>
                        <a:cs typeface="Times New Roman" pitchFamily="18" charset="0"/>
                      </a:endParaRPr>
                    </a:p>
                  </a:txBody>
                  <a:tcPr/>
                </a:tc>
                <a:tc>
                  <a:txBody>
                    <a:bodyPr/>
                    <a:lstStyle/>
                    <a:p>
                      <a:pPr algn="ctr">
                        <a:lnSpc>
                          <a:spcPct val="100000"/>
                        </a:lnSpc>
                      </a:pPr>
                      <a:r>
                        <a:rPr lang="en-US" sz="2000" baseline="0" dirty="0"/>
                        <a:t>% of Work 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782364">
                <a:tc>
                  <a:txBody>
                    <a:bodyPr/>
                    <a:lstStyle/>
                    <a:p>
                      <a:pPr algn="l">
                        <a:lnSpc>
                          <a:spcPct val="150000"/>
                        </a:lnSpc>
                      </a:pPr>
                      <a:r>
                        <a:rPr lang="en-US" sz="2000" dirty="0"/>
                        <a:t>Zeroth</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Base</a:t>
                      </a:r>
                      <a:r>
                        <a:rPr lang="en-US" sz="2000" baseline="0" dirty="0"/>
                        <a:t> paper Confirmation</a:t>
                      </a:r>
                    </a:p>
                    <a:p>
                      <a:pPr marL="342900" indent="-342900" algn="l">
                        <a:lnSpc>
                          <a:spcPct val="150000"/>
                        </a:lnSpc>
                        <a:buFont typeface="Arial" pitchFamily="34" charset="0"/>
                        <a:buChar char="•"/>
                      </a:pPr>
                      <a:r>
                        <a:rPr lang="en-US" sz="2000" baseline="0" dirty="0"/>
                        <a:t>Problem identification</a:t>
                      </a:r>
                    </a:p>
                    <a:p>
                      <a:pPr marL="342900" indent="-342900" algn="l">
                        <a:lnSpc>
                          <a:spcPct val="150000"/>
                        </a:lnSpc>
                        <a:buFont typeface="Arial" pitchFamily="34" charset="0"/>
                        <a:buChar char="•"/>
                      </a:pPr>
                      <a:r>
                        <a:rPr lang="en-US" sz="2000" baseline="0" dirty="0"/>
                        <a:t>Hardware and Software Requirement Analysis </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782364">
                <a:tc>
                  <a:txBody>
                    <a:bodyPr/>
                    <a:lstStyle/>
                    <a:p>
                      <a:pPr algn="l">
                        <a:lnSpc>
                          <a:spcPct val="150000"/>
                        </a:lnSpc>
                      </a:pPr>
                      <a:r>
                        <a:rPr lang="en-US" sz="2000" dirty="0"/>
                        <a:t>First</a:t>
                      </a:r>
                      <a:r>
                        <a:rPr lang="en-US" sz="2000" baseline="0" dirty="0"/>
                        <a:t>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Literature</a:t>
                      </a:r>
                      <a:r>
                        <a:rPr lang="en-US" sz="2000" baseline="0" dirty="0"/>
                        <a:t> Review</a:t>
                      </a:r>
                    </a:p>
                    <a:p>
                      <a:pPr marL="342900" indent="-342900" algn="l">
                        <a:lnSpc>
                          <a:spcPct val="150000"/>
                        </a:lnSpc>
                        <a:buFont typeface="Arial" pitchFamily="34" charset="0"/>
                        <a:buChar char="•"/>
                      </a:pPr>
                      <a:r>
                        <a:rPr lang="en-US" sz="2000" baseline="0" dirty="0"/>
                        <a:t>System architecture design </a:t>
                      </a:r>
                    </a:p>
                    <a:p>
                      <a:pPr marL="342900" indent="-342900" algn="l">
                        <a:lnSpc>
                          <a:spcPct val="150000"/>
                        </a:lnSpc>
                        <a:buFont typeface="Arial" pitchFamily="34" charset="0"/>
                        <a:buChar char="•"/>
                      </a:pPr>
                      <a:r>
                        <a:rPr lang="en-US" sz="2000" baseline="0" dirty="0"/>
                        <a:t>Module identification</a:t>
                      </a:r>
                    </a:p>
                    <a:p>
                      <a:pPr marL="342900" indent="-342900" algn="l">
                        <a:lnSpc>
                          <a:spcPct val="150000"/>
                        </a:lnSpc>
                        <a:buFont typeface="Arial" pitchFamily="34" charset="0"/>
                        <a:buChar char="•"/>
                      </a:pPr>
                      <a:r>
                        <a:rPr lang="en-US" sz="2000" baseline="0" dirty="0"/>
                        <a:t>Proposed Algorithm implementation </a:t>
                      </a:r>
                      <a:endParaRPr lang="en-IN" sz="2000" dirty="0">
                        <a:latin typeface="Times New Roman" pitchFamily="18" charset="0"/>
                        <a:cs typeface="Times New Roman" pitchFamily="18" charset="0"/>
                      </a:endParaRPr>
                    </a:p>
                  </a:txBody>
                  <a:tcPr/>
                </a:tc>
                <a:tc>
                  <a:txBody>
                    <a:bodyPr/>
                    <a:lstStyle/>
                    <a:p>
                      <a:pPr algn="ctr">
                        <a:lnSpc>
                          <a:spcPct val="150000"/>
                        </a:lnSpc>
                      </a:pPr>
                      <a:endParaRPr lang="en-US" sz="2000" dirty="0"/>
                    </a:p>
                    <a:p>
                      <a:pPr algn="ctr">
                        <a:lnSpc>
                          <a:spcPct val="150000"/>
                        </a:lnSpc>
                      </a:pPr>
                      <a:r>
                        <a:rPr lang="en-US" sz="2000" dirty="0"/>
                        <a:t>40%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341279">
                <a:tc>
                  <a:txBody>
                    <a:bodyPr/>
                    <a:lstStyle/>
                    <a:p>
                      <a:pPr algn="l">
                        <a:lnSpc>
                          <a:spcPct val="150000"/>
                        </a:lnSpc>
                      </a:pPr>
                      <a:r>
                        <a:rPr lang="en-US" sz="2000" dirty="0"/>
                        <a:t>Second Review</a:t>
                      </a:r>
                      <a:endParaRPr lang="en-IN" sz="2000" dirty="0">
                        <a:latin typeface="Times New Roman" pitchFamily="18" charset="0"/>
                        <a:cs typeface="Times New Roman" pitchFamily="18" charset="0"/>
                      </a:endParaRPr>
                    </a:p>
                  </a:txBody>
                  <a:tcPr/>
                </a:tc>
                <a:tc>
                  <a:txBody>
                    <a:bodyPr/>
                    <a:lstStyle/>
                    <a:p>
                      <a:pPr marL="342900" indent="-342900" algn="l">
                        <a:lnSpc>
                          <a:spcPct val="150000"/>
                        </a:lnSpc>
                        <a:buFont typeface="Arial" pitchFamily="34" charset="0"/>
                        <a:buChar char="•"/>
                      </a:pPr>
                      <a:r>
                        <a:rPr lang="en-US" sz="2000" dirty="0"/>
                        <a:t>Proposed algorithm</a:t>
                      </a:r>
                      <a:r>
                        <a:rPr lang="en-US" sz="2000" baseline="0" dirty="0"/>
                        <a:t> implementation</a:t>
                      </a:r>
                    </a:p>
                    <a:p>
                      <a:pPr marL="342900" indent="-342900" algn="l">
                        <a:lnSpc>
                          <a:spcPct val="150000"/>
                        </a:lnSpc>
                        <a:buFont typeface="Arial" pitchFamily="34" charset="0"/>
                        <a:buChar char="•"/>
                      </a:pPr>
                      <a:r>
                        <a:rPr lang="en-US" sz="2000" baseline="0" dirty="0"/>
                        <a:t>Comparative Analysis</a:t>
                      </a:r>
                    </a:p>
                    <a:p>
                      <a:pPr marL="342900" indent="-342900" algn="l">
                        <a:lnSpc>
                          <a:spcPct val="150000"/>
                        </a:lnSpc>
                        <a:buFont typeface="Arial" pitchFamily="34" charset="0"/>
                        <a:buChar char="•"/>
                      </a:pPr>
                      <a:r>
                        <a:rPr lang="en-US" sz="2000" baseline="0" dirty="0">
                          <a:latin typeface="Times New Roman" pitchFamily="18" charset="0"/>
                          <a:cs typeface="Times New Roman" pitchFamily="18" charset="0"/>
                        </a:rPr>
                        <a:t>Providing risk assessment</a:t>
                      </a:r>
                    </a:p>
                  </a:txBody>
                  <a:tcPr/>
                </a:tc>
                <a:tc>
                  <a:txBody>
                    <a:bodyPr/>
                    <a:lstStyle/>
                    <a:p>
                      <a:pPr algn="ctr">
                        <a:lnSpc>
                          <a:spcPct val="150000"/>
                        </a:lnSpc>
                      </a:pPr>
                      <a:endParaRPr lang="en-US" sz="2000" dirty="0"/>
                    </a:p>
                    <a:p>
                      <a:pPr algn="ctr">
                        <a:lnSpc>
                          <a:spcPct val="150000"/>
                        </a:lnSpc>
                      </a:pPr>
                      <a:r>
                        <a:rPr lang="en-US" sz="2000" dirty="0"/>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33</a:t>
            </a:fld>
            <a:endParaRPr lang="en-IN"/>
          </a:p>
        </p:txBody>
      </p:sp>
    </p:spTree>
    <p:extLst>
      <p:ext uri="{BB962C8B-B14F-4D97-AF65-F5344CB8AC3E}">
        <p14:creationId xmlns:p14="http://schemas.microsoft.com/office/powerpoint/2010/main" val="315065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29100"/>
            <a:ext cx="7638288" cy="4800600"/>
          </a:xfrm>
        </p:spPr>
        <p:txBody>
          <a:bodyPr>
            <a:normAutofit fontScale="70000" lnSpcReduction="20000"/>
          </a:bodyPr>
          <a:lstStyle/>
          <a:p>
            <a:pPr marL="539496" indent="-457200" algn="just">
              <a:lnSpc>
                <a:spcPct val="150000"/>
              </a:lnSpc>
              <a:buAutoNum type="arabicPeriod"/>
            </a:pPr>
            <a:r>
              <a:rPr lang="en-US" sz="2400" dirty="0">
                <a:latin typeface="Times New Roman" pitchFamily="18" charset="0"/>
                <a:cs typeface="Times New Roman" pitchFamily="18" charset="0"/>
              </a:rPr>
              <a:t>E.Adida, H.Mamani, </a:t>
            </a:r>
            <a:r>
              <a:rPr lang="en-US" sz="2400" dirty="0" err="1">
                <a:latin typeface="Times New Roman" pitchFamily="18" charset="0"/>
                <a:cs typeface="Times New Roman" pitchFamily="18" charset="0"/>
              </a:rPr>
              <a:t>S.Nassiri</a:t>
            </a:r>
            <a:r>
              <a:rPr lang="en-US" sz="2400" dirty="0">
                <a:latin typeface="Times New Roman" pitchFamily="18" charset="0"/>
                <a:cs typeface="Times New Roman" pitchFamily="18" charset="0"/>
              </a:rPr>
              <a:t>, Bundled payment vs. fee-for-service:impact of payment scheme on performance, Manag. Sci. 63 (5) (2016) 1–19</a:t>
            </a:r>
          </a:p>
          <a:p>
            <a:pPr marL="539496" indent="-457200" algn="just">
              <a:lnSpc>
                <a:spcPct val="150000"/>
              </a:lnSpc>
              <a:buAutoNum type="arabicPeriod"/>
            </a:pPr>
            <a:r>
              <a:rPr lang="en-US" sz="2400" dirty="0">
                <a:latin typeface="Times New Roman" pitchFamily="18" charset="0"/>
                <a:cs typeface="Times New Roman" pitchFamily="18" charset="0"/>
              </a:rPr>
              <a:t> F. Aqlan, S.S. Lam, A fuzzy-based integrated framework for supply chain risk assessment, Int. J. Prod. Econ. 161 (2015) 54–63</a:t>
            </a:r>
          </a:p>
          <a:p>
            <a:pPr marL="539496" indent="-457200" algn="just">
              <a:lnSpc>
                <a:spcPct val="150000"/>
              </a:lnSpc>
              <a:buAutoNum type="arabicPeriod"/>
            </a:pPr>
            <a:r>
              <a:rPr lang="en-US" sz="2400" dirty="0">
                <a:latin typeface="Times New Roman" pitchFamily="18" charset="0"/>
                <a:cs typeface="Times New Roman" pitchFamily="18" charset="0"/>
              </a:rPr>
              <a:t>M. Bai, Y. Qin, Short-sales constraints and liquidity change: cross-sectional evidence from the Hong Kong market, Pac. Basin Financ. J. 26 (2014) 98–122</a:t>
            </a:r>
          </a:p>
          <a:p>
            <a:pPr marL="539496" indent="-457200" algn="just">
              <a:lnSpc>
                <a:spcPct val="150000"/>
              </a:lnSpc>
              <a:buAutoNum type="arabicPeriod"/>
            </a:pPr>
            <a:r>
              <a:rPr lang="en-US" sz="2400" dirty="0">
                <a:latin typeface="Times New Roman" pitchFamily="18" charset="0"/>
                <a:cs typeface="Times New Roman" pitchFamily="18" charset="0"/>
              </a:rPr>
              <a:t>M. Bahrami, B. Bozkaya, S. Balcisoy, Using behavioral analytics to predict customer invoice payment, Big Data 8 (1) (2020) 25–37</a:t>
            </a:r>
          </a:p>
          <a:p>
            <a:pPr marL="539496" indent="-457200" algn="just">
              <a:lnSpc>
                <a:spcPct val="150000"/>
              </a:lnSpc>
              <a:buAutoNum type="arabicPeriod"/>
            </a:pPr>
            <a:r>
              <a:rPr lang="en-US" sz="2400" dirty="0">
                <a:latin typeface="Times New Roman" pitchFamily="18" charset="0"/>
                <a:cs typeface="Times New Roman" pitchFamily="18" charset="0"/>
              </a:rPr>
              <a:t>G.E.A.P.A. Batista, R.C. Prati, M.C. Monard, A study of the behavior of several methods for balancing machine learning training data, ACM SIGKDD Explor. Newsl. 6 (1) (2004) 20–29</a:t>
            </a: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34</a:t>
            </a:fld>
            <a:endParaRPr lang="en-IN"/>
          </a:p>
        </p:txBody>
      </p:sp>
      <p:graphicFrame>
        <p:nvGraphicFramePr>
          <p:cNvPr id="6" name="Object 5">
            <a:extLst>
              <a:ext uri="{FF2B5EF4-FFF2-40B4-BE49-F238E27FC236}">
                <a16:creationId xmlns:a16="http://schemas.microsoft.com/office/drawing/2014/main" id="{8AF63661-C1F6-46EE-8C24-A2466BADDF36}"/>
              </a:ext>
            </a:extLst>
          </p:cNvPr>
          <p:cNvGraphicFramePr>
            <a:graphicFrameLocks noChangeAspect="1"/>
          </p:cNvGraphicFramePr>
          <p:nvPr>
            <p:extLst>
              <p:ext uri="{D42A27DB-BD31-4B8C-83A1-F6EECF244321}">
                <p14:modId xmlns:p14="http://schemas.microsoft.com/office/powerpoint/2010/main" val="3991092113"/>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86513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35</a:t>
            </a:fld>
            <a:endParaRPr lang="en-IN"/>
          </a:p>
        </p:txBody>
      </p:sp>
      <p:pic>
        <p:nvPicPr>
          <p:cNvPr id="1026" name="Picture 2" descr="Thank you Slide|Contact Us|Single"/>
          <p:cNvPicPr>
            <a:picLocks noChangeAspect="1" noChangeArrowheads="1"/>
          </p:cNvPicPr>
          <p:nvPr/>
        </p:nvPicPr>
        <p:blipFill>
          <a:blip r:embed="rId3">
            <a:duotone>
              <a:prstClr val="black"/>
              <a:schemeClr val="tx2">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762000" y="321310"/>
            <a:ext cx="7924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6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5" y="-8890"/>
            <a:ext cx="7498080" cy="1143000"/>
          </a:xfrm>
        </p:spPr>
        <p:txBody>
          <a:bodyPr>
            <a:normAutofit/>
          </a:bodyPr>
          <a:lstStyle/>
          <a:p>
            <a:pPr algn="ctr"/>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74084464"/>
              </p:ext>
            </p:extLst>
          </p:nvPr>
        </p:nvGraphicFramePr>
        <p:xfrm>
          <a:off x="684785" y="1082040"/>
          <a:ext cx="8046719" cy="4652966"/>
        </p:xfrm>
        <a:graphic>
          <a:graphicData uri="http://schemas.openxmlformats.org/drawingml/2006/table">
            <a:tbl>
              <a:tblPr firstRow="1" bandRow="1">
                <a:tableStyleId>{5C22544A-7EE6-4342-B048-85BDC9FD1C3A}</a:tableStyleId>
              </a:tblPr>
              <a:tblGrid>
                <a:gridCol w="953685">
                  <a:extLst>
                    <a:ext uri="{9D8B030D-6E8A-4147-A177-3AD203B41FA5}">
                      <a16:colId xmlns:a16="http://schemas.microsoft.com/office/drawing/2014/main" val="20000"/>
                    </a:ext>
                  </a:extLst>
                </a:gridCol>
                <a:gridCol w="1827896">
                  <a:extLst>
                    <a:ext uri="{9D8B030D-6E8A-4147-A177-3AD203B41FA5}">
                      <a16:colId xmlns:a16="http://schemas.microsoft.com/office/drawing/2014/main" val="20001"/>
                    </a:ext>
                  </a:extLst>
                </a:gridCol>
                <a:gridCol w="2145791">
                  <a:extLst>
                    <a:ext uri="{9D8B030D-6E8A-4147-A177-3AD203B41FA5}">
                      <a16:colId xmlns:a16="http://schemas.microsoft.com/office/drawing/2014/main" val="20002"/>
                    </a:ext>
                  </a:extLst>
                </a:gridCol>
                <a:gridCol w="1748422">
                  <a:extLst>
                    <a:ext uri="{9D8B030D-6E8A-4147-A177-3AD203B41FA5}">
                      <a16:colId xmlns:a16="http://schemas.microsoft.com/office/drawing/2014/main" val="20003"/>
                    </a:ext>
                  </a:extLst>
                </a:gridCol>
                <a:gridCol w="1370925">
                  <a:extLst>
                    <a:ext uri="{9D8B030D-6E8A-4147-A177-3AD203B41FA5}">
                      <a16:colId xmlns:a16="http://schemas.microsoft.com/office/drawing/2014/main" val="20004"/>
                    </a:ext>
                  </a:extLst>
                </a:gridCol>
              </a:tblGrid>
              <a:tr h="599126">
                <a:tc>
                  <a:txBody>
                    <a:bodyPr/>
                    <a:lstStyle/>
                    <a:p>
                      <a:pPr algn="ctr"/>
                      <a:r>
                        <a:rPr lang="en-US" sz="2000" dirty="0" err="1">
                          <a:latin typeface="Times New Roman" pitchFamily="18" charset="0"/>
                          <a:cs typeface="Times New Roman" pitchFamily="18" charset="0"/>
                        </a:rPr>
                        <a:t>Sl</a:t>
                      </a:r>
                      <a:r>
                        <a:rPr lang="en-US" sz="2000" dirty="0">
                          <a:latin typeface="Times New Roman" pitchFamily="18" charset="0"/>
                          <a:cs typeface="Times New Roman" pitchFamily="18" charset="0"/>
                        </a:rPr>
                        <a:t> . 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Limitations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4511">
                <a:tc>
                  <a:txBody>
                    <a:bodyPr/>
                    <a:lstStyle/>
                    <a:p>
                      <a:pPr algn="ctr"/>
                      <a:r>
                        <a:rPr lang="en-US" sz="2000" dirty="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IN" sz="2000" dirty="0"/>
                        <a:t>C. </a:t>
                      </a:r>
                      <a:r>
                        <a:rPr lang="en-IN" sz="2000" dirty="0" err="1"/>
                        <a:t>Blome</a:t>
                      </a:r>
                      <a:r>
                        <a:rPr lang="en-IN" sz="2000" dirty="0"/>
                        <a:t>, T. Schoenherr,</a:t>
                      </a:r>
                    </a:p>
                    <a:p>
                      <a:pPr algn="ctr"/>
                      <a:r>
                        <a:rPr lang="en-US" sz="2000" dirty="0"/>
                        <a:t>Supply chain risk management in financial crises—a multiple case-study approach, </a:t>
                      </a:r>
                    </a:p>
                    <a:p>
                      <a:pPr algn="ctr"/>
                      <a:r>
                        <a:rPr lang="en-IN" sz="2000" dirty="0"/>
                        <a:t>Int. J. Prod. Econ. 134 (1) (2011) 43–57,</a:t>
                      </a: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CAPM and NPV,</a:t>
                      </a:r>
                    </a:p>
                    <a:p>
                      <a:pPr algn="ctr"/>
                      <a:r>
                        <a:rPr lang="en-IN" sz="2000" dirty="0">
                          <a:latin typeface="Times New Roman" pitchFamily="18" charset="0"/>
                          <a:cs typeface="Times New Roman" pitchFamily="18" charset="0"/>
                        </a:rPr>
                        <a:t>Credit Risk</a:t>
                      </a:r>
                    </a:p>
                    <a:p>
                      <a:pPr algn="ctr"/>
                      <a:r>
                        <a:rPr lang="en-IN" sz="2000" dirty="0">
                          <a:latin typeface="Times New Roman" pitchFamily="18" charset="0"/>
                          <a:cs typeface="Times New Roman" pitchFamily="18" charset="0"/>
                        </a:rPr>
                        <a:t>Prediction using historical data,</a:t>
                      </a:r>
                    </a:p>
                    <a:p>
                      <a:pPr algn="ctr"/>
                      <a:r>
                        <a:rPr lang="en-IN" sz="2000" dirty="0">
                          <a:latin typeface="Times New Roman" pitchFamily="18" charset="0"/>
                          <a:cs typeface="Times New Roman" pitchFamily="18" charset="0"/>
                        </a:rPr>
                        <a:t>Reverse Factoring</a:t>
                      </a:r>
                    </a:p>
                  </a:txBody>
                  <a:tcPr/>
                </a:tc>
                <a:tc>
                  <a:txBody>
                    <a:bodyPr/>
                    <a:lstStyle/>
                    <a:p>
                      <a:pPr algn="ctr"/>
                      <a:r>
                        <a:rPr lang="en-IN" sz="2000" dirty="0">
                          <a:latin typeface="Times New Roman" pitchFamily="18" charset="0"/>
                          <a:cs typeface="Times New Roman" pitchFamily="18" charset="0"/>
                        </a:rPr>
                        <a:t>Profitability and Value,</a:t>
                      </a:r>
                    </a:p>
                    <a:p>
                      <a:pPr algn="ctr"/>
                      <a:r>
                        <a:rPr lang="en-IN" sz="2000" dirty="0">
                          <a:latin typeface="Times New Roman" pitchFamily="18" charset="0"/>
                          <a:cs typeface="Times New Roman" pitchFamily="18" charset="0"/>
                        </a:rPr>
                        <a:t>Long-term</a:t>
                      </a:r>
                    </a:p>
                    <a:p>
                      <a:pPr algn="ctr"/>
                      <a:r>
                        <a:rPr lang="en-IN" sz="2000" dirty="0">
                          <a:latin typeface="Times New Roman" pitchFamily="18" charset="0"/>
                          <a:cs typeface="Times New Roman" pitchFamily="18" charset="0"/>
                        </a:rPr>
                        <a:t>Relationships,</a:t>
                      </a:r>
                    </a:p>
                    <a:p>
                      <a:pPr algn="ctr"/>
                      <a:r>
                        <a:rPr lang="en-IN" sz="2000" dirty="0">
                          <a:latin typeface="Times New Roman" pitchFamily="18" charset="0"/>
                          <a:cs typeface="Times New Roman" pitchFamily="18" charset="0"/>
                        </a:rPr>
                        <a:t>Generous Payment Terms for suppliers</a:t>
                      </a:r>
                    </a:p>
                  </a:txBody>
                  <a:tcPr/>
                </a:tc>
                <a:tc>
                  <a:txBody>
                    <a:bodyPr/>
                    <a:lstStyle/>
                    <a:p>
                      <a:pPr algn="ctr"/>
                      <a:r>
                        <a:rPr lang="en-IN" sz="2000" dirty="0">
                          <a:latin typeface="Times New Roman" pitchFamily="18" charset="0"/>
                          <a:cs typeface="Times New Roman" pitchFamily="18" charset="0"/>
                        </a:rPr>
                        <a:t>Incomplete Risk Indicators,</a:t>
                      </a:r>
                    </a:p>
                    <a:p>
                      <a:pPr algn="ctr"/>
                      <a:r>
                        <a:rPr lang="en-IN" sz="2000" dirty="0">
                          <a:latin typeface="Times New Roman" pitchFamily="18" charset="0"/>
                          <a:cs typeface="Times New Roman" pitchFamily="18" charset="0"/>
                        </a:rPr>
                        <a:t>Neglect of Specific Risks,</a:t>
                      </a:r>
                    </a:p>
                    <a:p>
                      <a:pPr algn="ctr"/>
                      <a:r>
                        <a:rPr lang="en-IN" sz="2000" dirty="0">
                          <a:latin typeface="Times New Roman" pitchFamily="18" charset="0"/>
                          <a:cs typeface="Times New Roman" pitchFamily="18" charset="0"/>
                        </a:rPr>
                        <a:t>Over</a:t>
                      </a:r>
                    </a:p>
                    <a:p>
                      <a:pPr algn="ctr"/>
                      <a:r>
                        <a:rPr lang="en-IN" sz="2000" dirty="0">
                          <a:latin typeface="Times New Roman" pitchFamily="18" charset="0"/>
                          <a:cs typeface="Times New Roman" pitchFamily="18" charset="0"/>
                        </a:rPr>
                        <a:t>emphasis on Delay</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07-03-2024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4</a:t>
            </a:fld>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794689669"/>
              </p:ext>
            </p:extLst>
          </p:nvPr>
        </p:nvGraphicFramePr>
        <p:xfrm>
          <a:off x="6654800" y="76200"/>
          <a:ext cx="2413000" cy="76200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76200"/>
                        <a:ext cx="2413000"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8038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498080" cy="1143000"/>
          </a:xfrm>
        </p:spPr>
        <p:txBody>
          <a:bodyPr>
            <a:normAutofit/>
          </a:bodyPr>
          <a:lstStyle/>
          <a:p>
            <a:pPr algn="ctr"/>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1073574"/>
              </p:ext>
            </p:extLst>
          </p:nvPr>
        </p:nvGraphicFramePr>
        <p:xfrm>
          <a:off x="228600" y="1219200"/>
          <a:ext cx="8686799" cy="5033423"/>
        </p:xfrm>
        <a:graphic>
          <a:graphicData uri="http://schemas.openxmlformats.org/drawingml/2006/table">
            <a:tbl>
              <a:tblPr firstRow="1" bandRow="1">
                <a:tableStyleId>{5C22544A-7EE6-4342-B048-85BDC9FD1C3A}</a:tableStyleId>
              </a:tblPr>
              <a:tblGrid>
                <a:gridCol w="715384">
                  <a:extLst>
                    <a:ext uri="{9D8B030D-6E8A-4147-A177-3AD203B41FA5}">
                      <a16:colId xmlns:a16="http://schemas.microsoft.com/office/drawing/2014/main" val="20000"/>
                    </a:ext>
                  </a:extLst>
                </a:gridCol>
                <a:gridCol w="2115869">
                  <a:extLst>
                    <a:ext uri="{9D8B030D-6E8A-4147-A177-3AD203B41FA5}">
                      <a16:colId xmlns:a16="http://schemas.microsoft.com/office/drawing/2014/main" val="20001"/>
                    </a:ext>
                  </a:extLst>
                </a:gridCol>
                <a:gridCol w="2402275">
                  <a:extLst>
                    <a:ext uri="{9D8B030D-6E8A-4147-A177-3AD203B41FA5}">
                      <a16:colId xmlns:a16="http://schemas.microsoft.com/office/drawing/2014/main" val="20002"/>
                    </a:ext>
                  </a:extLst>
                </a:gridCol>
                <a:gridCol w="1801706">
                  <a:extLst>
                    <a:ext uri="{9D8B030D-6E8A-4147-A177-3AD203B41FA5}">
                      <a16:colId xmlns:a16="http://schemas.microsoft.com/office/drawing/2014/main" val="20003"/>
                    </a:ext>
                  </a:extLst>
                </a:gridCol>
                <a:gridCol w="1651565">
                  <a:extLst>
                    <a:ext uri="{9D8B030D-6E8A-4147-A177-3AD203B41FA5}">
                      <a16:colId xmlns:a16="http://schemas.microsoft.com/office/drawing/2014/main" val="20004"/>
                    </a:ext>
                  </a:extLst>
                </a:gridCol>
              </a:tblGrid>
              <a:tr h="696817">
                <a:tc>
                  <a:txBody>
                    <a:bodyPr/>
                    <a:lstStyle/>
                    <a:p>
                      <a:pPr algn="ctr"/>
                      <a:r>
                        <a:rPr lang="en-US" sz="2000" dirty="0">
                          <a:latin typeface="Times New Roman" pitchFamily="18" charset="0"/>
                          <a:cs typeface="Times New Roman" pitchFamily="18" charset="0"/>
                        </a:rPr>
                        <a:t>Sl.</a:t>
                      </a:r>
                    </a:p>
                    <a:p>
                      <a:pPr algn="ctr"/>
                      <a:r>
                        <a:rPr lang="en-US" sz="2000" dirty="0">
                          <a:latin typeface="Times New Roman" pitchFamily="18" charset="0"/>
                          <a:cs typeface="Times New Roman" pitchFamily="18" charset="0"/>
                        </a:rPr>
                        <a:t>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Limitations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332383">
                <a:tc>
                  <a:txBody>
                    <a:bodyPr/>
                    <a:lstStyle/>
                    <a:p>
                      <a:pPr algn="ctr"/>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ctr"/>
                      <a:r>
                        <a:rPr lang="en-US" sz="2000" dirty="0"/>
                        <a:t>E. </a:t>
                      </a:r>
                      <a:r>
                        <a:rPr lang="en-US" sz="2000" dirty="0" err="1"/>
                        <a:t>Adida</a:t>
                      </a:r>
                      <a:r>
                        <a:rPr lang="en-US" sz="2000" dirty="0"/>
                        <a:t>, H. </a:t>
                      </a:r>
                      <a:r>
                        <a:rPr lang="en-US" sz="2000" dirty="0" err="1"/>
                        <a:t>Mamani</a:t>
                      </a:r>
                      <a:r>
                        <a:rPr lang="en-US" sz="2000" dirty="0"/>
                        <a:t>, S. </a:t>
                      </a:r>
                      <a:r>
                        <a:rPr lang="en-US" sz="2000" dirty="0" err="1"/>
                        <a:t>Nassiri</a:t>
                      </a:r>
                      <a:r>
                        <a:rPr lang="en-US" sz="2000" dirty="0"/>
                        <a:t>, Bundled payment vs. fee-for-service: impact of payment scheme on performance, Manag. Sci. 63 (5) </a:t>
                      </a:r>
                    </a:p>
                    <a:p>
                      <a:pPr algn="ctr"/>
                      <a:r>
                        <a:rPr lang="en-US" sz="2000" dirty="0"/>
                        <a:t>(2016) 1–19, </a:t>
                      </a:r>
                    </a:p>
                  </a:txBody>
                  <a:tcPr/>
                </a:tc>
                <a:tc>
                  <a:txBody>
                    <a:bodyPr/>
                    <a:lstStyle/>
                    <a:p>
                      <a:pPr algn="ctr"/>
                      <a:r>
                        <a:rPr lang="en-IN" sz="2000" dirty="0">
                          <a:latin typeface="Times New Roman" pitchFamily="18" charset="0"/>
                          <a:cs typeface="Times New Roman" pitchFamily="18" charset="0"/>
                        </a:rPr>
                        <a:t>Combination of APS,NPS,DPS,</a:t>
                      </a:r>
                    </a:p>
                    <a:p>
                      <a:pPr algn="ctr"/>
                      <a:r>
                        <a:rPr lang="en-IN" sz="2000" dirty="0">
                          <a:latin typeface="Times New Roman" pitchFamily="18" charset="0"/>
                          <a:cs typeface="Times New Roman" pitchFamily="18" charset="0"/>
                        </a:rPr>
                        <a:t>Stackelberg Model,</a:t>
                      </a:r>
                    </a:p>
                    <a:p>
                      <a:pPr algn="ctr"/>
                      <a:r>
                        <a:rPr lang="en-IN" sz="2000" dirty="0">
                          <a:latin typeface="Times New Roman" pitchFamily="18" charset="0"/>
                          <a:cs typeface="Times New Roman" pitchFamily="18" charset="0"/>
                        </a:rPr>
                        <a:t>Blockchain-Based Smart Contracts,</a:t>
                      </a:r>
                    </a:p>
                    <a:p>
                      <a:pPr algn="ctr"/>
                      <a:r>
                        <a:rPr lang="en-IN" sz="2000" dirty="0">
                          <a:latin typeface="Times New Roman" pitchFamily="18" charset="0"/>
                          <a:cs typeface="Times New Roman" pitchFamily="18" charset="0"/>
                        </a:rPr>
                        <a:t>Data-Driven Modelling</a:t>
                      </a:r>
                    </a:p>
                  </a:txBody>
                  <a:tcPr/>
                </a:tc>
                <a:tc>
                  <a:txBody>
                    <a:bodyPr/>
                    <a:lstStyle/>
                    <a:p>
                      <a:pPr algn="ctr"/>
                      <a:r>
                        <a:rPr lang="en-IN" sz="2000" dirty="0">
                          <a:latin typeface="Times New Roman" pitchFamily="18" charset="0"/>
                          <a:cs typeface="Times New Roman" pitchFamily="18" charset="0"/>
                        </a:rPr>
                        <a:t>Short-Term Financing,</a:t>
                      </a:r>
                    </a:p>
                    <a:p>
                      <a:pPr algn="ctr"/>
                      <a:r>
                        <a:rPr lang="en-IN" sz="2000" dirty="0">
                          <a:latin typeface="Times New Roman" pitchFamily="18" charset="0"/>
                          <a:cs typeface="Times New Roman" pitchFamily="18" charset="0"/>
                        </a:rPr>
                        <a:t>Cash Flow Management,</a:t>
                      </a:r>
                    </a:p>
                    <a:p>
                      <a:pPr algn="ctr"/>
                      <a:r>
                        <a:rPr lang="en-IN" sz="2000" dirty="0">
                          <a:latin typeface="Times New Roman" pitchFamily="18" charset="0"/>
                          <a:cs typeface="Times New Roman" pitchFamily="18" charset="0"/>
                        </a:rPr>
                        <a:t>Strategic decisions based on pricing and profit</a:t>
                      </a:r>
                    </a:p>
                  </a:txBody>
                  <a:tcPr/>
                </a:tc>
                <a:tc>
                  <a:txBody>
                    <a:bodyPr/>
                    <a:lstStyle/>
                    <a:p>
                      <a:pPr algn="ctr"/>
                      <a:r>
                        <a:rPr lang="en-US" sz="2000" dirty="0">
                          <a:latin typeface="Times New Roman" pitchFamily="18" charset="0"/>
                          <a:cs typeface="Times New Roman" pitchFamily="18" charset="0"/>
                        </a:rPr>
                        <a:t>Delayed Payment from Large Buyers,</a:t>
                      </a:r>
                    </a:p>
                    <a:p>
                      <a:pPr algn="ctr"/>
                      <a:r>
                        <a:rPr lang="en-IN" sz="2000" dirty="0">
                          <a:latin typeface="Times New Roman" pitchFamily="18" charset="0"/>
                          <a:cs typeface="Times New Roman" pitchFamily="18" charset="0"/>
                        </a:rPr>
                        <a:t>Suppliers may not be identifying proper customers,</a:t>
                      </a:r>
                    </a:p>
                    <a:p>
                      <a:pPr algn="ctr"/>
                      <a:r>
                        <a:rPr lang="en-IN" sz="2000" dirty="0">
                          <a:latin typeface="Times New Roman" pitchFamily="18" charset="0"/>
                          <a:cs typeface="Times New Roman" pitchFamily="18" charset="0"/>
                        </a:rPr>
                        <a:t>Lack of generalizability due to data-driven approach </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AD972B8-CD70-467E-B72E-3C984BA5EE17}" type="datetime1">
              <a:rPr lang="en-IN" smtClean="0"/>
              <a:t>07-03-2024</a:t>
            </a:fld>
            <a:endParaRPr lang="en-IN" dirty="0"/>
          </a:p>
        </p:txBody>
      </p:sp>
      <p:sp>
        <p:nvSpPr>
          <p:cNvPr id="5" name="Slide Number Placeholder 4"/>
          <p:cNvSpPr>
            <a:spLocks noGrp="1"/>
          </p:cNvSpPr>
          <p:nvPr>
            <p:ph type="sldNum" sz="quarter" idx="12"/>
          </p:nvPr>
        </p:nvSpPr>
        <p:spPr/>
        <p:txBody>
          <a:bodyPr/>
          <a:lstStyle/>
          <a:p>
            <a:fld id="{E24311CC-E1A4-45F4-8734-CE9E717F3737}" type="slidenum">
              <a:rPr lang="en-IN" smtClean="0"/>
              <a:t>5</a:t>
            </a:fld>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115198548"/>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705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711F702-9A71-4410-A1B1-D76A63A2E9D2}"/>
              </a:ext>
            </a:extLst>
          </p:cNvPr>
          <p:cNvGraphicFramePr>
            <a:graphicFrameLocks noChangeAspect="1"/>
          </p:cNvGraphicFramePr>
          <p:nvPr>
            <p:extLst>
              <p:ext uri="{D42A27DB-BD31-4B8C-83A1-F6EECF244321}">
                <p14:modId xmlns:p14="http://schemas.microsoft.com/office/powerpoint/2010/main" val="3094398932"/>
              </p:ext>
            </p:extLst>
          </p:nvPr>
        </p:nvGraphicFramePr>
        <p:xfrm>
          <a:off x="7086600" y="76200"/>
          <a:ext cx="1981200" cy="625642"/>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76200"/>
                        <a:ext cx="1981200" cy="625642"/>
                      </a:xfrm>
                      <a:prstGeom prst="rect">
                        <a:avLst/>
                      </a:prstGeom>
                      <a:noFill/>
                      <a:ln>
                        <a:noFill/>
                      </a:ln>
                    </p:spPr>
                  </p:pic>
                </p:oleObj>
              </mc:Fallback>
            </mc:AlternateContent>
          </a:graphicData>
        </a:graphic>
      </p:graphicFrame>
      <p:sp>
        <p:nvSpPr>
          <p:cNvPr id="6" name="Title 1">
            <a:extLst>
              <a:ext uri="{FF2B5EF4-FFF2-40B4-BE49-F238E27FC236}">
                <a16:creationId xmlns:a16="http://schemas.microsoft.com/office/drawing/2014/main" id="{6A674FBA-39FE-480D-9071-66CB04A64CBE}"/>
              </a:ext>
            </a:extLst>
          </p:cNvPr>
          <p:cNvSpPr txBox="1">
            <a:spLocks/>
          </p:cNvSpPr>
          <p:nvPr/>
        </p:nvSpPr>
        <p:spPr>
          <a:xfrm>
            <a:off x="822960" y="303764"/>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Literature Review</a:t>
            </a:r>
            <a:endParaRPr lang="en-IN" sz="3200" b="1" dirty="0">
              <a:latin typeface="Times New Roman" pitchFamily="18" charset="0"/>
              <a:cs typeface="Times New Roman" pitchFamily="18" charset="0"/>
            </a:endParaRPr>
          </a:p>
        </p:txBody>
      </p:sp>
      <p:graphicFrame>
        <p:nvGraphicFramePr>
          <p:cNvPr id="7" name="Content Placeholder 5">
            <a:extLst>
              <a:ext uri="{FF2B5EF4-FFF2-40B4-BE49-F238E27FC236}">
                <a16:creationId xmlns:a16="http://schemas.microsoft.com/office/drawing/2014/main" id="{449792E8-E00C-4BAB-BC7D-3EBA8C0F2CE3}"/>
              </a:ext>
            </a:extLst>
          </p:cNvPr>
          <p:cNvGraphicFramePr>
            <a:graphicFrameLocks/>
          </p:cNvGraphicFramePr>
          <p:nvPr>
            <p:extLst>
              <p:ext uri="{D42A27DB-BD31-4B8C-83A1-F6EECF244321}">
                <p14:modId xmlns:p14="http://schemas.microsoft.com/office/powerpoint/2010/main" val="2675486470"/>
              </p:ext>
            </p:extLst>
          </p:nvPr>
        </p:nvGraphicFramePr>
        <p:xfrm>
          <a:off x="609600" y="1227856"/>
          <a:ext cx="8305800" cy="4754880"/>
        </p:xfrm>
        <a:graphic>
          <a:graphicData uri="http://schemas.openxmlformats.org/drawingml/2006/table">
            <a:tbl>
              <a:tblPr firstRow="1" bandRow="1">
                <a:tableStyleId>{5C22544A-7EE6-4342-B048-85BDC9FD1C3A}</a:tableStyleId>
              </a:tblPr>
              <a:tblGrid>
                <a:gridCol w="684007">
                  <a:extLst>
                    <a:ext uri="{9D8B030D-6E8A-4147-A177-3AD203B41FA5}">
                      <a16:colId xmlns:a16="http://schemas.microsoft.com/office/drawing/2014/main" val="20000"/>
                    </a:ext>
                  </a:extLst>
                </a:gridCol>
                <a:gridCol w="2023068">
                  <a:extLst>
                    <a:ext uri="{9D8B030D-6E8A-4147-A177-3AD203B41FA5}">
                      <a16:colId xmlns:a16="http://schemas.microsoft.com/office/drawing/2014/main" val="20001"/>
                    </a:ext>
                  </a:extLst>
                </a:gridCol>
                <a:gridCol w="2296912">
                  <a:extLst>
                    <a:ext uri="{9D8B030D-6E8A-4147-A177-3AD203B41FA5}">
                      <a16:colId xmlns:a16="http://schemas.microsoft.com/office/drawing/2014/main" val="20002"/>
                    </a:ext>
                  </a:extLst>
                </a:gridCol>
                <a:gridCol w="1602021">
                  <a:extLst>
                    <a:ext uri="{9D8B030D-6E8A-4147-A177-3AD203B41FA5}">
                      <a16:colId xmlns:a16="http://schemas.microsoft.com/office/drawing/2014/main" val="20003"/>
                    </a:ext>
                  </a:extLst>
                </a:gridCol>
                <a:gridCol w="1699792">
                  <a:extLst>
                    <a:ext uri="{9D8B030D-6E8A-4147-A177-3AD203B41FA5}">
                      <a16:colId xmlns:a16="http://schemas.microsoft.com/office/drawing/2014/main" val="20004"/>
                    </a:ext>
                  </a:extLst>
                </a:gridCol>
              </a:tblGrid>
              <a:tr h="370840">
                <a:tc>
                  <a:txBody>
                    <a:bodyPr/>
                    <a:lstStyle/>
                    <a:p>
                      <a:pPr algn="ctr"/>
                      <a:r>
                        <a:rPr lang="en-US" sz="2000" dirty="0">
                          <a:latin typeface="Times New Roman" pitchFamily="18" charset="0"/>
                          <a:cs typeface="Times New Roman" pitchFamily="18" charset="0"/>
                        </a:rPr>
                        <a:t>Sl.</a:t>
                      </a:r>
                    </a:p>
                    <a:p>
                      <a:pPr algn="ctr"/>
                      <a:r>
                        <a:rPr lang="en-US" sz="2000" dirty="0">
                          <a:latin typeface="Times New Roman" pitchFamily="18" charset="0"/>
                          <a:cs typeface="Times New Roman" pitchFamily="18" charset="0"/>
                        </a:rPr>
                        <a:t>No</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Title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Technique Used</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Merits</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Limitations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pPr algn="ctr"/>
                      <a:r>
                        <a:rPr lang="en-US" sz="2000" dirty="0"/>
                        <a:t>X. Chen, X. Wang, D.D. Wu, Credit risk measurement and early warning of SMEs: an empirical study of listed SMEs in China, </a:t>
                      </a:r>
                      <a:r>
                        <a:rPr lang="en-US" sz="2000" dirty="0" err="1"/>
                        <a:t>Decis</a:t>
                      </a:r>
                      <a:r>
                        <a:rPr lang="en-US" sz="2000" dirty="0"/>
                        <a:t>. Support. Syst. 49 (3) (2010) </a:t>
                      </a:r>
                    </a:p>
                    <a:p>
                      <a:pPr algn="ctr"/>
                      <a:r>
                        <a:rPr lang="en-US" sz="2000" dirty="0"/>
                        <a:t>301–310</a:t>
                      </a:r>
                    </a:p>
                  </a:txBody>
                  <a:tcPr/>
                </a:tc>
                <a:tc>
                  <a:txBody>
                    <a:bodyPr/>
                    <a:lstStyle/>
                    <a:p>
                      <a:pPr algn="ctr"/>
                      <a:r>
                        <a:rPr lang="en-IN" sz="2000" dirty="0">
                          <a:latin typeface="Times New Roman" pitchFamily="18" charset="0"/>
                          <a:cs typeface="Times New Roman" pitchFamily="18" charset="0"/>
                        </a:rPr>
                        <a:t>Modified KMV Model with tuning parameters,</a:t>
                      </a:r>
                    </a:p>
                    <a:p>
                      <a:pPr algn="ctr"/>
                      <a:r>
                        <a:rPr lang="en-US" sz="1800" b="0" i="0" kern="1200" dirty="0">
                          <a:solidFill>
                            <a:schemeClr val="dk1"/>
                          </a:solidFill>
                          <a:effectLst/>
                          <a:latin typeface="+mn-lt"/>
                          <a:ea typeface="+mn-ea"/>
                          <a:cs typeface="+mn-cs"/>
                        </a:rPr>
                        <a:t>two credit warning lines (DD = 40 and DD = 30) foe credit crisis in SMEs,</a:t>
                      </a:r>
                    </a:p>
                    <a:p>
                      <a:pPr algn="ctr"/>
                      <a:r>
                        <a:rPr lang="en-US" sz="2000" dirty="0">
                          <a:latin typeface="Times New Roman" pitchFamily="18" charset="0"/>
                          <a:cs typeface="Times New Roman" pitchFamily="18" charset="0"/>
                        </a:rPr>
                        <a:t>Default Distance (DD) as a measure for credit risk prediction.</a:t>
                      </a: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Stability in Predictive Accuracy,</a:t>
                      </a:r>
                    </a:p>
                    <a:p>
                      <a:pPr algn="ctr"/>
                      <a:r>
                        <a:rPr lang="en-US" sz="1800" b="0" i="0" kern="1200" dirty="0">
                          <a:solidFill>
                            <a:schemeClr val="dk1"/>
                          </a:solidFill>
                          <a:effectLst/>
                          <a:latin typeface="+mn-lt"/>
                          <a:ea typeface="+mn-ea"/>
                          <a:cs typeface="+mn-cs"/>
                        </a:rPr>
                        <a:t>  warning lines (DD = 40 and DD = 30) provided a practical tool for monitoring crises</a:t>
                      </a:r>
                    </a:p>
                    <a:p>
                      <a:pPr algn="ctr"/>
                      <a:endParaRPr lang="en-IN"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Limited generalization</a:t>
                      </a:r>
                    </a:p>
                    <a:p>
                      <a:pPr algn="ctr"/>
                      <a:r>
                        <a:rPr lang="en-IN" sz="2000" dirty="0">
                          <a:latin typeface="Times New Roman" pitchFamily="18" charset="0"/>
                          <a:cs typeface="Times New Roman" pitchFamily="18" charset="0"/>
                        </a:rPr>
                        <a:t>Focused on the years 2004 to 2006,</a:t>
                      </a:r>
                    </a:p>
                    <a:p>
                      <a:pPr algn="ctr"/>
                      <a:r>
                        <a:rPr lang="en-IN" sz="2000" dirty="0">
                          <a:latin typeface="Times New Roman" pitchFamily="18" charset="0"/>
                          <a:cs typeface="Times New Roman" pitchFamily="18" charset="0"/>
                        </a:rPr>
                        <a:t>Limitation in data availability </a:t>
                      </a:r>
                    </a:p>
                  </a:txBody>
                  <a:tcPr/>
                </a:tc>
                <a:extLst>
                  <a:ext uri="{0D108BD9-81ED-4DB2-BD59-A6C34878D82A}">
                    <a16:rowId xmlns:a16="http://schemas.microsoft.com/office/drawing/2014/main" val="10001"/>
                  </a:ext>
                </a:extLst>
              </a:tr>
            </a:tbl>
          </a:graphicData>
        </a:graphic>
      </p:graphicFrame>
      <p:sp>
        <p:nvSpPr>
          <p:cNvPr id="8" name="Date Placeholder 3">
            <a:extLst>
              <a:ext uri="{FF2B5EF4-FFF2-40B4-BE49-F238E27FC236}">
                <a16:creationId xmlns:a16="http://schemas.microsoft.com/office/drawing/2014/main" id="{89482205-D920-4550-8B2E-97313FB3AD08}"/>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dirty="0"/>
          </a:p>
        </p:txBody>
      </p:sp>
      <p:sp>
        <p:nvSpPr>
          <p:cNvPr id="9" name="Slide Number Placeholder 4">
            <a:extLst>
              <a:ext uri="{FF2B5EF4-FFF2-40B4-BE49-F238E27FC236}">
                <a16:creationId xmlns:a16="http://schemas.microsoft.com/office/drawing/2014/main" id="{4004FACA-E79D-4A57-80F8-2BFA88F7745C}"/>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6</a:t>
            </a:fld>
            <a:endParaRPr lang="en-IN"/>
          </a:p>
        </p:txBody>
      </p:sp>
    </p:spTree>
    <p:extLst>
      <p:ext uri="{BB962C8B-B14F-4D97-AF65-F5344CB8AC3E}">
        <p14:creationId xmlns:p14="http://schemas.microsoft.com/office/powerpoint/2010/main" val="63409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18683-1FDD-4300-8FD2-7045FDDCCCE7}"/>
              </a:ext>
            </a:extLst>
          </p:cNvPr>
          <p:cNvSpPr>
            <a:spLocks noGrp="1"/>
          </p:cNvSpPr>
          <p:nvPr>
            <p:ph type="dt" sz="half" idx="10"/>
          </p:nvPr>
        </p:nvSpPr>
        <p:spPr/>
        <p:txBody>
          <a:bodyPr/>
          <a:lstStyle/>
          <a:p>
            <a:fld id="{EA606B66-9F57-4E70-B5E2-D65714184240}" type="datetime1">
              <a:rPr lang="en-IN" smtClean="0"/>
              <a:t>07-03-2024</a:t>
            </a:fld>
            <a:endParaRPr lang="en-IN"/>
          </a:p>
        </p:txBody>
      </p:sp>
      <p:sp>
        <p:nvSpPr>
          <p:cNvPr id="3" name="Slide Number Placeholder 2">
            <a:extLst>
              <a:ext uri="{FF2B5EF4-FFF2-40B4-BE49-F238E27FC236}">
                <a16:creationId xmlns:a16="http://schemas.microsoft.com/office/drawing/2014/main" id="{BB58FC59-68AF-41D0-9620-7A3635CD28BA}"/>
              </a:ext>
            </a:extLst>
          </p:cNvPr>
          <p:cNvSpPr>
            <a:spLocks noGrp="1"/>
          </p:cNvSpPr>
          <p:nvPr>
            <p:ph type="sldNum" sz="quarter" idx="12"/>
          </p:nvPr>
        </p:nvSpPr>
        <p:spPr/>
        <p:txBody>
          <a:bodyPr/>
          <a:lstStyle/>
          <a:p>
            <a:fld id="{E24311CC-E1A4-45F4-8734-CE9E717F3737}" type="slidenum">
              <a:rPr lang="en-IN" smtClean="0"/>
              <a:t>7</a:t>
            </a:fld>
            <a:endParaRPr lang="en-IN"/>
          </a:p>
        </p:txBody>
      </p:sp>
      <p:sp>
        <p:nvSpPr>
          <p:cNvPr id="4" name="Title 1">
            <a:extLst>
              <a:ext uri="{FF2B5EF4-FFF2-40B4-BE49-F238E27FC236}">
                <a16:creationId xmlns:a16="http://schemas.microsoft.com/office/drawing/2014/main" id="{9BFDDDC2-2382-4028-BEC6-CA7137A0322F}"/>
              </a:ext>
            </a:extLst>
          </p:cNvPr>
          <p:cNvSpPr txBox="1">
            <a:spLocks/>
          </p:cNvSpPr>
          <p:nvPr/>
        </p:nvSpPr>
        <p:spPr>
          <a:xfrm>
            <a:off x="609600" y="1295400"/>
            <a:ext cx="749808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Data Set</a:t>
            </a:r>
            <a:endParaRPr lang="en-IN"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474CDB41-02A2-4AC2-9232-9285B7C8DFC2}"/>
              </a:ext>
            </a:extLst>
          </p:cNvPr>
          <p:cNvSpPr txBox="1">
            <a:spLocks/>
          </p:cNvSpPr>
          <p:nvPr/>
        </p:nvSpPr>
        <p:spPr>
          <a:xfrm>
            <a:off x="1143000" y="2209800"/>
            <a:ext cx="7714488" cy="48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5196" algn="just">
              <a:lnSpc>
                <a:spcPct val="150000"/>
              </a:lnSpc>
              <a:buFontTx/>
              <a:buChar char="-"/>
            </a:pPr>
            <a:r>
              <a:rPr lang="en-IN" sz="2400" dirty="0">
                <a:latin typeface="Times New Roman" pitchFamily="18" charset="0"/>
                <a:cs typeface="Times New Roman" pitchFamily="18" charset="0"/>
              </a:rPr>
              <a:t>The payment practices dataset from the </a:t>
            </a:r>
          </a:p>
          <a:p>
            <a:pPr marL="82296" indent="0" algn="just">
              <a:lnSpc>
                <a:spcPct val="150000"/>
              </a:lnSpc>
              <a:buNone/>
            </a:pPr>
            <a:r>
              <a:rPr lang="en-IN" sz="2400" b="0" i="0" u="none" strike="noStrike" dirty="0">
                <a:solidFill>
                  <a:srgbClr val="1F1F1F"/>
                </a:solidFill>
                <a:effectLst/>
                <a:latin typeface="ElsevierGulliver"/>
                <a:hlinkClick r:id="rId2"/>
              </a:rPr>
              <a:t>https://check-payment-practices.service.gov.uk/export</a:t>
            </a:r>
            <a:endParaRPr lang="en-IN" sz="2400" dirty="0">
              <a:latin typeface="Times New Roman" pitchFamily="18" charset="0"/>
              <a:cs typeface="Times New Roman" pitchFamily="18" charset="0"/>
            </a:endParaRPr>
          </a:p>
          <a:p>
            <a:pPr marL="425196" algn="just">
              <a:lnSpc>
                <a:spcPct val="150000"/>
              </a:lnSpc>
              <a:buFontTx/>
              <a:buChar char="-"/>
            </a:pPr>
            <a:r>
              <a:rPr lang="en-IN" sz="2400" dirty="0">
                <a:latin typeface="Times New Roman" pitchFamily="18" charset="0"/>
                <a:cs typeface="Times New Roman" pitchFamily="18" charset="0"/>
              </a:rPr>
              <a:t>The dataset consists of 77681 entries and 23 attributes.</a:t>
            </a:r>
          </a:p>
          <a:p>
            <a:pPr marL="425196" algn="just">
              <a:lnSpc>
                <a:spcPct val="150000"/>
              </a:lnSpc>
              <a:buFontTx/>
              <a:buChar char="-"/>
            </a:pPr>
            <a:r>
              <a:rPr lang="en-IN" sz="2400" dirty="0">
                <a:latin typeface="Times New Roman" pitchFamily="18" charset="0"/>
                <a:cs typeface="Times New Roman" pitchFamily="18" charset="0"/>
              </a:rPr>
              <a:t>Data is from the UK government website</a:t>
            </a:r>
          </a:p>
          <a:p>
            <a:pPr marL="82296" indent="0" algn="just">
              <a:lnSpc>
                <a:spcPct val="150000"/>
              </a:lnSpc>
              <a:buNone/>
            </a:pPr>
            <a:r>
              <a:rPr lang="en-IN" sz="2400" dirty="0">
                <a:latin typeface="Times New Roman" pitchFamily="18" charset="0"/>
                <a:cs typeface="Times New Roman" pitchFamily="18" charset="0"/>
              </a:rPr>
              <a:t> </a:t>
            </a:r>
            <a:endParaRPr lang="en-IN" sz="2000" dirty="0">
              <a:solidFill>
                <a:srgbClr val="1F1F1F"/>
              </a:solidFill>
              <a:latin typeface="ElsevierGulliver"/>
            </a:endParaRPr>
          </a:p>
          <a:p>
            <a:pPr marL="425196" algn="just">
              <a:lnSpc>
                <a:spcPct val="150000"/>
              </a:lnSpc>
              <a:buFontTx/>
              <a:buChar char="-"/>
            </a:pPr>
            <a:endParaRPr lang="en-IN" sz="1400" dirty="0">
              <a:solidFill>
                <a:srgbClr val="1F1F1F"/>
              </a:solidFill>
              <a:latin typeface="ElsevierGulliver"/>
            </a:endParaRPr>
          </a:p>
        </p:txBody>
      </p:sp>
      <p:sp>
        <p:nvSpPr>
          <p:cNvPr id="6" name="Date Placeholder 3">
            <a:extLst>
              <a:ext uri="{FF2B5EF4-FFF2-40B4-BE49-F238E27FC236}">
                <a16:creationId xmlns:a16="http://schemas.microsoft.com/office/drawing/2014/main" id="{A4E2BBF0-BDF5-4895-831E-5FEB1EFCCAC8}"/>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D972B8-CD70-467E-B72E-3C984BA5EE17}" type="datetime1">
              <a:rPr lang="en-IN" smtClean="0"/>
              <a:pPr/>
              <a:t>07-03-2024</a:t>
            </a:fld>
            <a:endParaRPr lang="en-IN"/>
          </a:p>
        </p:txBody>
      </p:sp>
      <p:sp>
        <p:nvSpPr>
          <p:cNvPr id="7" name="Slide Number Placeholder 4">
            <a:extLst>
              <a:ext uri="{FF2B5EF4-FFF2-40B4-BE49-F238E27FC236}">
                <a16:creationId xmlns:a16="http://schemas.microsoft.com/office/drawing/2014/main" id="{FBD23E74-1EC2-4424-ABB0-4735F7CEB03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4311CC-E1A4-45F4-8734-CE9E717F3737}" type="slidenum">
              <a:rPr lang="en-IN" smtClean="0"/>
              <a:pPr/>
              <a:t>7</a:t>
            </a:fld>
            <a:endParaRPr lang="en-IN"/>
          </a:p>
        </p:txBody>
      </p:sp>
      <p:graphicFrame>
        <p:nvGraphicFramePr>
          <p:cNvPr id="8" name="Object 7">
            <a:extLst>
              <a:ext uri="{FF2B5EF4-FFF2-40B4-BE49-F238E27FC236}">
                <a16:creationId xmlns:a16="http://schemas.microsoft.com/office/drawing/2014/main" id="{2377CC00-3499-4D21-B4A9-E75310A20B78}"/>
              </a:ext>
            </a:extLst>
          </p:cNvPr>
          <p:cNvGraphicFramePr>
            <a:graphicFrameLocks noChangeAspect="1"/>
          </p:cNvGraphicFramePr>
          <p:nvPr>
            <p:extLst>
              <p:ext uri="{D42A27DB-BD31-4B8C-83A1-F6EECF244321}">
                <p14:modId xmlns:p14="http://schemas.microsoft.com/office/powerpoint/2010/main" val="2183399938"/>
              </p:ext>
            </p:extLst>
          </p:nvPr>
        </p:nvGraphicFramePr>
        <p:xfrm>
          <a:off x="6172200" y="76200"/>
          <a:ext cx="2895600" cy="914400"/>
        </p:xfrm>
        <a:graphic>
          <a:graphicData uri="http://schemas.openxmlformats.org/presentationml/2006/ole">
            <mc:AlternateContent xmlns:mc="http://schemas.openxmlformats.org/markup-compatibility/2006">
              <mc:Choice xmlns:v="urn:schemas-microsoft-com:vml" Requires="v">
                <p:oleObj name="Bitmap Image" r:id="rId3" imgW="5858693" imgH="1428949" progId="Paint.Picture">
                  <p:embed/>
                </p:oleObj>
              </mc:Choice>
              <mc:Fallback>
                <p:oleObj name="Bitmap Image" r:id="rId3" imgW="5858693" imgH="1428949" progId="Paint.Picture">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762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11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47363"/>
            <a:ext cx="7498080" cy="944562"/>
          </a:xfrm>
        </p:spPr>
        <p:txBody>
          <a:bodyPr>
            <a:normAutofit/>
          </a:bodyPr>
          <a:lstStyle/>
          <a:p>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2057400"/>
            <a:ext cx="7498080" cy="4800600"/>
          </a:xfrm>
        </p:spPr>
        <p:txBody>
          <a:bodyPr>
            <a:normAutofit/>
          </a:bodyPr>
          <a:lstStyle/>
          <a:p>
            <a:pPr marL="0" indent="0" algn="just">
              <a:lnSpc>
                <a:spcPct val="150000"/>
              </a:lnSpc>
              <a:buNone/>
            </a:pPr>
            <a:r>
              <a:rPr lang="en-IN" sz="2400" dirty="0">
                <a:latin typeface="Times New Roman" pitchFamily="18" charset="0"/>
                <a:cs typeface="Times New Roman" pitchFamily="18" charset="0"/>
              </a:rPr>
              <a:t>Supply Chain Finance is prone to risk with delayed payments and hence analysis, identification and assessment of imperative reasons are crucial for smooth transactions.,</a:t>
            </a: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8</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390961984"/>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5991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98080" cy="944562"/>
          </a:xfrm>
        </p:spPr>
        <p:txBody>
          <a:bodyPr>
            <a:normAutofit/>
          </a:bodyPr>
          <a:lstStyle/>
          <a:p>
            <a:pPr algn="ctr"/>
            <a:r>
              <a:rPr lang="en-US" sz="3200" b="1" dirty="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19200"/>
            <a:ext cx="7498080" cy="4800600"/>
          </a:xfrm>
        </p:spPr>
        <p:txBody>
          <a:bodyPr>
            <a:normAutofit/>
          </a:bodyPr>
          <a:lstStyle/>
          <a:p>
            <a:pPr>
              <a:lnSpc>
                <a:spcPct val="150000"/>
              </a:lnSpc>
            </a:pPr>
            <a:r>
              <a:rPr lang="en-US" sz="2400" dirty="0">
                <a:latin typeface="Times New Roman" pitchFamily="18" charset="0"/>
                <a:cs typeface="Times New Roman" pitchFamily="18" charset="0"/>
              </a:rPr>
              <a:t>This work addresses this issue by developing a finance risk prediction model using XGBoost and examined by customer transaction behavior. </a:t>
            </a:r>
          </a:p>
          <a:p>
            <a:pPr>
              <a:lnSpc>
                <a:spcPct val="150000"/>
              </a:lnSpc>
            </a:pPr>
            <a:r>
              <a:rPr lang="en-US" sz="2400" dirty="0">
                <a:latin typeface="Times New Roman" pitchFamily="18" charset="0"/>
                <a:cs typeface="Times New Roman" pitchFamily="18" charset="0"/>
              </a:rPr>
              <a:t>In this work there will be a comparative analysis for risk assessment using various machine learning algorithms like Random Forest, Gradient Boosting Decision Tree (GBDT), and LightGBM.</a:t>
            </a:r>
          </a:p>
        </p:txBody>
      </p:sp>
      <p:sp>
        <p:nvSpPr>
          <p:cNvPr id="4" name="Date Placeholder 3"/>
          <p:cNvSpPr>
            <a:spLocks noGrp="1"/>
          </p:cNvSpPr>
          <p:nvPr>
            <p:ph type="dt" sz="half" idx="10"/>
          </p:nvPr>
        </p:nvSpPr>
        <p:spPr/>
        <p:txBody>
          <a:bodyPr/>
          <a:lstStyle/>
          <a:p>
            <a:fld id="{0AD972B8-CD70-467E-B72E-3C984BA5EE17}" type="datetime1">
              <a:rPr lang="en-IN" smtClean="0"/>
              <a:t>07-03-2024</a:t>
            </a:fld>
            <a:endParaRPr lang="en-IN"/>
          </a:p>
        </p:txBody>
      </p:sp>
      <p:sp>
        <p:nvSpPr>
          <p:cNvPr id="5" name="Slide Number Placeholder 4"/>
          <p:cNvSpPr>
            <a:spLocks noGrp="1"/>
          </p:cNvSpPr>
          <p:nvPr>
            <p:ph type="sldNum" sz="quarter" idx="12"/>
          </p:nvPr>
        </p:nvSpPr>
        <p:spPr/>
        <p:txBody>
          <a:bodyPr/>
          <a:lstStyle/>
          <a:p>
            <a:fld id="{E24311CC-E1A4-45F4-8734-CE9E717F3737}" type="slidenum">
              <a:rPr lang="en-IN" smtClean="0"/>
              <a:t>9</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869287479"/>
              </p:ext>
            </p:extLst>
          </p:nvPr>
        </p:nvGraphicFramePr>
        <p:xfrm>
          <a:off x="6514042" y="76200"/>
          <a:ext cx="2553758" cy="806450"/>
        </p:xfrm>
        <a:graphic>
          <a:graphicData uri="http://schemas.openxmlformats.org/presentationml/2006/ole">
            <mc:AlternateContent xmlns:mc="http://schemas.openxmlformats.org/markup-compatibility/2006">
              <mc:Choice xmlns:v="urn:schemas-microsoft-com:vml" Requires="v">
                <p:oleObj name="Bitmap Image" r:id="rId2" imgW="5858693" imgH="1428949" progId="Paint.Picture">
                  <p:embed/>
                </p:oleObj>
              </mc:Choice>
              <mc:Fallback>
                <p:oleObj name="Bitmap Image" r:id="rId2" imgW="5858693" imgH="1428949" progId="Paint.Picture">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042" y="76200"/>
                        <a:ext cx="2553758" cy="806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3705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1693</TotalTime>
  <Words>1966</Words>
  <Application>Microsoft Office PowerPoint</Application>
  <PresentationFormat>On-screen Show (4:3)</PresentationFormat>
  <Paragraphs>397</Paragraphs>
  <Slides>35</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Consolas</vt:lpstr>
      <vt:lpstr>ElsevierGulliver</vt:lpstr>
      <vt:lpstr>Times New Roman</vt:lpstr>
      <vt:lpstr>Office Theme</vt:lpstr>
      <vt:lpstr>Bitmap Image</vt:lpstr>
      <vt:lpstr>Identifying Risk through Customer Transaction: XGBoost Technique in Supply Chain Finance </vt:lpstr>
      <vt:lpstr>Base Paper </vt:lpstr>
      <vt:lpstr>Introduction</vt:lpstr>
      <vt:lpstr>Literature Review</vt:lpstr>
      <vt:lpstr>Literature Review</vt:lpstr>
      <vt:lpstr>PowerPoint Presentation</vt:lpstr>
      <vt:lpstr>PowerPoint Presentation</vt:lpstr>
      <vt:lpstr>Problem Statement</vt:lpstr>
      <vt:lpstr>Objective</vt:lpstr>
      <vt:lpstr>Methodology </vt:lpstr>
      <vt:lpstr>PowerPoint Presentation</vt:lpstr>
      <vt:lpstr>Hardware and 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(New and unique title – not the base paper title and existing papers)</dc:title>
  <dc:creator>shanjay</dc:creator>
  <cp:lastModifiedBy>Dashti Krishna Venkat Chowdary</cp:lastModifiedBy>
  <cp:revision>31</cp:revision>
  <dcterms:created xsi:type="dcterms:W3CDTF">2023-02-03T08:21:32Z</dcterms:created>
  <dcterms:modified xsi:type="dcterms:W3CDTF">2024-03-07T10:16:15Z</dcterms:modified>
</cp:coreProperties>
</file>