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57" r:id="rId3"/>
    <p:sldId id="267" r:id="rId4"/>
    <p:sldId id="268" r:id="rId5"/>
    <p:sldId id="269" r:id="rId6"/>
    <p:sldId id="273" r:id="rId7"/>
    <p:sldId id="275" r:id="rId8"/>
    <p:sldId id="259" r:id="rId9"/>
    <p:sldId id="271" r:id="rId10"/>
    <p:sldId id="260" r:id="rId11"/>
    <p:sldId id="274" r:id="rId12"/>
    <p:sldId id="261" r:id="rId13"/>
    <p:sldId id="265" r:id="rId14"/>
    <p:sldId id="262" r:id="rId15"/>
    <p:sldId id="263"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280" y="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SASTRA DEEMED TO BE UNIVERSITY, SCHOOL OF COMPUTING</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68E637-EF5D-403D-9723-DD7F512CA5DB}" type="datetimeFigureOut">
              <a:rPr lang="en-IN" smtClean="0"/>
              <a:t>13-02-2024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679F34-3996-4C93-B59A-4B96EA14DC51}" type="slidenum">
              <a:rPr lang="en-IN" smtClean="0"/>
              <a:t>‹#›</a:t>
            </a:fld>
            <a:endParaRPr lang="en-IN"/>
          </a:p>
        </p:txBody>
      </p:sp>
    </p:spTree>
    <p:extLst>
      <p:ext uri="{BB962C8B-B14F-4D97-AF65-F5344CB8AC3E}">
        <p14:creationId xmlns:p14="http://schemas.microsoft.com/office/powerpoint/2010/main" val="340601236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SASTRA DEEMED TO BE UNIVERSITY, SCHOOL OF COMPUTING</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2CF3C-6206-4E10-9299-A075EACD113F}" type="datetimeFigureOut">
              <a:rPr lang="en-IN" smtClean="0"/>
              <a:t>13-02-2024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8F3E5-34FD-4FA6-A5A5-6FBA02AC037A}" type="slidenum">
              <a:rPr lang="en-IN" smtClean="0"/>
              <a:t>‹#›</a:t>
            </a:fld>
            <a:endParaRPr lang="en-IN"/>
          </a:p>
        </p:txBody>
      </p:sp>
    </p:spTree>
    <p:extLst>
      <p:ext uri="{BB962C8B-B14F-4D97-AF65-F5344CB8AC3E}">
        <p14:creationId xmlns:p14="http://schemas.microsoft.com/office/powerpoint/2010/main" val="1150812943"/>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B8F3E5-34FD-4FA6-A5A5-6FBA02AC037A}" type="slidenum">
              <a:rPr lang="en-IN" smtClean="0"/>
              <a:t>1</a:t>
            </a:fld>
            <a:endParaRPr lang="en-IN"/>
          </a:p>
        </p:txBody>
      </p:sp>
      <p:sp>
        <p:nvSpPr>
          <p:cNvPr id="5" name="Header Placeholder 4"/>
          <p:cNvSpPr>
            <a:spLocks noGrp="1"/>
          </p:cNvSpPr>
          <p:nvPr>
            <p:ph type="hdr" sz="quarter" idx="11"/>
          </p:nvPr>
        </p:nvSpPr>
        <p:spPr/>
        <p:txBody>
          <a:bodyPr/>
          <a:lstStyle/>
          <a:p>
            <a:r>
              <a:rPr lang="en-US"/>
              <a:t>SASTRA DEEMED TO BE UNIVERSITY, SCHOOL OF COMPUTING</a:t>
            </a:r>
            <a:endParaRPr lang="en-IN"/>
          </a:p>
        </p:txBody>
      </p:sp>
      <p:sp>
        <p:nvSpPr>
          <p:cNvPr id="6" name="Date Placeholder 5"/>
          <p:cNvSpPr>
            <a:spLocks noGrp="1"/>
          </p:cNvSpPr>
          <p:nvPr>
            <p:ph type="dt" idx="12"/>
          </p:nvPr>
        </p:nvSpPr>
        <p:spPr/>
        <p:txBody>
          <a:bodyPr/>
          <a:lstStyle/>
          <a:p>
            <a:fld id="{72AA79C6-49AF-49AD-B138-D1CF885B6201}" type="datetime1">
              <a:rPr lang="en-IN" smtClean="0"/>
              <a:t>13-02-2024</a:t>
            </a:fld>
            <a:endParaRPr lang="en-IN"/>
          </a:p>
        </p:txBody>
      </p:sp>
    </p:spTree>
    <p:extLst>
      <p:ext uri="{BB962C8B-B14F-4D97-AF65-F5344CB8AC3E}">
        <p14:creationId xmlns:p14="http://schemas.microsoft.com/office/powerpoint/2010/main" val="321939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22E2400C-A598-47C3-9F9E-665A5D5BD26B}" type="datetime1">
              <a:rPr lang="en-IN" smtClean="0"/>
              <a:t>13-02-2024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12</a:t>
            </a:fld>
            <a:endParaRPr lang="en-IN"/>
          </a:p>
        </p:txBody>
      </p:sp>
    </p:spTree>
    <p:extLst>
      <p:ext uri="{BB962C8B-B14F-4D97-AF65-F5344CB8AC3E}">
        <p14:creationId xmlns:p14="http://schemas.microsoft.com/office/powerpoint/2010/main" val="293522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D627552B-2784-4B54-B997-C184F5B2C803}" type="datetime1">
              <a:rPr lang="en-IN" smtClean="0"/>
              <a:t>13-02-2024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15</a:t>
            </a:fld>
            <a:endParaRPr lang="en-IN"/>
          </a:p>
        </p:txBody>
      </p:sp>
    </p:spTree>
    <p:extLst>
      <p:ext uri="{BB962C8B-B14F-4D97-AF65-F5344CB8AC3E}">
        <p14:creationId xmlns:p14="http://schemas.microsoft.com/office/powerpoint/2010/main" val="226509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86E3EE4A-F7B1-4722-B85F-5D0ACA75D0C4}" type="datetime1">
              <a:rPr lang="en-IN" smtClean="0"/>
              <a:t>13-02-2024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16</a:t>
            </a:fld>
            <a:endParaRPr lang="en-IN"/>
          </a:p>
        </p:txBody>
      </p:sp>
    </p:spTree>
    <p:extLst>
      <p:ext uri="{BB962C8B-B14F-4D97-AF65-F5344CB8AC3E}">
        <p14:creationId xmlns:p14="http://schemas.microsoft.com/office/powerpoint/2010/main" val="359749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5ACF0E-3ABA-42C2-A36D-EF7384A3F7D5}" type="datetime1">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50018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13F112-9FFB-412F-A3A3-D641231AD066}" type="datetime1">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73679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7F1561-5F2D-48D7-AA64-F9FCB0A3DC6F}" type="datetime1">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131618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205892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E335D-ECFB-43EB-9796-61FAA54BCF65}" type="datetime1">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04106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23ABE85-AED0-44E3-BF83-FB5C5EE38A22}" type="datetime1">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292692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F9EB6DA-0964-4872-8463-7EAFC78CE29D}" type="datetime1">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151510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7459D31-AD8F-4D12-A556-C8DF8A244AE6}" type="datetime1">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42838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06B66-9F57-4E70-B5E2-D65714184240}" type="datetime1">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230918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5C141-B717-4CC3-AF05-410D41E5348E}" type="datetime1">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51235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99F9F-67BF-46E8-9B79-329A7196281B}" type="datetime1">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13050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B1DE8-4307-4F5F-B41D-E98F52F84068}" type="datetime1">
              <a:rPr lang="en-IN" smtClean="0"/>
              <a:t>13-02-2024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311CC-E1A4-45F4-8734-CE9E717F3737}" type="slidenum">
              <a:rPr lang="en-IN" smtClean="0"/>
              <a:t>‹#›</a:t>
            </a:fld>
            <a:endParaRPr lang="en-IN"/>
          </a:p>
        </p:txBody>
      </p:sp>
    </p:spTree>
    <p:extLst>
      <p:ext uri="{BB962C8B-B14F-4D97-AF65-F5344CB8AC3E}">
        <p14:creationId xmlns:p14="http://schemas.microsoft.com/office/powerpoint/2010/main" val="36175991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sciencedirect.com/science/article/pii/S0167923623000398"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check-payment-practices.service.gov.uk/export"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8700" y="1219200"/>
            <a:ext cx="7086600" cy="1752600"/>
          </a:xfrm>
        </p:spPr>
        <p:txBody>
          <a:bodyPr>
            <a:normAutofit/>
          </a:bodyPr>
          <a:lstStyle/>
          <a:p>
            <a:r>
              <a:rPr lang="en-US" sz="3600" b="1" dirty="0"/>
              <a:t>Identifying Risk through Customer Transaction: XGBoost Technique in Supply Chain Finance </a:t>
            </a:r>
            <a:endParaRPr lang="en-IN" sz="3600" b="1" dirty="0">
              <a:latin typeface="Times New Roman" pitchFamily="18" charset="0"/>
              <a:cs typeface="Times New Roman" pitchFamily="18" charset="0"/>
            </a:endParaRPr>
          </a:p>
        </p:txBody>
      </p:sp>
      <p:sp>
        <p:nvSpPr>
          <p:cNvPr id="5" name="Content Placeholder 4"/>
          <p:cNvSpPr>
            <a:spLocks noGrp="1"/>
          </p:cNvSpPr>
          <p:nvPr>
            <p:ph sz="half" idx="1"/>
          </p:nvPr>
        </p:nvSpPr>
        <p:spPr>
          <a:xfrm>
            <a:off x="460268" y="4563173"/>
            <a:ext cx="1676400" cy="2544763"/>
          </a:xfrm>
        </p:spPr>
        <p:txBody>
          <a:bodyPr>
            <a:normAutofit/>
          </a:bodyPr>
          <a:lstStyle/>
          <a:p>
            <a:pPr marL="0" indent="0">
              <a:buNone/>
            </a:pPr>
            <a:r>
              <a:rPr lang="en-US" sz="2000" dirty="0">
                <a:latin typeface="Times New Roman" pitchFamily="18" charset="0"/>
                <a:cs typeface="Times New Roman" pitchFamily="18" charset="0"/>
              </a:rPr>
              <a:t>Guided by</a:t>
            </a:r>
          </a:p>
          <a:p>
            <a:pPr marL="0" indent="0">
              <a:buNone/>
            </a:pPr>
            <a:r>
              <a:rPr lang="en-US" sz="2000" dirty="0">
                <a:latin typeface="Times New Roman" pitchFamily="18" charset="0"/>
                <a:cs typeface="Times New Roman" pitchFamily="18" charset="0"/>
              </a:rPr>
              <a:t>R. Saravanan,</a:t>
            </a:r>
          </a:p>
          <a:p>
            <a:pPr marL="0" indent="0">
              <a:buNone/>
            </a:pPr>
            <a:r>
              <a:rPr lang="en-US" sz="2000" dirty="0">
                <a:latin typeface="Times New Roman" pitchFamily="18" charset="0"/>
                <a:cs typeface="Times New Roman" pitchFamily="18" charset="0"/>
              </a:rPr>
              <a:t>AP-I / SOC</a:t>
            </a:r>
            <a:endParaRPr lang="en-IN" sz="20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6" name="Content Placeholder 5"/>
          <p:cNvSpPr>
            <a:spLocks noGrp="1"/>
          </p:cNvSpPr>
          <p:nvPr>
            <p:ph sz="half" idx="2"/>
          </p:nvPr>
        </p:nvSpPr>
        <p:spPr>
          <a:xfrm>
            <a:off x="3239298" y="4563173"/>
            <a:ext cx="5897880" cy="2316163"/>
          </a:xfrm>
        </p:spPr>
        <p:txBody>
          <a:bodyPr>
            <a:normAutofit/>
          </a:bodyPr>
          <a:lstStyle/>
          <a:p>
            <a:pPr marL="0" indent="0">
              <a:buNone/>
            </a:pPr>
            <a:r>
              <a:rPr lang="en-US" sz="2000" dirty="0">
                <a:latin typeface="Times New Roman" pitchFamily="18" charset="0"/>
                <a:cs typeface="Times New Roman" pitchFamily="18" charset="0"/>
              </a:rPr>
              <a:t>Presented by</a:t>
            </a:r>
          </a:p>
          <a:p>
            <a:r>
              <a:rPr lang="en-US" sz="2000" dirty="0">
                <a:latin typeface="Times New Roman" pitchFamily="18" charset="0"/>
                <a:cs typeface="Times New Roman" pitchFamily="18" charset="0"/>
              </a:rPr>
              <a:t>Lakshmi Sri Lasya T (125156063) , CSE(AI&amp;DS)</a:t>
            </a:r>
          </a:p>
          <a:p>
            <a:r>
              <a:rPr lang="en-US" sz="2000" dirty="0">
                <a:solidFill>
                  <a:prstClr val="black"/>
                </a:solidFill>
                <a:latin typeface="Times New Roman" pitchFamily="18" charset="0"/>
                <a:cs typeface="Times New Roman" pitchFamily="18" charset="0"/>
              </a:rPr>
              <a:t>D Krishna Venkat Chowdary</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(125156161), CSE(AI&amp;DS)</a:t>
            </a:r>
          </a:p>
          <a:p>
            <a:r>
              <a:rPr lang="en-US" sz="2000" dirty="0">
                <a:solidFill>
                  <a:prstClr val="black"/>
                </a:solidFill>
                <a:latin typeface="Times New Roman" pitchFamily="18" charset="0"/>
                <a:cs typeface="Times New Roman" pitchFamily="18" charset="0"/>
              </a:rPr>
              <a:t>Sree Lalitha Ratna Tejaswi K</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(125015118) , IT</a:t>
            </a:r>
            <a:endParaRPr lang="en-IN" sz="20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FE3D3E41-4CC2-48E9-84BE-50E6CDD27A59}" type="datetime1">
              <a:rPr lang="en-IN" smtClean="0">
                <a:latin typeface="Times New Roman" pitchFamily="18" charset="0"/>
                <a:cs typeface="Times New Roman" pitchFamily="18" charset="0"/>
              </a:rPr>
              <a:t>13-02-2024</a:t>
            </a:fld>
            <a:endParaRPr lang="en-IN">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24311CC-E1A4-45F4-8734-CE9E717F3737}" type="slidenum">
              <a:rPr lang="en-IN" smtClean="0">
                <a:latin typeface="Times New Roman" pitchFamily="18" charset="0"/>
                <a:cs typeface="Times New Roman" pitchFamily="18" charset="0"/>
              </a:rPr>
              <a:t>1</a:t>
            </a:fld>
            <a:endParaRPr lang="en-IN">
              <a:latin typeface="Times New Roman" pitchFamily="18" charset="0"/>
              <a:cs typeface="Times New Roman" pitchFamily="18" charset="0"/>
            </a:endParaRPr>
          </a:p>
        </p:txBody>
      </p:sp>
      <p:graphicFrame>
        <p:nvGraphicFramePr>
          <p:cNvPr id="2" name="Object 1"/>
          <p:cNvGraphicFramePr>
            <a:graphicFrameLocks noChangeAspect="1"/>
          </p:cNvGraphicFramePr>
          <p:nvPr/>
        </p:nvGraphicFramePr>
        <p:xfrm>
          <a:off x="6096000" y="0"/>
          <a:ext cx="2895600" cy="91440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54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itchFamily="18" charset="0"/>
                <a:cs typeface="Times New Roman" pitchFamily="18" charset="0"/>
              </a:rPr>
              <a:t>Methodology</a:t>
            </a:r>
            <a:r>
              <a:rPr lang="en-US" sz="3200" dirty="0">
                <a:latin typeface="Times New Roman" pitchFamily="18" charset="0"/>
                <a:cs typeface="Times New Roman" pitchFamily="18" charset="0"/>
              </a:rPr>
              <a:t> </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93254"/>
            <a:ext cx="8077200" cy="4800600"/>
          </a:xfrm>
        </p:spPr>
        <p:txBody>
          <a:bodyPr>
            <a:normAutofit/>
          </a:bodyPr>
          <a:lstStyle/>
          <a:p>
            <a:pPr>
              <a:lnSpc>
                <a:spcPct val="150000"/>
              </a:lnSpc>
            </a:pPr>
            <a:r>
              <a:rPr lang="en-US" sz="2400" b="1" dirty="0">
                <a:latin typeface="Times New Roman" pitchFamily="18" charset="0"/>
                <a:cs typeface="Times New Roman" pitchFamily="18" charset="0"/>
              </a:rPr>
              <a:t>Step 1: </a:t>
            </a:r>
            <a:r>
              <a:rPr lang="en-US" sz="2400" dirty="0">
                <a:latin typeface="Times New Roman" pitchFamily="18" charset="0"/>
                <a:cs typeface="Times New Roman" pitchFamily="18" charset="0"/>
              </a:rPr>
              <a:t>The payment practices dataset is imported and 		      preprocessed to remove noise.</a:t>
            </a:r>
          </a:p>
          <a:p>
            <a:pPr>
              <a:lnSpc>
                <a:spcPct val="150000"/>
              </a:lnSpc>
            </a:pPr>
            <a:r>
              <a:rPr lang="en-US" sz="2400" b="1" dirty="0">
                <a:latin typeface="Times New Roman" pitchFamily="18" charset="0"/>
                <a:cs typeface="Times New Roman" pitchFamily="18" charset="0"/>
              </a:rPr>
              <a:t>Step 2:</a:t>
            </a:r>
            <a:r>
              <a:rPr lang="en-US" sz="2400" dirty="0">
                <a:latin typeface="Times New Roman" pitchFamily="18" charset="0"/>
                <a:cs typeface="Times New Roman" pitchFamily="18" charset="0"/>
              </a:rPr>
              <a:t>Exploratory data analysis is applied to understand the 	    features’ dependencies and relations.</a:t>
            </a:r>
          </a:p>
          <a:p>
            <a:pPr>
              <a:lnSpc>
                <a:spcPct val="150000"/>
              </a:lnSpc>
            </a:pPr>
            <a:r>
              <a:rPr lang="en-IN" sz="2400" b="1" dirty="0">
                <a:latin typeface="Times New Roman" pitchFamily="18" charset="0"/>
                <a:cs typeface="Times New Roman" pitchFamily="18" charset="0"/>
              </a:rPr>
              <a:t>Step 3: </a:t>
            </a:r>
            <a:r>
              <a:rPr lang="en-IN" sz="2400" dirty="0">
                <a:latin typeface="Times New Roman" pitchFamily="18" charset="0"/>
                <a:cs typeface="Times New Roman" pitchFamily="18" charset="0"/>
              </a:rPr>
              <a:t>Payment behaviour of customers are used as 		     variables and construct the dependent variable target.</a:t>
            </a:r>
          </a:p>
          <a:p>
            <a:pPr>
              <a:lnSpc>
                <a:spcPct val="150000"/>
              </a:lnSpc>
            </a:pPr>
            <a:r>
              <a:rPr lang="en-IN" sz="2400" b="1" dirty="0">
                <a:latin typeface="Times New Roman" pitchFamily="18" charset="0"/>
                <a:cs typeface="Times New Roman" pitchFamily="18" charset="0"/>
              </a:rPr>
              <a:t>Step 4: </a:t>
            </a:r>
            <a:r>
              <a:rPr lang="en-IN" sz="2400" dirty="0">
                <a:latin typeface="Times New Roman" pitchFamily="18" charset="0"/>
                <a:cs typeface="Times New Roman" pitchFamily="18" charset="0"/>
              </a:rPr>
              <a:t>Identify imbalance in the data and apply random 		     sampling.</a:t>
            </a:r>
            <a:endParaRPr lang="en-IN"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dirty="0"/>
          </a:p>
        </p:txBody>
      </p:sp>
      <p:sp>
        <p:nvSpPr>
          <p:cNvPr id="5" name="Slide Number Placeholder 4"/>
          <p:cNvSpPr>
            <a:spLocks noGrp="1"/>
          </p:cNvSpPr>
          <p:nvPr>
            <p:ph type="sldNum" sz="quarter" idx="12"/>
          </p:nvPr>
        </p:nvSpPr>
        <p:spPr/>
        <p:txBody>
          <a:bodyPr/>
          <a:lstStyle/>
          <a:p>
            <a:fld id="{E24311CC-E1A4-45F4-8734-CE9E717F3737}" type="slidenum">
              <a:rPr lang="en-IN" smtClean="0"/>
              <a:t>10</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970574953"/>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052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DBEED-985C-4A4C-ACD8-EABDE7F94725}"/>
              </a:ext>
            </a:extLst>
          </p:cNvPr>
          <p:cNvSpPr>
            <a:spLocks noGrp="1"/>
          </p:cNvSpPr>
          <p:nvPr>
            <p:ph type="dt" sz="half" idx="10"/>
          </p:nvPr>
        </p:nvSpPr>
        <p:spPr/>
        <p:txBody>
          <a:bodyPr/>
          <a:lstStyle/>
          <a:p>
            <a:fld id="{EA606B66-9F57-4E70-B5E2-D65714184240}" type="datetime1">
              <a:rPr lang="en-IN" smtClean="0"/>
              <a:t>13-02-2024</a:t>
            </a:fld>
            <a:endParaRPr lang="en-IN" dirty="0"/>
          </a:p>
        </p:txBody>
      </p:sp>
      <p:sp>
        <p:nvSpPr>
          <p:cNvPr id="3" name="Slide Number Placeholder 2">
            <a:extLst>
              <a:ext uri="{FF2B5EF4-FFF2-40B4-BE49-F238E27FC236}">
                <a16:creationId xmlns:a16="http://schemas.microsoft.com/office/drawing/2014/main" id="{01FD0F44-A926-4FC7-8B51-2AF45C625701}"/>
              </a:ext>
            </a:extLst>
          </p:cNvPr>
          <p:cNvSpPr>
            <a:spLocks noGrp="1"/>
          </p:cNvSpPr>
          <p:nvPr>
            <p:ph type="sldNum" sz="quarter" idx="12"/>
          </p:nvPr>
        </p:nvSpPr>
        <p:spPr/>
        <p:txBody>
          <a:bodyPr/>
          <a:lstStyle/>
          <a:p>
            <a:fld id="{E24311CC-E1A4-45F4-8734-CE9E717F3737}" type="slidenum">
              <a:rPr lang="en-IN" smtClean="0"/>
              <a:t>11</a:t>
            </a:fld>
            <a:endParaRPr lang="en-IN"/>
          </a:p>
        </p:txBody>
      </p:sp>
      <p:sp>
        <p:nvSpPr>
          <p:cNvPr id="4" name="Title 1">
            <a:extLst>
              <a:ext uri="{FF2B5EF4-FFF2-40B4-BE49-F238E27FC236}">
                <a16:creationId xmlns:a16="http://schemas.microsoft.com/office/drawing/2014/main" id="{DF648AAF-B66F-4791-A532-F58FD946B16C}"/>
              </a:ext>
            </a:extLst>
          </p:cNvPr>
          <p:cNvSpPr txBox="1">
            <a:spLocks/>
          </p:cNvSpPr>
          <p:nvPr/>
        </p:nvSpPr>
        <p:spPr>
          <a:xfrm>
            <a:off x="76200" y="25130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Methodology </a:t>
            </a:r>
            <a:endParaRPr lang="en-IN" sz="32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B5BE2065-A054-43BF-9DBC-596416633E1C}"/>
              </a:ext>
            </a:extLst>
          </p:cNvPr>
          <p:cNvSpPr txBox="1">
            <a:spLocks/>
          </p:cNvSpPr>
          <p:nvPr/>
        </p:nvSpPr>
        <p:spPr>
          <a:xfrm>
            <a:off x="609600" y="1067118"/>
            <a:ext cx="8077200" cy="4800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dirty="0">
                <a:latin typeface="Times New Roman" pitchFamily="18" charset="0"/>
                <a:cs typeface="Times New Roman" pitchFamily="18" charset="0"/>
              </a:rPr>
              <a:t>Step 5: </a:t>
            </a:r>
            <a:r>
              <a:rPr lang="en-US" sz="2400" dirty="0">
                <a:latin typeface="Times New Roman" pitchFamily="18" charset="0"/>
                <a:cs typeface="Times New Roman" pitchFamily="18" charset="0"/>
              </a:rPr>
              <a:t>The payment practices dataset is split for training and 	      	     testing</a:t>
            </a:r>
          </a:p>
          <a:p>
            <a:pPr>
              <a:lnSpc>
                <a:spcPct val="150000"/>
              </a:lnSpc>
            </a:pPr>
            <a:r>
              <a:rPr lang="en-US" sz="2400" b="1" dirty="0">
                <a:latin typeface="Times New Roman" pitchFamily="18" charset="0"/>
                <a:cs typeface="Times New Roman" pitchFamily="18" charset="0"/>
              </a:rPr>
              <a:t>Step 6:  </a:t>
            </a:r>
            <a:r>
              <a:rPr lang="en-US" sz="2400" dirty="0">
                <a:latin typeface="Times New Roman" pitchFamily="18" charset="0"/>
                <a:cs typeface="Times New Roman" pitchFamily="18" charset="0"/>
              </a:rPr>
              <a:t>XGBoost, Random Forest (RF), Gradient Boost 		      Decision Tree (GBDT) , LightGBM, XGBoost + LR, 	     RF + LR, and GBDT + LR are implemented.</a:t>
            </a:r>
          </a:p>
          <a:p>
            <a:pPr>
              <a:lnSpc>
                <a:spcPct val="150000"/>
              </a:lnSpc>
            </a:pPr>
            <a:r>
              <a:rPr lang="en-US" sz="2400" b="1" dirty="0">
                <a:latin typeface="Times New Roman" pitchFamily="18" charset="0"/>
                <a:cs typeface="Times New Roman" pitchFamily="18" charset="0"/>
              </a:rPr>
              <a:t>Step 7: </a:t>
            </a:r>
            <a:r>
              <a:rPr lang="en-US" sz="2400" dirty="0">
                <a:latin typeface="Times New Roman" pitchFamily="18" charset="0"/>
                <a:cs typeface="Times New Roman" pitchFamily="18" charset="0"/>
              </a:rPr>
              <a:t>The performance of applied techniques is 	   	      	     evaluated. The outperformed method is used for		     financial risk assessment.</a:t>
            </a:r>
          </a:p>
          <a:p>
            <a:pPr>
              <a:lnSpc>
                <a:spcPct val="150000"/>
              </a:lnSpc>
            </a:pPr>
            <a:r>
              <a:rPr lang="en-US" sz="2400" b="1" dirty="0">
                <a:latin typeface="Times New Roman" pitchFamily="18" charset="0"/>
                <a:cs typeface="Times New Roman" pitchFamily="18" charset="0"/>
              </a:rPr>
              <a:t>Step 8: </a:t>
            </a:r>
            <a:r>
              <a:rPr lang="en-US" sz="2400" dirty="0">
                <a:latin typeface="Times New Roman" pitchFamily="18" charset="0"/>
                <a:cs typeface="Times New Roman" pitchFamily="18" charset="0"/>
              </a:rPr>
              <a:t>Web based tool is developed to explore effectiveness and 	     accessibility.</a:t>
            </a:r>
            <a:endParaRPr lang="en-US" sz="2400" b="1" dirty="0">
              <a:latin typeface="Times New Roman" pitchFamily="18" charset="0"/>
              <a:cs typeface="Times New Roman" pitchFamily="18" charset="0"/>
            </a:endParaRPr>
          </a:p>
        </p:txBody>
      </p:sp>
      <p:sp>
        <p:nvSpPr>
          <p:cNvPr id="6" name="Date Placeholder 3">
            <a:extLst>
              <a:ext uri="{FF2B5EF4-FFF2-40B4-BE49-F238E27FC236}">
                <a16:creationId xmlns:a16="http://schemas.microsoft.com/office/drawing/2014/main" id="{A3D1222D-A631-47FA-9D32-403D09CFB616}"/>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13-02-2024</a:t>
            </a:fld>
            <a:endParaRPr lang="en-IN" dirty="0"/>
          </a:p>
        </p:txBody>
      </p:sp>
      <p:sp>
        <p:nvSpPr>
          <p:cNvPr id="7" name="Slide Number Placeholder 4">
            <a:extLst>
              <a:ext uri="{FF2B5EF4-FFF2-40B4-BE49-F238E27FC236}">
                <a16:creationId xmlns:a16="http://schemas.microsoft.com/office/drawing/2014/main" id="{AC4C4CBA-65DE-4D09-A850-5E5934442E8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11</a:t>
            </a:fld>
            <a:endParaRPr lang="en-IN"/>
          </a:p>
        </p:txBody>
      </p:sp>
      <p:graphicFrame>
        <p:nvGraphicFramePr>
          <p:cNvPr id="8" name="Object 7">
            <a:extLst>
              <a:ext uri="{FF2B5EF4-FFF2-40B4-BE49-F238E27FC236}">
                <a16:creationId xmlns:a16="http://schemas.microsoft.com/office/drawing/2014/main" id="{53079BA1-1012-4CFF-A590-A1A5BE7BD191}"/>
              </a:ext>
            </a:extLst>
          </p:cNvPr>
          <p:cNvGraphicFramePr>
            <a:graphicFrameLocks noChangeAspect="1"/>
          </p:cNvGraphicFramePr>
          <p:nvPr>
            <p:extLst>
              <p:ext uri="{D42A27DB-BD31-4B8C-83A1-F6EECF244321}">
                <p14:modId xmlns:p14="http://schemas.microsoft.com/office/powerpoint/2010/main" val="199476936"/>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9674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564" y="765175"/>
            <a:ext cx="7498080" cy="1143000"/>
          </a:xfrm>
        </p:spPr>
        <p:txBody>
          <a:bodyPr>
            <a:normAutofit/>
          </a:bodyPr>
          <a:lstStyle/>
          <a:p>
            <a:pPr algn="ctr"/>
            <a:r>
              <a:rPr lang="en-US" sz="3200" b="1" dirty="0">
                <a:latin typeface="Times New Roman" pitchFamily="18" charset="0"/>
                <a:cs typeface="Times New Roman" pitchFamily="18" charset="0"/>
              </a:rPr>
              <a:t>Hardware and Software Requirements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82750"/>
            <a:ext cx="7638288" cy="4800600"/>
          </a:xfrm>
        </p:spPr>
        <p:txBody>
          <a:bodyPr>
            <a:normAutofit/>
          </a:bodyPr>
          <a:lstStyle/>
          <a:p>
            <a:pPr>
              <a:lnSpc>
                <a:spcPct val="150000"/>
              </a:lnSpc>
            </a:pPr>
            <a:r>
              <a:rPr lang="en-US" sz="2400" b="1" dirty="0">
                <a:latin typeface="Times New Roman" pitchFamily="18" charset="0"/>
                <a:cs typeface="Times New Roman" pitchFamily="18" charset="0"/>
              </a:rPr>
              <a:t>Hardware:</a:t>
            </a:r>
          </a:p>
          <a:p>
            <a:pPr lvl="1">
              <a:lnSpc>
                <a:spcPct val="150000"/>
              </a:lnSpc>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4GB RAM </a:t>
            </a:r>
          </a:p>
          <a:p>
            <a:pPr lvl="1">
              <a:lnSpc>
                <a:spcPct val="150000"/>
              </a:lnSpc>
            </a:pPr>
            <a:r>
              <a:rPr lang="en-US" sz="2400" dirty="0">
                <a:latin typeface="Times New Roman" pitchFamily="18" charset="0"/>
                <a:cs typeface="Times New Roman" pitchFamily="18" charset="0"/>
              </a:rPr>
              <a:t>256GB external memory </a:t>
            </a:r>
          </a:p>
          <a:p>
            <a:pPr>
              <a:lnSpc>
                <a:spcPct val="150000"/>
              </a:lnSpc>
            </a:pPr>
            <a:r>
              <a:rPr lang="en-US" sz="2400" b="1" dirty="0">
                <a:latin typeface="Times New Roman" pitchFamily="18" charset="0"/>
                <a:cs typeface="Times New Roman" pitchFamily="18" charset="0"/>
              </a:rPr>
              <a:t>Software:</a:t>
            </a:r>
          </a:p>
          <a:p>
            <a:pPr lvl="1">
              <a:lnSpc>
                <a:spcPct val="150000"/>
              </a:lnSpc>
            </a:pPr>
            <a:r>
              <a:rPr lang="en-US" sz="2000" dirty="0">
                <a:latin typeface="Times New Roman" pitchFamily="18" charset="0"/>
                <a:cs typeface="Times New Roman" pitchFamily="18" charset="0"/>
              </a:rPr>
              <a:t>Google Colab</a:t>
            </a:r>
          </a:p>
          <a:p>
            <a:pPr lvl="1">
              <a:lnSpc>
                <a:spcPct val="150000"/>
              </a:lnSpc>
            </a:pPr>
            <a:r>
              <a:rPr lang="en-US" sz="2000" dirty="0">
                <a:latin typeface="Times New Roman" pitchFamily="18" charset="0"/>
                <a:cs typeface="Times New Roman" pitchFamily="18" charset="0"/>
              </a:rPr>
              <a:t>Python</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12</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133953813"/>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328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32" y="527146"/>
            <a:ext cx="7498080" cy="1143000"/>
          </a:xfrm>
        </p:spPr>
        <p:txBody>
          <a:bodyPr>
            <a:normAutofit/>
          </a:bodyPr>
          <a:lstStyle/>
          <a:p>
            <a:pPr algn="ctr"/>
            <a:r>
              <a:rPr lang="en-US" sz="3200" b="1" dirty="0">
                <a:latin typeface="Times New Roman" pitchFamily="18" charset="0"/>
                <a:cs typeface="Times New Roman" pitchFamily="18" charset="0"/>
              </a:rPr>
              <a:t>Expected Outcome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030224" y="1771840"/>
            <a:ext cx="7638288" cy="4800600"/>
          </a:xfrm>
        </p:spPr>
        <p:txBody>
          <a:bodyPr>
            <a:normAutofit/>
          </a:bodyPr>
          <a:lstStyle/>
          <a:p>
            <a:pPr>
              <a:lnSpc>
                <a:spcPct val="150000"/>
              </a:lnSpc>
            </a:pPr>
            <a:r>
              <a:rPr lang="en-US" sz="2400" dirty="0">
                <a:latin typeface="Times New Roman" pitchFamily="18" charset="0"/>
                <a:cs typeface="Times New Roman" pitchFamily="18" charset="0"/>
              </a:rPr>
              <a:t>High accuracy in effectively predicting potential risks and uplifting managerial payment practices.</a:t>
            </a:r>
          </a:p>
          <a:p>
            <a:pPr>
              <a:lnSpc>
                <a:spcPct val="150000"/>
              </a:lnSpc>
            </a:pPr>
            <a:r>
              <a:rPr lang="en-IN" sz="2400" dirty="0">
                <a:latin typeface="Times New Roman" pitchFamily="18" charset="0"/>
                <a:cs typeface="Times New Roman" pitchFamily="18" charset="0"/>
              </a:rPr>
              <a:t>Providing stable supply chain of large companies.</a:t>
            </a: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13</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1579377819"/>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4882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7498080" cy="609600"/>
          </a:xfrm>
        </p:spPr>
        <p:txBody>
          <a:bodyPr>
            <a:normAutofit/>
          </a:bodyPr>
          <a:lstStyle/>
          <a:p>
            <a:pPr algn="ctr"/>
            <a:r>
              <a:rPr lang="en-US" sz="3200" b="1" dirty="0">
                <a:latin typeface="Times New Roman" pitchFamily="18" charset="0"/>
                <a:cs typeface="Times New Roman" pitchFamily="18" charset="0"/>
              </a:rPr>
              <a:t>Work Plan</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9138133"/>
              </p:ext>
            </p:extLst>
          </p:nvPr>
        </p:nvGraphicFramePr>
        <p:xfrm>
          <a:off x="571500" y="609599"/>
          <a:ext cx="8001000" cy="5851970"/>
        </p:xfrm>
        <a:graphic>
          <a:graphicData uri="http://schemas.openxmlformats.org/drawingml/2006/table">
            <a:tbl>
              <a:tblPr firstRow="1" bandRow="1">
                <a:tableStyleId>{9D7B26C5-4107-4FEC-AEDC-1716B250A1EF}</a:tableStyleId>
              </a:tblPr>
              <a:tblGrid>
                <a:gridCol w="1643238">
                  <a:extLst>
                    <a:ext uri="{9D8B030D-6E8A-4147-A177-3AD203B41FA5}">
                      <a16:colId xmlns:a16="http://schemas.microsoft.com/office/drawing/2014/main" val="20000"/>
                    </a:ext>
                  </a:extLst>
                </a:gridCol>
                <a:gridCol w="4741600">
                  <a:extLst>
                    <a:ext uri="{9D8B030D-6E8A-4147-A177-3AD203B41FA5}">
                      <a16:colId xmlns:a16="http://schemas.microsoft.com/office/drawing/2014/main" val="20001"/>
                    </a:ext>
                  </a:extLst>
                </a:gridCol>
                <a:gridCol w="1616162">
                  <a:extLst>
                    <a:ext uri="{9D8B030D-6E8A-4147-A177-3AD203B41FA5}">
                      <a16:colId xmlns:a16="http://schemas.microsoft.com/office/drawing/2014/main" val="20002"/>
                    </a:ext>
                  </a:extLst>
                </a:gridCol>
              </a:tblGrid>
              <a:tr h="667706">
                <a:tc>
                  <a:txBody>
                    <a:bodyPr/>
                    <a:lstStyle/>
                    <a:p>
                      <a:pPr algn="ctr">
                        <a:lnSpc>
                          <a:spcPct val="100000"/>
                        </a:lnSpc>
                      </a:pPr>
                      <a:r>
                        <a:rPr lang="en-US" sz="2000" dirty="0"/>
                        <a:t>Review</a:t>
                      </a:r>
                      <a:r>
                        <a:rPr lang="en-US" sz="2000" baseline="0" dirty="0"/>
                        <a:t> Period</a:t>
                      </a:r>
                      <a:endParaRPr lang="en-IN" sz="2000" dirty="0">
                        <a:latin typeface="Times New Roman" pitchFamily="18" charset="0"/>
                        <a:cs typeface="Times New Roman" pitchFamily="18" charset="0"/>
                      </a:endParaRPr>
                    </a:p>
                  </a:txBody>
                  <a:tcPr/>
                </a:tc>
                <a:tc>
                  <a:txBody>
                    <a:bodyPr/>
                    <a:lstStyle/>
                    <a:p>
                      <a:pPr algn="ctr">
                        <a:lnSpc>
                          <a:spcPct val="100000"/>
                        </a:lnSpc>
                      </a:pPr>
                      <a:r>
                        <a:rPr lang="en-US" sz="2000" dirty="0"/>
                        <a:t>Work</a:t>
                      </a:r>
                      <a:r>
                        <a:rPr lang="en-US" sz="2000" baseline="0" dirty="0"/>
                        <a:t> Particulars</a:t>
                      </a:r>
                      <a:endParaRPr lang="en-IN" sz="2000" dirty="0">
                        <a:latin typeface="Times New Roman" pitchFamily="18" charset="0"/>
                        <a:cs typeface="Times New Roman" pitchFamily="18" charset="0"/>
                      </a:endParaRPr>
                    </a:p>
                  </a:txBody>
                  <a:tcPr/>
                </a:tc>
                <a:tc>
                  <a:txBody>
                    <a:bodyPr/>
                    <a:lstStyle/>
                    <a:p>
                      <a:pPr algn="ctr">
                        <a:lnSpc>
                          <a:spcPct val="100000"/>
                        </a:lnSpc>
                      </a:pPr>
                      <a:r>
                        <a:rPr lang="en-US" sz="2000" baseline="0" dirty="0"/>
                        <a:t>% of Work 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782364">
                <a:tc>
                  <a:txBody>
                    <a:bodyPr/>
                    <a:lstStyle/>
                    <a:p>
                      <a:pPr algn="l">
                        <a:lnSpc>
                          <a:spcPct val="150000"/>
                        </a:lnSpc>
                      </a:pPr>
                      <a:r>
                        <a:rPr lang="en-US" sz="2000" dirty="0"/>
                        <a:t>Zeroth</a:t>
                      </a:r>
                      <a:r>
                        <a:rPr lang="en-US" sz="2000" baseline="0" dirty="0"/>
                        <a:t>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dirty="0"/>
                        <a:t>Base</a:t>
                      </a:r>
                      <a:r>
                        <a:rPr lang="en-US" sz="2000" baseline="0" dirty="0"/>
                        <a:t> paper Confirmation</a:t>
                      </a:r>
                    </a:p>
                    <a:p>
                      <a:pPr marL="342900" indent="-342900" algn="l">
                        <a:lnSpc>
                          <a:spcPct val="150000"/>
                        </a:lnSpc>
                        <a:buFont typeface="Arial" pitchFamily="34" charset="0"/>
                        <a:buChar char="•"/>
                      </a:pPr>
                      <a:r>
                        <a:rPr lang="en-US" sz="2000" baseline="0" dirty="0"/>
                        <a:t>Problem identification</a:t>
                      </a:r>
                    </a:p>
                    <a:p>
                      <a:pPr marL="342900" indent="-342900" algn="l">
                        <a:lnSpc>
                          <a:spcPct val="150000"/>
                        </a:lnSpc>
                        <a:buFont typeface="Arial" pitchFamily="34" charset="0"/>
                        <a:buChar char="•"/>
                      </a:pPr>
                      <a:r>
                        <a:rPr lang="en-US" sz="2000" baseline="0" dirty="0"/>
                        <a:t>Hardware and Software Requirement Analysis </a:t>
                      </a:r>
                      <a:endParaRPr lang="en-IN" sz="2000" dirty="0">
                        <a:latin typeface="Times New Roman" pitchFamily="18" charset="0"/>
                        <a:cs typeface="Times New Roman" pitchFamily="18" charset="0"/>
                      </a:endParaRPr>
                    </a:p>
                  </a:txBody>
                  <a:tcPr/>
                </a:tc>
                <a:tc>
                  <a:txBody>
                    <a:bodyPr/>
                    <a:lstStyle/>
                    <a:p>
                      <a:pPr algn="ctr">
                        <a:lnSpc>
                          <a:spcPct val="150000"/>
                        </a:lnSpc>
                      </a:pPr>
                      <a:endParaRPr lang="en-US" sz="2000" dirty="0"/>
                    </a:p>
                    <a:p>
                      <a:pPr algn="ctr">
                        <a:lnSpc>
                          <a:spcPct val="150000"/>
                        </a:lnSpc>
                      </a:pPr>
                      <a:r>
                        <a:rPr lang="en-US" sz="2000" dirty="0"/>
                        <a:t>-</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782364">
                <a:tc>
                  <a:txBody>
                    <a:bodyPr/>
                    <a:lstStyle/>
                    <a:p>
                      <a:pPr algn="l">
                        <a:lnSpc>
                          <a:spcPct val="150000"/>
                        </a:lnSpc>
                      </a:pPr>
                      <a:r>
                        <a:rPr lang="en-US" sz="2000" dirty="0"/>
                        <a:t>First</a:t>
                      </a:r>
                      <a:r>
                        <a:rPr lang="en-US" sz="2000" baseline="0" dirty="0"/>
                        <a:t>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dirty="0"/>
                        <a:t>Literature</a:t>
                      </a:r>
                      <a:r>
                        <a:rPr lang="en-US" sz="2000" baseline="0" dirty="0"/>
                        <a:t> Review</a:t>
                      </a:r>
                    </a:p>
                    <a:p>
                      <a:pPr marL="342900" indent="-342900" algn="l">
                        <a:lnSpc>
                          <a:spcPct val="150000"/>
                        </a:lnSpc>
                        <a:buFont typeface="Arial" pitchFamily="34" charset="0"/>
                        <a:buChar char="•"/>
                      </a:pPr>
                      <a:r>
                        <a:rPr lang="en-US" sz="2000" baseline="0" dirty="0"/>
                        <a:t>System architecture design </a:t>
                      </a:r>
                    </a:p>
                    <a:p>
                      <a:pPr marL="342900" indent="-342900" algn="l">
                        <a:lnSpc>
                          <a:spcPct val="150000"/>
                        </a:lnSpc>
                        <a:buFont typeface="Arial" pitchFamily="34" charset="0"/>
                        <a:buChar char="•"/>
                      </a:pPr>
                      <a:r>
                        <a:rPr lang="en-US" sz="2000" baseline="0" dirty="0"/>
                        <a:t>Module identification</a:t>
                      </a:r>
                    </a:p>
                    <a:p>
                      <a:pPr marL="342900" indent="-342900" algn="l">
                        <a:lnSpc>
                          <a:spcPct val="150000"/>
                        </a:lnSpc>
                        <a:buFont typeface="Arial" pitchFamily="34" charset="0"/>
                        <a:buChar char="•"/>
                      </a:pPr>
                      <a:r>
                        <a:rPr lang="en-US" sz="2000" baseline="0" dirty="0"/>
                        <a:t>Proposed Algorithm implementation </a:t>
                      </a:r>
                      <a:endParaRPr lang="en-IN" sz="2000" dirty="0">
                        <a:latin typeface="Times New Roman" pitchFamily="18" charset="0"/>
                        <a:cs typeface="Times New Roman" pitchFamily="18" charset="0"/>
                      </a:endParaRPr>
                    </a:p>
                  </a:txBody>
                  <a:tcPr/>
                </a:tc>
                <a:tc>
                  <a:txBody>
                    <a:bodyPr/>
                    <a:lstStyle/>
                    <a:p>
                      <a:pPr algn="ctr">
                        <a:lnSpc>
                          <a:spcPct val="150000"/>
                        </a:lnSpc>
                      </a:pPr>
                      <a:endParaRPr lang="en-US" sz="2000" dirty="0"/>
                    </a:p>
                    <a:p>
                      <a:pPr algn="ctr">
                        <a:lnSpc>
                          <a:spcPct val="150000"/>
                        </a:lnSpc>
                      </a:pPr>
                      <a:r>
                        <a:rPr lang="en-US" sz="2000" dirty="0"/>
                        <a:t>40%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341279">
                <a:tc>
                  <a:txBody>
                    <a:bodyPr/>
                    <a:lstStyle/>
                    <a:p>
                      <a:pPr algn="l">
                        <a:lnSpc>
                          <a:spcPct val="150000"/>
                        </a:lnSpc>
                      </a:pPr>
                      <a:r>
                        <a:rPr lang="en-US" sz="2000" dirty="0"/>
                        <a:t>Second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dirty="0"/>
                        <a:t>Proposed algorithm</a:t>
                      </a:r>
                      <a:r>
                        <a:rPr lang="en-US" sz="2000" baseline="0" dirty="0"/>
                        <a:t> implementation</a:t>
                      </a:r>
                    </a:p>
                    <a:p>
                      <a:pPr marL="342900" indent="-342900" algn="l">
                        <a:lnSpc>
                          <a:spcPct val="150000"/>
                        </a:lnSpc>
                        <a:buFont typeface="Arial" pitchFamily="34" charset="0"/>
                        <a:buChar char="•"/>
                      </a:pPr>
                      <a:r>
                        <a:rPr lang="en-US" sz="2000" baseline="0" dirty="0"/>
                        <a:t>Comparative Analysis</a:t>
                      </a:r>
                    </a:p>
                    <a:p>
                      <a:pPr marL="342900" indent="-342900" algn="l">
                        <a:lnSpc>
                          <a:spcPct val="150000"/>
                        </a:lnSpc>
                        <a:buFont typeface="Arial" pitchFamily="34" charset="0"/>
                        <a:buChar char="•"/>
                      </a:pPr>
                      <a:r>
                        <a:rPr lang="en-US" sz="2000" baseline="0" dirty="0">
                          <a:latin typeface="Times New Roman" pitchFamily="18" charset="0"/>
                          <a:cs typeface="Times New Roman" pitchFamily="18" charset="0"/>
                        </a:rPr>
                        <a:t>Providing risk assessment</a:t>
                      </a:r>
                    </a:p>
                  </a:txBody>
                  <a:tcPr/>
                </a:tc>
                <a:tc>
                  <a:txBody>
                    <a:bodyPr/>
                    <a:lstStyle/>
                    <a:p>
                      <a:pPr algn="ctr">
                        <a:lnSpc>
                          <a:spcPct val="150000"/>
                        </a:lnSpc>
                      </a:pPr>
                      <a:endParaRPr lang="en-US" sz="2000" dirty="0"/>
                    </a:p>
                    <a:p>
                      <a:pPr algn="ctr">
                        <a:lnSpc>
                          <a:spcPct val="150000"/>
                        </a:lnSpc>
                      </a:pPr>
                      <a:r>
                        <a:rPr lang="en-US" sz="2000" dirty="0"/>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14</a:t>
            </a:fld>
            <a:endParaRPr lang="en-IN"/>
          </a:p>
        </p:txBody>
      </p:sp>
    </p:spTree>
    <p:extLst>
      <p:ext uri="{BB962C8B-B14F-4D97-AF65-F5344CB8AC3E}">
        <p14:creationId xmlns:p14="http://schemas.microsoft.com/office/powerpoint/2010/main" val="315065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429100"/>
            <a:ext cx="7638288" cy="4800600"/>
          </a:xfrm>
        </p:spPr>
        <p:txBody>
          <a:bodyPr>
            <a:normAutofit fontScale="70000" lnSpcReduction="20000"/>
          </a:bodyPr>
          <a:lstStyle/>
          <a:p>
            <a:pPr marL="539496" indent="-457200" algn="just">
              <a:lnSpc>
                <a:spcPct val="150000"/>
              </a:lnSpc>
              <a:buAutoNum type="arabicPeriod"/>
            </a:pPr>
            <a:r>
              <a:rPr lang="en-US" sz="2400" dirty="0">
                <a:latin typeface="Times New Roman" pitchFamily="18" charset="0"/>
                <a:cs typeface="Times New Roman" pitchFamily="18" charset="0"/>
              </a:rPr>
              <a:t>E.Adida, H.Mamani, </a:t>
            </a:r>
            <a:r>
              <a:rPr lang="en-US" sz="2400" dirty="0" err="1">
                <a:latin typeface="Times New Roman" pitchFamily="18" charset="0"/>
                <a:cs typeface="Times New Roman" pitchFamily="18" charset="0"/>
              </a:rPr>
              <a:t>S.Nassiri</a:t>
            </a:r>
            <a:r>
              <a:rPr lang="en-US" sz="2400" dirty="0">
                <a:latin typeface="Times New Roman" pitchFamily="18" charset="0"/>
                <a:cs typeface="Times New Roman" pitchFamily="18" charset="0"/>
              </a:rPr>
              <a:t>, Bundled payment vs. fee-for-service:impact of payment scheme on performance, Manag. Sci. 63 (5) (2016) 1–19</a:t>
            </a:r>
          </a:p>
          <a:p>
            <a:pPr marL="539496" indent="-457200" algn="just">
              <a:lnSpc>
                <a:spcPct val="150000"/>
              </a:lnSpc>
              <a:buAutoNum type="arabicPeriod"/>
            </a:pPr>
            <a:r>
              <a:rPr lang="en-US" sz="2400" dirty="0">
                <a:latin typeface="Times New Roman" pitchFamily="18" charset="0"/>
                <a:cs typeface="Times New Roman" pitchFamily="18" charset="0"/>
              </a:rPr>
              <a:t> F. Aqlan, S.S. Lam, A fuzzy-based integrated framework for supply chain risk assessment, Int. J. Prod. Econ. 161 (2015) 54–63</a:t>
            </a:r>
          </a:p>
          <a:p>
            <a:pPr marL="539496" indent="-457200" algn="just">
              <a:lnSpc>
                <a:spcPct val="150000"/>
              </a:lnSpc>
              <a:buAutoNum type="arabicPeriod"/>
            </a:pPr>
            <a:r>
              <a:rPr lang="en-US" sz="2400" dirty="0">
                <a:latin typeface="Times New Roman" pitchFamily="18" charset="0"/>
                <a:cs typeface="Times New Roman" pitchFamily="18" charset="0"/>
              </a:rPr>
              <a:t>M. Bai, Y. Qin, Short-sales constraints and liquidity change: cross-sectional evidence from the Hong Kong market, Pac. Basin Financ. J. 26 (2014) 98–122</a:t>
            </a:r>
          </a:p>
          <a:p>
            <a:pPr marL="539496" indent="-457200" algn="just">
              <a:lnSpc>
                <a:spcPct val="150000"/>
              </a:lnSpc>
              <a:buAutoNum type="arabicPeriod"/>
            </a:pPr>
            <a:r>
              <a:rPr lang="en-US" sz="2400" dirty="0">
                <a:latin typeface="Times New Roman" pitchFamily="18" charset="0"/>
                <a:cs typeface="Times New Roman" pitchFamily="18" charset="0"/>
              </a:rPr>
              <a:t>M. Bahrami, B. Bozkaya, S. Balcisoy, Using behavioral analytics to predict customer invoice payment, Big Data 8 (1) (2020) 25–37</a:t>
            </a:r>
          </a:p>
          <a:p>
            <a:pPr marL="539496" indent="-457200" algn="just">
              <a:lnSpc>
                <a:spcPct val="150000"/>
              </a:lnSpc>
              <a:buAutoNum type="arabicPeriod"/>
            </a:pPr>
            <a:r>
              <a:rPr lang="en-US" sz="2400" dirty="0">
                <a:latin typeface="Times New Roman" pitchFamily="18" charset="0"/>
                <a:cs typeface="Times New Roman" pitchFamily="18" charset="0"/>
              </a:rPr>
              <a:t>G.E.A.P.A. Batista, R.C. Prati, M.C. Monard, A study of the behavior of several methods for balancing machine learning training data, ACM SIGKDD Explor. Newsl. 6 (1) (2004) 20–29</a:t>
            </a: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15</a:t>
            </a:fld>
            <a:endParaRPr lang="en-IN"/>
          </a:p>
        </p:txBody>
      </p:sp>
      <p:graphicFrame>
        <p:nvGraphicFramePr>
          <p:cNvPr id="6" name="Object 5">
            <a:extLst>
              <a:ext uri="{FF2B5EF4-FFF2-40B4-BE49-F238E27FC236}">
                <a16:creationId xmlns:a16="http://schemas.microsoft.com/office/drawing/2014/main" id="{8AF63661-C1F6-46EE-8C24-A2466BADDF36}"/>
              </a:ext>
            </a:extLst>
          </p:cNvPr>
          <p:cNvGraphicFramePr>
            <a:graphicFrameLocks noChangeAspect="1"/>
          </p:cNvGraphicFramePr>
          <p:nvPr>
            <p:extLst>
              <p:ext uri="{D42A27DB-BD31-4B8C-83A1-F6EECF244321}">
                <p14:modId xmlns:p14="http://schemas.microsoft.com/office/powerpoint/2010/main" val="3991092113"/>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8651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16</a:t>
            </a:fld>
            <a:endParaRPr lang="en-IN"/>
          </a:p>
        </p:txBody>
      </p:sp>
      <p:pic>
        <p:nvPicPr>
          <p:cNvPr id="1026" name="Picture 2" descr="Thank you Slide|Contact Us|Single"/>
          <p:cNvPicPr>
            <a:picLocks noChangeAspect="1" noChangeArrowheads="1"/>
          </p:cNvPicPr>
          <p:nvPr/>
        </p:nvPicPr>
        <p:blipFill>
          <a:blip r:embed="rId3">
            <a:duotone>
              <a:prstClr val="black"/>
              <a:schemeClr val="tx2">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762000" y="321310"/>
            <a:ext cx="7924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511"/>
            <a:ext cx="7498080" cy="533400"/>
          </a:xfrm>
        </p:spPr>
        <p:txBody>
          <a:bodyPr>
            <a:noAutofit/>
          </a:bodyPr>
          <a:lstStyle/>
          <a:p>
            <a:pPr algn="ctr"/>
            <a:r>
              <a:rPr lang="en-US" sz="3200" b="1" dirty="0">
                <a:latin typeface="Times New Roman" pitchFamily="18" charset="0"/>
                <a:cs typeface="Times New Roman" pitchFamily="18" charset="0"/>
              </a:rPr>
              <a:t>Base Paper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90688" cy="5257800"/>
          </a:xfrm>
        </p:spPr>
        <p:txBody>
          <a:bodyPr>
            <a:normAutofit/>
          </a:bodyPr>
          <a:lstStyle/>
          <a:p>
            <a:pPr>
              <a:lnSpc>
                <a:spcPct val="150000"/>
              </a:lnSpc>
            </a:pPr>
            <a:r>
              <a:rPr lang="en-US" sz="2400" dirty="0">
                <a:latin typeface="Times New Roman" pitchFamily="18" charset="0"/>
                <a:cs typeface="Times New Roman" pitchFamily="18" charset="0"/>
              </a:rPr>
              <a:t>Base Paper 	Title:     Financial risk prediction in supply 				  chain finance based on buyer 				  transaction behavior</a:t>
            </a:r>
          </a:p>
          <a:p>
            <a:pPr>
              <a:lnSpc>
                <a:spcPct val="150000"/>
              </a:lnSpc>
            </a:pPr>
            <a:r>
              <a:rPr lang="en-US" sz="2400" dirty="0">
                <a:latin typeface="Times New Roman" pitchFamily="18" charset="0"/>
                <a:cs typeface="Times New Roman" pitchFamily="18" charset="0"/>
              </a:rPr>
              <a:t>Journal Name:          Decision Support Systems </a:t>
            </a:r>
          </a:p>
          <a:p>
            <a:pPr>
              <a:lnSpc>
                <a:spcPct val="150000"/>
              </a:lnSpc>
            </a:pPr>
            <a:r>
              <a:rPr lang="en-US" sz="2400" dirty="0">
                <a:latin typeface="Times New Roman" pitchFamily="18" charset="0"/>
                <a:cs typeface="Times New Roman" pitchFamily="18" charset="0"/>
              </a:rPr>
              <a:t>Year of Publication: 2023</a:t>
            </a:r>
          </a:p>
          <a:p>
            <a:pPr>
              <a:lnSpc>
                <a:spcPct val="150000"/>
              </a:lnSpc>
            </a:pPr>
            <a:r>
              <a:rPr lang="en-US" sz="2400" dirty="0">
                <a:latin typeface="Times New Roman" pitchFamily="18" charset="0"/>
                <a:cs typeface="Times New Roman" pitchFamily="18" charset="0"/>
              </a:rPr>
              <a:t>Publisher Name:      Elsevier</a:t>
            </a:r>
          </a:p>
          <a:p>
            <a:pPr>
              <a:lnSpc>
                <a:spcPct val="150000"/>
              </a:lnSpc>
            </a:pPr>
            <a:r>
              <a:rPr lang="en-US" sz="2400" dirty="0">
                <a:latin typeface="Times New Roman" pitchFamily="18" charset="0"/>
                <a:cs typeface="Times New Roman" pitchFamily="18" charset="0"/>
              </a:rPr>
              <a:t>Base Paper Link : </a:t>
            </a:r>
            <a:r>
              <a:rPr lang="en-US" sz="2400" dirty="0">
                <a:latin typeface="Times New Roman" pitchFamily="18" charset="0"/>
                <a:cs typeface="Times New Roman" pitchFamily="18" charset="0"/>
                <a:hlinkClick r:id="rId2"/>
              </a:rPr>
              <a:t>https://www.sciencedirect.com/science/article/pii/S0167923623000398</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2</a:t>
            </a:fld>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819078697"/>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2395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0825"/>
            <a:ext cx="7498080" cy="1143000"/>
          </a:xfrm>
        </p:spPr>
        <p:txBody>
          <a:bodyPr>
            <a:normAutofit/>
          </a:bodyPr>
          <a:lstStyle/>
          <a:p>
            <a:pPr algn="ctr"/>
            <a:r>
              <a:rPr lang="en-US"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714756" y="1393825"/>
            <a:ext cx="7714488" cy="4800600"/>
          </a:xfrm>
        </p:spPr>
        <p:txBody>
          <a:bodyPr>
            <a:normAutofit/>
          </a:bodyPr>
          <a:lstStyle/>
          <a:p>
            <a:pPr marL="82296" indent="0" algn="just">
              <a:lnSpc>
                <a:spcPct val="150000"/>
              </a:lnSpc>
              <a:buNone/>
            </a:pPr>
            <a:r>
              <a:rPr lang="en-US" sz="2400" dirty="0">
                <a:latin typeface="Times New Roman" pitchFamily="18" charset="0"/>
                <a:cs typeface="Times New Roman" pitchFamily="18" charset="0"/>
              </a:rPr>
              <a:t>Supply Chain Finance (SCF) is a type of supplier finance that enables the supplier to serve their receivables earlier than the actual payment date, thereby freeing up its working capital and also benefits the buyer as the buyer can obtain short-term credit at a lesser cost. Delayed payments by buyers pose a significant threat to supply chain stability. Thus, identifying potential supplier liquidity is crucial.</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3</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40204534"/>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267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85" y="-8890"/>
            <a:ext cx="7498080" cy="1143000"/>
          </a:xfrm>
        </p:spPr>
        <p:txBody>
          <a:bodyPr>
            <a:normAutofit/>
          </a:bodyPr>
          <a:lstStyle/>
          <a:p>
            <a:pPr algn="ctr"/>
            <a:r>
              <a:rPr lang="en-US" sz="3200" b="1" dirty="0">
                <a:latin typeface="Times New Roman" pitchFamily="18" charset="0"/>
                <a:cs typeface="Times New Roman" pitchFamily="18" charset="0"/>
              </a:rPr>
              <a:t>Literature Review</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74084464"/>
              </p:ext>
            </p:extLst>
          </p:nvPr>
        </p:nvGraphicFramePr>
        <p:xfrm>
          <a:off x="684785" y="1082040"/>
          <a:ext cx="8046719" cy="4652966"/>
        </p:xfrm>
        <a:graphic>
          <a:graphicData uri="http://schemas.openxmlformats.org/drawingml/2006/table">
            <a:tbl>
              <a:tblPr firstRow="1" bandRow="1">
                <a:tableStyleId>{5C22544A-7EE6-4342-B048-85BDC9FD1C3A}</a:tableStyleId>
              </a:tblPr>
              <a:tblGrid>
                <a:gridCol w="953685">
                  <a:extLst>
                    <a:ext uri="{9D8B030D-6E8A-4147-A177-3AD203B41FA5}">
                      <a16:colId xmlns:a16="http://schemas.microsoft.com/office/drawing/2014/main" val="20000"/>
                    </a:ext>
                  </a:extLst>
                </a:gridCol>
                <a:gridCol w="1827896">
                  <a:extLst>
                    <a:ext uri="{9D8B030D-6E8A-4147-A177-3AD203B41FA5}">
                      <a16:colId xmlns:a16="http://schemas.microsoft.com/office/drawing/2014/main" val="20001"/>
                    </a:ext>
                  </a:extLst>
                </a:gridCol>
                <a:gridCol w="2145791">
                  <a:extLst>
                    <a:ext uri="{9D8B030D-6E8A-4147-A177-3AD203B41FA5}">
                      <a16:colId xmlns:a16="http://schemas.microsoft.com/office/drawing/2014/main" val="20002"/>
                    </a:ext>
                  </a:extLst>
                </a:gridCol>
                <a:gridCol w="1748422">
                  <a:extLst>
                    <a:ext uri="{9D8B030D-6E8A-4147-A177-3AD203B41FA5}">
                      <a16:colId xmlns:a16="http://schemas.microsoft.com/office/drawing/2014/main" val="20003"/>
                    </a:ext>
                  </a:extLst>
                </a:gridCol>
                <a:gridCol w="1370925">
                  <a:extLst>
                    <a:ext uri="{9D8B030D-6E8A-4147-A177-3AD203B41FA5}">
                      <a16:colId xmlns:a16="http://schemas.microsoft.com/office/drawing/2014/main" val="20004"/>
                    </a:ext>
                  </a:extLst>
                </a:gridCol>
              </a:tblGrid>
              <a:tr h="599126">
                <a:tc>
                  <a:txBody>
                    <a:bodyPr/>
                    <a:lstStyle/>
                    <a:p>
                      <a:pPr algn="ctr"/>
                      <a:r>
                        <a:rPr lang="en-US" sz="2000" dirty="0" err="1">
                          <a:latin typeface="Times New Roman" pitchFamily="18" charset="0"/>
                          <a:cs typeface="Times New Roman" pitchFamily="18" charset="0"/>
                        </a:rPr>
                        <a:t>Sl</a:t>
                      </a:r>
                      <a:r>
                        <a:rPr lang="en-US" sz="2000" dirty="0">
                          <a:latin typeface="Times New Roman" pitchFamily="18" charset="0"/>
                          <a:cs typeface="Times New Roman" pitchFamily="18" charset="0"/>
                        </a:rPr>
                        <a:t> . 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Limitations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4511">
                <a:tc>
                  <a:txBody>
                    <a:bodyPr/>
                    <a:lstStyle/>
                    <a:p>
                      <a:pPr algn="ctr"/>
                      <a:r>
                        <a:rPr lang="en-US" sz="2000" dirty="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ctr"/>
                      <a:r>
                        <a:rPr lang="en-IN" sz="2000" dirty="0"/>
                        <a:t>C. </a:t>
                      </a:r>
                      <a:r>
                        <a:rPr lang="en-IN" sz="2000" dirty="0" err="1"/>
                        <a:t>Blome</a:t>
                      </a:r>
                      <a:r>
                        <a:rPr lang="en-IN" sz="2000" dirty="0"/>
                        <a:t>, T. Schoenherr,</a:t>
                      </a:r>
                    </a:p>
                    <a:p>
                      <a:pPr algn="ctr"/>
                      <a:r>
                        <a:rPr lang="en-US" sz="2000" dirty="0"/>
                        <a:t>Supply chain risk management in financial crises—a multiple case-study approach, </a:t>
                      </a:r>
                    </a:p>
                    <a:p>
                      <a:pPr algn="ctr"/>
                      <a:r>
                        <a:rPr lang="en-IN" sz="2000" dirty="0"/>
                        <a:t>Int. J. Prod. Econ. 134 (1) (2011) 43–57,</a:t>
                      </a:r>
                      <a:endParaRPr lang="en-IN"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CAPM and NPV,</a:t>
                      </a:r>
                    </a:p>
                    <a:p>
                      <a:pPr algn="ctr"/>
                      <a:r>
                        <a:rPr lang="en-IN" sz="2000" dirty="0">
                          <a:latin typeface="Times New Roman" pitchFamily="18" charset="0"/>
                          <a:cs typeface="Times New Roman" pitchFamily="18" charset="0"/>
                        </a:rPr>
                        <a:t>Credit Risk</a:t>
                      </a:r>
                    </a:p>
                    <a:p>
                      <a:pPr algn="ctr"/>
                      <a:r>
                        <a:rPr lang="en-IN" sz="2000" dirty="0">
                          <a:latin typeface="Times New Roman" pitchFamily="18" charset="0"/>
                          <a:cs typeface="Times New Roman" pitchFamily="18" charset="0"/>
                        </a:rPr>
                        <a:t>Prediction using historical data,</a:t>
                      </a:r>
                    </a:p>
                    <a:p>
                      <a:pPr algn="ctr"/>
                      <a:r>
                        <a:rPr lang="en-IN" sz="2000" dirty="0">
                          <a:latin typeface="Times New Roman" pitchFamily="18" charset="0"/>
                          <a:cs typeface="Times New Roman" pitchFamily="18" charset="0"/>
                        </a:rPr>
                        <a:t>Reverse Factoring</a:t>
                      </a:r>
                    </a:p>
                  </a:txBody>
                  <a:tcPr/>
                </a:tc>
                <a:tc>
                  <a:txBody>
                    <a:bodyPr/>
                    <a:lstStyle/>
                    <a:p>
                      <a:pPr algn="ctr"/>
                      <a:r>
                        <a:rPr lang="en-IN" sz="2000" dirty="0">
                          <a:latin typeface="Times New Roman" pitchFamily="18" charset="0"/>
                          <a:cs typeface="Times New Roman" pitchFamily="18" charset="0"/>
                        </a:rPr>
                        <a:t>Profitability and Value,</a:t>
                      </a:r>
                    </a:p>
                    <a:p>
                      <a:pPr algn="ctr"/>
                      <a:r>
                        <a:rPr lang="en-IN" sz="2000" dirty="0">
                          <a:latin typeface="Times New Roman" pitchFamily="18" charset="0"/>
                          <a:cs typeface="Times New Roman" pitchFamily="18" charset="0"/>
                        </a:rPr>
                        <a:t>Long-term</a:t>
                      </a:r>
                    </a:p>
                    <a:p>
                      <a:pPr algn="ctr"/>
                      <a:r>
                        <a:rPr lang="en-IN" sz="2000" dirty="0">
                          <a:latin typeface="Times New Roman" pitchFamily="18" charset="0"/>
                          <a:cs typeface="Times New Roman" pitchFamily="18" charset="0"/>
                        </a:rPr>
                        <a:t>Relationships,</a:t>
                      </a:r>
                    </a:p>
                    <a:p>
                      <a:pPr algn="ctr"/>
                      <a:r>
                        <a:rPr lang="en-IN" sz="2000" dirty="0">
                          <a:latin typeface="Times New Roman" pitchFamily="18" charset="0"/>
                          <a:cs typeface="Times New Roman" pitchFamily="18" charset="0"/>
                        </a:rPr>
                        <a:t>Generous Payment Terms for suppliers</a:t>
                      </a:r>
                    </a:p>
                  </a:txBody>
                  <a:tcPr/>
                </a:tc>
                <a:tc>
                  <a:txBody>
                    <a:bodyPr/>
                    <a:lstStyle/>
                    <a:p>
                      <a:pPr algn="ctr"/>
                      <a:r>
                        <a:rPr lang="en-IN" sz="2000" dirty="0">
                          <a:latin typeface="Times New Roman" pitchFamily="18" charset="0"/>
                          <a:cs typeface="Times New Roman" pitchFamily="18" charset="0"/>
                        </a:rPr>
                        <a:t>Incomplete Risk Indicators,</a:t>
                      </a:r>
                    </a:p>
                    <a:p>
                      <a:pPr algn="ctr"/>
                      <a:r>
                        <a:rPr lang="en-IN" sz="2000" dirty="0">
                          <a:latin typeface="Times New Roman" pitchFamily="18" charset="0"/>
                          <a:cs typeface="Times New Roman" pitchFamily="18" charset="0"/>
                        </a:rPr>
                        <a:t>Neglect of Specific Risks,</a:t>
                      </a:r>
                    </a:p>
                    <a:p>
                      <a:pPr algn="ctr"/>
                      <a:r>
                        <a:rPr lang="en-IN" sz="2000" dirty="0">
                          <a:latin typeface="Times New Roman" pitchFamily="18" charset="0"/>
                          <a:cs typeface="Times New Roman" pitchFamily="18" charset="0"/>
                        </a:rPr>
                        <a:t>Over</a:t>
                      </a:r>
                    </a:p>
                    <a:p>
                      <a:pPr algn="ctr"/>
                      <a:r>
                        <a:rPr lang="en-IN" sz="2000" dirty="0">
                          <a:latin typeface="Times New Roman" pitchFamily="18" charset="0"/>
                          <a:cs typeface="Times New Roman" pitchFamily="18" charset="0"/>
                        </a:rPr>
                        <a:t>emphasis on Delay</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AD972B8-CD70-467E-B72E-3C984BA5EE17}" type="datetime1">
              <a:rPr lang="en-IN" smtClean="0"/>
              <a:t>13-02-2024</a:t>
            </a:fld>
            <a:endParaRPr lang="en-IN" dirty="0"/>
          </a:p>
        </p:txBody>
      </p:sp>
      <p:sp>
        <p:nvSpPr>
          <p:cNvPr id="5" name="Slide Number Placeholder 4"/>
          <p:cNvSpPr>
            <a:spLocks noGrp="1"/>
          </p:cNvSpPr>
          <p:nvPr>
            <p:ph type="sldNum" sz="quarter" idx="12"/>
          </p:nvPr>
        </p:nvSpPr>
        <p:spPr/>
        <p:txBody>
          <a:bodyPr/>
          <a:lstStyle/>
          <a:p>
            <a:fld id="{E24311CC-E1A4-45F4-8734-CE9E717F3737}" type="slidenum">
              <a:rPr lang="en-IN" smtClean="0"/>
              <a:t>4</a:t>
            </a:fld>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794689669"/>
              </p:ext>
            </p:extLst>
          </p:nvPr>
        </p:nvGraphicFramePr>
        <p:xfrm>
          <a:off x="6654800" y="76200"/>
          <a:ext cx="2413000" cy="7620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800" y="76200"/>
                        <a:ext cx="2413000"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8038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498080" cy="1143000"/>
          </a:xfrm>
        </p:spPr>
        <p:txBody>
          <a:bodyPr>
            <a:normAutofit/>
          </a:bodyPr>
          <a:lstStyle/>
          <a:p>
            <a:pPr algn="ctr"/>
            <a:r>
              <a:rPr lang="en-US" sz="3200" b="1" dirty="0">
                <a:latin typeface="Times New Roman" pitchFamily="18" charset="0"/>
                <a:cs typeface="Times New Roman" pitchFamily="18" charset="0"/>
              </a:rPr>
              <a:t>Literature Review</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1073574"/>
              </p:ext>
            </p:extLst>
          </p:nvPr>
        </p:nvGraphicFramePr>
        <p:xfrm>
          <a:off x="228600" y="1219200"/>
          <a:ext cx="8686799" cy="5033423"/>
        </p:xfrm>
        <a:graphic>
          <a:graphicData uri="http://schemas.openxmlformats.org/drawingml/2006/table">
            <a:tbl>
              <a:tblPr firstRow="1" bandRow="1">
                <a:tableStyleId>{5C22544A-7EE6-4342-B048-85BDC9FD1C3A}</a:tableStyleId>
              </a:tblPr>
              <a:tblGrid>
                <a:gridCol w="715384">
                  <a:extLst>
                    <a:ext uri="{9D8B030D-6E8A-4147-A177-3AD203B41FA5}">
                      <a16:colId xmlns:a16="http://schemas.microsoft.com/office/drawing/2014/main" val="20000"/>
                    </a:ext>
                  </a:extLst>
                </a:gridCol>
                <a:gridCol w="2115869">
                  <a:extLst>
                    <a:ext uri="{9D8B030D-6E8A-4147-A177-3AD203B41FA5}">
                      <a16:colId xmlns:a16="http://schemas.microsoft.com/office/drawing/2014/main" val="20001"/>
                    </a:ext>
                  </a:extLst>
                </a:gridCol>
                <a:gridCol w="2402275">
                  <a:extLst>
                    <a:ext uri="{9D8B030D-6E8A-4147-A177-3AD203B41FA5}">
                      <a16:colId xmlns:a16="http://schemas.microsoft.com/office/drawing/2014/main" val="20002"/>
                    </a:ext>
                  </a:extLst>
                </a:gridCol>
                <a:gridCol w="1801706">
                  <a:extLst>
                    <a:ext uri="{9D8B030D-6E8A-4147-A177-3AD203B41FA5}">
                      <a16:colId xmlns:a16="http://schemas.microsoft.com/office/drawing/2014/main" val="20003"/>
                    </a:ext>
                  </a:extLst>
                </a:gridCol>
                <a:gridCol w="1651565">
                  <a:extLst>
                    <a:ext uri="{9D8B030D-6E8A-4147-A177-3AD203B41FA5}">
                      <a16:colId xmlns:a16="http://schemas.microsoft.com/office/drawing/2014/main" val="20004"/>
                    </a:ext>
                  </a:extLst>
                </a:gridCol>
              </a:tblGrid>
              <a:tr h="696817">
                <a:tc>
                  <a:txBody>
                    <a:bodyPr/>
                    <a:lstStyle/>
                    <a:p>
                      <a:pPr algn="ctr"/>
                      <a:r>
                        <a:rPr lang="en-US" sz="2000" dirty="0">
                          <a:latin typeface="Times New Roman" pitchFamily="18" charset="0"/>
                          <a:cs typeface="Times New Roman" pitchFamily="18" charset="0"/>
                        </a:rPr>
                        <a:t>Sl.</a:t>
                      </a:r>
                    </a:p>
                    <a:p>
                      <a:pPr algn="ctr"/>
                      <a:r>
                        <a:rPr lang="en-US" sz="2000" dirty="0">
                          <a:latin typeface="Times New Roman" pitchFamily="18" charset="0"/>
                          <a:cs typeface="Times New Roman" pitchFamily="18" charset="0"/>
                        </a:rPr>
                        <a:t>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Limitations</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332383">
                <a:tc>
                  <a:txBody>
                    <a:bodyPr/>
                    <a:lstStyle/>
                    <a:p>
                      <a:pPr algn="ctr"/>
                      <a:r>
                        <a:rPr lang="en-US" sz="2000" dirty="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pPr algn="ctr"/>
                      <a:r>
                        <a:rPr lang="en-US" sz="2000" dirty="0"/>
                        <a:t>E. </a:t>
                      </a:r>
                      <a:r>
                        <a:rPr lang="en-US" sz="2000" dirty="0" err="1"/>
                        <a:t>Adida</a:t>
                      </a:r>
                      <a:r>
                        <a:rPr lang="en-US" sz="2000" dirty="0"/>
                        <a:t>, H. </a:t>
                      </a:r>
                      <a:r>
                        <a:rPr lang="en-US" sz="2000" dirty="0" err="1"/>
                        <a:t>Mamani</a:t>
                      </a:r>
                      <a:r>
                        <a:rPr lang="en-US" sz="2000" dirty="0"/>
                        <a:t>, S. </a:t>
                      </a:r>
                      <a:r>
                        <a:rPr lang="en-US" sz="2000" dirty="0" err="1"/>
                        <a:t>Nassiri</a:t>
                      </a:r>
                      <a:r>
                        <a:rPr lang="en-US" sz="2000" dirty="0"/>
                        <a:t>, Bundled payment vs. fee-for-service: impact of payment scheme on performance, Manag. Sci. 63 (5) </a:t>
                      </a:r>
                    </a:p>
                    <a:p>
                      <a:pPr algn="ctr"/>
                      <a:r>
                        <a:rPr lang="en-US" sz="2000" dirty="0"/>
                        <a:t>(2016) 1–19, </a:t>
                      </a:r>
                    </a:p>
                  </a:txBody>
                  <a:tcPr/>
                </a:tc>
                <a:tc>
                  <a:txBody>
                    <a:bodyPr/>
                    <a:lstStyle/>
                    <a:p>
                      <a:pPr algn="ctr"/>
                      <a:r>
                        <a:rPr lang="en-IN" sz="2000" dirty="0">
                          <a:latin typeface="Times New Roman" pitchFamily="18" charset="0"/>
                          <a:cs typeface="Times New Roman" pitchFamily="18" charset="0"/>
                        </a:rPr>
                        <a:t>Combination of APS,NPS,DPS,</a:t>
                      </a:r>
                    </a:p>
                    <a:p>
                      <a:pPr algn="ctr"/>
                      <a:r>
                        <a:rPr lang="en-IN" sz="2000" dirty="0">
                          <a:latin typeface="Times New Roman" pitchFamily="18" charset="0"/>
                          <a:cs typeface="Times New Roman" pitchFamily="18" charset="0"/>
                        </a:rPr>
                        <a:t>Stackelberg Model,</a:t>
                      </a:r>
                    </a:p>
                    <a:p>
                      <a:pPr algn="ctr"/>
                      <a:r>
                        <a:rPr lang="en-IN" sz="2000" dirty="0">
                          <a:latin typeface="Times New Roman" pitchFamily="18" charset="0"/>
                          <a:cs typeface="Times New Roman" pitchFamily="18" charset="0"/>
                        </a:rPr>
                        <a:t>Blockchain-Based Smart Contracts,</a:t>
                      </a:r>
                    </a:p>
                    <a:p>
                      <a:pPr algn="ctr"/>
                      <a:r>
                        <a:rPr lang="en-IN" sz="2000" dirty="0">
                          <a:latin typeface="Times New Roman" pitchFamily="18" charset="0"/>
                          <a:cs typeface="Times New Roman" pitchFamily="18" charset="0"/>
                        </a:rPr>
                        <a:t>Data-Driven Modelling</a:t>
                      </a:r>
                    </a:p>
                  </a:txBody>
                  <a:tcPr/>
                </a:tc>
                <a:tc>
                  <a:txBody>
                    <a:bodyPr/>
                    <a:lstStyle/>
                    <a:p>
                      <a:pPr algn="ctr"/>
                      <a:r>
                        <a:rPr lang="en-IN" sz="2000" dirty="0">
                          <a:latin typeface="Times New Roman" pitchFamily="18" charset="0"/>
                          <a:cs typeface="Times New Roman" pitchFamily="18" charset="0"/>
                        </a:rPr>
                        <a:t>Short-Term Financing,</a:t>
                      </a:r>
                    </a:p>
                    <a:p>
                      <a:pPr algn="ctr"/>
                      <a:r>
                        <a:rPr lang="en-IN" sz="2000" dirty="0">
                          <a:latin typeface="Times New Roman" pitchFamily="18" charset="0"/>
                          <a:cs typeface="Times New Roman" pitchFamily="18" charset="0"/>
                        </a:rPr>
                        <a:t>Cash Flow Management,</a:t>
                      </a:r>
                    </a:p>
                    <a:p>
                      <a:pPr algn="ctr"/>
                      <a:r>
                        <a:rPr lang="en-IN" sz="2000" dirty="0">
                          <a:latin typeface="Times New Roman" pitchFamily="18" charset="0"/>
                          <a:cs typeface="Times New Roman" pitchFamily="18" charset="0"/>
                        </a:rPr>
                        <a:t>Strategic decisions based on pricing and profit</a:t>
                      </a:r>
                    </a:p>
                  </a:txBody>
                  <a:tcPr/>
                </a:tc>
                <a:tc>
                  <a:txBody>
                    <a:bodyPr/>
                    <a:lstStyle/>
                    <a:p>
                      <a:pPr algn="ctr"/>
                      <a:r>
                        <a:rPr lang="en-US" sz="2000" dirty="0">
                          <a:latin typeface="Times New Roman" pitchFamily="18" charset="0"/>
                          <a:cs typeface="Times New Roman" pitchFamily="18" charset="0"/>
                        </a:rPr>
                        <a:t>Delayed Payment from Large Buyers,</a:t>
                      </a:r>
                    </a:p>
                    <a:p>
                      <a:pPr algn="ctr"/>
                      <a:r>
                        <a:rPr lang="en-IN" sz="2000" dirty="0">
                          <a:latin typeface="Times New Roman" pitchFamily="18" charset="0"/>
                          <a:cs typeface="Times New Roman" pitchFamily="18" charset="0"/>
                        </a:rPr>
                        <a:t>Suppliers may not be identifying proper customers,</a:t>
                      </a:r>
                    </a:p>
                    <a:p>
                      <a:pPr algn="ctr"/>
                      <a:r>
                        <a:rPr lang="en-IN" sz="2000" dirty="0">
                          <a:latin typeface="Times New Roman" pitchFamily="18" charset="0"/>
                          <a:cs typeface="Times New Roman" pitchFamily="18" charset="0"/>
                        </a:rPr>
                        <a:t>Lack of generalizability due to data-driven approach </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AD972B8-CD70-467E-B72E-3C984BA5EE17}" type="datetime1">
              <a:rPr lang="en-IN" smtClean="0"/>
              <a:t>13-02-2024</a:t>
            </a:fld>
            <a:endParaRPr lang="en-IN" dirty="0"/>
          </a:p>
        </p:txBody>
      </p:sp>
      <p:sp>
        <p:nvSpPr>
          <p:cNvPr id="5" name="Slide Number Placeholder 4"/>
          <p:cNvSpPr>
            <a:spLocks noGrp="1"/>
          </p:cNvSpPr>
          <p:nvPr>
            <p:ph type="sldNum" sz="quarter" idx="12"/>
          </p:nvPr>
        </p:nvSpPr>
        <p:spPr/>
        <p:txBody>
          <a:bodyPr/>
          <a:lstStyle/>
          <a:p>
            <a:fld id="{E24311CC-E1A4-45F4-8734-CE9E717F3737}" type="slidenum">
              <a:rPr lang="en-IN" smtClean="0"/>
              <a:t>5</a:t>
            </a:fld>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115198548"/>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4705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711F702-9A71-4410-A1B1-D76A63A2E9D2}"/>
              </a:ext>
            </a:extLst>
          </p:cNvPr>
          <p:cNvGraphicFramePr>
            <a:graphicFrameLocks noChangeAspect="1"/>
          </p:cNvGraphicFramePr>
          <p:nvPr>
            <p:extLst>
              <p:ext uri="{D42A27DB-BD31-4B8C-83A1-F6EECF244321}">
                <p14:modId xmlns:p14="http://schemas.microsoft.com/office/powerpoint/2010/main" val="3094398932"/>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6" name="Title 1">
            <a:extLst>
              <a:ext uri="{FF2B5EF4-FFF2-40B4-BE49-F238E27FC236}">
                <a16:creationId xmlns:a16="http://schemas.microsoft.com/office/drawing/2014/main" id="{6A674FBA-39FE-480D-9071-66CB04A64CBE}"/>
              </a:ext>
            </a:extLst>
          </p:cNvPr>
          <p:cNvSpPr txBox="1">
            <a:spLocks/>
          </p:cNvSpPr>
          <p:nvPr/>
        </p:nvSpPr>
        <p:spPr>
          <a:xfrm>
            <a:off x="822960" y="303764"/>
            <a:ext cx="749808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Literature Review</a:t>
            </a:r>
            <a:endParaRPr lang="en-IN" sz="3200" b="1" dirty="0">
              <a:latin typeface="Times New Roman" pitchFamily="18" charset="0"/>
              <a:cs typeface="Times New Roman" pitchFamily="18" charset="0"/>
            </a:endParaRPr>
          </a:p>
        </p:txBody>
      </p:sp>
      <p:graphicFrame>
        <p:nvGraphicFramePr>
          <p:cNvPr id="7" name="Content Placeholder 5">
            <a:extLst>
              <a:ext uri="{FF2B5EF4-FFF2-40B4-BE49-F238E27FC236}">
                <a16:creationId xmlns:a16="http://schemas.microsoft.com/office/drawing/2014/main" id="{449792E8-E00C-4BAB-BC7D-3EBA8C0F2CE3}"/>
              </a:ext>
            </a:extLst>
          </p:cNvPr>
          <p:cNvGraphicFramePr>
            <a:graphicFrameLocks/>
          </p:cNvGraphicFramePr>
          <p:nvPr>
            <p:extLst>
              <p:ext uri="{D42A27DB-BD31-4B8C-83A1-F6EECF244321}">
                <p14:modId xmlns:p14="http://schemas.microsoft.com/office/powerpoint/2010/main" val="2675486470"/>
              </p:ext>
            </p:extLst>
          </p:nvPr>
        </p:nvGraphicFramePr>
        <p:xfrm>
          <a:off x="609600" y="1227856"/>
          <a:ext cx="8305800" cy="4754880"/>
        </p:xfrm>
        <a:graphic>
          <a:graphicData uri="http://schemas.openxmlformats.org/drawingml/2006/table">
            <a:tbl>
              <a:tblPr firstRow="1" bandRow="1">
                <a:tableStyleId>{5C22544A-7EE6-4342-B048-85BDC9FD1C3A}</a:tableStyleId>
              </a:tblPr>
              <a:tblGrid>
                <a:gridCol w="684007">
                  <a:extLst>
                    <a:ext uri="{9D8B030D-6E8A-4147-A177-3AD203B41FA5}">
                      <a16:colId xmlns:a16="http://schemas.microsoft.com/office/drawing/2014/main" val="20000"/>
                    </a:ext>
                  </a:extLst>
                </a:gridCol>
                <a:gridCol w="2023068">
                  <a:extLst>
                    <a:ext uri="{9D8B030D-6E8A-4147-A177-3AD203B41FA5}">
                      <a16:colId xmlns:a16="http://schemas.microsoft.com/office/drawing/2014/main" val="20001"/>
                    </a:ext>
                  </a:extLst>
                </a:gridCol>
                <a:gridCol w="2296912">
                  <a:extLst>
                    <a:ext uri="{9D8B030D-6E8A-4147-A177-3AD203B41FA5}">
                      <a16:colId xmlns:a16="http://schemas.microsoft.com/office/drawing/2014/main" val="20002"/>
                    </a:ext>
                  </a:extLst>
                </a:gridCol>
                <a:gridCol w="1602021">
                  <a:extLst>
                    <a:ext uri="{9D8B030D-6E8A-4147-A177-3AD203B41FA5}">
                      <a16:colId xmlns:a16="http://schemas.microsoft.com/office/drawing/2014/main" val="20003"/>
                    </a:ext>
                  </a:extLst>
                </a:gridCol>
                <a:gridCol w="1699792">
                  <a:extLst>
                    <a:ext uri="{9D8B030D-6E8A-4147-A177-3AD203B41FA5}">
                      <a16:colId xmlns:a16="http://schemas.microsoft.com/office/drawing/2014/main" val="20004"/>
                    </a:ext>
                  </a:extLst>
                </a:gridCol>
              </a:tblGrid>
              <a:tr h="370840">
                <a:tc>
                  <a:txBody>
                    <a:bodyPr/>
                    <a:lstStyle/>
                    <a:p>
                      <a:pPr algn="ctr"/>
                      <a:r>
                        <a:rPr lang="en-US" sz="2000" dirty="0">
                          <a:latin typeface="Times New Roman" pitchFamily="18" charset="0"/>
                          <a:cs typeface="Times New Roman" pitchFamily="18" charset="0"/>
                        </a:rPr>
                        <a:t>Sl.</a:t>
                      </a:r>
                    </a:p>
                    <a:p>
                      <a:pPr algn="ctr"/>
                      <a:r>
                        <a:rPr lang="en-US" sz="2000" dirty="0">
                          <a:latin typeface="Times New Roman" pitchFamily="18" charset="0"/>
                          <a:cs typeface="Times New Roman" pitchFamily="18" charset="0"/>
                        </a:rPr>
                        <a:t>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Limitations</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sz="2000" dirty="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pPr algn="ctr"/>
                      <a:r>
                        <a:rPr lang="en-US" sz="2000" dirty="0"/>
                        <a:t>X. Chen, X. Wang, D.D. Wu, Credit risk measurement and early warning of SMEs: an empirical study of listed SMEs in China, </a:t>
                      </a:r>
                      <a:r>
                        <a:rPr lang="en-US" sz="2000" dirty="0" err="1"/>
                        <a:t>Decis</a:t>
                      </a:r>
                      <a:r>
                        <a:rPr lang="en-US" sz="2000" dirty="0"/>
                        <a:t>. Support. Syst. 49 (3) (2010) </a:t>
                      </a:r>
                    </a:p>
                    <a:p>
                      <a:pPr algn="ctr"/>
                      <a:r>
                        <a:rPr lang="en-US" sz="2000" dirty="0"/>
                        <a:t>301–310</a:t>
                      </a:r>
                    </a:p>
                  </a:txBody>
                  <a:tcPr/>
                </a:tc>
                <a:tc>
                  <a:txBody>
                    <a:bodyPr/>
                    <a:lstStyle/>
                    <a:p>
                      <a:pPr algn="ctr"/>
                      <a:r>
                        <a:rPr lang="en-IN" sz="2000" dirty="0">
                          <a:latin typeface="Times New Roman" pitchFamily="18" charset="0"/>
                          <a:cs typeface="Times New Roman" pitchFamily="18" charset="0"/>
                        </a:rPr>
                        <a:t>Modified KMV Model with tuning parameters,</a:t>
                      </a:r>
                    </a:p>
                    <a:p>
                      <a:pPr algn="ctr"/>
                      <a:r>
                        <a:rPr lang="en-US" sz="1800" b="0" i="0" kern="1200" dirty="0">
                          <a:solidFill>
                            <a:schemeClr val="dk1"/>
                          </a:solidFill>
                          <a:effectLst/>
                          <a:latin typeface="+mn-lt"/>
                          <a:ea typeface="+mn-ea"/>
                          <a:cs typeface="+mn-cs"/>
                        </a:rPr>
                        <a:t>two credit warning lines (DD = 40 and DD = 30) foe credit crisis in SMEs,</a:t>
                      </a:r>
                    </a:p>
                    <a:p>
                      <a:pPr algn="ctr"/>
                      <a:r>
                        <a:rPr lang="en-US" sz="2000" dirty="0">
                          <a:latin typeface="Times New Roman" pitchFamily="18" charset="0"/>
                          <a:cs typeface="Times New Roman" pitchFamily="18" charset="0"/>
                        </a:rPr>
                        <a:t>Default Distance (DD) as a measure for credit risk prediction.</a:t>
                      </a:r>
                      <a:endParaRPr lang="en-IN"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Stability in Predictive Accuracy,</a:t>
                      </a:r>
                    </a:p>
                    <a:p>
                      <a:pPr algn="ctr"/>
                      <a:r>
                        <a:rPr lang="en-US" sz="1800" b="0" i="0" kern="1200" dirty="0">
                          <a:solidFill>
                            <a:schemeClr val="dk1"/>
                          </a:solidFill>
                          <a:effectLst/>
                          <a:latin typeface="+mn-lt"/>
                          <a:ea typeface="+mn-ea"/>
                          <a:cs typeface="+mn-cs"/>
                        </a:rPr>
                        <a:t>  warning lines (DD = 40 and DD = 30) provided a practical tool for monitoring crises</a:t>
                      </a:r>
                    </a:p>
                    <a:p>
                      <a:pPr algn="ctr"/>
                      <a:endParaRPr lang="en-IN"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Limited generalization</a:t>
                      </a:r>
                    </a:p>
                    <a:p>
                      <a:pPr algn="ctr"/>
                      <a:r>
                        <a:rPr lang="en-IN" sz="2000" dirty="0">
                          <a:latin typeface="Times New Roman" pitchFamily="18" charset="0"/>
                          <a:cs typeface="Times New Roman" pitchFamily="18" charset="0"/>
                        </a:rPr>
                        <a:t>Focused on the years 2004 to 2006,</a:t>
                      </a:r>
                    </a:p>
                    <a:p>
                      <a:pPr algn="ctr"/>
                      <a:r>
                        <a:rPr lang="en-IN" sz="2000" dirty="0">
                          <a:latin typeface="Times New Roman" pitchFamily="18" charset="0"/>
                          <a:cs typeface="Times New Roman" pitchFamily="18" charset="0"/>
                        </a:rPr>
                        <a:t>Limitation in data availability </a:t>
                      </a:r>
                    </a:p>
                  </a:txBody>
                  <a:tcPr/>
                </a:tc>
                <a:extLst>
                  <a:ext uri="{0D108BD9-81ED-4DB2-BD59-A6C34878D82A}">
                    <a16:rowId xmlns:a16="http://schemas.microsoft.com/office/drawing/2014/main" val="10001"/>
                  </a:ext>
                </a:extLst>
              </a:tr>
            </a:tbl>
          </a:graphicData>
        </a:graphic>
      </p:graphicFrame>
      <p:sp>
        <p:nvSpPr>
          <p:cNvPr id="8" name="Date Placeholder 3">
            <a:extLst>
              <a:ext uri="{FF2B5EF4-FFF2-40B4-BE49-F238E27FC236}">
                <a16:creationId xmlns:a16="http://schemas.microsoft.com/office/drawing/2014/main" id="{89482205-D920-4550-8B2E-97313FB3AD08}"/>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13-02-2024</a:t>
            </a:fld>
            <a:endParaRPr lang="en-IN" dirty="0"/>
          </a:p>
        </p:txBody>
      </p:sp>
      <p:sp>
        <p:nvSpPr>
          <p:cNvPr id="9" name="Slide Number Placeholder 4">
            <a:extLst>
              <a:ext uri="{FF2B5EF4-FFF2-40B4-BE49-F238E27FC236}">
                <a16:creationId xmlns:a16="http://schemas.microsoft.com/office/drawing/2014/main" id="{4004FACA-E79D-4A57-80F8-2BFA88F7745C}"/>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6</a:t>
            </a:fld>
            <a:endParaRPr lang="en-IN"/>
          </a:p>
        </p:txBody>
      </p:sp>
    </p:spTree>
    <p:extLst>
      <p:ext uri="{BB962C8B-B14F-4D97-AF65-F5344CB8AC3E}">
        <p14:creationId xmlns:p14="http://schemas.microsoft.com/office/powerpoint/2010/main" val="63409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18683-1FDD-4300-8FD2-7045FDDCCCE7}"/>
              </a:ext>
            </a:extLst>
          </p:cNvPr>
          <p:cNvSpPr>
            <a:spLocks noGrp="1"/>
          </p:cNvSpPr>
          <p:nvPr>
            <p:ph type="dt" sz="half" idx="10"/>
          </p:nvPr>
        </p:nvSpPr>
        <p:spPr/>
        <p:txBody>
          <a:bodyPr/>
          <a:lstStyle/>
          <a:p>
            <a:fld id="{EA606B66-9F57-4E70-B5E2-D65714184240}" type="datetime1">
              <a:rPr lang="en-IN" smtClean="0"/>
              <a:t>13-02-2024</a:t>
            </a:fld>
            <a:endParaRPr lang="en-IN"/>
          </a:p>
        </p:txBody>
      </p:sp>
      <p:sp>
        <p:nvSpPr>
          <p:cNvPr id="3" name="Slide Number Placeholder 2">
            <a:extLst>
              <a:ext uri="{FF2B5EF4-FFF2-40B4-BE49-F238E27FC236}">
                <a16:creationId xmlns:a16="http://schemas.microsoft.com/office/drawing/2014/main" id="{BB58FC59-68AF-41D0-9620-7A3635CD28BA}"/>
              </a:ext>
            </a:extLst>
          </p:cNvPr>
          <p:cNvSpPr>
            <a:spLocks noGrp="1"/>
          </p:cNvSpPr>
          <p:nvPr>
            <p:ph type="sldNum" sz="quarter" idx="12"/>
          </p:nvPr>
        </p:nvSpPr>
        <p:spPr/>
        <p:txBody>
          <a:bodyPr/>
          <a:lstStyle/>
          <a:p>
            <a:fld id="{E24311CC-E1A4-45F4-8734-CE9E717F3737}" type="slidenum">
              <a:rPr lang="en-IN" smtClean="0"/>
              <a:t>7</a:t>
            </a:fld>
            <a:endParaRPr lang="en-IN"/>
          </a:p>
        </p:txBody>
      </p:sp>
      <p:sp>
        <p:nvSpPr>
          <p:cNvPr id="4" name="Title 1">
            <a:extLst>
              <a:ext uri="{FF2B5EF4-FFF2-40B4-BE49-F238E27FC236}">
                <a16:creationId xmlns:a16="http://schemas.microsoft.com/office/drawing/2014/main" id="{9BFDDDC2-2382-4028-BEC6-CA7137A0322F}"/>
              </a:ext>
            </a:extLst>
          </p:cNvPr>
          <p:cNvSpPr txBox="1">
            <a:spLocks/>
          </p:cNvSpPr>
          <p:nvPr/>
        </p:nvSpPr>
        <p:spPr>
          <a:xfrm>
            <a:off x="609600" y="1295400"/>
            <a:ext cx="749808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Data Set</a:t>
            </a:r>
            <a:endParaRPr lang="en-IN" sz="32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474CDB41-02A2-4AC2-9232-9285B7C8DFC2}"/>
              </a:ext>
            </a:extLst>
          </p:cNvPr>
          <p:cNvSpPr txBox="1">
            <a:spLocks/>
          </p:cNvSpPr>
          <p:nvPr/>
        </p:nvSpPr>
        <p:spPr>
          <a:xfrm>
            <a:off x="1143000" y="2209800"/>
            <a:ext cx="77144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5196" algn="just">
              <a:lnSpc>
                <a:spcPct val="150000"/>
              </a:lnSpc>
              <a:buFontTx/>
              <a:buChar char="-"/>
            </a:pPr>
            <a:r>
              <a:rPr lang="en-IN" sz="2400" dirty="0">
                <a:latin typeface="Times New Roman" pitchFamily="18" charset="0"/>
                <a:cs typeface="Times New Roman" pitchFamily="18" charset="0"/>
              </a:rPr>
              <a:t>The payment practices dataset from the </a:t>
            </a:r>
          </a:p>
          <a:p>
            <a:pPr marL="425196" algn="just">
              <a:lnSpc>
                <a:spcPct val="150000"/>
              </a:lnSpc>
              <a:buFontTx/>
              <a:buChar char="-"/>
            </a:pPr>
            <a:r>
              <a:rPr lang="en-IN" sz="2400" dirty="0">
                <a:latin typeface="Times New Roman" pitchFamily="18" charset="0"/>
                <a:cs typeface="Times New Roman" pitchFamily="18" charset="0"/>
              </a:rPr>
              <a:t>The dataset consists of 77681 entries and 23 attributes.</a:t>
            </a:r>
          </a:p>
          <a:p>
            <a:pPr marL="425196" algn="just">
              <a:lnSpc>
                <a:spcPct val="150000"/>
              </a:lnSpc>
              <a:buFontTx/>
              <a:buChar char="-"/>
            </a:pPr>
            <a:r>
              <a:rPr lang="en-IN" sz="2400" dirty="0">
                <a:latin typeface="Times New Roman" pitchFamily="18" charset="0"/>
                <a:cs typeface="Times New Roman" pitchFamily="18" charset="0"/>
              </a:rPr>
              <a:t>Data is from the UK government website</a:t>
            </a:r>
          </a:p>
          <a:p>
            <a:pPr marL="82296" indent="0" algn="just">
              <a:lnSpc>
                <a:spcPct val="150000"/>
              </a:lnSpc>
              <a:buNone/>
            </a:pPr>
            <a:r>
              <a:rPr lang="en-IN" sz="2400" dirty="0">
                <a:latin typeface="Times New Roman" pitchFamily="18" charset="0"/>
                <a:cs typeface="Times New Roman" pitchFamily="18" charset="0"/>
              </a:rPr>
              <a:t> </a:t>
            </a:r>
            <a:r>
              <a:rPr lang="en-IN" sz="2000" b="0" i="0" u="none" strike="noStrike" dirty="0">
                <a:solidFill>
                  <a:srgbClr val="1F1F1F"/>
                </a:solidFill>
                <a:effectLst/>
                <a:latin typeface="ElsevierGulliver"/>
                <a:hlinkClick r:id="rId2"/>
              </a:rPr>
              <a:t>https://check-payment-practices.service.gov.uk/export</a:t>
            </a:r>
            <a:r>
              <a:rPr lang="en-IN" sz="2000" dirty="0">
                <a:solidFill>
                  <a:srgbClr val="1F1F1F"/>
                </a:solidFill>
                <a:latin typeface="ElsevierGulliver"/>
              </a:rPr>
              <a:t> </a:t>
            </a:r>
          </a:p>
          <a:p>
            <a:pPr marL="425196" algn="just">
              <a:lnSpc>
                <a:spcPct val="150000"/>
              </a:lnSpc>
              <a:buFontTx/>
              <a:buChar char="-"/>
            </a:pPr>
            <a:endParaRPr lang="en-IN" sz="1400" dirty="0">
              <a:solidFill>
                <a:srgbClr val="1F1F1F"/>
              </a:solidFill>
              <a:latin typeface="ElsevierGulliver"/>
            </a:endParaRPr>
          </a:p>
        </p:txBody>
      </p:sp>
      <p:sp>
        <p:nvSpPr>
          <p:cNvPr id="6" name="Date Placeholder 3">
            <a:extLst>
              <a:ext uri="{FF2B5EF4-FFF2-40B4-BE49-F238E27FC236}">
                <a16:creationId xmlns:a16="http://schemas.microsoft.com/office/drawing/2014/main" id="{A4E2BBF0-BDF5-4895-831E-5FEB1EFCCAC8}"/>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13-02-2024</a:t>
            </a:fld>
            <a:endParaRPr lang="en-IN"/>
          </a:p>
        </p:txBody>
      </p:sp>
      <p:sp>
        <p:nvSpPr>
          <p:cNvPr id="7" name="Slide Number Placeholder 4">
            <a:extLst>
              <a:ext uri="{FF2B5EF4-FFF2-40B4-BE49-F238E27FC236}">
                <a16:creationId xmlns:a16="http://schemas.microsoft.com/office/drawing/2014/main" id="{FBD23E74-1EC2-4424-ABB0-4735F7CEB03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7</a:t>
            </a:fld>
            <a:endParaRPr lang="en-IN"/>
          </a:p>
        </p:txBody>
      </p:sp>
      <p:graphicFrame>
        <p:nvGraphicFramePr>
          <p:cNvPr id="8" name="Object 7">
            <a:extLst>
              <a:ext uri="{FF2B5EF4-FFF2-40B4-BE49-F238E27FC236}">
                <a16:creationId xmlns:a16="http://schemas.microsoft.com/office/drawing/2014/main" id="{2377CC00-3499-4D21-B4A9-E75310A20B78}"/>
              </a:ext>
            </a:extLst>
          </p:cNvPr>
          <p:cNvGraphicFramePr>
            <a:graphicFrameLocks noChangeAspect="1"/>
          </p:cNvGraphicFramePr>
          <p:nvPr>
            <p:extLst>
              <p:ext uri="{D42A27DB-BD31-4B8C-83A1-F6EECF244321}">
                <p14:modId xmlns:p14="http://schemas.microsoft.com/office/powerpoint/2010/main" val="2183399938"/>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911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47363"/>
            <a:ext cx="7498080" cy="944562"/>
          </a:xfrm>
        </p:spPr>
        <p:txBody>
          <a:bodyPr>
            <a:normAutofit/>
          </a:bodyPr>
          <a:lstStyle/>
          <a:p>
            <a:r>
              <a:rPr lang="en-US" sz="3200" b="1" dirty="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2057400"/>
            <a:ext cx="7498080" cy="4800600"/>
          </a:xfrm>
        </p:spPr>
        <p:txBody>
          <a:bodyPr>
            <a:normAutofit/>
          </a:bodyPr>
          <a:lstStyle/>
          <a:p>
            <a:pPr marL="0" indent="0" algn="just">
              <a:lnSpc>
                <a:spcPct val="150000"/>
              </a:lnSpc>
              <a:buNone/>
            </a:pPr>
            <a:r>
              <a:rPr lang="en-IN" sz="2400" dirty="0">
                <a:latin typeface="Times New Roman" pitchFamily="18" charset="0"/>
                <a:cs typeface="Times New Roman" pitchFamily="18" charset="0"/>
              </a:rPr>
              <a:t>Supply Chain Finance is prone to risk with delayed payments and hence analysis, identification and assessment of imperative reasons are crucial for smooth transactions.,</a:t>
            </a: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8</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390961984"/>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5991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98080" cy="944562"/>
          </a:xfrm>
        </p:spPr>
        <p:txBody>
          <a:bodyPr>
            <a:normAutofit/>
          </a:bodyPr>
          <a:lstStyle/>
          <a:p>
            <a:pPr algn="ctr"/>
            <a:r>
              <a:rPr lang="en-US" sz="3200" b="1" dirty="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19200"/>
            <a:ext cx="7498080" cy="4800600"/>
          </a:xfrm>
        </p:spPr>
        <p:txBody>
          <a:bodyPr>
            <a:normAutofit/>
          </a:bodyPr>
          <a:lstStyle/>
          <a:p>
            <a:pPr>
              <a:lnSpc>
                <a:spcPct val="150000"/>
              </a:lnSpc>
            </a:pPr>
            <a:r>
              <a:rPr lang="en-US" sz="2400" dirty="0">
                <a:latin typeface="Times New Roman" pitchFamily="18" charset="0"/>
                <a:cs typeface="Times New Roman" pitchFamily="18" charset="0"/>
              </a:rPr>
              <a:t>This work addresses this issue by developing a finance risk prediction model using XGBoost and examined by customer transaction behavior. </a:t>
            </a:r>
          </a:p>
          <a:p>
            <a:pPr>
              <a:lnSpc>
                <a:spcPct val="150000"/>
              </a:lnSpc>
            </a:pPr>
            <a:r>
              <a:rPr lang="en-US" sz="2400" dirty="0">
                <a:latin typeface="Times New Roman" pitchFamily="18" charset="0"/>
                <a:cs typeface="Times New Roman" pitchFamily="18" charset="0"/>
              </a:rPr>
              <a:t>In this work there will be a comparative analysis for risk assessment using various machine learning algorithms like Random Forest, Gradient Boosting Decision Tree (GBDT), and LightGBM.</a:t>
            </a:r>
          </a:p>
        </p:txBody>
      </p:sp>
      <p:sp>
        <p:nvSpPr>
          <p:cNvPr id="4" name="Date Placeholder 3"/>
          <p:cNvSpPr>
            <a:spLocks noGrp="1"/>
          </p:cNvSpPr>
          <p:nvPr>
            <p:ph type="dt" sz="half" idx="10"/>
          </p:nvPr>
        </p:nvSpPr>
        <p:spPr/>
        <p:txBody>
          <a:bodyPr/>
          <a:lstStyle/>
          <a:p>
            <a:fld id="{0AD972B8-CD70-467E-B72E-3C984BA5EE17}" type="datetime1">
              <a:rPr lang="en-IN" smtClean="0"/>
              <a:t>13-02-2024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9</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869287479"/>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37050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1315</TotalTime>
  <Words>1177</Words>
  <Application>Microsoft Office PowerPoint</Application>
  <PresentationFormat>On-screen Show (4:3)</PresentationFormat>
  <Paragraphs>183</Paragraphs>
  <Slides>16</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ElsevierGulliver</vt:lpstr>
      <vt:lpstr>Times New Roman</vt:lpstr>
      <vt:lpstr>Office Theme</vt:lpstr>
      <vt:lpstr>Bitmap Image</vt:lpstr>
      <vt:lpstr>Identifying Risk through Customer Transaction: XGBoost Technique in Supply Chain Finance </vt:lpstr>
      <vt:lpstr>Base Paper </vt:lpstr>
      <vt:lpstr>Introduction</vt:lpstr>
      <vt:lpstr>Literature Review</vt:lpstr>
      <vt:lpstr>Literature Review</vt:lpstr>
      <vt:lpstr>PowerPoint Presentation</vt:lpstr>
      <vt:lpstr>PowerPoint Presentation</vt:lpstr>
      <vt:lpstr>Problem Statement</vt:lpstr>
      <vt:lpstr>Objective</vt:lpstr>
      <vt:lpstr>Methodology </vt:lpstr>
      <vt:lpstr>PowerPoint Presentation</vt:lpstr>
      <vt:lpstr>Hardware and Software Requirements</vt:lpstr>
      <vt:lpstr>Expected Outcome</vt:lpstr>
      <vt:lpstr>Work Plan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(New and unique title – not the base paper title and existing papers)</dc:title>
  <dc:creator>shanjay</dc:creator>
  <cp:lastModifiedBy>Dashti Krishna Venkat Chowdary</cp:lastModifiedBy>
  <cp:revision>24</cp:revision>
  <dcterms:created xsi:type="dcterms:W3CDTF">2023-02-03T08:21:32Z</dcterms:created>
  <dcterms:modified xsi:type="dcterms:W3CDTF">2024-02-13T18:26:24Z</dcterms:modified>
</cp:coreProperties>
</file>