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3047C1-8ABB-41AD-92CD-5378642C2352}" v="1741" dt="2020-12-02T19:59:05.097"/>
    <p1510:client id="{A1836EA6-ACD4-4D59-930B-B19D6074D411}" v="1300" dt="2020-12-02T14:39:17.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AI CHATBOT </a:t>
            </a:r>
            <a:br>
              <a:rPr lang="en-US" dirty="0">
                <a:cs typeface="Calibri Light"/>
              </a:rPr>
            </a:br>
            <a:r>
              <a:rPr lang="en-US" sz="4000">
                <a:cs typeface="Calibri Light"/>
              </a:rPr>
              <a:t>Based on Natural Language Processing[NLP]</a:t>
            </a:r>
            <a:endParaRPr lang="en-US">
              <a:cs typeface="Calibri Light"/>
            </a:endParaRPr>
          </a:p>
        </p:txBody>
      </p:sp>
      <p:sp>
        <p:nvSpPr>
          <p:cNvPr id="3" name="Subtitle 2"/>
          <p:cNvSpPr>
            <a:spLocks noGrp="1"/>
          </p:cNvSpPr>
          <p:nvPr>
            <p:ph type="subTitle" idx="1"/>
          </p:nvPr>
        </p:nvSpPr>
        <p:spPr>
          <a:xfrm>
            <a:off x="6920631" y="3967380"/>
            <a:ext cx="3893507" cy="2334255"/>
          </a:xfrm>
        </p:spPr>
        <p:txBody>
          <a:bodyPr vert="horz" lIns="91440" tIns="45720" rIns="91440" bIns="45720" rtlCol="0" anchor="t">
            <a:normAutofit/>
          </a:bodyPr>
          <a:lstStyle/>
          <a:p>
            <a:r>
              <a:rPr lang="en-US" i="1" dirty="0">
                <a:cs typeface="Calibri"/>
              </a:rPr>
              <a:t>Project presented by</a:t>
            </a:r>
            <a:r>
              <a:rPr lang="en-US" dirty="0">
                <a:cs typeface="Calibri"/>
              </a:rPr>
              <a:t>:</a:t>
            </a:r>
          </a:p>
          <a:p>
            <a:r>
              <a:rPr lang="en-US" dirty="0">
                <a:cs typeface="Calibri"/>
              </a:rPr>
              <a:t>   Ramgopal J</a:t>
            </a:r>
          </a:p>
          <a:p>
            <a:r>
              <a:rPr lang="en-US" dirty="0">
                <a:cs typeface="Calibri"/>
              </a:rPr>
              <a:t>Sambhu </a:t>
            </a:r>
            <a:r>
              <a:rPr lang="en-US" dirty="0" err="1">
                <a:cs typeface="Calibri"/>
              </a:rPr>
              <a:t>Nampoothiri</a:t>
            </a:r>
            <a:r>
              <a:rPr lang="en-US" dirty="0">
                <a:cs typeface="Calibri"/>
              </a:rPr>
              <a:t> G</a:t>
            </a:r>
          </a:p>
          <a:p>
            <a:r>
              <a:rPr lang="en-US" dirty="0">
                <a:cs typeface="Calibri"/>
              </a:rPr>
              <a:t>Krishna Dev 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DFCB5-931E-4327-9AB7-F21B67DF71E2}"/>
              </a:ext>
            </a:extLst>
          </p:cNvPr>
          <p:cNvSpPr>
            <a:spLocks noGrp="1"/>
          </p:cNvSpPr>
          <p:nvPr>
            <p:ph idx="1"/>
          </p:nvPr>
        </p:nvSpPr>
        <p:spPr/>
        <p:txBody>
          <a:bodyPr vert="horz" lIns="91440" tIns="45720" rIns="91440" bIns="45720" rtlCol="0" anchor="t">
            <a:normAutofit/>
          </a:bodyPr>
          <a:lstStyle/>
          <a:p>
            <a:r>
              <a:rPr lang="en-US">
                <a:cs typeface="Calibri"/>
              </a:rPr>
              <a:t>The above model was trained on Google Colab GPU for 5000 epochs.</a:t>
            </a:r>
            <a:endParaRPr lang="en-US" dirty="0">
              <a:cs typeface="Calibri"/>
            </a:endParaRPr>
          </a:p>
          <a:p>
            <a:r>
              <a:rPr lang="en-US">
                <a:cs typeface="Calibri"/>
              </a:rPr>
              <a:t>At the end</a:t>
            </a:r>
            <a:r>
              <a:rPr lang="en-US" dirty="0">
                <a:cs typeface="Calibri"/>
              </a:rPr>
              <a:t> </a:t>
            </a:r>
            <a:r>
              <a:rPr lang="en-US">
                <a:cs typeface="Calibri"/>
              </a:rPr>
              <a:t>of 5000 epochs, </a:t>
            </a:r>
          </a:p>
          <a:p>
            <a:r>
              <a:rPr lang="en-US">
                <a:ea typeface="+mn-lt"/>
                <a:cs typeface="+mn-lt"/>
              </a:rPr>
              <a:t>Loss: 9.0007e-05 </a:t>
            </a:r>
            <a:endParaRPr lang="en-US" dirty="0">
              <a:ea typeface="+mn-lt"/>
              <a:cs typeface="+mn-lt"/>
            </a:endParaRPr>
          </a:p>
          <a:p>
            <a:r>
              <a:rPr lang="en-US">
                <a:ea typeface="+mn-lt"/>
                <a:cs typeface="+mn-lt"/>
              </a:rPr>
              <a:t>Accuracy: 1.0000</a:t>
            </a:r>
            <a:endParaRPr lang="en-US">
              <a:cs typeface="Calibri"/>
            </a:endParaRPr>
          </a:p>
        </p:txBody>
      </p:sp>
    </p:spTree>
    <p:extLst>
      <p:ext uri="{BB962C8B-B14F-4D97-AF65-F5344CB8AC3E}">
        <p14:creationId xmlns:p14="http://schemas.microsoft.com/office/powerpoint/2010/main" val="372700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4188-A9A1-47FC-BDE8-BBE0F01F586E}"/>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F86F2050-D42D-469E-A061-BCBFB02C1B4C}"/>
              </a:ext>
            </a:extLst>
          </p:cNvPr>
          <p:cNvSpPr>
            <a:spLocks noGrp="1"/>
          </p:cNvSpPr>
          <p:nvPr>
            <p:ph idx="1"/>
          </p:nvPr>
        </p:nvSpPr>
        <p:spPr/>
        <p:txBody>
          <a:bodyPr vert="horz" lIns="91440" tIns="45720" rIns="91440" bIns="45720" rtlCol="0" anchor="t">
            <a:normAutofit/>
          </a:bodyPr>
          <a:lstStyle/>
          <a:p>
            <a:r>
              <a:rPr lang="en-US">
                <a:cs typeface="Calibri"/>
              </a:rPr>
              <a:t>We have made a chatbot that finds the intend of the user messages and gives them reply as per their questions.</a:t>
            </a:r>
            <a:endParaRPr lang="en-US" dirty="0">
              <a:cs typeface="Calibri"/>
            </a:endParaRPr>
          </a:p>
          <a:p>
            <a:r>
              <a:rPr lang="en-US">
                <a:cs typeface="Calibri"/>
              </a:rPr>
              <a:t>The above chatbot can provide an excellent solution to modern day customer</a:t>
            </a:r>
            <a:r>
              <a:rPr lang="en-US" dirty="0">
                <a:cs typeface="Calibri"/>
              </a:rPr>
              <a:t> </a:t>
            </a:r>
            <a:r>
              <a:rPr lang="en-US">
                <a:cs typeface="Calibri"/>
              </a:rPr>
              <a:t>care problems and can reduce human made errors when replying to those problems.</a:t>
            </a:r>
            <a:endParaRPr lang="en-US" dirty="0">
              <a:cs typeface="Calibri"/>
            </a:endParaRPr>
          </a:p>
          <a:p>
            <a:r>
              <a:rPr lang="en-US">
                <a:cs typeface="Calibri"/>
              </a:rPr>
              <a:t>As for further development, we are also trying to add Sentiment Analysis to user inputs so that we can learn the user emotions and select our replies accordingly</a:t>
            </a:r>
            <a:r>
              <a:rPr lang="en-US" dirty="0">
                <a:cs typeface="Calibri"/>
              </a:rPr>
              <a:t>.</a:t>
            </a:r>
          </a:p>
        </p:txBody>
      </p:sp>
    </p:spTree>
    <p:extLst>
      <p:ext uri="{BB962C8B-B14F-4D97-AF65-F5344CB8AC3E}">
        <p14:creationId xmlns:p14="http://schemas.microsoft.com/office/powerpoint/2010/main" val="140883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36FF-B276-42EE-BD5E-8573F695D728}"/>
              </a:ext>
            </a:extLst>
          </p:cNvPr>
          <p:cNvSpPr>
            <a:spLocks noGrp="1"/>
          </p:cNvSpPr>
          <p:nvPr>
            <p:ph type="ctrTitle"/>
          </p:nvPr>
        </p:nvSpPr>
        <p:spPr>
          <a:xfrm>
            <a:off x="1524000" y="1559392"/>
            <a:ext cx="9144000" cy="2387600"/>
          </a:xfrm>
        </p:spPr>
        <p:txBody>
          <a:bodyPr/>
          <a:lstStyle/>
          <a:p>
            <a:r>
              <a:rPr lang="en-US">
                <a:cs typeface="Calibri Light"/>
              </a:rPr>
              <a:t>THANK YOU</a:t>
            </a:r>
            <a:endParaRPr lang="en-US"/>
          </a:p>
        </p:txBody>
      </p:sp>
    </p:spTree>
    <p:extLst>
      <p:ext uri="{BB962C8B-B14F-4D97-AF65-F5344CB8AC3E}">
        <p14:creationId xmlns:p14="http://schemas.microsoft.com/office/powerpoint/2010/main" val="154955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BB5E-663D-49E2-B7FB-356203436FD8}"/>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21330655-CB23-4850-A7B0-77C52ABA0866}"/>
              </a:ext>
            </a:extLst>
          </p:cNvPr>
          <p:cNvSpPr>
            <a:spLocks noGrp="1"/>
          </p:cNvSpPr>
          <p:nvPr>
            <p:ph idx="1"/>
          </p:nvPr>
        </p:nvSpPr>
        <p:spPr/>
        <p:txBody>
          <a:bodyPr vert="horz" lIns="91440" tIns="45720" rIns="91440" bIns="45720" rtlCol="0" anchor="t">
            <a:normAutofit/>
          </a:bodyPr>
          <a:lstStyle/>
          <a:p>
            <a:r>
              <a:rPr lang="en-US" dirty="0">
                <a:ea typeface="+mn-lt"/>
                <a:cs typeface="+mn-lt"/>
              </a:rPr>
              <a:t>An </a:t>
            </a:r>
            <a:r>
              <a:rPr lang="en-US" b="1" dirty="0">
                <a:ea typeface="+mn-lt"/>
                <a:cs typeface="+mn-lt"/>
              </a:rPr>
              <a:t>NLP based chatbot</a:t>
            </a:r>
            <a:r>
              <a:rPr lang="en-US" dirty="0">
                <a:ea typeface="+mn-lt"/>
                <a:cs typeface="+mn-lt"/>
              </a:rPr>
              <a:t> is a computer program or artificial intelligence that communicates with a customer via textual or sound methods. Such programs are often designed to support clients on websites or via phone. The </a:t>
            </a:r>
            <a:r>
              <a:rPr lang="en-US" b="1" dirty="0">
                <a:ea typeface="+mn-lt"/>
                <a:cs typeface="+mn-lt"/>
              </a:rPr>
              <a:t>chatbots</a:t>
            </a:r>
            <a:r>
              <a:rPr lang="en-US" dirty="0">
                <a:ea typeface="+mn-lt"/>
                <a:cs typeface="+mn-lt"/>
              </a:rPr>
              <a:t> are generally used in messaging applications like Slack, Facebook Messenger, or Telegram.</a:t>
            </a:r>
          </a:p>
          <a:p>
            <a:endParaRPr lang="en-US" dirty="0">
              <a:cs typeface="Calibri"/>
            </a:endParaRPr>
          </a:p>
          <a:p>
            <a:r>
              <a:rPr lang="en-US" dirty="0">
                <a:cs typeface="Calibri"/>
              </a:rPr>
              <a:t>Chatbots can be developed and used as an interactive AI that can act as your personal companion.</a:t>
            </a:r>
          </a:p>
        </p:txBody>
      </p:sp>
    </p:spTree>
    <p:extLst>
      <p:ext uri="{BB962C8B-B14F-4D97-AF65-F5344CB8AC3E}">
        <p14:creationId xmlns:p14="http://schemas.microsoft.com/office/powerpoint/2010/main" val="164221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7EAD-AD78-4839-8403-330DDB018022}"/>
              </a:ext>
            </a:extLst>
          </p:cNvPr>
          <p:cNvSpPr>
            <a:spLocks noGrp="1"/>
          </p:cNvSpPr>
          <p:nvPr>
            <p:ph type="title"/>
          </p:nvPr>
        </p:nvSpPr>
        <p:spPr/>
        <p:txBody>
          <a:bodyPr/>
          <a:lstStyle/>
          <a:p>
            <a:r>
              <a:rPr lang="en-US" dirty="0">
                <a:cs typeface="Calibri Light"/>
              </a:rPr>
              <a:t>Motivation:</a:t>
            </a:r>
            <a:endParaRPr lang="en-US" dirty="0"/>
          </a:p>
        </p:txBody>
      </p:sp>
      <p:sp>
        <p:nvSpPr>
          <p:cNvPr id="3" name="Content Placeholder 2">
            <a:extLst>
              <a:ext uri="{FF2B5EF4-FFF2-40B4-BE49-F238E27FC236}">
                <a16:creationId xmlns:a16="http://schemas.microsoft.com/office/drawing/2014/main" id="{6BA48810-B783-4209-AD9E-E42191EDD8FD}"/>
              </a:ext>
            </a:extLst>
          </p:cNvPr>
          <p:cNvSpPr>
            <a:spLocks noGrp="1"/>
          </p:cNvSpPr>
          <p:nvPr>
            <p:ph idx="1"/>
          </p:nvPr>
        </p:nvSpPr>
        <p:spPr/>
        <p:txBody>
          <a:bodyPr vert="horz" lIns="91440" tIns="45720" rIns="91440" bIns="45720" rtlCol="0" anchor="t">
            <a:normAutofit/>
          </a:bodyPr>
          <a:lstStyle/>
          <a:p>
            <a:r>
              <a:rPr lang="en-US" dirty="0">
                <a:cs typeface="Calibri"/>
              </a:rPr>
              <a:t>AI based chatbots can used to ease the workload of customer care executives and can deal with any number of customers at the same time with very high efficiency.</a:t>
            </a:r>
          </a:p>
          <a:p>
            <a:r>
              <a:rPr lang="en-US" dirty="0">
                <a:cs typeface="Calibri"/>
              </a:rPr>
              <a:t>This can also reduce the wrong </a:t>
            </a:r>
            <a:r>
              <a:rPr lang="en-US" dirty="0" err="1">
                <a:cs typeface="Calibri"/>
              </a:rPr>
              <a:t>informations</a:t>
            </a:r>
            <a:r>
              <a:rPr lang="en-US" dirty="0">
                <a:cs typeface="Calibri"/>
              </a:rPr>
              <a:t> and errors caused by human interference.</a:t>
            </a:r>
          </a:p>
        </p:txBody>
      </p:sp>
    </p:spTree>
    <p:extLst>
      <p:ext uri="{BB962C8B-B14F-4D97-AF65-F5344CB8AC3E}">
        <p14:creationId xmlns:p14="http://schemas.microsoft.com/office/powerpoint/2010/main" val="6986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FFDE-583B-4720-BC2B-8DAAC83774B3}"/>
              </a:ext>
            </a:extLst>
          </p:cNvPr>
          <p:cNvSpPr>
            <a:spLocks noGrp="1"/>
          </p:cNvSpPr>
          <p:nvPr>
            <p:ph type="title"/>
          </p:nvPr>
        </p:nvSpPr>
        <p:spPr/>
        <p:txBody>
          <a:bodyPr/>
          <a:lstStyle/>
          <a:p>
            <a:r>
              <a:rPr lang="en-US" dirty="0">
                <a:cs typeface="Calibri Light"/>
              </a:rPr>
              <a:t>Methodology:</a:t>
            </a:r>
            <a:endParaRPr lang="en-US" dirty="0"/>
          </a:p>
        </p:txBody>
      </p:sp>
      <p:sp>
        <p:nvSpPr>
          <p:cNvPr id="3" name="Content Placeholder 2">
            <a:extLst>
              <a:ext uri="{FF2B5EF4-FFF2-40B4-BE49-F238E27FC236}">
                <a16:creationId xmlns:a16="http://schemas.microsoft.com/office/drawing/2014/main" id="{25B3F13D-ED86-468D-A69E-33FA7DFDA78B}"/>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function of our chatbot was to take the user input, identify the intent of the user question and match it to one of the tags in the dataset. Then one random reply is send to the user from the responses mentioned inside the tag.</a:t>
            </a:r>
          </a:p>
          <a:p>
            <a:r>
              <a:rPr lang="en-US" dirty="0">
                <a:cs typeface="Calibri"/>
              </a:rPr>
              <a:t>So firstly we make our dataset. Our dataset is  json file which has various tags like Greeting, Goodbye, Help etc. Each tag has two sub classes, one is "patterns" class and another is the response class.</a:t>
            </a:r>
          </a:p>
          <a:p>
            <a:r>
              <a:rPr lang="en-US" dirty="0">
                <a:cs typeface="Calibri"/>
              </a:rPr>
              <a:t>The patterns class contains a list of questions similar to which the user may ask with the intent meaning same as the tag.</a:t>
            </a:r>
          </a:p>
          <a:p>
            <a:r>
              <a:rPr lang="en-US" dirty="0">
                <a:cs typeface="Calibri"/>
              </a:rPr>
              <a:t>The response tag contains the replies or answers the chatbot gives when the user asks any questions that matches the tag.</a:t>
            </a:r>
          </a:p>
          <a:p>
            <a:endParaRPr lang="en-US" dirty="0">
              <a:cs typeface="Calibri"/>
            </a:endParaRPr>
          </a:p>
        </p:txBody>
      </p:sp>
    </p:spTree>
    <p:extLst>
      <p:ext uri="{BB962C8B-B14F-4D97-AF65-F5344CB8AC3E}">
        <p14:creationId xmlns:p14="http://schemas.microsoft.com/office/powerpoint/2010/main" val="347277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ECDD-B7CC-49C1-A968-79BD847A5441}"/>
              </a:ext>
            </a:extLst>
          </p:cNvPr>
          <p:cNvSpPr>
            <a:spLocks noGrp="1"/>
          </p:cNvSpPr>
          <p:nvPr>
            <p:ph type="title"/>
          </p:nvPr>
        </p:nvSpPr>
        <p:spPr/>
        <p:txBody>
          <a:bodyPr/>
          <a:lstStyle/>
          <a:p>
            <a:r>
              <a:rPr lang="en-US" dirty="0">
                <a:cs typeface="Calibri Light"/>
              </a:rPr>
              <a:t>Training the Chatbot:</a:t>
            </a:r>
            <a:endParaRPr lang="en-US" dirty="0"/>
          </a:p>
        </p:txBody>
      </p:sp>
      <p:sp>
        <p:nvSpPr>
          <p:cNvPr id="3" name="Content Placeholder 2">
            <a:extLst>
              <a:ext uri="{FF2B5EF4-FFF2-40B4-BE49-F238E27FC236}">
                <a16:creationId xmlns:a16="http://schemas.microsoft.com/office/drawing/2014/main" id="{F2578F02-2AFF-4680-A799-F473B9632190}"/>
              </a:ext>
            </a:extLst>
          </p:cNvPr>
          <p:cNvSpPr>
            <a:spLocks noGrp="1"/>
          </p:cNvSpPr>
          <p:nvPr>
            <p:ph idx="1"/>
          </p:nvPr>
        </p:nvSpPr>
        <p:spPr/>
        <p:txBody>
          <a:bodyPr vert="horz" lIns="91440" tIns="45720" rIns="91440" bIns="45720" rtlCol="0" anchor="t">
            <a:normAutofit/>
          </a:bodyPr>
          <a:lstStyle/>
          <a:p>
            <a:r>
              <a:rPr lang="en-US" dirty="0">
                <a:cs typeface="Calibri"/>
              </a:rPr>
              <a:t>We firstly load our dataset file and extract the 'patterns' class for training the model.</a:t>
            </a:r>
          </a:p>
          <a:p>
            <a:r>
              <a:rPr lang="en-US" dirty="0">
                <a:ea typeface="+mn-lt"/>
                <a:cs typeface="+mn-lt"/>
              </a:rPr>
              <a:t>The variable “</a:t>
            </a:r>
            <a:r>
              <a:rPr lang="en-US" i="1" dirty="0" err="1">
                <a:ea typeface="+mn-lt"/>
                <a:cs typeface="+mn-lt"/>
              </a:rPr>
              <a:t>training_sentences</a:t>
            </a:r>
            <a:r>
              <a:rPr lang="en-US" dirty="0">
                <a:ea typeface="+mn-lt"/>
                <a:cs typeface="+mn-lt"/>
              </a:rPr>
              <a:t>” holds all the training data (which are the sample messages in each intent category) and the “</a:t>
            </a:r>
            <a:r>
              <a:rPr lang="en-US" i="1" dirty="0" err="1">
                <a:ea typeface="+mn-lt"/>
                <a:cs typeface="+mn-lt"/>
              </a:rPr>
              <a:t>training_labels</a:t>
            </a:r>
            <a:r>
              <a:rPr lang="en-US" dirty="0">
                <a:ea typeface="+mn-lt"/>
                <a:cs typeface="+mn-lt"/>
              </a:rPr>
              <a:t>” variable holds all the target labels correspond to each training data.</a:t>
            </a:r>
          </a:p>
          <a:p>
            <a:r>
              <a:rPr lang="en-US" dirty="0">
                <a:ea typeface="+mn-lt"/>
                <a:cs typeface="+mn-lt"/>
              </a:rPr>
              <a:t>Then we use “</a:t>
            </a:r>
            <a:r>
              <a:rPr lang="en-US" i="1" dirty="0" err="1">
                <a:ea typeface="+mn-lt"/>
                <a:cs typeface="+mn-lt"/>
              </a:rPr>
              <a:t>LabelEncoder</a:t>
            </a:r>
            <a:r>
              <a:rPr lang="en-US" i="1" dirty="0">
                <a:ea typeface="+mn-lt"/>
                <a:cs typeface="+mn-lt"/>
              </a:rPr>
              <a:t>()</a:t>
            </a:r>
            <a:r>
              <a:rPr lang="en-US" dirty="0">
                <a:ea typeface="+mn-lt"/>
                <a:cs typeface="+mn-lt"/>
              </a:rPr>
              <a:t>” function provided by scikit-learn to convert the target labels into a model understandable form.</a:t>
            </a:r>
            <a:endParaRPr lang="en-US" dirty="0">
              <a:cs typeface="Calibri"/>
            </a:endParaRPr>
          </a:p>
          <a:p>
            <a:endParaRPr lang="en-US" dirty="0">
              <a:cs typeface="Calibri"/>
            </a:endParaRPr>
          </a:p>
        </p:txBody>
      </p:sp>
    </p:spTree>
    <p:extLst>
      <p:ext uri="{BB962C8B-B14F-4D97-AF65-F5344CB8AC3E}">
        <p14:creationId xmlns:p14="http://schemas.microsoft.com/office/powerpoint/2010/main" val="142033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6BD05-9F68-4F1C-B33D-F358AAD40467}"/>
              </a:ext>
            </a:extLst>
          </p:cNvPr>
          <p:cNvSpPr>
            <a:spLocks noGrp="1"/>
          </p:cNvSpPr>
          <p:nvPr>
            <p:ph idx="1"/>
          </p:nvPr>
        </p:nvSpPr>
        <p:spPr>
          <a:xfrm>
            <a:off x="768016" y="1334335"/>
            <a:ext cx="10515600" cy="4351338"/>
          </a:xfrm>
        </p:spPr>
        <p:txBody>
          <a:bodyPr vert="horz" lIns="91440" tIns="45720" rIns="91440" bIns="45720" rtlCol="0" anchor="t">
            <a:normAutofit fontScale="92500" lnSpcReduction="10000"/>
          </a:bodyPr>
          <a:lstStyle/>
          <a:p>
            <a:r>
              <a:rPr lang="en-US" dirty="0">
                <a:ea typeface="+mn-lt"/>
                <a:cs typeface="+mn-lt"/>
              </a:rPr>
              <a:t>Next, we vectorize our text data corpus by using the “</a:t>
            </a:r>
            <a:r>
              <a:rPr lang="en-US" i="1" dirty="0">
                <a:ea typeface="+mn-lt"/>
                <a:cs typeface="+mn-lt"/>
              </a:rPr>
              <a:t>Tokenizer</a:t>
            </a:r>
            <a:r>
              <a:rPr lang="en-US" dirty="0">
                <a:ea typeface="+mn-lt"/>
                <a:cs typeface="+mn-lt"/>
              </a:rPr>
              <a:t>” class and it allows us to limit our vocabulary size up to some defined number. When we use this class for the text pre-processing task, by default all punctuations will be removed, turning the texts into space-separated sequences of words, and these sequences are then split into lists of tokens. They will then be indexed or vectorized.</a:t>
            </a:r>
            <a:br>
              <a:rPr lang="en-US" dirty="0">
                <a:ea typeface="+mn-lt"/>
                <a:cs typeface="+mn-lt"/>
              </a:rPr>
            </a:br>
            <a:endParaRPr lang="en-US">
              <a:ea typeface="+mn-lt"/>
              <a:cs typeface="+mn-lt"/>
            </a:endParaRPr>
          </a:p>
          <a:p>
            <a:r>
              <a:rPr lang="en-US">
                <a:ea typeface="+mn-lt"/>
                <a:cs typeface="+mn-lt"/>
              </a:rPr>
              <a:t>“</a:t>
            </a:r>
            <a:r>
              <a:rPr lang="en-US" err="1">
                <a:ea typeface="+mn-lt"/>
                <a:cs typeface="+mn-lt"/>
              </a:rPr>
              <a:t>oov_token</a:t>
            </a:r>
            <a:r>
              <a:rPr lang="en-US">
                <a:ea typeface="+mn-lt"/>
                <a:cs typeface="+mn-lt"/>
              </a:rPr>
              <a:t>” which is a value for “out of token” is used to deal with </a:t>
            </a:r>
            <a:r>
              <a:rPr lang="en-US" dirty="0">
                <a:ea typeface="+mn-lt"/>
                <a:cs typeface="+mn-lt"/>
              </a:rPr>
              <a:t>out of vocabulary words(tokens) at inference time.</a:t>
            </a:r>
            <a:endParaRPr lang="en-US"/>
          </a:p>
          <a:p>
            <a:endParaRPr lang="en-US" dirty="0">
              <a:ea typeface="+mn-lt"/>
              <a:cs typeface="+mn-lt"/>
            </a:endParaRPr>
          </a:p>
          <a:p>
            <a:r>
              <a:rPr lang="en-US">
                <a:ea typeface="+mn-lt"/>
                <a:cs typeface="+mn-lt"/>
              </a:rPr>
              <a:t>The</a:t>
            </a:r>
            <a:r>
              <a:rPr lang="en-US" dirty="0">
                <a:ea typeface="+mn-lt"/>
                <a:cs typeface="+mn-lt"/>
              </a:rPr>
              <a:t> “</a:t>
            </a:r>
            <a:r>
              <a:rPr lang="en-US" i="1" err="1">
                <a:ea typeface="+mn-lt"/>
                <a:cs typeface="+mn-lt"/>
              </a:rPr>
              <a:t>pad_sequences</a:t>
            </a:r>
            <a:r>
              <a:rPr lang="en-US" dirty="0">
                <a:ea typeface="+mn-lt"/>
                <a:cs typeface="+mn-lt"/>
              </a:rPr>
              <a:t>” method is used to make all the training text sequences into the same size.</a:t>
            </a:r>
            <a:endParaRPr lang="en-US"/>
          </a:p>
          <a:p>
            <a:endParaRPr lang="en-US" dirty="0">
              <a:cs typeface="Calibri"/>
            </a:endParaRPr>
          </a:p>
        </p:txBody>
      </p:sp>
    </p:spTree>
    <p:extLst>
      <p:ext uri="{BB962C8B-B14F-4D97-AF65-F5344CB8AC3E}">
        <p14:creationId xmlns:p14="http://schemas.microsoft.com/office/powerpoint/2010/main" val="125491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C45D-B73D-43ED-8C38-B772A29B5483}"/>
              </a:ext>
            </a:extLst>
          </p:cNvPr>
          <p:cNvSpPr>
            <a:spLocks noGrp="1"/>
          </p:cNvSpPr>
          <p:nvPr>
            <p:ph type="title"/>
          </p:nvPr>
        </p:nvSpPr>
        <p:spPr/>
        <p:txBody>
          <a:bodyPr/>
          <a:lstStyle/>
          <a:p>
            <a:r>
              <a:rPr lang="en-US" dirty="0">
                <a:cs typeface="Calibri Light"/>
              </a:rPr>
              <a:t>Model:</a:t>
            </a:r>
            <a:endParaRPr lang="en-US" dirty="0"/>
          </a:p>
        </p:txBody>
      </p:sp>
      <p:sp>
        <p:nvSpPr>
          <p:cNvPr id="3" name="Content Placeholder 2">
            <a:extLst>
              <a:ext uri="{FF2B5EF4-FFF2-40B4-BE49-F238E27FC236}">
                <a16:creationId xmlns:a16="http://schemas.microsoft.com/office/drawing/2014/main" id="{AA0D102A-EF20-4162-BAF0-46816799E619}"/>
              </a:ext>
            </a:extLst>
          </p:cNvPr>
          <p:cNvSpPr>
            <a:spLocks noGrp="1"/>
          </p:cNvSpPr>
          <p:nvPr>
            <p:ph idx="1"/>
          </p:nvPr>
        </p:nvSpPr>
        <p:spPr/>
        <p:txBody>
          <a:bodyPr vert="horz" lIns="91440" tIns="45720" rIns="91440" bIns="45720" rtlCol="0" anchor="t">
            <a:normAutofit/>
          </a:bodyPr>
          <a:lstStyle/>
          <a:p>
            <a:r>
              <a:rPr lang="en-US" dirty="0">
                <a:ea typeface="+mn-lt"/>
                <a:cs typeface="+mn-lt"/>
              </a:rPr>
              <a:t>We used the “</a:t>
            </a:r>
            <a:r>
              <a:rPr lang="en-US" i="1" dirty="0">
                <a:ea typeface="+mn-lt"/>
                <a:cs typeface="+mn-lt"/>
              </a:rPr>
              <a:t>Sequential</a:t>
            </a:r>
            <a:r>
              <a:rPr lang="en-US" dirty="0">
                <a:ea typeface="+mn-lt"/>
                <a:cs typeface="+mn-lt"/>
              </a:rPr>
              <a:t>” model class of </a:t>
            </a:r>
            <a:r>
              <a:rPr lang="en-US" b="1" dirty="0" err="1">
                <a:ea typeface="+mn-lt"/>
                <a:cs typeface="+mn-lt"/>
              </a:rPr>
              <a:t>Keras</a:t>
            </a:r>
            <a:r>
              <a:rPr lang="en-US" b="1" dirty="0">
                <a:ea typeface="+mn-lt"/>
                <a:cs typeface="+mn-lt"/>
              </a:rPr>
              <a:t>.</a:t>
            </a:r>
            <a:endParaRPr lang="en-US" dirty="0">
              <a:cs typeface="Calibri" panose="020F0502020204030204"/>
            </a:endParaRPr>
          </a:p>
          <a:p>
            <a:r>
              <a:rPr lang="en-US" dirty="0"/>
              <a:t>Our model architecture looks like this,</a:t>
            </a:r>
            <a:br>
              <a:rPr lang="en-US" dirty="0"/>
            </a:br>
            <a:endParaRPr lang="en-US" dirty="0"/>
          </a:p>
          <a:p>
            <a:endParaRPr lang="en-US" dirty="0">
              <a:cs typeface="Calibri"/>
            </a:endParaRPr>
          </a:p>
        </p:txBody>
      </p:sp>
      <p:pic>
        <p:nvPicPr>
          <p:cNvPr id="4" name="Picture 4" descr="Table&#10;&#10;Description automatically generated">
            <a:extLst>
              <a:ext uri="{FF2B5EF4-FFF2-40B4-BE49-F238E27FC236}">
                <a16:creationId xmlns:a16="http://schemas.microsoft.com/office/drawing/2014/main" id="{1D0EF1FE-ED2B-4B02-82C5-88DE7B9DFABD}"/>
              </a:ext>
            </a:extLst>
          </p:cNvPr>
          <p:cNvPicPr>
            <a:picLocks noChangeAspect="1"/>
          </p:cNvPicPr>
          <p:nvPr/>
        </p:nvPicPr>
        <p:blipFill>
          <a:blip r:embed="rId2"/>
          <a:stretch>
            <a:fillRect/>
          </a:stretch>
        </p:blipFill>
        <p:spPr>
          <a:xfrm>
            <a:off x="925606" y="2850641"/>
            <a:ext cx="9287434" cy="3857336"/>
          </a:xfrm>
          <a:prstGeom prst="rect">
            <a:avLst/>
          </a:prstGeom>
        </p:spPr>
      </p:pic>
    </p:spTree>
    <p:extLst>
      <p:ext uri="{BB962C8B-B14F-4D97-AF65-F5344CB8AC3E}">
        <p14:creationId xmlns:p14="http://schemas.microsoft.com/office/powerpoint/2010/main" val="381010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B8E6-DEB6-4F6F-854E-D7D14424AD95}"/>
              </a:ext>
            </a:extLst>
          </p:cNvPr>
          <p:cNvSpPr>
            <a:spLocks noGrp="1"/>
          </p:cNvSpPr>
          <p:nvPr>
            <p:ph type="title"/>
          </p:nvPr>
        </p:nvSpPr>
        <p:spPr/>
        <p:txBody>
          <a:bodyPr/>
          <a:lstStyle/>
          <a:p>
            <a:r>
              <a:rPr lang="en-US" dirty="0">
                <a:cs typeface="Calibri Light"/>
              </a:rPr>
              <a:t>Inference:</a:t>
            </a:r>
            <a:endParaRPr lang="en-US" dirty="0"/>
          </a:p>
        </p:txBody>
      </p:sp>
      <p:sp>
        <p:nvSpPr>
          <p:cNvPr id="3" name="Content Placeholder 2">
            <a:extLst>
              <a:ext uri="{FF2B5EF4-FFF2-40B4-BE49-F238E27FC236}">
                <a16:creationId xmlns:a16="http://schemas.microsoft.com/office/drawing/2014/main" id="{EABC1E8D-0365-4F5A-85B0-16E90EC8F51E}"/>
              </a:ext>
            </a:extLst>
          </p:cNvPr>
          <p:cNvSpPr>
            <a:spLocks noGrp="1"/>
          </p:cNvSpPr>
          <p:nvPr>
            <p:ph idx="1"/>
          </p:nvPr>
        </p:nvSpPr>
        <p:spPr/>
        <p:txBody>
          <a:bodyPr vert="horz" lIns="91440" tIns="45720" rIns="91440" bIns="45720" rtlCol="0" anchor="t">
            <a:normAutofit/>
          </a:bodyPr>
          <a:lstStyle/>
          <a:p>
            <a:r>
              <a:rPr lang="en-US" dirty="0">
                <a:ea typeface="+mn-lt"/>
                <a:cs typeface="+mn-lt"/>
              </a:rPr>
              <a:t>We have implemented a chat function to engage with a real user. </a:t>
            </a:r>
          </a:p>
          <a:p>
            <a:r>
              <a:rPr lang="en-US" dirty="0">
                <a:ea typeface="+mn-lt"/>
                <a:cs typeface="+mn-lt"/>
              </a:rPr>
              <a:t>When a new user message is received, the chatbot will calculate the similarity between the new text sequence and training data.</a:t>
            </a:r>
          </a:p>
          <a:p>
            <a:r>
              <a:rPr lang="en-US" dirty="0">
                <a:ea typeface="+mn-lt"/>
                <a:cs typeface="+mn-lt"/>
              </a:rPr>
              <a:t>Considering the confidence scores got for each category, it categorizes the user message to an intent with the highest confidence score.</a:t>
            </a:r>
            <a:endParaRPr lang="en-US" dirty="0">
              <a:cs typeface="Calibri" panose="020F0502020204030204"/>
            </a:endParaRPr>
          </a:p>
        </p:txBody>
      </p:sp>
    </p:spTree>
    <p:extLst>
      <p:ext uri="{BB962C8B-B14F-4D97-AF65-F5344CB8AC3E}">
        <p14:creationId xmlns:p14="http://schemas.microsoft.com/office/powerpoint/2010/main" val="159658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E418-2A69-4AFC-8FE5-B44B28429C4D}"/>
              </a:ext>
            </a:extLst>
          </p:cNvPr>
          <p:cNvSpPr>
            <a:spLocks noGrp="1"/>
          </p:cNvSpPr>
          <p:nvPr>
            <p:ph type="title"/>
          </p:nvPr>
        </p:nvSpPr>
        <p:spPr>
          <a:xfrm>
            <a:off x="-2241" y="51360"/>
            <a:ext cx="10515600" cy="653211"/>
          </a:xfrm>
        </p:spPr>
        <p:txBody>
          <a:bodyPr>
            <a:normAutofit fontScale="90000"/>
          </a:bodyPr>
          <a:lstStyle/>
          <a:p>
            <a:r>
              <a:rPr lang="en-US" dirty="0">
                <a:cs typeface="Calibri Light"/>
              </a:rPr>
              <a:t>Result:</a:t>
            </a:r>
            <a:endParaRPr lang="en-US" dirty="0"/>
          </a:p>
        </p:txBody>
      </p:sp>
      <p:pic>
        <p:nvPicPr>
          <p:cNvPr id="10" name="Picture 10" descr="Graphical user interface, text, application, email&#10;&#10;Description automatically generated">
            <a:extLst>
              <a:ext uri="{FF2B5EF4-FFF2-40B4-BE49-F238E27FC236}">
                <a16:creationId xmlns:a16="http://schemas.microsoft.com/office/drawing/2014/main" id="{1D46988D-9CCA-4818-AF90-72AFB9C05AA8}"/>
              </a:ext>
            </a:extLst>
          </p:cNvPr>
          <p:cNvPicPr>
            <a:picLocks noGrp="1" noChangeAspect="1"/>
          </p:cNvPicPr>
          <p:nvPr>
            <p:ph idx="1"/>
          </p:nvPr>
        </p:nvPicPr>
        <p:blipFill>
          <a:blip r:embed="rId2"/>
          <a:stretch>
            <a:fillRect/>
          </a:stretch>
        </p:blipFill>
        <p:spPr>
          <a:xfrm>
            <a:off x="-1826" y="604184"/>
            <a:ext cx="12195651" cy="6256337"/>
          </a:xfrm>
        </p:spPr>
      </p:pic>
    </p:spTree>
    <p:extLst>
      <p:ext uri="{BB962C8B-B14F-4D97-AF65-F5344CB8AC3E}">
        <p14:creationId xmlns:p14="http://schemas.microsoft.com/office/powerpoint/2010/main" val="4107283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AI CHATBOT  Based on Natural Language Processing[NLP]</vt:lpstr>
      <vt:lpstr>Introduction:</vt:lpstr>
      <vt:lpstr>Motivation:</vt:lpstr>
      <vt:lpstr>Methodology:</vt:lpstr>
      <vt:lpstr>Training the Chatbot:</vt:lpstr>
      <vt:lpstr>PowerPoint Presentation</vt:lpstr>
      <vt:lpstr>Model:</vt:lpstr>
      <vt:lpstr>Inference:</vt:lpstr>
      <vt:lpstr>Result:</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420</cp:revision>
  <dcterms:created xsi:type="dcterms:W3CDTF">2020-12-02T13:43:37Z</dcterms:created>
  <dcterms:modified xsi:type="dcterms:W3CDTF">2020-12-02T20:01:10Z</dcterms:modified>
</cp:coreProperties>
</file>