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8288000" cy="10287000"/>
  <p:notesSz cx="6858000" cy="9144000"/>
  <p:embeddedFontLst>
    <p:embeddedFont>
      <p:font typeface="Canva Sans" panose="020B0604020202020204" charset="0"/>
      <p:regular r:id="rId27"/>
    </p:embeddedFont>
    <p:embeddedFont>
      <p:font typeface="Canva Sans Bold" panose="020B0604020202020204" charset="0"/>
      <p:regular r:id="rId28"/>
    </p:embeddedFont>
    <p:embeddedFont>
      <p:font typeface="League Spartan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655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5630F-433A-4DBC-892E-B6C97F5E0AB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CBF44-75D2-4EE6-998A-02AFA60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5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BF44-75D2-4EE6-998A-02AFA60FC1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6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BF44-75D2-4EE6-998A-02AFA60FC1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6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BF44-75D2-4EE6-998A-02AFA60FC12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6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journaleet.in/articles/a-case-study-on-the-assessment-of-program-quality-through-co-po-mapping-and-its-attainm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ac.gov.in/index.php/en/assessment-accreditation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3648322" y="3744765"/>
            <a:ext cx="10991397" cy="1624711"/>
            <a:chOff x="0" y="0"/>
            <a:chExt cx="14655196" cy="21662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55195" cy="2166281"/>
            </a:xfrm>
            <a:custGeom>
              <a:avLst/>
              <a:gdLst/>
              <a:ahLst/>
              <a:cxnLst/>
              <a:rect l="l" t="t" r="r" b="b"/>
              <a:pathLst>
                <a:path w="14655195" h="2166281">
                  <a:moveTo>
                    <a:pt x="0" y="0"/>
                  </a:moveTo>
                  <a:lnTo>
                    <a:pt x="14655195" y="0"/>
                  </a:lnTo>
                  <a:lnTo>
                    <a:pt x="14655195" y="2166281"/>
                  </a:lnTo>
                  <a:lnTo>
                    <a:pt x="0" y="21662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80975"/>
              <a:ext cx="14655196" cy="23472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343"/>
                </a:lnSpc>
              </a:pPr>
              <a:r>
                <a:rPr lang="en-US" sz="9530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CAMPUS VIEW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48281" y="5429250"/>
            <a:ext cx="9688068" cy="58579"/>
            <a:chOff x="0" y="0"/>
            <a:chExt cx="12917424" cy="781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17424" cy="78105"/>
            </a:xfrm>
            <a:custGeom>
              <a:avLst/>
              <a:gdLst/>
              <a:ahLst/>
              <a:cxnLst/>
              <a:rect l="l" t="t" r="r" b="b"/>
              <a:pathLst>
                <a:path w="12917424" h="78105">
                  <a:moveTo>
                    <a:pt x="0" y="27305"/>
                  </a:moveTo>
                  <a:lnTo>
                    <a:pt x="12917297" y="0"/>
                  </a:lnTo>
                  <a:lnTo>
                    <a:pt x="12917424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939162" y="5014954"/>
            <a:ext cx="8292793" cy="2273211"/>
            <a:chOff x="-2278880" y="-1212986"/>
            <a:chExt cx="11057057" cy="3030949"/>
          </a:xfrm>
        </p:grpSpPr>
        <p:sp>
          <p:nvSpPr>
            <p:cNvPr id="11" name="Freeform 11"/>
            <p:cNvSpPr/>
            <p:nvPr/>
          </p:nvSpPr>
          <p:spPr>
            <a:xfrm>
              <a:off x="-2278880" y="-1212986"/>
              <a:ext cx="8778177" cy="1817963"/>
            </a:xfrm>
            <a:custGeom>
              <a:avLst/>
              <a:gdLst/>
              <a:ahLst/>
              <a:cxnLst/>
              <a:rect l="l" t="t" r="r" b="b"/>
              <a:pathLst>
                <a:path w="8778177" h="1817963">
                  <a:moveTo>
                    <a:pt x="0" y="0"/>
                  </a:moveTo>
                  <a:lnTo>
                    <a:pt x="8778177" y="0"/>
                  </a:lnTo>
                  <a:lnTo>
                    <a:pt x="8778177" y="1817963"/>
                  </a:lnTo>
                  <a:lnTo>
                    <a:pt x="0" y="1817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8778177" cy="1837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9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Guided By:</a:t>
              </a:r>
              <a:endPara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l">
                <a:lnSpc>
                  <a:spcPts val="337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Mr. Andrews Jose</a:t>
              </a:r>
            </a:p>
            <a:p>
              <a:pPr algn="l">
                <a:lnSpc>
                  <a:spcPts val="3379"/>
                </a:lnSpc>
              </a:pPr>
              <a:r>
                <a:rPr lang="en-US" sz="32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Asst.prof</a:t>
              </a:r>
              <a:r>
                <a:rPr lang="en-US" sz="32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CSE Dept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071899" y="7054998"/>
            <a:ext cx="5836920" cy="2981325"/>
            <a:chOff x="0" y="0"/>
            <a:chExt cx="7782560" cy="3975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782560" cy="3975100"/>
            </a:xfrm>
            <a:custGeom>
              <a:avLst/>
              <a:gdLst/>
              <a:ahLst/>
              <a:cxnLst/>
              <a:rect l="l" t="t" r="r" b="b"/>
              <a:pathLst>
                <a:path w="7782560" h="3975100">
                  <a:moveTo>
                    <a:pt x="0" y="0"/>
                  </a:moveTo>
                  <a:lnTo>
                    <a:pt x="7782560" y="0"/>
                  </a:lnTo>
                  <a:lnTo>
                    <a:pt x="7782560" y="3975100"/>
                  </a:lnTo>
                  <a:lnTo>
                    <a:pt x="0" y="3975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7782560" cy="40417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By,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Alan Shaji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Aniruddh Ajay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Krishnadev P Melevila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Robin George</a:t>
              </a:r>
            </a:p>
            <a:p>
              <a:pPr algn="l">
                <a:lnSpc>
                  <a:spcPts val="3840"/>
                </a:lnSpc>
              </a:pPr>
              <a:endPara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703053" y="9658497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919346" y="965373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pic>
        <p:nvPicPr>
          <p:cNvPr id="20" name="Google Shape;104;p25" title="WhatsApp Image 2025-03-18 at 11.01.04 PM.jpeg">
            <a:extLst>
              <a:ext uri="{FF2B5EF4-FFF2-40B4-BE49-F238E27FC236}">
                <a16:creationId xmlns:a16="http://schemas.microsoft.com/office/drawing/2014/main" id="{032851C4-A791-D8E4-9C70-13C96E4FD09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2420" r="2419"/>
          <a:stretch/>
        </p:blipFill>
        <p:spPr>
          <a:xfrm>
            <a:off x="3278705" y="891407"/>
            <a:ext cx="13906500" cy="27216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05;p25">
            <a:extLst>
              <a:ext uri="{FF2B5EF4-FFF2-40B4-BE49-F238E27FC236}">
                <a16:creationId xmlns:a16="http://schemas.microsoft.com/office/drawing/2014/main" id="{8E6A6176-5E50-0FAD-4545-F5C9152E7831}"/>
              </a:ext>
            </a:extLst>
          </p:cNvPr>
          <p:cNvSpPr txBox="1"/>
          <p:nvPr/>
        </p:nvSpPr>
        <p:spPr>
          <a:xfrm>
            <a:off x="3618711" y="214882"/>
            <a:ext cx="364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Paper ID: SPIN2K25_30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6206689" y="4286601"/>
            <a:ext cx="14261952" cy="3171825"/>
            <a:chOff x="0" y="0"/>
            <a:chExt cx="19015936" cy="422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15935" cy="4229100"/>
            </a:xfrm>
            <a:custGeom>
              <a:avLst/>
              <a:gdLst/>
              <a:ahLst/>
              <a:cxnLst/>
              <a:rect l="l" t="t" r="r" b="b"/>
              <a:pathLst>
                <a:path w="19015935" h="4229100">
                  <a:moveTo>
                    <a:pt x="0" y="0"/>
                  </a:moveTo>
                  <a:lnTo>
                    <a:pt x="19015935" y="0"/>
                  </a:lnTo>
                  <a:lnTo>
                    <a:pt x="19015935" y="4229100"/>
                  </a:lnTo>
                  <a:lnTo>
                    <a:pt x="0" y="4229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9015936" cy="42291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ARCHITECTURE</a:t>
              </a:r>
            </a:p>
            <a:p>
              <a:pPr algn="l">
                <a:lnSpc>
                  <a:spcPts val="8399"/>
                </a:lnSpc>
              </a:pPr>
              <a:endParaRPr lang="en-US" sz="6998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l">
                <a:lnSpc>
                  <a:spcPts val="8399"/>
                </a:lnSpc>
              </a:pPr>
              <a:endParaRPr lang="en-US" sz="6998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316450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25600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3005226" y="1575360"/>
            <a:ext cx="15282774" cy="7374439"/>
          </a:xfrm>
          <a:custGeom>
            <a:avLst/>
            <a:gdLst/>
            <a:ahLst/>
            <a:cxnLst/>
            <a:rect l="l" t="t" r="r" b="b"/>
            <a:pathLst>
              <a:path w="15282774" h="7374439">
                <a:moveTo>
                  <a:pt x="0" y="0"/>
                </a:moveTo>
                <a:lnTo>
                  <a:pt x="15282774" y="0"/>
                </a:lnTo>
                <a:lnTo>
                  <a:pt x="15282774" y="7374439"/>
                </a:lnTo>
                <a:lnTo>
                  <a:pt x="0" y="73744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7316450" y="97155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25600" y="97155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548" y="134291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96538" y="134291"/>
            <a:ext cx="14644948" cy="2592518"/>
            <a:chOff x="0" y="0"/>
            <a:chExt cx="19526597" cy="3456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26597" cy="3456690"/>
            </a:xfrm>
            <a:custGeom>
              <a:avLst/>
              <a:gdLst/>
              <a:ahLst/>
              <a:cxnLst/>
              <a:rect l="l" t="t" r="r" b="b"/>
              <a:pathLst>
                <a:path w="19526597" h="3456690">
                  <a:moveTo>
                    <a:pt x="0" y="0"/>
                  </a:moveTo>
                  <a:lnTo>
                    <a:pt x="19526597" y="0"/>
                  </a:lnTo>
                  <a:lnTo>
                    <a:pt x="19526597" y="3456690"/>
                  </a:lnTo>
                  <a:lnTo>
                    <a:pt x="0" y="3456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9526597" cy="34566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IMPLEMENTAION DETAILS: DATASETS USED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23432" y="2520204"/>
            <a:ext cx="14918054" cy="58579"/>
            <a:chOff x="0" y="0"/>
            <a:chExt cx="19890739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90739" cy="78105"/>
            </a:xfrm>
            <a:custGeom>
              <a:avLst/>
              <a:gdLst/>
              <a:ahLst/>
              <a:cxnLst/>
              <a:rect l="l" t="t" r="r" b="b"/>
              <a:pathLst>
                <a:path w="19890739" h="78105">
                  <a:moveTo>
                    <a:pt x="0" y="27305"/>
                  </a:moveTo>
                  <a:lnTo>
                    <a:pt x="19890612" y="0"/>
                  </a:lnTo>
                  <a:lnTo>
                    <a:pt x="19890739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667909" y="3241904"/>
            <a:ext cx="14029100" cy="7058025"/>
            <a:chOff x="0" y="0"/>
            <a:chExt cx="18705467" cy="94107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05468" cy="9410700"/>
            </a:xfrm>
            <a:custGeom>
              <a:avLst/>
              <a:gdLst/>
              <a:ahLst/>
              <a:cxnLst/>
              <a:rect l="l" t="t" r="r" b="b"/>
              <a:pathLst>
                <a:path w="18705468" h="9410700">
                  <a:moveTo>
                    <a:pt x="0" y="0"/>
                  </a:moveTo>
                  <a:lnTo>
                    <a:pt x="18705468" y="0"/>
                  </a:lnTo>
                  <a:lnTo>
                    <a:pt x="18705468" y="9410700"/>
                  </a:lnTo>
                  <a:lnTo>
                    <a:pt x="0" y="9410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09550"/>
              <a:ext cx="18705467" cy="9620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513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Requirements</a:t>
              </a: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4GB RAM 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Intel Pentium processor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256 GB HDD / SSD recommended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Server : Ubuntu 22.0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Database: MongoDB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Frameworks: </a:t>
              </a:r>
              <a:r>
                <a:rPr lang="en-US" sz="30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Node.Js</a:t>
              </a: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HBS</a:t>
              </a:r>
            </a:p>
            <a:p>
              <a:pPr algn="l">
                <a:lnSpc>
                  <a:spcPts val="513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513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316450" y="967604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25600" y="9676042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548" y="134291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96538" y="134291"/>
            <a:ext cx="14791462" cy="2592518"/>
            <a:chOff x="0" y="0"/>
            <a:chExt cx="19721949" cy="3456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721950" cy="3456690"/>
            </a:xfrm>
            <a:custGeom>
              <a:avLst/>
              <a:gdLst/>
              <a:ahLst/>
              <a:cxnLst/>
              <a:rect l="l" t="t" r="r" b="b"/>
              <a:pathLst>
                <a:path w="19721950" h="3456690">
                  <a:moveTo>
                    <a:pt x="0" y="0"/>
                  </a:moveTo>
                  <a:lnTo>
                    <a:pt x="19721950" y="0"/>
                  </a:lnTo>
                  <a:lnTo>
                    <a:pt x="19721950" y="3456690"/>
                  </a:lnTo>
                  <a:lnTo>
                    <a:pt x="0" y="3456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9721949" cy="34566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IMPLEMENTAION DETAILS: ASSOCIATED DATASETS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23432" y="2520204"/>
            <a:ext cx="14918054" cy="58579"/>
            <a:chOff x="0" y="0"/>
            <a:chExt cx="19890739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90739" cy="78105"/>
            </a:xfrm>
            <a:custGeom>
              <a:avLst/>
              <a:gdLst/>
              <a:ahLst/>
              <a:cxnLst/>
              <a:rect l="l" t="t" r="r" b="b"/>
              <a:pathLst>
                <a:path w="19890739" h="78105">
                  <a:moveTo>
                    <a:pt x="0" y="27305"/>
                  </a:moveTo>
                  <a:lnTo>
                    <a:pt x="19890612" y="0"/>
                  </a:lnTo>
                  <a:lnTo>
                    <a:pt x="19890739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667909" y="3241904"/>
            <a:ext cx="14029100" cy="5844487"/>
            <a:chOff x="0" y="0"/>
            <a:chExt cx="18705467" cy="77926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05468" cy="7792649"/>
            </a:xfrm>
            <a:custGeom>
              <a:avLst/>
              <a:gdLst/>
              <a:ahLst/>
              <a:cxnLst/>
              <a:rect l="l" t="t" r="r" b="b"/>
              <a:pathLst>
                <a:path w="18705468" h="7792649">
                  <a:moveTo>
                    <a:pt x="0" y="0"/>
                  </a:moveTo>
                  <a:lnTo>
                    <a:pt x="18705468" y="0"/>
                  </a:lnTo>
                  <a:lnTo>
                    <a:pt x="18705468" y="7792649"/>
                  </a:lnTo>
                  <a:lnTo>
                    <a:pt x="0" y="77926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09550"/>
              <a:ext cx="18705467" cy="8002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513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Primary Datasets</a:t>
              </a: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 marks &amp; academic records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CO-PO attainment values from previous years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Faculty evaluations and feedback responses</a:t>
              </a:r>
            </a:p>
            <a:p>
              <a:pPr marL="685800" lvl="2" indent="-228600" algn="l">
                <a:lnSpc>
                  <a:spcPts val="513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Sources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University grading systems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Survey responses from faculty/students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Accreditation reports &amp; previous assessments</a:t>
              </a:r>
            </a:p>
            <a:p>
              <a:pPr marL="1225550" lvl="3" indent="-306387" algn="l">
                <a:lnSpc>
                  <a:spcPts val="513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240250" y="9724084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49400" y="9724084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548" y="134291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59985" y="-190500"/>
            <a:ext cx="14644948" cy="2592518"/>
            <a:chOff x="0" y="0"/>
            <a:chExt cx="19526597" cy="3456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26597" cy="3456690"/>
            </a:xfrm>
            <a:custGeom>
              <a:avLst/>
              <a:gdLst/>
              <a:ahLst/>
              <a:cxnLst/>
              <a:rect l="l" t="t" r="r" b="b"/>
              <a:pathLst>
                <a:path w="19526597" h="3456690">
                  <a:moveTo>
                    <a:pt x="0" y="0"/>
                  </a:moveTo>
                  <a:lnTo>
                    <a:pt x="19526597" y="0"/>
                  </a:lnTo>
                  <a:lnTo>
                    <a:pt x="19526597" y="3456690"/>
                  </a:lnTo>
                  <a:lnTo>
                    <a:pt x="0" y="3456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9526597" cy="34566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IMPLEMENTAION DETAILS: MODULE DESCRIPTION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086879" y="2217644"/>
            <a:ext cx="14918054" cy="58579"/>
            <a:chOff x="0" y="0"/>
            <a:chExt cx="19890739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90739" cy="78105"/>
            </a:xfrm>
            <a:custGeom>
              <a:avLst/>
              <a:gdLst/>
              <a:ahLst/>
              <a:cxnLst/>
              <a:rect l="l" t="t" r="r" b="b"/>
              <a:pathLst>
                <a:path w="19890739" h="78105">
                  <a:moveTo>
                    <a:pt x="0" y="27305"/>
                  </a:moveTo>
                  <a:lnTo>
                    <a:pt x="19890612" y="0"/>
                  </a:lnTo>
                  <a:lnTo>
                    <a:pt x="19890739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338355" y="2832381"/>
            <a:ext cx="14029100" cy="5114925"/>
            <a:chOff x="0" y="0"/>
            <a:chExt cx="18705467" cy="68199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05468" cy="6819900"/>
            </a:xfrm>
            <a:custGeom>
              <a:avLst/>
              <a:gdLst/>
              <a:ahLst/>
              <a:cxnLst/>
              <a:rect l="l" t="t" r="r" b="b"/>
              <a:pathLst>
                <a:path w="18705468" h="6819900">
                  <a:moveTo>
                    <a:pt x="0" y="0"/>
                  </a:moveTo>
                  <a:lnTo>
                    <a:pt x="18705468" y="0"/>
                  </a:lnTo>
                  <a:lnTo>
                    <a:pt x="18705468" y="6819900"/>
                  </a:lnTo>
                  <a:lnTo>
                    <a:pt x="0" y="6819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0"/>
              <a:ext cx="18705467" cy="7010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40081" lvl="2" indent="-213360" algn="l">
                <a:lnSpc>
                  <a:spcPts val="4788"/>
                </a:lnSpc>
                <a:buFont typeface="Arial"/>
                <a:buChar char="⚬"/>
              </a:pPr>
              <a:r>
                <a:rPr lang="en-US" sz="28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Module 1: Assessment tool generation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Allow faculties and admins to create assessment tools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Map each tools to its taxonomy and category</a:t>
              </a:r>
            </a:p>
            <a:p>
              <a:pPr marL="640081" lvl="2" indent="-213360" algn="l">
                <a:lnSpc>
                  <a:spcPts val="4788"/>
                </a:lnSpc>
                <a:buFont typeface="Arial"/>
                <a:buChar char="⚬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8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Module 2:Student data input</a:t>
              </a:r>
            </a:p>
            <a:p>
              <a:pPr marL="1341121" lvl="3" indent="-457200">
                <a:lnSpc>
                  <a:spcPts val="4788"/>
                </a:lnSpc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student data by faculty </a:t>
              </a:r>
            </a:p>
            <a:p>
              <a:pPr marL="1341121" lvl="3" indent="-457200">
                <a:lnSpc>
                  <a:spcPts val="4788"/>
                </a:lnSpc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each assessment tool data for each student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94110" y="6581775"/>
            <a:ext cx="14117589" cy="5576887"/>
            <a:chOff x="-87833" y="-158751"/>
            <a:chExt cx="18823453" cy="7435850"/>
          </a:xfrm>
        </p:grpSpPr>
        <p:sp>
          <p:nvSpPr>
            <p:cNvPr id="15" name="Freeform 15"/>
            <p:cNvSpPr/>
            <p:nvPr/>
          </p:nvSpPr>
          <p:spPr>
            <a:xfrm>
              <a:off x="30152" y="457199"/>
              <a:ext cx="18705468" cy="6819900"/>
            </a:xfrm>
            <a:custGeom>
              <a:avLst/>
              <a:gdLst/>
              <a:ahLst/>
              <a:cxnLst/>
              <a:rect l="l" t="t" r="r" b="b"/>
              <a:pathLst>
                <a:path w="18705468" h="6819900">
                  <a:moveTo>
                    <a:pt x="0" y="0"/>
                  </a:moveTo>
                  <a:lnTo>
                    <a:pt x="18705468" y="0"/>
                  </a:lnTo>
                  <a:lnTo>
                    <a:pt x="18705468" y="6819900"/>
                  </a:lnTo>
                  <a:lnTo>
                    <a:pt x="0" y="6819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87833" y="-158751"/>
              <a:ext cx="18705467" cy="7010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40081" lvl="2" indent="-213360" algn="l">
                <a:lnSpc>
                  <a:spcPts val="4788"/>
                </a:lnSpc>
                <a:buFont typeface="Arial"/>
                <a:buChar char="⚬"/>
              </a:pPr>
              <a:r>
                <a:rPr lang="en-US" sz="28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Module 3 :CO-PO Attainment Calculation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predefined correlation values (1,2,3)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Fetches student performance data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Calculates attainment percentage</a:t>
              </a:r>
            </a:p>
            <a:p>
              <a:pPr marL="640081" lvl="2" indent="-213360" algn="l">
                <a:lnSpc>
                  <a:spcPts val="4788"/>
                </a:lnSpc>
                <a:buFont typeface="Arial"/>
                <a:buChar char="⚬"/>
              </a:pPr>
              <a:endPara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234718" y="9762184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43868" y="9762184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8" y="0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75514" y="500062"/>
            <a:ext cx="9342120" cy="1057275"/>
            <a:chOff x="0" y="0"/>
            <a:chExt cx="12456160" cy="1409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6160" cy="1409700"/>
            </a:xfrm>
            <a:custGeom>
              <a:avLst/>
              <a:gdLst/>
              <a:ahLst/>
              <a:cxnLst/>
              <a:rect l="l" t="t" r="r" b="b"/>
              <a:pathLst>
                <a:path w="12456160" h="1409700">
                  <a:moveTo>
                    <a:pt x="0" y="0"/>
                  </a:moveTo>
                  <a:lnTo>
                    <a:pt x="12456160" y="0"/>
                  </a:lnTo>
                  <a:lnTo>
                    <a:pt x="12456160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2456160" cy="1409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SCREENSHOTS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375514" y="1654467"/>
            <a:ext cx="14918054" cy="47625"/>
            <a:chOff x="0" y="0"/>
            <a:chExt cx="19890739" cy="63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90739" cy="63500"/>
            </a:xfrm>
            <a:custGeom>
              <a:avLst/>
              <a:gdLst/>
              <a:ahLst/>
              <a:cxnLst/>
              <a:rect l="l" t="t" r="r" b="b"/>
              <a:pathLst>
                <a:path w="19890739" h="63500">
                  <a:moveTo>
                    <a:pt x="0" y="22225"/>
                  </a:moveTo>
                  <a:lnTo>
                    <a:pt x="19890612" y="0"/>
                  </a:lnTo>
                  <a:lnTo>
                    <a:pt x="19890739" y="41275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Freeform 11"/>
          <p:cNvSpPr/>
          <p:nvPr/>
        </p:nvSpPr>
        <p:spPr>
          <a:xfrm>
            <a:off x="5483941" y="1768767"/>
            <a:ext cx="9228730" cy="8166107"/>
          </a:xfrm>
          <a:custGeom>
            <a:avLst/>
            <a:gdLst/>
            <a:ahLst/>
            <a:cxnLst/>
            <a:rect l="l" t="t" r="r" b="b"/>
            <a:pathLst>
              <a:path w="9228730" h="8166107">
                <a:moveTo>
                  <a:pt x="0" y="0"/>
                </a:moveTo>
                <a:lnTo>
                  <a:pt x="9228730" y="0"/>
                </a:lnTo>
                <a:lnTo>
                  <a:pt x="9228730" y="8166107"/>
                </a:lnTo>
                <a:lnTo>
                  <a:pt x="0" y="816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83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7488277" y="9715799"/>
            <a:ext cx="547092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59940" y="9715799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226" y="1467952"/>
            <a:ext cx="15282774" cy="7396525"/>
            <a:chOff x="0" y="0"/>
            <a:chExt cx="2834013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340137" cy="13716000"/>
            </a:xfrm>
            <a:custGeom>
              <a:avLst/>
              <a:gdLst/>
              <a:ahLst/>
              <a:cxnLst/>
              <a:rect l="l" t="t" r="r" b="b"/>
              <a:pathLst>
                <a:path w="28340137" h="13716000">
                  <a:moveTo>
                    <a:pt x="0" y="0"/>
                  </a:moveTo>
                  <a:lnTo>
                    <a:pt x="28340137" y="0"/>
                  </a:lnTo>
                  <a:lnTo>
                    <a:pt x="28340137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7" r="-518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024432" y="9357748"/>
            <a:ext cx="6477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68450" y="9361487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226" y="1447392"/>
            <a:ext cx="15282774" cy="6923113"/>
            <a:chOff x="0" y="0"/>
            <a:chExt cx="3027807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278071" cy="13716000"/>
            </a:xfrm>
            <a:custGeom>
              <a:avLst/>
              <a:gdLst/>
              <a:ahLst/>
              <a:cxnLst/>
              <a:rect l="l" t="t" r="r" b="b"/>
              <a:pathLst>
                <a:path w="30278071" h="13716000">
                  <a:moveTo>
                    <a:pt x="0" y="0"/>
                  </a:moveTo>
                  <a:lnTo>
                    <a:pt x="30278071" y="0"/>
                  </a:lnTo>
                  <a:lnTo>
                    <a:pt x="30278071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2" r="-7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026890" y="9503278"/>
            <a:ext cx="6477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68450" y="9475787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226" y="1559236"/>
            <a:ext cx="15282774" cy="6978028"/>
            <a:chOff x="0" y="0"/>
            <a:chExt cx="3003979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39794" cy="13716000"/>
            </a:xfrm>
            <a:custGeom>
              <a:avLst/>
              <a:gdLst/>
              <a:ahLst/>
              <a:cxnLst/>
              <a:rect l="l" t="t" r="r" b="b"/>
              <a:pathLst>
                <a:path w="30039794" h="13716000">
                  <a:moveTo>
                    <a:pt x="0" y="0"/>
                  </a:moveTo>
                  <a:lnTo>
                    <a:pt x="30039794" y="0"/>
                  </a:lnTo>
                  <a:lnTo>
                    <a:pt x="3003979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" r="-3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240250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49400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226" y="1700431"/>
            <a:ext cx="15282774" cy="6727218"/>
            <a:chOff x="0" y="0"/>
            <a:chExt cx="3115976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59763" cy="13716000"/>
            </a:xfrm>
            <a:custGeom>
              <a:avLst/>
              <a:gdLst/>
              <a:ahLst/>
              <a:cxnLst/>
              <a:rect l="l" t="t" r="r" b="b"/>
              <a:pathLst>
                <a:path w="31159763" h="13716000">
                  <a:moveTo>
                    <a:pt x="0" y="0"/>
                  </a:moveTo>
                  <a:lnTo>
                    <a:pt x="31159763" y="0"/>
                  </a:lnTo>
                  <a:lnTo>
                    <a:pt x="3115976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48" r="-64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316450" y="94869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25600" y="94869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8" y="0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09950" y="1077779"/>
            <a:ext cx="10461339" cy="1057275"/>
            <a:chOff x="0" y="0"/>
            <a:chExt cx="13948452" cy="1409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48452" cy="1409700"/>
            </a:xfrm>
            <a:custGeom>
              <a:avLst/>
              <a:gdLst/>
              <a:ahLst/>
              <a:cxnLst/>
              <a:rect l="l" t="t" r="r" b="b"/>
              <a:pathLst>
                <a:path w="13948452" h="1409700">
                  <a:moveTo>
                    <a:pt x="0" y="0"/>
                  </a:moveTo>
                  <a:lnTo>
                    <a:pt x="13948452" y="0"/>
                  </a:lnTo>
                  <a:lnTo>
                    <a:pt x="13948452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3948452" cy="1409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INTRODUCTION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29000" y="2076449"/>
            <a:ext cx="14883670" cy="58579"/>
            <a:chOff x="0" y="0"/>
            <a:chExt cx="19844893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44893" cy="78105"/>
            </a:xfrm>
            <a:custGeom>
              <a:avLst/>
              <a:gdLst/>
              <a:ahLst/>
              <a:cxnLst/>
              <a:rect l="l" t="t" r="r" b="b"/>
              <a:pathLst>
                <a:path w="19844893" h="78105">
                  <a:moveTo>
                    <a:pt x="0" y="27305"/>
                  </a:moveTo>
                  <a:lnTo>
                    <a:pt x="19844765" y="0"/>
                  </a:lnTo>
                  <a:lnTo>
                    <a:pt x="19844893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09950" y="2508818"/>
            <a:ext cx="13533120" cy="4149471"/>
            <a:chOff x="0" y="0"/>
            <a:chExt cx="18044160" cy="55326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044161" cy="5532628"/>
            </a:xfrm>
            <a:custGeom>
              <a:avLst/>
              <a:gdLst/>
              <a:ahLst/>
              <a:cxnLst/>
              <a:rect l="l" t="t" r="r" b="b"/>
              <a:pathLst>
                <a:path w="18044161" h="5532628">
                  <a:moveTo>
                    <a:pt x="0" y="0"/>
                  </a:moveTo>
                  <a:lnTo>
                    <a:pt x="18044161" y="0"/>
                  </a:lnTo>
                  <a:lnTo>
                    <a:pt x="18044161" y="5532628"/>
                  </a:lnTo>
                  <a:lnTo>
                    <a:pt x="0" y="55326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61925"/>
              <a:ext cx="18044160" cy="56945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is Campus View?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software tool for educational accreditation processes.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Helps in assessing course and program outcomes efficiently.</a:t>
              </a:r>
            </a:p>
            <a:p>
              <a:pPr marL="1225550" lvl="3" indent="-306387" algn="l">
                <a:lnSpc>
                  <a:spcPts val="468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468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468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4524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429000" y="4328292"/>
            <a:ext cx="13533120" cy="3568065"/>
            <a:chOff x="0" y="0"/>
            <a:chExt cx="18044160" cy="47574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044161" cy="4757420"/>
            </a:xfrm>
            <a:custGeom>
              <a:avLst/>
              <a:gdLst/>
              <a:ahLst/>
              <a:cxnLst/>
              <a:rect l="l" t="t" r="r" b="b"/>
              <a:pathLst>
                <a:path w="18044161" h="4757420">
                  <a:moveTo>
                    <a:pt x="0" y="0"/>
                  </a:moveTo>
                  <a:lnTo>
                    <a:pt x="18044161" y="0"/>
                  </a:lnTo>
                  <a:lnTo>
                    <a:pt x="18044161" y="4757420"/>
                  </a:lnTo>
                  <a:lnTo>
                    <a:pt x="0" y="47574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61925"/>
              <a:ext cx="18044160" cy="49193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 Accreditation Matters?: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Ensures academic quality and continuous improvement.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Essential for institutional recognition by NAAC/NBA.</a:t>
              </a:r>
            </a:p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Role of Automation in Accreditation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Reduces manual workload for faculty.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accurate and data-driven insights.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392650" y="96023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143898" y="9602322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3342617" y="1954627"/>
            <a:ext cx="14050801" cy="6377746"/>
          </a:xfrm>
          <a:custGeom>
            <a:avLst/>
            <a:gdLst/>
            <a:ahLst/>
            <a:cxnLst/>
            <a:rect l="l" t="t" r="r" b="b"/>
            <a:pathLst>
              <a:path w="14050801" h="6377746">
                <a:moveTo>
                  <a:pt x="0" y="0"/>
                </a:moveTo>
                <a:lnTo>
                  <a:pt x="14050801" y="0"/>
                </a:lnTo>
                <a:lnTo>
                  <a:pt x="14050801" y="6377746"/>
                </a:lnTo>
                <a:lnTo>
                  <a:pt x="0" y="6377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7392650" y="96393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401800" y="9639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394564" y="500062"/>
            <a:ext cx="9342120" cy="1057275"/>
            <a:chOff x="0" y="0"/>
            <a:chExt cx="12456160" cy="14097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56160" cy="1409700"/>
            </a:xfrm>
            <a:custGeom>
              <a:avLst/>
              <a:gdLst/>
              <a:ahLst/>
              <a:cxnLst/>
              <a:rect l="l" t="t" r="r" b="b"/>
              <a:pathLst>
                <a:path w="12456160" h="1409700">
                  <a:moveTo>
                    <a:pt x="0" y="0"/>
                  </a:moveTo>
                  <a:lnTo>
                    <a:pt x="12456160" y="0"/>
                  </a:lnTo>
                  <a:lnTo>
                    <a:pt x="12456160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12456160" cy="1409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RESULT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394564" y="2076449"/>
            <a:ext cx="14918054" cy="58579"/>
            <a:chOff x="0" y="0"/>
            <a:chExt cx="19890739" cy="781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890739" cy="78105"/>
            </a:xfrm>
            <a:custGeom>
              <a:avLst/>
              <a:gdLst/>
              <a:ahLst/>
              <a:cxnLst/>
              <a:rect l="l" t="t" r="r" b="b"/>
              <a:pathLst>
                <a:path w="19890739" h="78105">
                  <a:moveTo>
                    <a:pt x="0" y="27305"/>
                  </a:moveTo>
                  <a:lnTo>
                    <a:pt x="19890612" y="0"/>
                  </a:lnTo>
                  <a:lnTo>
                    <a:pt x="19890739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78142" y="2406713"/>
            <a:ext cx="13947794" cy="982345"/>
            <a:chOff x="0" y="0"/>
            <a:chExt cx="18597059" cy="13097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97059" cy="1309793"/>
            </a:xfrm>
            <a:custGeom>
              <a:avLst/>
              <a:gdLst/>
              <a:ahLst/>
              <a:cxnLst/>
              <a:rect l="l" t="t" r="r" b="b"/>
              <a:pathLst>
                <a:path w="18597059" h="1309793">
                  <a:moveTo>
                    <a:pt x="0" y="0"/>
                  </a:moveTo>
                  <a:lnTo>
                    <a:pt x="18597059" y="0"/>
                  </a:lnTo>
                  <a:lnTo>
                    <a:pt x="18597059" y="1309793"/>
                  </a:lnTo>
                  <a:lnTo>
                    <a:pt x="0" y="13097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18597059" cy="140504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7278"/>
                </a:lnSpc>
              </a:pPr>
              <a:r>
                <a:rPr lang="en-US" sz="5198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PERFORMANCE ANALYSIS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005233" y="3674809"/>
            <a:ext cx="13534968" cy="4752978"/>
            <a:chOff x="0" y="0"/>
            <a:chExt cx="18046624" cy="633730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046624" cy="6337304"/>
            </a:xfrm>
            <a:custGeom>
              <a:avLst/>
              <a:gdLst/>
              <a:ahLst/>
              <a:cxnLst/>
              <a:rect l="l" t="t" r="r" b="b"/>
              <a:pathLst>
                <a:path w="18046624" h="6337304">
                  <a:moveTo>
                    <a:pt x="0" y="0"/>
                  </a:moveTo>
                  <a:lnTo>
                    <a:pt x="18046624" y="0"/>
                  </a:lnTo>
                  <a:lnTo>
                    <a:pt x="18046624" y="6337304"/>
                  </a:lnTo>
                  <a:lnTo>
                    <a:pt x="0" y="6337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18046624" cy="645160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572" lvl="2" indent="-228524" algn="l">
                <a:lnSpc>
                  <a:spcPts val="4198"/>
                </a:lnSpc>
                <a:buFont typeface="Arial"/>
                <a:buChar char="⚬"/>
              </a:pPr>
              <a:r>
                <a:rPr lang="en-US" sz="2999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Comparison with Manual Methods</a:t>
              </a: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Accuracy improvement: ~30-40%.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 reduction: ~50-60%.</a:t>
              </a:r>
            </a:p>
            <a:p>
              <a:pPr marL="685572" lvl="2" indent="-228524" algn="l">
                <a:lnSpc>
                  <a:spcPts val="4198"/>
                </a:lnSpc>
                <a:buFont typeface="Arial"/>
                <a:buChar char="⚬"/>
              </a:pPr>
              <a:r>
                <a:rPr lang="en-US" sz="2999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 Efficiency</a:t>
              </a: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Handles large datasets efficiently.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Macro-based automation speeds up calculation.</a:t>
              </a:r>
            </a:p>
            <a:p>
              <a:pPr marL="685572" lvl="2" indent="-228524" algn="l">
                <a:lnSpc>
                  <a:spcPts val="4198"/>
                </a:lnSpc>
                <a:buFont typeface="Arial"/>
                <a:buChar char="⚬"/>
              </a:pPr>
              <a:r>
                <a:rPr lang="en-US" sz="2999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Scalability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be adapted for multiple departments and institutions.</a:t>
              </a:r>
            </a:p>
            <a:p>
              <a:pPr marL="1225144" lvl="3" indent="-306286" algn="l">
                <a:lnSpc>
                  <a:spcPts val="4198"/>
                </a:lnSpc>
              </a:pPr>
              <a:endParaRPr lang="en-US" sz="29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416786" y="968658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425936" y="968658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3291840" y="1150620"/>
            <a:ext cx="14234570" cy="4229100"/>
            <a:chOff x="0" y="0"/>
            <a:chExt cx="18979427" cy="5638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79426" cy="5638800"/>
            </a:xfrm>
            <a:custGeom>
              <a:avLst/>
              <a:gdLst/>
              <a:ahLst/>
              <a:cxnLst/>
              <a:rect l="l" t="t" r="r" b="b"/>
              <a:pathLst>
                <a:path w="18979426" h="5638800">
                  <a:moveTo>
                    <a:pt x="0" y="0"/>
                  </a:moveTo>
                  <a:lnTo>
                    <a:pt x="18979426" y="0"/>
                  </a:lnTo>
                  <a:lnTo>
                    <a:pt x="18979426" y="5638800"/>
                  </a:lnTo>
                  <a:lnTo>
                    <a:pt x="0" y="563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8979427" cy="5638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 b="1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CONCLUSION</a:t>
              </a:r>
            </a:p>
            <a:p>
              <a:pPr algn="l">
                <a:lnSpc>
                  <a:spcPts val="8399"/>
                </a:lnSpc>
              </a:pPr>
              <a:endParaRPr lang="en-US" sz="6998" b="1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l">
                <a:lnSpc>
                  <a:spcPts val="8399"/>
                </a:lnSpc>
              </a:pPr>
              <a:endParaRPr lang="en-US" sz="6998" b="1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l">
                <a:lnSpc>
                  <a:spcPts val="8399"/>
                </a:lnSpc>
              </a:pPr>
              <a:endParaRPr lang="en-US" sz="6998" b="1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37578" y="2381249"/>
            <a:ext cx="15094744" cy="58579"/>
            <a:chOff x="0" y="0"/>
            <a:chExt cx="20126325" cy="781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6325" cy="78105"/>
            </a:xfrm>
            <a:custGeom>
              <a:avLst/>
              <a:gdLst/>
              <a:ahLst/>
              <a:cxnLst/>
              <a:rect l="l" t="t" r="r" b="b"/>
              <a:pathLst>
                <a:path w="20126325" h="78105">
                  <a:moveTo>
                    <a:pt x="0" y="27305"/>
                  </a:moveTo>
                  <a:lnTo>
                    <a:pt x="20126198" y="0"/>
                  </a:lnTo>
                  <a:lnTo>
                    <a:pt x="20126325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825240" y="2998470"/>
            <a:ext cx="12085320" cy="2495550"/>
            <a:chOff x="0" y="0"/>
            <a:chExt cx="16113760" cy="3327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113761" cy="3327400"/>
            </a:xfrm>
            <a:custGeom>
              <a:avLst/>
              <a:gdLst/>
              <a:ahLst/>
              <a:cxnLst/>
              <a:rect l="l" t="t" r="r" b="b"/>
              <a:pathLst>
                <a:path w="16113761" h="3327400">
                  <a:moveTo>
                    <a:pt x="0" y="0"/>
                  </a:moveTo>
                  <a:lnTo>
                    <a:pt x="16113761" y="0"/>
                  </a:lnTo>
                  <a:lnTo>
                    <a:pt x="16113761" y="3327400"/>
                  </a:lnTo>
                  <a:lnTo>
                    <a:pt x="0" y="3327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16113760" cy="3394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731521" lvl="2" indent="-243840" algn="l">
                <a:lnSpc>
                  <a:spcPts val="3840"/>
                </a:lnSpc>
                <a:buFont typeface="Arial"/>
                <a:buChar char="⚬"/>
              </a:pPr>
              <a:r>
                <a:rPr lang="en-US" sz="32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Campus View automates key accreditation tasks.</a:t>
              </a:r>
            </a:p>
            <a:p>
              <a:pPr marL="731521" lvl="2" indent="-243840" algn="l">
                <a:lnSpc>
                  <a:spcPts val="3840"/>
                </a:lnSpc>
              </a:pPr>
              <a:endPara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731521" lvl="2" indent="-243840" algn="l">
                <a:lnSpc>
                  <a:spcPts val="3840"/>
                </a:lnSpc>
                <a:buFont typeface="Arial"/>
                <a:buChar char="⚬"/>
              </a:pPr>
              <a:r>
                <a:rPr lang="en-US" sz="32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Reduces faculty workload and increases accuracy.</a:t>
              </a:r>
            </a:p>
            <a:p>
              <a:pPr marL="731521" lvl="2" indent="-243840" algn="l">
                <a:lnSpc>
                  <a:spcPts val="3840"/>
                </a:lnSpc>
              </a:pPr>
              <a:endPara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731521" lvl="2" indent="-243840" algn="l">
                <a:lnSpc>
                  <a:spcPts val="3840"/>
                </a:lnSpc>
                <a:buFont typeface="Arial"/>
                <a:buChar char="⚬"/>
              </a:pPr>
              <a:r>
                <a:rPr lang="en-US" sz="32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actionable insights for academic improvement.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240250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249400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3291840" y="1150620"/>
            <a:ext cx="14234570" cy="1057275"/>
            <a:chOff x="0" y="0"/>
            <a:chExt cx="18979427" cy="14097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79426" cy="1409700"/>
            </a:xfrm>
            <a:custGeom>
              <a:avLst/>
              <a:gdLst/>
              <a:ahLst/>
              <a:cxnLst/>
              <a:rect l="l" t="t" r="r" b="b"/>
              <a:pathLst>
                <a:path w="18979426" h="1409700">
                  <a:moveTo>
                    <a:pt x="0" y="0"/>
                  </a:moveTo>
                  <a:lnTo>
                    <a:pt x="18979426" y="0"/>
                  </a:lnTo>
                  <a:lnTo>
                    <a:pt x="18979426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8979427" cy="1409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 b="1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REFERENCES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37578" y="2381249"/>
            <a:ext cx="15094744" cy="58579"/>
            <a:chOff x="0" y="0"/>
            <a:chExt cx="20126325" cy="781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6325" cy="78105"/>
            </a:xfrm>
            <a:custGeom>
              <a:avLst/>
              <a:gdLst/>
              <a:ahLst/>
              <a:cxnLst/>
              <a:rect l="l" t="t" r="r" b="b"/>
              <a:pathLst>
                <a:path w="20126325" h="78105">
                  <a:moveTo>
                    <a:pt x="0" y="27305"/>
                  </a:moveTo>
                  <a:lnTo>
                    <a:pt x="20126198" y="0"/>
                  </a:lnTo>
                  <a:lnTo>
                    <a:pt x="20126325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605537" y="3623583"/>
            <a:ext cx="13607175" cy="6691224"/>
            <a:chOff x="0" y="0"/>
            <a:chExt cx="18142900" cy="89216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142900" cy="8921632"/>
            </a:xfrm>
            <a:custGeom>
              <a:avLst/>
              <a:gdLst/>
              <a:ahLst/>
              <a:cxnLst/>
              <a:rect l="l" t="t" r="r" b="b"/>
              <a:pathLst>
                <a:path w="18142900" h="8921632">
                  <a:moveTo>
                    <a:pt x="0" y="0"/>
                  </a:moveTo>
                  <a:lnTo>
                    <a:pt x="18142900" y="0"/>
                  </a:lnTo>
                  <a:lnTo>
                    <a:pt x="18142900" y="8921632"/>
                  </a:lnTo>
                  <a:lnTo>
                    <a:pt x="0" y="89216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52425"/>
              <a:ext cx="18142900" cy="927405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928096" lvl="3" indent="-232024" algn="just">
                <a:buFont typeface="Arial"/>
                <a:buChar char="￭"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  <a:hlinkClick r:id="rId6"/>
                </a:rPr>
                <a:t>https://naac.gov.in/index.php/en/assessment-accreditation</a:t>
              </a:r>
              <a:endPara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696072" lvl="3" algn="just"/>
              <a:endPara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928168" lvl="3" indent="-232042" algn="just">
                <a:buFont typeface="Arial"/>
                <a:buChar char="￭"/>
              </a:pPr>
              <a:r>
                <a:rPr lang="en-I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 Dong, </a:t>
              </a:r>
              <a:r>
                <a:rPr lang="en-IN" sz="3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Yongfa</a:t>
              </a:r>
              <a:r>
                <a:rPr lang="en-I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Li, Xue Tang, </a:t>
              </a:r>
              <a:r>
                <a:rPr lang="en-IN" sz="3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Jingyun</a:t>
              </a:r>
              <a:r>
                <a:rPr lang="en-I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Xu, Sheng Bi, and Yi Cai, “Variable Convolution and Pooling Convolutional Neural Network for Text Sentiment Classification,” IEEE Access, 2022</a:t>
              </a:r>
              <a:r>
                <a:rPr lang="en-IN" sz="3000" dirty="0"/>
                <a:t>.</a:t>
              </a:r>
            </a:p>
            <a:p>
              <a:pPr marL="928168" lvl="3" indent="-232042" algn="just">
                <a:lnSpc>
                  <a:spcPts val="7717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ea typeface="Canva Sans"/>
                  <a:cs typeface="Times New Roman" panose="02020603050405020304" pitchFamily="18" charset="0"/>
                  <a:sym typeface="Canva Sans"/>
                  <a:hlinkClick r:id="rId7"/>
                </a:rPr>
                <a:t>https://journaleet.in/articles/a-case-study-on-the-assessment-of-program-quality-through-co-po-mapping-and-its-attainment</a:t>
              </a:r>
              <a:endPara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endParaRPr>
            </a:p>
            <a:p>
              <a:pPr marL="928168" lvl="3" indent="-232042" algn="just"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ea typeface="Canva Sans"/>
                  <a:cs typeface="Times New Roman" panose="02020603050405020304" pitchFamily="18" charset="0"/>
                  <a:sym typeface="Canva Sans"/>
                </a:rPr>
                <a:t>"A Case Study on the Assessment of Program Quality through CO-PO Mapping and its Attainment" by B. Rajagopal Reddy et al.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263817" y="973739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20800" y="9768369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5275533" y="4036905"/>
            <a:ext cx="9021401" cy="1519432"/>
            <a:chOff x="0" y="-40101"/>
            <a:chExt cx="12028534" cy="20259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74157" cy="1985808"/>
            </a:xfrm>
            <a:custGeom>
              <a:avLst/>
              <a:gdLst/>
              <a:ahLst/>
              <a:cxnLst/>
              <a:rect l="l" t="t" r="r" b="b"/>
              <a:pathLst>
                <a:path w="11074157" h="1985808">
                  <a:moveTo>
                    <a:pt x="0" y="0"/>
                  </a:moveTo>
                  <a:lnTo>
                    <a:pt x="11074157" y="0"/>
                  </a:lnTo>
                  <a:lnTo>
                    <a:pt x="11074157" y="1985808"/>
                  </a:lnTo>
                  <a:lnTo>
                    <a:pt x="0" y="19858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54377" y="-40101"/>
              <a:ext cx="11074157" cy="19858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1830"/>
                </a:lnSpc>
              </a:pPr>
              <a:r>
                <a:rPr lang="en-US" sz="9858" b="1" dirty="0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THANK YOU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324655" y="96393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33805" y="9639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8" y="0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09950" y="1077779"/>
            <a:ext cx="10461339" cy="1057250"/>
            <a:chOff x="0" y="0"/>
            <a:chExt cx="13948452" cy="14096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48452" cy="1409667"/>
            </a:xfrm>
            <a:custGeom>
              <a:avLst/>
              <a:gdLst/>
              <a:ahLst/>
              <a:cxnLst/>
              <a:rect l="l" t="t" r="r" b="b"/>
              <a:pathLst>
                <a:path w="13948452" h="1409667">
                  <a:moveTo>
                    <a:pt x="0" y="0"/>
                  </a:moveTo>
                  <a:lnTo>
                    <a:pt x="13948452" y="0"/>
                  </a:lnTo>
                  <a:lnTo>
                    <a:pt x="13948452" y="1409667"/>
                  </a:lnTo>
                  <a:lnTo>
                    <a:pt x="0" y="1409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3948452" cy="140966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PROBLEM STATEMENT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29000" y="2076449"/>
            <a:ext cx="14883670" cy="58579"/>
            <a:chOff x="0" y="0"/>
            <a:chExt cx="19844893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44893" cy="78105"/>
            </a:xfrm>
            <a:custGeom>
              <a:avLst/>
              <a:gdLst/>
              <a:ahLst/>
              <a:cxnLst/>
              <a:rect l="l" t="t" r="r" b="b"/>
              <a:pathLst>
                <a:path w="19844893" h="78105">
                  <a:moveTo>
                    <a:pt x="0" y="27305"/>
                  </a:moveTo>
                  <a:lnTo>
                    <a:pt x="19844765" y="0"/>
                  </a:lnTo>
                  <a:lnTo>
                    <a:pt x="19844893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09950" y="2549478"/>
            <a:ext cx="13533120" cy="7102221"/>
            <a:chOff x="0" y="0"/>
            <a:chExt cx="18044160" cy="94696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044161" cy="9469628"/>
            </a:xfrm>
            <a:custGeom>
              <a:avLst/>
              <a:gdLst/>
              <a:ahLst/>
              <a:cxnLst/>
              <a:rect l="l" t="t" r="r" b="b"/>
              <a:pathLst>
                <a:path w="18044161" h="9469628">
                  <a:moveTo>
                    <a:pt x="0" y="0"/>
                  </a:moveTo>
                  <a:lnTo>
                    <a:pt x="18044161" y="0"/>
                  </a:lnTo>
                  <a:lnTo>
                    <a:pt x="18044161" y="9469628"/>
                  </a:lnTo>
                  <a:lnTo>
                    <a:pt x="0" y="94696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61925"/>
              <a:ext cx="18044160" cy="96315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Challenges in Accreditation Process: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Manual calculation of CO-PO attainment is time-consuming.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Difficulty in identifying weak and bright students.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Gathering and analyzing student feedback is complex.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Need for a structured, automated approach to Criterion 2 inputs.</a:t>
              </a:r>
            </a:p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Existing System Limitations: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Spreadsheets and manual computations lead to errors.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Lack of standardized methodology for NAAC/NBA compliance.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real-time performance tracking of students.</a:t>
              </a:r>
            </a:p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Need for a Solution: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software-driven approach to streamline accreditation requirements.</a:t>
              </a:r>
            </a:p>
            <a:p>
              <a:pPr marL="1225550" lvl="3" indent="-306387" algn="l">
                <a:lnSpc>
                  <a:spcPts val="4524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486427" y="9764706"/>
            <a:ext cx="1143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86560" y="9773143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4646552" y="3802505"/>
            <a:ext cx="14261952" cy="3171825"/>
            <a:chOff x="0" y="0"/>
            <a:chExt cx="19015936" cy="422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15935" cy="4229100"/>
            </a:xfrm>
            <a:custGeom>
              <a:avLst/>
              <a:gdLst/>
              <a:ahLst/>
              <a:cxnLst/>
              <a:rect l="l" t="t" r="r" b="b"/>
              <a:pathLst>
                <a:path w="19015935" h="4229100">
                  <a:moveTo>
                    <a:pt x="0" y="0"/>
                  </a:moveTo>
                  <a:lnTo>
                    <a:pt x="19015935" y="0"/>
                  </a:lnTo>
                  <a:lnTo>
                    <a:pt x="19015935" y="4229100"/>
                  </a:lnTo>
                  <a:lnTo>
                    <a:pt x="0" y="4229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9015936" cy="42291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LITERATURE  SURVEY</a:t>
              </a:r>
            </a:p>
            <a:p>
              <a:pPr algn="l">
                <a:lnSpc>
                  <a:spcPts val="8399"/>
                </a:lnSpc>
              </a:pPr>
              <a:endParaRPr lang="en-US" sz="6998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l">
                <a:lnSpc>
                  <a:spcPts val="8399"/>
                </a:lnSpc>
              </a:pPr>
              <a:endParaRPr lang="en-US" sz="6998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270098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79248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7"/>
            <a:ext cx="2129170" cy="10478887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53348"/>
              </p:ext>
            </p:extLst>
          </p:nvPr>
        </p:nvGraphicFramePr>
        <p:xfrm>
          <a:off x="2129170" y="11061"/>
          <a:ext cx="16180953" cy="10287001"/>
        </p:xfrm>
        <a:graphic>
          <a:graphicData uri="http://schemas.openxmlformats.org/drawingml/2006/table">
            <a:tbl>
              <a:tblPr/>
              <a:tblGrid>
                <a:gridCol w="374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5236"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TECHNIQUES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744"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Case Study on the Assessment of Program Quality through CO-PO Mapping and its Attainment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CO-PO Mapping and Attainment Calculation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a structured approach to assess program quality, aiding in continuous improvement.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can be complex and time-consuming.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730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Performance Analysis using Machine Learning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Algorithms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Offers predictive insights into student performance, enabling early interventions.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large datasets and may face privacy concerns.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291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Performance Prediction Using Machine Learning Algorithms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Trees, Neural Networks, SVM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Identifies key predictors of student success, assisting in targeted support strategies.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accuracy varies; may need frequent updates.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7526000" y="9664982"/>
            <a:ext cx="195323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00860" y="9664982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257890"/>
            <a:ext cx="2129170" cy="10567012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06092"/>
              </p:ext>
            </p:extLst>
          </p:nvPr>
        </p:nvGraphicFramePr>
        <p:xfrm>
          <a:off x="2129170" y="0"/>
          <a:ext cx="16203077" cy="10309122"/>
        </p:xfrm>
        <a:graphic>
          <a:graphicData uri="http://schemas.openxmlformats.org/drawingml/2006/table">
            <a:tbl>
              <a:tblPr/>
              <a:tblGrid>
                <a:gridCol w="3579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3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0123"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TECHNIQUES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850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Simple Approach to Calculate CO &amp; PO Attainment Levels by Direct and Indirect Methods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 and Indirect Assessment Methods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Simplifies the attainment calculation process, making it more accessible.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 oversimplify complex educational outcomes.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108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and Prediction of Student Performance Data Using Various Machine Learning Algorithms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Supervised Machine Learning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Enhances accuracy in predicting student outcomes, facilitating personalized learning paths.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Dependent on data quality and algorithm selection.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5041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Predicting Students' Performance Using Machine Learning Algorithms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Socioeconomic Factors and Past Grades Analysis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Considers a holistic view of student performance by including diverse factors.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 can be intrusive; ethical considerations are necessary.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7221200" y="9512300"/>
            <a:ext cx="1524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87500" y="9512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34646"/>
              </p:ext>
            </p:extLst>
          </p:nvPr>
        </p:nvGraphicFramePr>
        <p:xfrm>
          <a:off x="2129170" y="11061"/>
          <a:ext cx="16203076" cy="10275939"/>
        </p:xfrm>
        <a:graphic>
          <a:graphicData uri="http://schemas.openxmlformats.org/drawingml/2006/table">
            <a:tbl>
              <a:tblPr/>
              <a:tblGrid>
                <a:gridCol w="353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2509"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TECHNIQUES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69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Intelligent CO-PO Attainment Model for Misalignment in Assessing Blended Learning &amp; Instruction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Intelligent Modeling for CO-PO Attainment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Addresses misalignment issues in blended learning environments, improving assessment accuracy.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may require advanced technical expertise.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616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Educational Data Mining: Prediction of Students' Academic Performance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Educational Data Mining Techniques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data mining to uncover patterns in student performance, aiding in curriculum development.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privacy issues; requires careful data handling.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845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Attainment of Course Outcome and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Outcome: Direct and Indirect Methods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 and Indirect Assessment Methods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comprehensive guidelines for CO and PO attainment calculations, ensuring thorough evaluation.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be resource-intensive to implement effectively.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0" y="-180827"/>
            <a:ext cx="2129169" cy="10478887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7068800" y="9511071"/>
            <a:ext cx="1143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91285" y="9512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91887"/>
            <a:ext cx="2129170" cy="10489948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34088"/>
              </p:ext>
            </p:extLst>
          </p:nvPr>
        </p:nvGraphicFramePr>
        <p:xfrm>
          <a:off x="2129170" y="11062"/>
          <a:ext cx="16203076" cy="10296034"/>
        </p:xfrm>
        <a:graphic>
          <a:graphicData uri="http://schemas.openxmlformats.org/drawingml/2006/table">
            <a:tbl>
              <a:tblPr/>
              <a:tblGrid>
                <a:gridCol w="351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8725"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TECHNIQUES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720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Performance Prediction and Classification Using Machine Learning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 and Classification Algorithms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Demonstrates high accuracy in classifying student performance levels, supporting targeted interventions.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 can be computationally intensive and require substantial data.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090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Empirical Study on Assessment and Attainment Method of Course Outcome and Program Outcome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Empirical Assessment Methods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Offers practical insights into effective assessment strategies for course and program outcomes.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 may be context-specific and not universally applicable.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8466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Predicting Students' Performance in Exams Using Machine Learning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Gaussian Naive Bayes, SVM, Random Forest, KNN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Compares multiple algorithms to identify the most effective for exam performance prediction.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varies across algorithms; no one-size-fits-all solution.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 flipH="1">
            <a:off x="17221200" y="9512300"/>
            <a:ext cx="184566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94171" y="9512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388" y="0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09950" y="876072"/>
            <a:ext cx="10461339" cy="1535243"/>
            <a:chOff x="0" y="0"/>
            <a:chExt cx="13948452" cy="20469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48452" cy="2046990"/>
            </a:xfrm>
            <a:custGeom>
              <a:avLst/>
              <a:gdLst/>
              <a:ahLst/>
              <a:cxnLst/>
              <a:rect l="l" t="t" r="r" b="b"/>
              <a:pathLst>
                <a:path w="13948452" h="2046990">
                  <a:moveTo>
                    <a:pt x="0" y="0"/>
                  </a:moveTo>
                  <a:lnTo>
                    <a:pt x="13948452" y="0"/>
                  </a:lnTo>
                  <a:lnTo>
                    <a:pt x="13948452" y="2046990"/>
                  </a:lnTo>
                  <a:lnTo>
                    <a:pt x="0" y="20469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3948452" cy="20469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PROPOSED SYSTEM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29000" y="2076449"/>
            <a:ext cx="14883670" cy="58579"/>
            <a:chOff x="0" y="0"/>
            <a:chExt cx="19844893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44893" cy="78105"/>
            </a:xfrm>
            <a:custGeom>
              <a:avLst/>
              <a:gdLst/>
              <a:ahLst/>
              <a:cxnLst/>
              <a:rect l="l" t="t" r="r" b="b"/>
              <a:pathLst>
                <a:path w="19844893" h="78105">
                  <a:moveTo>
                    <a:pt x="0" y="27305"/>
                  </a:moveTo>
                  <a:lnTo>
                    <a:pt x="19844765" y="0"/>
                  </a:lnTo>
                  <a:lnTo>
                    <a:pt x="19844893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09950" y="2549478"/>
            <a:ext cx="13533120" cy="5330571"/>
            <a:chOff x="0" y="0"/>
            <a:chExt cx="18044160" cy="71074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044161" cy="7107428"/>
            </a:xfrm>
            <a:custGeom>
              <a:avLst/>
              <a:gdLst/>
              <a:ahLst/>
              <a:cxnLst/>
              <a:rect l="l" t="t" r="r" b="b"/>
              <a:pathLst>
                <a:path w="18044161" h="7107428">
                  <a:moveTo>
                    <a:pt x="0" y="0"/>
                  </a:moveTo>
                  <a:lnTo>
                    <a:pt x="18044161" y="0"/>
                  </a:lnTo>
                  <a:lnTo>
                    <a:pt x="18044161" y="7107428"/>
                  </a:lnTo>
                  <a:lnTo>
                    <a:pt x="0" y="7107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61925"/>
              <a:ext cx="18044160" cy="72693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Primary Goal: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 a single application for seamless accreditation support.</a:t>
              </a:r>
            </a:p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Specific Objectives: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Automate CO-PO attainment calculations.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 student classification based on performance.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 feedback analysis from students and faculty.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Generate structured Criterion 2 reports for NAAC/NBA.</a:t>
              </a:r>
            </a:p>
            <a:p>
              <a:pPr marL="1225550" lvl="3" indent="-306387" algn="l">
                <a:lnSpc>
                  <a:spcPts val="468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4524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165955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184630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1079</Words>
  <Application>Microsoft Office PowerPoint</Application>
  <PresentationFormat>Custom</PresentationFormat>
  <Paragraphs>214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Canva Sans Bold</vt:lpstr>
      <vt:lpstr>Canva Sans</vt:lpstr>
      <vt:lpstr>Wingdings</vt:lpstr>
      <vt:lpstr>Times New Roman</vt:lpstr>
      <vt:lpstr>Arial</vt:lpstr>
      <vt:lpstr>League Spartan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Updated_Campus_View_PPT.pptx</dc:title>
  <cp:lastModifiedBy>Krishnadev P Melevila</cp:lastModifiedBy>
  <cp:revision>10</cp:revision>
  <dcterms:created xsi:type="dcterms:W3CDTF">2006-08-16T00:00:00Z</dcterms:created>
  <dcterms:modified xsi:type="dcterms:W3CDTF">2025-03-19T16:35:55Z</dcterms:modified>
  <dc:identifier>DAGiJNDWcIM</dc:identifier>
</cp:coreProperties>
</file>