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0" r:id="rId3"/>
    <p:sldMasterId id="2147483707" r:id="rId4"/>
  </p:sldMasterIdLst>
  <p:notesMasterIdLst>
    <p:notesMasterId r:id="rId32"/>
  </p:notesMasterIdLst>
  <p:sldIdLst>
    <p:sldId id="268" r:id="rId5"/>
    <p:sldId id="304" r:id="rId6"/>
    <p:sldId id="285" r:id="rId7"/>
    <p:sldId id="296" r:id="rId8"/>
    <p:sldId id="298" r:id="rId9"/>
    <p:sldId id="306" r:id="rId10"/>
    <p:sldId id="292" r:id="rId11"/>
    <p:sldId id="307" r:id="rId12"/>
    <p:sldId id="313" r:id="rId13"/>
    <p:sldId id="289" r:id="rId14"/>
    <p:sldId id="310" r:id="rId15"/>
    <p:sldId id="311" r:id="rId16"/>
    <p:sldId id="312" r:id="rId17"/>
    <p:sldId id="299" r:id="rId18"/>
    <p:sldId id="295" r:id="rId19"/>
    <p:sldId id="287" r:id="rId20"/>
    <p:sldId id="293" r:id="rId21"/>
    <p:sldId id="286" r:id="rId22"/>
    <p:sldId id="294" r:id="rId23"/>
    <p:sldId id="288" r:id="rId24"/>
    <p:sldId id="291" r:id="rId25"/>
    <p:sldId id="305" r:id="rId26"/>
    <p:sldId id="284" r:id="rId27"/>
    <p:sldId id="300" r:id="rId28"/>
    <p:sldId id="301" r:id="rId29"/>
    <p:sldId id="302" r:id="rId30"/>
    <p:sldId id="314" r:id="rId31"/>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4">
          <p15:clr>
            <a:srgbClr val="A4A3A4"/>
          </p15:clr>
        </p15:guide>
        <p15:guide id="2" orient="horz" pos="3838">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A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C9393-AE47-45A5-8F52-5B9F3EF84CF6}" v="4" dt="2022-12-12T21:20:33.379"/>
    <p1510:client id="{01D6D6D6-FDCF-4763-B0A6-4BF134A1B6A9}" v="164" dt="2022-12-14T21:10:38.940"/>
    <p1510:client id="{02A09D63-07FC-4ACF-9C51-BA54D37A0F43}" v="29" dt="2022-12-12T21:09:55.076"/>
    <p1510:client id="{03CB8E67-B51A-4D54-8B4A-4F4593226730}" v="63" dt="2022-12-12T04:02:13.256"/>
    <p1510:client id="{046F0AFE-9C17-4A6C-8D2E-73005BFCDDCA}" v="4" dt="2022-12-12T20:51:57.095"/>
    <p1510:client id="{0A073E03-B01F-491C-B88D-0C6C11D0BB95}" v="7" dt="2022-12-14T17:14:45.689"/>
    <p1510:client id="{0F8F98C1-DD10-48B1-A1BA-9D90BCE6B46B}" v="560" dt="2022-12-13T20:29:18.538"/>
    <p1510:client id="{12104FAF-4E5C-4E89-9875-2C0619F0317C}" v="32" dt="2022-12-12T20:07:25.495"/>
    <p1510:client id="{14E11EC2-C86E-4765-8B4A-C5674EE2366A}" v="174" dt="2022-12-12T05:45:28.897"/>
    <p1510:client id="{1B67C983-39B6-4C6A-8950-9DBCDBFF5CEA}" v="1404" dt="2022-12-14T00:33:57.961"/>
    <p1510:client id="{1D6807ED-1AF4-4C46-A55C-D74808FB9B3C}" v="20" dt="2022-12-14T15:46:35.688"/>
    <p1510:client id="{22C32FF9-0BB6-4006-878E-89AB19CB7207}" v="8" dt="2022-12-12T04:06:11.667"/>
    <p1510:client id="{253B4B51-40FE-4F3E-AA3C-36AF4383C9F5}" v="11" dt="2022-12-14T17:08:11.460"/>
    <p1510:client id="{255B5F16-FDCA-45E0-8B16-7C96D9DFFE66}" v="15" dt="2022-12-12T20:05:03.938"/>
    <p1510:client id="{2E23333C-2B89-4A29-BB0B-F0C31828C5C9}" v="42" dt="2022-12-14T17:18:55.401"/>
    <p1510:client id="{38223557-BCFE-4882-A821-B991F02E3F8B}" v="18" dt="2022-12-13T22:44:52.684"/>
    <p1510:client id="{3851C6BE-D14B-4572-99F4-96FF62DAB36B}" v="3" dt="2022-12-12T18:59:04.920"/>
    <p1510:client id="{3BC9D589-FE68-4D4F-89F5-D2DE5AA02852}" v="31" dt="2022-12-14T17:12:40.572"/>
    <p1510:client id="{3CF65420-2CD5-458B-956D-231B8CD36966}" v="256" dt="2022-12-14T10:29:51.735"/>
    <p1510:client id="{3D0EAE3C-08E4-4362-8519-81BE7CDA447A}" v="26" dt="2022-12-12T21:45:08.929"/>
    <p1510:client id="{3D3A8615-6DBC-423D-B341-CA2455EC3053}" v="26" dt="2022-12-13T23:15:49.193"/>
    <p1510:client id="{40BB72B0-12AF-482D-874A-22AB043D7D77}" v="33" dt="2022-12-14T17:14:10.286"/>
    <p1510:client id="{4430B7AE-8EBE-4AEA-8968-B87E95C7B9B5}" v="1396" dt="2022-12-13T22:35:16.375"/>
    <p1510:client id="{44B3D178-63CA-4580-A884-D8CDCF7425E3}" v="2" dt="2022-12-14T16:00:02.482"/>
    <p1510:client id="{4B1CF14D-3D78-468E-BF66-9DA2F4BAAF6F}" v="121" dt="2022-12-12T06:18:43.888"/>
    <p1510:client id="{4F56F827-3230-4510-A59C-D689641844C5}" v="325" dt="2022-12-12T20:06:31.060"/>
    <p1510:client id="{51E52435-ABE7-4E8F-BE69-A3A08498EE44}" v="70" dt="2022-12-12T21:42:53.818"/>
    <p1510:client id="{56A97FFB-C388-4ED7-B1DF-5E9B32273362}" v="12" dt="2022-12-14T15:52:28.379"/>
    <p1510:client id="{58DCC57B-3936-4277-A2EF-618BBEE7856D}" v="54" dt="2022-12-12T21:24:32.908"/>
    <p1510:client id="{59008561-CD25-4289-8528-61BBE07FF6AF}" v="4" dt="2022-12-12T18:35:16.256"/>
    <p1510:client id="{59455ED5-E9EF-4358-AE0B-7EE238F3364F}" v="441" dt="2022-12-13T22:34:51.051"/>
    <p1510:client id="{5E43734B-B9DC-4B57-8E05-F8A66BDEBA72}" v="34" dt="2022-12-12T21:39:13.367"/>
    <p1510:client id="{6D8EA8C5-F619-4CF2-942E-C5BB3A1DD86C}" v="764" dt="2022-12-12T05:29:53.099"/>
    <p1510:client id="{712F5C97-A4DB-4CD8-9BBA-7C68C3C25751}" v="3511" dt="2022-12-12T08:45:03.465"/>
    <p1510:client id="{75E89915-0E92-44A6-9BEB-FB084F1EB894}" v="6" dt="2022-12-14T17:09:52.081"/>
    <p1510:client id="{7BA8B994-3342-45CE-B736-66153D2AB3FF}" v="22" dt="2022-12-13T06:45:04.370"/>
    <p1510:client id="{7C8B19FD-8BE1-4A49-AE9D-7D342F024C34}" v="1597" dt="2022-12-14T03:53:20.049"/>
    <p1510:client id="{7D9A1927-684E-4DA1-BA70-9472DD9C80E1}" v="4" dt="2022-12-13T21:21:01.035"/>
    <p1510:client id="{8406C3D3-8AAF-4520-AAE4-CAA75CD2D070}" v="449" dt="2022-12-14T09:24:54.264"/>
    <p1510:client id="{844A42D6-E4FD-4706-9773-30F0FB55E932}" v="219" dt="2022-12-12T22:04:32.012"/>
    <p1510:client id="{846285F5-1E8E-4C07-9D6B-C2A097DFB820}" v="61" dt="2022-12-13T04:08:31.046"/>
    <p1510:client id="{85B97E89-6915-4F70-B3A0-24CD371FA343}" v="14" dt="2022-12-12T03:52:27.144"/>
    <p1510:client id="{913B1F1B-1FDD-4FF2-850F-D6D7A8A0F84A}" v="7" dt="2022-12-13T05:13:15.101"/>
    <p1510:client id="{93450AF9-D93F-4166-91F8-ED28548B75E4}" v="6" dt="2022-12-13T04:20:10.735"/>
    <p1510:client id="{96C93D7D-ED52-48F4-ACB4-B2D2538C9D35}" v="2477" dt="2022-12-14T09:23:19.756"/>
    <p1510:client id="{98A76C82-8521-4725-ACC8-03C4F8E274F6}" v="38" dt="2022-12-14T04:17:26.023"/>
    <p1510:client id="{9F5A3C9F-A67D-460C-B3EC-4B6A9375DD66}" v="117" dt="2022-12-13T00:28:11.004"/>
    <p1510:client id="{A1F6A643-B09C-43D1-BE8D-434C8090FD1E}" v="101" dt="2022-12-14T21:05:15.278"/>
    <p1510:client id="{A60356B4-FBF2-41B4-8E92-A0824D682E4F}" v="360" dt="2022-12-13T19:42:48.459"/>
    <p1510:client id="{AD574B44-918A-4DC1-8264-E334737A5CEC}" v="449" dt="2022-12-12T08:30:39.436"/>
    <p1510:client id="{B05A352A-BC93-4F43-832B-FBBF5B2E0560}" v="98" dt="2022-12-12T04:07:41.648"/>
    <p1510:client id="{B173426E-B0EA-47E4-B775-D2FAEB357F9A}" v="12" dt="2022-12-12T19:55:32.402"/>
    <p1510:client id="{BEB275B6-8E7D-464E-94A9-22239D06AEA0}" v="109" dt="2022-12-12T21:32:55.619"/>
    <p1510:client id="{C48B7816-BB4B-4EC2-BCD2-100743FF92FE}" v="1" dt="2022-12-14T21:06:53.409"/>
    <p1510:client id="{C5303CF7-13C1-42C4-81F3-02FA5987239A}" v="148" dt="2022-12-12T22:07:46.008"/>
    <p1510:client id="{CBF79AE4-CF93-4B0F-93B5-01E6E5C8B141}" v="106" dt="2022-12-12T19:36:43.504"/>
    <p1510:client id="{CDCD286B-2E0C-4ABD-BEA9-AAB3D8D382DD}" v="161" dt="2022-12-14T00:22:06.235"/>
    <p1510:client id="{CEE97050-E443-41B6-A7DE-9B1C0C08BEBA}" v="178" dt="2022-12-14T21:21:44.004"/>
    <p1510:client id="{D6123FA4-EBF4-4A0D-AEDE-7096EF489133}" v="6" dt="2022-12-12T19:53:05.977"/>
    <p1510:client id="{DB077D41-94CD-45D2-B4CF-C03A1032C0CA}" v="68" dt="2022-12-14T15:57:33.394"/>
    <p1510:client id="{E4716759-A258-480D-AE34-143C119007F7}" v="53" dt="2022-12-13T00:15:06.840"/>
    <p1510:client id="{EA6F0EE1-E808-4EDB-9130-A6C618FA96E1}" v="1012" dt="2022-12-14T10:17:55.787"/>
    <p1510:client id="{EDDFF84C-5266-4007-8288-14871176B160}" v="170" dt="2022-12-12T20:59:10.694"/>
    <p1510:client id="{F03B96B1-ADD3-4E73-A770-36DB61E8A89C}" v="17" dt="2022-12-13T23:22:32.341"/>
    <p1510:client id="{F2AC094E-5EA9-42D4-8E6C-47C7DA20EA9A}" v="568" dt="2022-12-14T19:09:38.754"/>
    <p1510:client id="{F3209E78-F5BD-4989-893A-8E35DA6CBED2}" v="108" dt="2022-12-12T21:28:50.634"/>
    <p1510:client id="{F43F732A-27D9-4FB7-9ABF-3A483DA8D3F2}" v="4" dt="2022-12-12T20:00:15.114"/>
    <p1510:client id="{F44FD19F-5994-461D-A466-FDAF0F04804C}" v="23" dt="2022-12-12T05:56:23.036"/>
    <p1510:client id="{F5DCC767-5DCE-44C8-A66C-001D6A296ACF}" v="6" dt="2022-12-12T19:04:27.688"/>
    <p1510:client id="{F87B23F7-479D-4059-B697-B365777C707A}" v="98" dt="2022-12-12T23:19:48.572"/>
    <p1510:client id="{FE665735-EC78-410B-A44B-3E5E98E72ED4}" v="133" dt="2022-12-12T21:48:54.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106" d="100"/>
          <a:sy n="106" d="100"/>
        </p:scale>
        <p:origin x="1800" y="184"/>
      </p:cViewPr>
      <p:guideLst>
        <p:guide orient="horz" pos="3884"/>
        <p:guide orient="horz" pos="383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7A148E-ED8B-4D8E-9DEC-1195E50BBCE3}" type="doc">
      <dgm:prSet loTypeId="urn:microsoft.com/office/officeart/2005/8/layout/lProcess2" loCatId="list" qsTypeId="urn:microsoft.com/office/officeart/2005/8/quickstyle/3d2" qsCatId="3D" csTypeId="urn:microsoft.com/office/officeart/2005/8/colors/accent2_2" csCatId="accent2" phldr="1"/>
      <dgm:spPr/>
      <dgm:t>
        <a:bodyPr/>
        <a:lstStyle/>
        <a:p>
          <a:endParaRPr lang="en-US"/>
        </a:p>
      </dgm:t>
    </dgm:pt>
    <dgm:pt modelId="{F07CD78E-7E5E-4EE3-8F42-EA9921BFF3CD}">
      <dgm:prSet phldrT="[Text]" phldr="0"/>
      <dgm:spPr/>
      <dgm:t>
        <a:bodyPr/>
        <a:lstStyle/>
        <a:p>
          <a:pPr rtl="0"/>
          <a:r>
            <a:rPr lang="en-US">
              <a:latin typeface="Arial"/>
            </a:rPr>
            <a:t>  Pre -Trade</a:t>
          </a:r>
        </a:p>
      </dgm:t>
    </dgm:pt>
    <dgm:pt modelId="{7833D14F-9338-4C84-A3B5-31410533A63E}" type="parTrans" cxnId="{72B34470-98E6-4857-95C0-9BF2FC494C13}">
      <dgm:prSet/>
      <dgm:spPr/>
      <dgm:t>
        <a:bodyPr/>
        <a:lstStyle/>
        <a:p>
          <a:endParaRPr lang="en-US"/>
        </a:p>
      </dgm:t>
    </dgm:pt>
    <dgm:pt modelId="{75F26E49-651E-4FB2-82AC-B835DE9877F2}" type="sibTrans" cxnId="{72B34470-98E6-4857-95C0-9BF2FC494C13}">
      <dgm:prSet/>
      <dgm:spPr/>
      <dgm:t>
        <a:bodyPr/>
        <a:lstStyle/>
        <a:p>
          <a:endParaRPr lang="en-US"/>
        </a:p>
      </dgm:t>
    </dgm:pt>
    <dgm:pt modelId="{E9A54F07-06E6-4D55-A0DC-12EEE7E6F972}">
      <dgm:prSet phldrT="[Text]" phldr="0"/>
      <dgm:spPr/>
      <dgm:t>
        <a:bodyPr/>
        <a:lstStyle/>
        <a:p>
          <a:pPr rtl="0"/>
          <a:r>
            <a:rPr lang="en-US">
              <a:latin typeface="Arial"/>
            </a:rPr>
            <a:t>  </a:t>
          </a:r>
          <a:r>
            <a:rPr lang="en-US">
              <a:solidFill>
                <a:schemeClr val="tx1"/>
              </a:solidFill>
              <a:latin typeface="Arial"/>
            </a:rPr>
            <a:t>Regulatory framework for SLDs</a:t>
          </a:r>
          <a:endParaRPr lang="en-US">
            <a:solidFill>
              <a:schemeClr val="tx1"/>
            </a:solidFill>
          </a:endParaRPr>
        </a:p>
      </dgm:t>
    </dgm:pt>
    <dgm:pt modelId="{71861E18-2505-4F68-9CC8-2AA0D57F056F}" type="parTrans" cxnId="{53FD4B92-5137-4F9B-9DD1-7BF43CDBE07B}">
      <dgm:prSet/>
      <dgm:spPr/>
      <dgm:t>
        <a:bodyPr/>
        <a:lstStyle/>
        <a:p>
          <a:endParaRPr lang="en-US"/>
        </a:p>
      </dgm:t>
    </dgm:pt>
    <dgm:pt modelId="{E7C2E27F-CBE1-4E3C-8623-9EF195ABE783}" type="sibTrans" cxnId="{53FD4B92-5137-4F9B-9DD1-7BF43CDBE07B}">
      <dgm:prSet/>
      <dgm:spPr/>
      <dgm:t>
        <a:bodyPr/>
        <a:lstStyle/>
        <a:p>
          <a:endParaRPr lang="en-US"/>
        </a:p>
      </dgm:t>
    </dgm:pt>
    <dgm:pt modelId="{55CD5EF0-E202-45D6-94BD-95E02D2454B0}">
      <dgm:prSet phldrT="[Text]" phldr="0"/>
      <dgm:spPr/>
      <dgm:t>
        <a:bodyPr/>
        <a:lstStyle/>
        <a:p>
          <a:pPr rtl="0"/>
          <a:r>
            <a:rPr lang="en-US">
              <a:solidFill>
                <a:schemeClr val="tx1"/>
              </a:solidFill>
              <a:latin typeface="Arial"/>
            </a:rPr>
            <a:t>  Trade Execution</a:t>
          </a:r>
          <a:endParaRPr lang="en-US">
            <a:solidFill>
              <a:schemeClr val="tx1"/>
            </a:solidFill>
          </a:endParaRPr>
        </a:p>
      </dgm:t>
    </dgm:pt>
    <dgm:pt modelId="{7D061C80-D59F-48F2-AEC3-36F4390C9BDB}" type="parTrans" cxnId="{EC82A26D-F8AC-45EC-A645-C8B0E9375737}">
      <dgm:prSet/>
      <dgm:spPr/>
      <dgm:t>
        <a:bodyPr/>
        <a:lstStyle/>
        <a:p>
          <a:endParaRPr lang="en-US"/>
        </a:p>
      </dgm:t>
    </dgm:pt>
    <dgm:pt modelId="{CA683E38-9190-4F14-A907-10512B6CE248}" type="sibTrans" cxnId="{EC82A26D-F8AC-45EC-A645-C8B0E9375737}">
      <dgm:prSet/>
      <dgm:spPr/>
      <dgm:t>
        <a:bodyPr/>
        <a:lstStyle/>
        <a:p>
          <a:endParaRPr lang="en-US"/>
        </a:p>
      </dgm:t>
    </dgm:pt>
    <dgm:pt modelId="{A4EFD451-7285-4F21-A0DB-442B8AD250D0}">
      <dgm:prSet phldrT="[Text]" phldr="0"/>
      <dgm:spPr/>
      <dgm:t>
        <a:bodyPr/>
        <a:lstStyle/>
        <a:p>
          <a:pPr rtl="0"/>
          <a:r>
            <a:rPr lang="en-US">
              <a:solidFill>
                <a:schemeClr val="tx1"/>
              </a:solidFill>
              <a:latin typeface="Arial"/>
            </a:rPr>
            <a:t>  Greenwashing</a:t>
          </a:r>
          <a:endParaRPr lang="en-US">
            <a:solidFill>
              <a:schemeClr val="tx1"/>
            </a:solidFill>
          </a:endParaRPr>
        </a:p>
      </dgm:t>
    </dgm:pt>
    <dgm:pt modelId="{841DB1A4-BEF2-45AE-9204-0139720E8EA5}" type="parTrans" cxnId="{2C48AD1B-696B-4293-97C3-5C210325EAB9}">
      <dgm:prSet/>
      <dgm:spPr/>
      <dgm:t>
        <a:bodyPr/>
        <a:lstStyle/>
        <a:p>
          <a:endParaRPr lang="en-US"/>
        </a:p>
      </dgm:t>
    </dgm:pt>
    <dgm:pt modelId="{6167AEF3-A83B-412C-8567-1251ED5F4100}" type="sibTrans" cxnId="{2C48AD1B-696B-4293-97C3-5C210325EAB9}">
      <dgm:prSet/>
      <dgm:spPr/>
      <dgm:t>
        <a:bodyPr/>
        <a:lstStyle/>
        <a:p>
          <a:endParaRPr lang="en-US"/>
        </a:p>
      </dgm:t>
    </dgm:pt>
    <dgm:pt modelId="{2BEA187E-508B-4242-A645-81AE4F423B3A}">
      <dgm:prSet phldrT="[Text]" phldr="0"/>
      <dgm:spPr/>
      <dgm:t>
        <a:bodyPr/>
        <a:lstStyle/>
        <a:p>
          <a:pPr rtl="0"/>
          <a:r>
            <a:rPr lang="en-US">
              <a:solidFill>
                <a:schemeClr val="tx1"/>
              </a:solidFill>
              <a:latin typeface="Arial"/>
            </a:rPr>
            <a:t>  Additional Risk considerations – 3rd party</a:t>
          </a:r>
          <a:endParaRPr lang="en-US">
            <a:solidFill>
              <a:schemeClr val="tx1"/>
            </a:solidFill>
          </a:endParaRPr>
        </a:p>
      </dgm:t>
    </dgm:pt>
    <dgm:pt modelId="{8FE9B2D8-2495-45A3-8505-ECCA626A2AC4}" type="parTrans" cxnId="{D87A7ECF-4142-41ED-BBE6-770388B79656}">
      <dgm:prSet/>
      <dgm:spPr/>
      <dgm:t>
        <a:bodyPr/>
        <a:lstStyle/>
        <a:p>
          <a:endParaRPr lang="en-US"/>
        </a:p>
      </dgm:t>
    </dgm:pt>
    <dgm:pt modelId="{22BF114A-08E2-419D-861D-79AB4207F16E}" type="sibTrans" cxnId="{D87A7ECF-4142-41ED-BBE6-770388B79656}">
      <dgm:prSet/>
      <dgm:spPr/>
      <dgm:t>
        <a:bodyPr/>
        <a:lstStyle/>
        <a:p>
          <a:endParaRPr lang="en-US"/>
        </a:p>
      </dgm:t>
    </dgm:pt>
    <dgm:pt modelId="{AD9B421B-E4AD-4E91-98B6-C69A9DBC5ACE}">
      <dgm:prSet phldrT="[Text]" phldr="0"/>
      <dgm:spPr/>
      <dgm:t>
        <a:bodyPr/>
        <a:lstStyle/>
        <a:p>
          <a:pPr rtl="0"/>
          <a:r>
            <a:rPr lang="en-US">
              <a:solidFill>
                <a:schemeClr val="tx1"/>
              </a:solidFill>
              <a:latin typeface="Arial"/>
            </a:rPr>
            <a:t>  Post -Trade</a:t>
          </a:r>
          <a:endParaRPr lang="en-US">
            <a:solidFill>
              <a:schemeClr val="tx1"/>
            </a:solidFill>
          </a:endParaRPr>
        </a:p>
      </dgm:t>
    </dgm:pt>
    <dgm:pt modelId="{AB45D038-3325-4F14-96CC-6969964EC736}" type="parTrans" cxnId="{756037D5-69BB-4872-9651-50AB57B8E0A6}">
      <dgm:prSet/>
      <dgm:spPr/>
      <dgm:t>
        <a:bodyPr/>
        <a:lstStyle/>
        <a:p>
          <a:endParaRPr lang="en-US"/>
        </a:p>
      </dgm:t>
    </dgm:pt>
    <dgm:pt modelId="{2EAAF4CB-55F0-48FE-BDA6-01152F1D29B7}" type="sibTrans" cxnId="{756037D5-69BB-4872-9651-50AB57B8E0A6}">
      <dgm:prSet/>
      <dgm:spPr/>
      <dgm:t>
        <a:bodyPr/>
        <a:lstStyle/>
        <a:p>
          <a:endParaRPr lang="en-US"/>
        </a:p>
      </dgm:t>
    </dgm:pt>
    <dgm:pt modelId="{C5B6A1A7-E63D-43FD-8DE2-5C5B1A973E5C}">
      <dgm:prSet phldrT="[Text]" phldr="0"/>
      <dgm:spPr/>
      <dgm:t>
        <a:bodyPr/>
        <a:lstStyle/>
        <a:p>
          <a:pPr rtl="0"/>
          <a:r>
            <a:rPr lang="en-US">
              <a:solidFill>
                <a:schemeClr val="tx1"/>
              </a:solidFill>
              <a:latin typeface="Arial"/>
            </a:rPr>
            <a:t>  KPI disclosure</a:t>
          </a:r>
          <a:endParaRPr lang="en-US">
            <a:solidFill>
              <a:schemeClr val="tx1"/>
            </a:solidFill>
          </a:endParaRPr>
        </a:p>
      </dgm:t>
    </dgm:pt>
    <dgm:pt modelId="{B4355883-F78B-447E-B66C-DF52BD5B01DA}" type="parTrans" cxnId="{53E8DE90-9717-4F5E-BA02-FD25BDFDCA08}">
      <dgm:prSet/>
      <dgm:spPr/>
      <dgm:t>
        <a:bodyPr/>
        <a:lstStyle/>
        <a:p>
          <a:endParaRPr lang="en-US"/>
        </a:p>
      </dgm:t>
    </dgm:pt>
    <dgm:pt modelId="{D6405A64-0BB0-4B5D-83A1-18C1ECDA97A4}" type="sibTrans" cxnId="{53E8DE90-9717-4F5E-BA02-FD25BDFDCA08}">
      <dgm:prSet/>
      <dgm:spPr/>
      <dgm:t>
        <a:bodyPr/>
        <a:lstStyle/>
        <a:p>
          <a:endParaRPr lang="en-US"/>
        </a:p>
      </dgm:t>
    </dgm:pt>
    <dgm:pt modelId="{48782701-D4C5-493C-8EC3-6F8839DB18A5}">
      <dgm:prSet phldrT="[Text]" phldr="0"/>
      <dgm:spPr/>
      <dgm:t>
        <a:bodyPr/>
        <a:lstStyle/>
        <a:p>
          <a:pPr rtl="0"/>
          <a:r>
            <a:rPr lang="en-US">
              <a:solidFill>
                <a:schemeClr val="tx1"/>
              </a:solidFill>
              <a:latin typeface="Arial"/>
            </a:rPr>
            <a:t>   Monitoring</a:t>
          </a:r>
          <a:endParaRPr lang="en-US">
            <a:solidFill>
              <a:schemeClr val="tx1"/>
            </a:solidFill>
          </a:endParaRPr>
        </a:p>
      </dgm:t>
    </dgm:pt>
    <dgm:pt modelId="{388B9C3D-F67A-4592-AB26-F0DCF36AC2C0}" type="parTrans" cxnId="{8DA31DA9-7042-4B78-8BA1-8F000265B788}">
      <dgm:prSet/>
      <dgm:spPr/>
      <dgm:t>
        <a:bodyPr/>
        <a:lstStyle/>
        <a:p>
          <a:endParaRPr lang="en-US"/>
        </a:p>
      </dgm:t>
    </dgm:pt>
    <dgm:pt modelId="{EBD8A06B-CF6F-4495-A2E9-D42B27BEFAF6}" type="sibTrans" cxnId="{8DA31DA9-7042-4B78-8BA1-8F000265B788}">
      <dgm:prSet/>
      <dgm:spPr/>
      <dgm:t>
        <a:bodyPr/>
        <a:lstStyle/>
        <a:p>
          <a:endParaRPr lang="en-US"/>
        </a:p>
      </dgm:t>
    </dgm:pt>
    <dgm:pt modelId="{FDB98123-2BD1-4A98-BFE2-AC0BD16A255C}">
      <dgm:prSet phldr="0"/>
      <dgm:spPr/>
      <dgm:t>
        <a:bodyPr/>
        <a:lstStyle/>
        <a:p>
          <a:pPr rtl="0"/>
          <a:r>
            <a:rPr lang="en-US">
              <a:solidFill>
                <a:schemeClr val="tx1"/>
              </a:solidFill>
              <a:latin typeface="Arial"/>
            </a:rPr>
            <a:t>  Trade Termination</a:t>
          </a:r>
        </a:p>
      </dgm:t>
    </dgm:pt>
    <dgm:pt modelId="{2A5A2152-D56A-44DE-9170-00E5AB185593}" type="parTrans" cxnId="{8B467E4A-DCCA-46D5-A384-65A2874AD04C}">
      <dgm:prSet/>
      <dgm:spPr/>
    </dgm:pt>
    <dgm:pt modelId="{744C5C38-0B57-44CD-BBBA-99B77336F62E}" type="sibTrans" cxnId="{8B467E4A-DCCA-46D5-A384-65A2874AD04C}">
      <dgm:prSet/>
      <dgm:spPr/>
    </dgm:pt>
    <dgm:pt modelId="{DFF1687A-66FD-45A8-BBF9-28E7C8303EE8}">
      <dgm:prSet phldr="0"/>
      <dgm:spPr/>
      <dgm:t>
        <a:bodyPr/>
        <a:lstStyle/>
        <a:p>
          <a:pPr rtl="0"/>
          <a:r>
            <a:rPr lang="en-US">
              <a:solidFill>
                <a:schemeClr val="tx1"/>
              </a:solidFill>
              <a:latin typeface="Arial"/>
            </a:rPr>
            <a:t>  Greenwashing</a:t>
          </a:r>
        </a:p>
      </dgm:t>
    </dgm:pt>
    <dgm:pt modelId="{1415F7A5-2753-4B78-988E-5D7CE0340E84}" type="parTrans" cxnId="{DBEC2213-C649-4D22-9A0A-6EB066A865DF}">
      <dgm:prSet/>
      <dgm:spPr/>
    </dgm:pt>
    <dgm:pt modelId="{E47316A5-7BE3-4502-ADCF-6277A2B37AEF}" type="sibTrans" cxnId="{DBEC2213-C649-4D22-9A0A-6EB066A865DF}">
      <dgm:prSet/>
      <dgm:spPr/>
    </dgm:pt>
    <dgm:pt modelId="{CE4EC40A-1631-4811-BE47-9BD5C058BC67}">
      <dgm:prSet phldr="0"/>
      <dgm:spPr/>
      <dgm:t>
        <a:bodyPr/>
        <a:lstStyle/>
        <a:p>
          <a:pPr rtl="0"/>
          <a:r>
            <a:rPr lang="en-US">
              <a:solidFill>
                <a:schemeClr val="tx1"/>
              </a:solidFill>
              <a:latin typeface="Arial"/>
            </a:rPr>
            <a:t> </a:t>
          </a:r>
          <a:r>
            <a:rPr lang="en-US">
              <a:solidFill>
                <a:schemeClr val="tx1"/>
              </a:solidFill>
            </a:rPr>
            <a:t>Capital and Risk considerations</a:t>
          </a:r>
        </a:p>
      </dgm:t>
    </dgm:pt>
    <dgm:pt modelId="{5C9F1EA8-1051-42A0-B836-8BB7C7928BFD}" type="parTrans" cxnId="{34298244-F87F-4CB4-B9F7-3A75ABAA0615}">
      <dgm:prSet/>
      <dgm:spPr/>
    </dgm:pt>
    <dgm:pt modelId="{CACFA8C6-54A7-4613-A583-EAC055A0FC67}" type="sibTrans" cxnId="{34298244-F87F-4CB4-B9F7-3A75ABAA0615}">
      <dgm:prSet/>
      <dgm:spPr/>
    </dgm:pt>
    <dgm:pt modelId="{8DAEC842-85B5-435E-8592-0BFABC72640D}">
      <dgm:prSet phldr="0"/>
      <dgm:spPr/>
      <dgm:t>
        <a:bodyPr/>
        <a:lstStyle/>
        <a:p>
          <a:pPr rtl="0"/>
          <a:r>
            <a:rPr lang="en-US">
              <a:latin typeface="Arial"/>
            </a:rPr>
            <a:t> </a:t>
          </a:r>
          <a:r>
            <a:rPr lang="en-US">
              <a:solidFill>
                <a:schemeClr val="tx1"/>
              </a:solidFill>
            </a:rPr>
            <a:t>Additional Risk considerations – 3rd party</a:t>
          </a:r>
        </a:p>
      </dgm:t>
    </dgm:pt>
    <dgm:pt modelId="{8C293B94-AD45-4D89-BC81-4DA7119D86D4}" type="parTrans" cxnId="{9E9130D3-6942-45EE-8239-C3B4D5B67498}">
      <dgm:prSet/>
      <dgm:spPr/>
    </dgm:pt>
    <dgm:pt modelId="{E544B785-62BB-49F5-9375-EB2BB190F3DE}" type="sibTrans" cxnId="{9E9130D3-6942-45EE-8239-C3B4D5B67498}">
      <dgm:prSet/>
      <dgm:spPr/>
    </dgm:pt>
    <dgm:pt modelId="{44AF82CA-78A1-478A-80A4-3183D374C5F6}" type="pres">
      <dgm:prSet presAssocID="{877A148E-ED8B-4D8E-9DEC-1195E50BBCE3}" presName="theList" presStyleCnt="0">
        <dgm:presLayoutVars>
          <dgm:dir/>
          <dgm:animLvl val="lvl"/>
          <dgm:resizeHandles val="exact"/>
        </dgm:presLayoutVars>
      </dgm:prSet>
      <dgm:spPr/>
    </dgm:pt>
    <dgm:pt modelId="{531C29E7-1B1E-4437-9569-3FBE960D988F}" type="pres">
      <dgm:prSet presAssocID="{F07CD78E-7E5E-4EE3-8F42-EA9921BFF3CD}" presName="compNode" presStyleCnt="0"/>
      <dgm:spPr/>
    </dgm:pt>
    <dgm:pt modelId="{CD72764B-5353-4134-8CF4-CD72F697A0E2}" type="pres">
      <dgm:prSet presAssocID="{F07CD78E-7E5E-4EE3-8F42-EA9921BFF3CD}" presName="aNode" presStyleLbl="bgShp" presStyleIdx="0" presStyleCnt="4"/>
      <dgm:spPr/>
    </dgm:pt>
    <dgm:pt modelId="{5E61CC71-81C1-4878-92C3-1F36B555854A}" type="pres">
      <dgm:prSet presAssocID="{F07CD78E-7E5E-4EE3-8F42-EA9921BFF3CD}" presName="textNode" presStyleLbl="bgShp" presStyleIdx="0" presStyleCnt="4"/>
      <dgm:spPr/>
    </dgm:pt>
    <dgm:pt modelId="{17892F5C-5E27-4981-9BE3-56E571B116EE}" type="pres">
      <dgm:prSet presAssocID="{F07CD78E-7E5E-4EE3-8F42-EA9921BFF3CD}" presName="compChildNode" presStyleCnt="0"/>
      <dgm:spPr/>
    </dgm:pt>
    <dgm:pt modelId="{660554F9-A781-4966-812B-A213949A671D}" type="pres">
      <dgm:prSet presAssocID="{F07CD78E-7E5E-4EE3-8F42-EA9921BFF3CD}" presName="theInnerList" presStyleCnt="0"/>
      <dgm:spPr/>
    </dgm:pt>
    <dgm:pt modelId="{71337ADB-F3E1-4822-941D-334EEE95E96C}" type="pres">
      <dgm:prSet presAssocID="{E9A54F07-06E6-4D55-A0DC-12EEE7E6F972}" presName="childNode" presStyleLbl="node1" presStyleIdx="0" presStyleCnt="8">
        <dgm:presLayoutVars>
          <dgm:bulletEnabled val="1"/>
        </dgm:presLayoutVars>
      </dgm:prSet>
      <dgm:spPr/>
    </dgm:pt>
    <dgm:pt modelId="{68516B03-8403-4C57-90CE-349A0776EF0E}" type="pres">
      <dgm:prSet presAssocID="{E9A54F07-06E6-4D55-A0DC-12EEE7E6F972}" presName="aSpace2" presStyleCnt="0"/>
      <dgm:spPr/>
    </dgm:pt>
    <dgm:pt modelId="{E5DE6ECA-CAC2-4610-9E15-8B432B36375D}" type="pres">
      <dgm:prSet presAssocID="{CE4EC40A-1631-4811-BE47-9BD5C058BC67}" presName="childNode" presStyleLbl="node1" presStyleIdx="1" presStyleCnt="8">
        <dgm:presLayoutVars>
          <dgm:bulletEnabled val="1"/>
        </dgm:presLayoutVars>
      </dgm:prSet>
      <dgm:spPr/>
    </dgm:pt>
    <dgm:pt modelId="{579B5B38-7F5F-44B8-9921-123BBEE8C331}" type="pres">
      <dgm:prSet presAssocID="{F07CD78E-7E5E-4EE3-8F42-EA9921BFF3CD}" presName="aSpace" presStyleCnt="0"/>
      <dgm:spPr/>
    </dgm:pt>
    <dgm:pt modelId="{988EA5AB-455B-4985-888D-616EE22796CF}" type="pres">
      <dgm:prSet presAssocID="{55CD5EF0-E202-45D6-94BD-95E02D2454B0}" presName="compNode" presStyleCnt="0"/>
      <dgm:spPr/>
    </dgm:pt>
    <dgm:pt modelId="{50C5C601-50AB-406F-8A62-2DCA3B5B4555}" type="pres">
      <dgm:prSet presAssocID="{55CD5EF0-E202-45D6-94BD-95E02D2454B0}" presName="aNode" presStyleLbl="bgShp" presStyleIdx="1" presStyleCnt="4"/>
      <dgm:spPr/>
    </dgm:pt>
    <dgm:pt modelId="{5BA0569E-403B-4D94-BECA-9765E459DBEB}" type="pres">
      <dgm:prSet presAssocID="{55CD5EF0-E202-45D6-94BD-95E02D2454B0}" presName="textNode" presStyleLbl="bgShp" presStyleIdx="1" presStyleCnt="4"/>
      <dgm:spPr/>
    </dgm:pt>
    <dgm:pt modelId="{C12DE938-25DC-4EC9-A8F4-D30E276F332F}" type="pres">
      <dgm:prSet presAssocID="{55CD5EF0-E202-45D6-94BD-95E02D2454B0}" presName="compChildNode" presStyleCnt="0"/>
      <dgm:spPr/>
    </dgm:pt>
    <dgm:pt modelId="{F5831C22-9BE2-4560-88D4-9F1A0291BCE8}" type="pres">
      <dgm:prSet presAssocID="{55CD5EF0-E202-45D6-94BD-95E02D2454B0}" presName="theInnerList" presStyleCnt="0"/>
      <dgm:spPr/>
    </dgm:pt>
    <dgm:pt modelId="{E202808A-7BA8-4958-B5DC-FB8986E5C57D}" type="pres">
      <dgm:prSet presAssocID="{A4EFD451-7285-4F21-A0DB-442B8AD250D0}" presName="childNode" presStyleLbl="node1" presStyleIdx="2" presStyleCnt="8">
        <dgm:presLayoutVars>
          <dgm:bulletEnabled val="1"/>
        </dgm:presLayoutVars>
      </dgm:prSet>
      <dgm:spPr/>
    </dgm:pt>
    <dgm:pt modelId="{4B4B6F18-4E18-4E8A-9E3C-7D733B6E7337}" type="pres">
      <dgm:prSet presAssocID="{A4EFD451-7285-4F21-A0DB-442B8AD250D0}" presName="aSpace2" presStyleCnt="0"/>
      <dgm:spPr/>
    </dgm:pt>
    <dgm:pt modelId="{A1C78E49-A158-458A-B872-9DD7FF14BFC2}" type="pres">
      <dgm:prSet presAssocID="{2BEA187E-508B-4242-A645-81AE4F423B3A}" presName="childNode" presStyleLbl="node1" presStyleIdx="3" presStyleCnt="8">
        <dgm:presLayoutVars>
          <dgm:bulletEnabled val="1"/>
        </dgm:presLayoutVars>
      </dgm:prSet>
      <dgm:spPr/>
    </dgm:pt>
    <dgm:pt modelId="{F89F6686-BC01-4DDD-B240-1C92759178B5}" type="pres">
      <dgm:prSet presAssocID="{55CD5EF0-E202-45D6-94BD-95E02D2454B0}" presName="aSpace" presStyleCnt="0"/>
      <dgm:spPr/>
    </dgm:pt>
    <dgm:pt modelId="{56141902-D863-4DB7-A279-48B2160D67AA}" type="pres">
      <dgm:prSet presAssocID="{AD9B421B-E4AD-4E91-98B6-C69A9DBC5ACE}" presName="compNode" presStyleCnt="0"/>
      <dgm:spPr/>
    </dgm:pt>
    <dgm:pt modelId="{A4B74D40-AB49-4734-9A9B-CF5C744EABE6}" type="pres">
      <dgm:prSet presAssocID="{AD9B421B-E4AD-4E91-98B6-C69A9DBC5ACE}" presName="aNode" presStyleLbl="bgShp" presStyleIdx="2" presStyleCnt="4"/>
      <dgm:spPr/>
    </dgm:pt>
    <dgm:pt modelId="{1E6032BE-CEF0-4FAC-B9AC-939D0CB2BE57}" type="pres">
      <dgm:prSet presAssocID="{AD9B421B-E4AD-4E91-98B6-C69A9DBC5ACE}" presName="textNode" presStyleLbl="bgShp" presStyleIdx="2" presStyleCnt="4"/>
      <dgm:spPr/>
    </dgm:pt>
    <dgm:pt modelId="{AD9914C4-E822-42E7-B621-9EFBA02DB918}" type="pres">
      <dgm:prSet presAssocID="{AD9B421B-E4AD-4E91-98B6-C69A9DBC5ACE}" presName="compChildNode" presStyleCnt="0"/>
      <dgm:spPr/>
    </dgm:pt>
    <dgm:pt modelId="{80FE28A8-1305-4233-AAD0-840AC08879EB}" type="pres">
      <dgm:prSet presAssocID="{AD9B421B-E4AD-4E91-98B6-C69A9DBC5ACE}" presName="theInnerList" presStyleCnt="0"/>
      <dgm:spPr/>
    </dgm:pt>
    <dgm:pt modelId="{50B1381B-4C13-459F-A101-7161404C6C05}" type="pres">
      <dgm:prSet presAssocID="{C5B6A1A7-E63D-43FD-8DE2-5C5B1A973E5C}" presName="childNode" presStyleLbl="node1" presStyleIdx="4" presStyleCnt="8">
        <dgm:presLayoutVars>
          <dgm:bulletEnabled val="1"/>
        </dgm:presLayoutVars>
      </dgm:prSet>
      <dgm:spPr/>
    </dgm:pt>
    <dgm:pt modelId="{EF761A66-3E69-4A2E-B42B-56C93C1CF3B1}" type="pres">
      <dgm:prSet presAssocID="{C5B6A1A7-E63D-43FD-8DE2-5C5B1A973E5C}" presName="aSpace2" presStyleCnt="0"/>
      <dgm:spPr/>
    </dgm:pt>
    <dgm:pt modelId="{0F0AEBFD-05DE-4CD2-8FA0-BF0C00D541AF}" type="pres">
      <dgm:prSet presAssocID="{48782701-D4C5-493C-8EC3-6F8839DB18A5}" presName="childNode" presStyleLbl="node1" presStyleIdx="5" presStyleCnt="8">
        <dgm:presLayoutVars>
          <dgm:bulletEnabled val="1"/>
        </dgm:presLayoutVars>
      </dgm:prSet>
      <dgm:spPr/>
    </dgm:pt>
    <dgm:pt modelId="{D1F2D680-4DD9-457A-97EE-49E5B2DA01DF}" type="pres">
      <dgm:prSet presAssocID="{AD9B421B-E4AD-4E91-98B6-C69A9DBC5ACE}" presName="aSpace" presStyleCnt="0"/>
      <dgm:spPr/>
    </dgm:pt>
    <dgm:pt modelId="{36B1E4B9-97C4-45E9-BB1E-19D1DA5CEF0E}" type="pres">
      <dgm:prSet presAssocID="{FDB98123-2BD1-4A98-BFE2-AC0BD16A255C}" presName="compNode" presStyleCnt="0"/>
      <dgm:spPr/>
    </dgm:pt>
    <dgm:pt modelId="{1F6A72D6-C536-4E06-8C80-A06AC3E33933}" type="pres">
      <dgm:prSet presAssocID="{FDB98123-2BD1-4A98-BFE2-AC0BD16A255C}" presName="aNode" presStyleLbl="bgShp" presStyleIdx="3" presStyleCnt="4"/>
      <dgm:spPr/>
    </dgm:pt>
    <dgm:pt modelId="{0901B709-85B2-4407-9166-90C9386D77D0}" type="pres">
      <dgm:prSet presAssocID="{FDB98123-2BD1-4A98-BFE2-AC0BD16A255C}" presName="textNode" presStyleLbl="bgShp" presStyleIdx="3" presStyleCnt="4"/>
      <dgm:spPr/>
    </dgm:pt>
    <dgm:pt modelId="{9CA273F8-9233-4AD7-AC77-1A2DDE980609}" type="pres">
      <dgm:prSet presAssocID="{FDB98123-2BD1-4A98-BFE2-AC0BD16A255C}" presName="compChildNode" presStyleCnt="0"/>
      <dgm:spPr/>
    </dgm:pt>
    <dgm:pt modelId="{1D6502AF-7062-4761-ADB0-DFA5ECF0CA1C}" type="pres">
      <dgm:prSet presAssocID="{FDB98123-2BD1-4A98-BFE2-AC0BD16A255C}" presName="theInnerList" presStyleCnt="0"/>
      <dgm:spPr/>
    </dgm:pt>
    <dgm:pt modelId="{9DEEE6B5-0FD0-4E73-89AF-74304BFD2FB4}" type="pres">
      <dgm:prSet presAssocID="{DFF1687A-66FD-45A8-BBF9-28E7C8303EE8}" presName="childNode" presStyleLbl="node1" presStyleIdx="6" presStyleCnt="8">
        <dgm:presLayoutVars>
          <dgm:bulletEnabled val="1"/>
        </dgm:presLayoutVars>
      </dgm:prSet>
      <dgm:spPr/>
    </dgm:pt>
    <dgm:pt modelId="{675168D2-438F-4060-87DE-1FC495B9F146}" type="pres">
      <dgm:prSet presAssocID="{DFF1687A-66FD-45A8-BBF9-28E7C8303EE8}" presName="aSpace2" presStyleCnt="0"/>
      <dgm:spPr/>
    </dgm:pt>
    <dgm:pt modelId="{5257AA94-7960-401E-8F12-55F76283181A}" type="pres">
      <dgm:prSet presAssocID="{8DAEC842-85B5-435E-8592-0BFABC72640D}" presName="childNode" presStyleLbl="node1" presStyleIdx="7" presStyleCnt="8">
        <dgm:presLayoutVars>
          <dgm:bulletEnabled val="1"/>
        </dgm:presLayoutVars>
      </dgm:prSet>
      <dgm:spPr/>
    </dgm:pt>
  </dgm:ptLst>
  <dgm:cxnLst>
    <dgm:cxn modelId="{DBEC2213-C649-4D22-9A0A-6EB066A865DF}" srcId="{FDB98123-2BD1-4A98-BFE2-AC0BD16A255C}" destId="{DFF1687A-66FD-45A8-BBF9-28E7C8303EE8}" srcOrd="0" destOrd="0" parTransId="{1415F7A5-2753-4B78-988E-5D7CE0340E84}" sibTransId="{E47316A5-7BE3-4502-ADCF-6277A2B37AEF}"/>
    <dgm:cxn modelId="{606C6819-F669-4DB0-96EF-82C87D2D0A16}" type="presOf" srcId="{8DAEC842-85B5-435E-8592-0BFABC72640D}" destId="{5257AA94-7960-401E-8F12-55F76283181A}" srcOrd="0" destOrd="0" presId="urn:microsoft.com/office/officeart/2005/8/layout/lProcess2"/>
    <dgm:cxn modelId="{2C48AD1B-696B-4293-97C3-5C210325EAB9}" srcId="{55CD5EF0-E202-45D6-94BD-95E02D2454B0}" destId="{A4EFD451-7285-4F21-A0DB-442B8AD250D0}" srcOrd="0" destOrd="0" parTransId="{841DB1A4-BEF2-45AE-9204-0139720E8EA5}" sibTransId="{6167AEF3-A83B-412C-8567-1251ED5F4100}"/>
    <dgm:cxn modelId="{AEF7192A-4E60-4F1B-9499-8285F7A2DDAF}" type="presOf" srcId="{877A148E-ED8B-4D8E-9DEC-1195E50BBCE3}" destId="{44AF82CA-78A1-478A-80A4-3183D374C5F6}" srcOrd="0" destOrd="0" presId="urn:microsoft.com/office/officeart/2005/8/layout/lProcess2"/>
    <dgm:cxn modelId="{190DA62F-EC23-417E-BACA-C78B41562AA9}" type="presOf" srcId="{E9A54F07-06E6-4D55-A0DC-12EEE7E6F972}" destId="{71337ADB-F3E1-4822-941D-334EEE95E96C}" srcOrd="0" destOrd="0" presId="urn:microsoft.com/office/officeart/2005/8/layout/lProcess2"/>
    <dgm:cxn modelId="{D102BB42-9CF8-41BD-8C87-BF80D273E2C5}" type="presOf" srcId="{F07CD78E-7E5E-4EE3-8F42-EA9921BFF3CD}" destId="{CD72764B-5353-4134-8CF4-CD72F697A0E2}" srcOrd="0" destOrd="0" presId="urn:microsoft.com/office/officeart/2005/8/layout/lProcess2"/>
    <dgm:cxn modelId="{34298244-F87F-4CB4-B9F7-3A75ABAA0615}" srcId="{F07CD78E-7E5E-4EE3-8F42-EA9921BFF3CD}" destId="{CE4EC40A-1631-4811-BE47-9BD5C058BC67}" srcOrd="1" destOrd="0" parTransId="{5C9F1EA8-1051-42A0-B836-8BB7C7928BFD}" sibTransId="{CACFA8C6-54A7-4613-A583-EAC055A0FC67}"/>
    <dgm:cxn modelId="{8B467E4A-DCCA-46D5-A384-65A2874AD04C}" srcId="{877A148E-ED8B-4D8E-9DEC-1195E50BBCE3}" destId="{FDB98123-2BD1-4A98-BFE2-AC0BD16A255C}" srcOrd="3" destOrd="0" parTransId="{2A5A2152-D56A-44DE-9170-00E5AB185593}" sibTransId="{744C5C38-0B57-44CD-BBBA-99B77336F62E}"/>
    <dgm:cxn modelId="{C4192A61-3AFE-43AA-9AC9-76D9095B1BA0}" type="presOf" srcId="{48782701-D4C5-493C-8EC3-6F8839DB18A5}" destId="{0F0AEBFD-05DE-4CD2-8FA0-BF0C00D541AF}" srcOrd="0" destOrd="0" presId="urn:microsoft.com/office/officeart/2005/8/layout/lProcess2"/>
    <dgm:cxn modelId="{51282068-2FBE-4721-94D2-3D3A277438D4}" type="presOf" srcId="{2BEA187E-508B-4242-A645-81AE4F423B3A}" destId="{A1C78E49-A158-458A-B872-9DD7FF14BFC2}" srcOrd="0" destOrd="0" presId="urn:microsoft.com/office/officeart/2005/8/layout/lProcess2"/>
    <dgm:cxn modelId="{EC82A26D-F8AC-45EC-A645-C8B0E9375737}" srcId="{877A148E-ED8B-4D8E-9DEC-1195E50BBCE3}" destId="{55CD5EF0-E202-45D6-94BD-95E02D2454B0}" srcOrd="1" destOrd="0" parTransId="{7D061C80-D59F-48F2-AEC3-36F4390C9BDB}" sibTransId="{CA683E38-9190-4F14-A907-10512B6CE248}"/>
    <dgm:cxn modelId="{72B34470-98E6-4857-95C0-9BF2FC494C13}" srcId="{877A148E-ED8B-4D8E-9DEC-1195E50BBCE3}" destId="{F07CD78E-7E5E-4EE3-8F42-EA9921BFF3CD}" srcOrd="0" destOrd="0" parTransId="{7833D14F-9338-4C84-A3B5-31410533A63E}" sibTransId="{75F26E49-651E-4FB2-82AC-B835DE9877F2}"/>
    <dgm:cxn modelId="{53E8DE90-9717-4F5E-BA02-FD25BDFDCA08}" srcId="{AD9B421B-E4AD-4E91-98B6-C69A9DBC5ACE}" destId="{C5B6A1A7-E63D-43FD-8DE2-5C5B1A973E5C}" srcOrd="0" destOrd="0" parTransId="{B4355883-F78B-447E-B66C-DF52BD5B01DA}" sibTransId="{D6405A64-0BB0-4B5D-83A1-18C1ECDA97A4}"/>
    <dgm:cxn modelId="{53FD4B92-5137-4F9B-9DD1-7BF43CDBE07B}" srcId="{F07CD78E-7E5E-4EE3-8F42-EA9921BFF3CD}" destId="{E9A54F07-06E6-4D55-A0DC-12EEE7E6F972}" srcOrd="0" destOrd="0" parTransId="{71861E18-2505-4F68-9CC8-2AA0D57F056F}" sibTransId="{E7C2E27F-CBE1-4E3C-8623-9EF195ABE783}"/>
    <dgm:cxn modelId="{A4F12DA1-03C6-408E-B0C6-D2AEAF90CC8F}" type="presOf" srcId="{55CD5EF0-E202-45D6-94BD-95E02D2454B0}" destId="{5BA0569E-403B-4D94-BECA-9765E459DBEB}" srcOrd="1" destOrd="0" presId="urn:microsoft.com/office/officeart/2005/8/layout/lProcess2"/>
    <dgm:cxn modelId="{8DA31DA9-7042-4B78-8BA1-8F000265B788}" srcId="{AD9B421B-E4AD-4E91-98B6-C69A9DBC5ACE}" destId="{48782701-D4C5-493C-8EC3-6F8839DB18A5}" srcOrd="1" destOrd="0" parTransId="{388B9C3D-F67A-4592-AB26-F0DCF36AC2C0}" sibTransId="{EBD8A06B-CF6F-4495-A2E9-D42B27BEFAF6}"/>
    <dgm:cxn modelId="{4FEE79AB-3A87-449A-8869-F9E3B944CAA1}" type="presOf" srcId="{CE4EC40A-1631-4811-BE47-9BD5C058BC67}" destId="{E5DE6ECA-CAC2-4610-9E15-8B432B36375D}" srcOrd="0" destOrd="0" presId="urn:microsoft.com/office/officeart/2005/8/layout/lProcess2"/>
    <dgm:cxn modelId="{57EEF7AF-53BE-4327-AF8A-B315BD30F7A1}" type="presOf" srcId="{AD9B421B-E4AD-4E91-98B6-C69A9DBC5ACE}" destId="{A4B74D40-AB49-4734-9A9B-CF5C744EABE6}" srcOrd="0" destOrd="0" presId="urn:microsoft.com/office/officeart/2005/8/layout/lProcess2"/>
    <dgm:cxn modelId="{7BF186B4-7E03-4314-97F2-D6B404901942}" type="presOf" srcId="{FDB98123-2BD1-4A98-BFE2-AC0BD16A255C}" destId="{1F6A72D6-C536-4E06-8C80-A06AC3E33933}" srcOrd="0" destOrd="0" presId="urn:microsoft.com/office/officeart/2005/8/layout/lProcess2"/>
    <dgm:cxn modelId="{A228B4B7-BE35-4870-B880-4A6D0C777FF8}" type="presOf" srcId="{55CD5EF0-E202-45D6-94BD-95E02D2454B0}" destId="{50C5C601-50AB-406F-8A62-2DCA3B5B4555}" srcOrd="0" destOrd="0" presId="urn:microsoft.com/office/officeart/2005/8/layout/lProcess2"/>
    <dgm:cxn modelId="{1A40CAC2-0864-4D05-BD05-5B229C59B5CD}" type="presOf" srcId="{AD9B421B-E4AD-4E91-98B6-C69A9DBC5ACE}" destId="{1E6032BE-CEF0-4FAC-B9AC-939D0CB2BE57}" srcOrd="1" destOrd="0" presId="urn:microsoft.com/office/officeart/2005/8/layout/lProcess2"/>
    <dgm:cxn modelId="{50FB6DC8-58FD-4AF0-A607-7831AA2C7124}" type="presOf" srcId="{DFF1687A-66FD-45A8-BBF9-28E7C8303EE8}" destId="{9DEEE6B5-0FD0-4E73-89AF-74304BFD2FB4}" srcOrd="0" destOrd="0" presId="urn:microsoft.com/office/officeart/2005/8/layout/lProcess2"/>
    <dgm:cxn modelId="{D87A7ECF-4142-41ED-BBE6-770388B79656}" srcId="{55CD5EF0-E202-45D6-94BD-95E02D2454B0}" destId="{2BEA187E-508B-4242-A645-81AE4F423B3A}" srcOrd="1" destOrd="0" parTransId="{8FE9B2D8-2495-45A3-8505-ECCA626A2AC4}" sibTransId="{22BF114A-08E2-419D-861D-79AB4207F16E}"/>
    <dgm:cxn modelId="{B4ACA5D1-F463-4AF9-9506-7FC27F7289F1}" type="presOf" srcId="{FDB98123-2BD1-4A98-BFE2-AC0BD16A255C}" destId="{0901B709-85B2-4407-9166-90C9386D77D0}" srcOrd="1" destOrd="0" presId="urn:microsoft.com/office/officeart/2005/8/layout/lProcess2"/>
    <dgm:cxn modelId="{9E9130D3-6942-45EE-8239-C3B4D5B67498}" srcId="{FDB98123-2BD1-4A98-BFE2-AC0BD16A255C}" destId="{8DAEC842-85B5-435E-8592-0BFABC72640D}" srcOrd="1" destOrd="0" parTransId="{8C293B94-AD45-4D89-BC81-4DA7119D86D4}" sibTransId="{E544B785-62BB-49F5-9375-EB2BB190F3DE}"/>
    <dgm:cxn modelId="{E07290D3-2340-499E-9798-C727E7145F86}" type="presOf" srcId="{C5B6A1A7-E63D-43FD-8DE2-5C5B1A973E5C}" destId="{50B1381B-4C13-459F-A101-7161404C6C05}" srcOrd="0" destOrd="0" presId="urn:microsoft.com/office/officeart/2005/8/layout/lProcess2"/>
    <dgm:cxn modelId="{756037D5-69BB-4872-9651-50AB57B8E0A6}" srcId="{877A148E-ED8B-4D8E-9DEC-1195E50BBCE3}" destId="{AD9B421B-E4AD-4E91-98B6-C69A9DBC5ACE}" srcOrd="2" destOrd="0" parTransId="{AB45D038-3325-4F14-96CC-6969964EC736}" sibTransId="{2EAAF4CB-55F0-48FE-BDA6-01152F1D29B7}"/>
    <dgm:cxn modelId="{C53455EC-E8A0-4AF9-958D-AACD6012AE4C}" type="presOf" srcId="{A4EFD451-7285-4F21-A0DB-442B8AD250D0}" destId="{E202808A-7BA8-4958-B5DC-FB8986E5C57D}" srcOrd="0" destOrd="0" presId="urn:microsoft.com/office/officeart/2005/8/layout/lProcess2"/>
    <dgm:cxn modelId="{C7B212EE-10C5-4674-A588-7AAB0D96A441}" type="presOf" srcId="{F07CD78E-7E5E-4EE3-8F42-EA9921BFF3CD}" destId="{5E61CC71-81C1-4878-92C3-1F36B555854A}" srcOrd="1" destOrd="0" presId="urn:microsoft.com/office/officeart/2005/8/layout/lProcess2"/>
    <dgm:cxn modelId="{05ABA6D9-B6E5-4CC1-98D2-204EECE5E9A7}" type="presParOf" srcId="{44AF82CA-78A1-478A-80A4-3183D374C5F6}" destId="{531C29E7-1B1E-4437-9569-3FBE960D988F}" srcOrd="0" destOrd="0" presId="urn:microsoft.com/office/officeart/2005/8/layout/lProcess2"/>
    <dgm:cxn modelId="{0A1756D5-D3EB-414B-9C76-2FE6BD6D5B7D}" type="presParOf" srcId="{531C29E7-1B1E-4437-9569-3FBE960D988F}" destId="{CD72764B-5353-4134-8CF4-CD72F697A0E2}" srcOrd="0" destOrd="0" presId="urn:microsoft.com/office/officeart/2005/8/layout/lProcess2"/>
    <dgm:cxn modelId="{C37EFF41-CE5B-4D2F-8FA4-239D18889CCA}" type="presParOf" srcId="{531C29E7-1B1E-4437-9569-3FBE960D988F}" destId="{5E61CC71-81C1-4878-92C3-1F36B555854A}" srcOrd="1" destOrd="0" presId="urn:microsoft.com/office/officeart/2005/8/layout/lProcess2"/>
    <dgm:cxn modelId="{E450F25A-0853-4374-ACEE-8609C34E5A1B}" type="presParOf" srcId="{531C29E7-1B1E-4437-9569-3FBE960D988F}" destId="{17892F5C-5E27-4981-9BE3-56E571B116EE}" srcOrd="2" destOrd="0" presId="urn:microsoft.com/office/officeart/2005/8/layout/lProcess2"/>
    <dgm:cxn modelId="{F0E5D3CF-8F82-465A-87DC-3F20342E4E28}" type="presParOf" srcId="{17892F5C-5E27-4981-9BE3-56E571B116EE}" destId="{660554F9-A781-4966-812B-A213949A671D}" srcOrd="0" destOrd="0" presId="urn:microsoft.com/office/officeart/2005/8/layout/lProcess2"/>
    <dgm:cxn modelId="{671919AC-831E-43FF-ABDD-DBF6E2F8D37F}" type="presParOf" srcId="{660554F9-A781-4966-812B-A213949A671D}" destId="{71337ADB-F3E1-4822-941D-334EEE95E96C}" srcOrd="0" destOrd="0" presId="urn:microsoft.com/office/officeart/2005/8/layout/lProcess2"/>
    <dgm:cxn modelId="{2090229F-8187-4C0A-977D-4BA708460A67}" type="presParOf" srcId="{660554F9-A781-4966-812B-A213949A671D}" destId="{68516B03-8403-4C57-90CE-349A0776EF0E}" srcOrd="1" destOrd="0" presId="urn:microsoft.com/office/officeart/2005/8/layout/lProcess2"/>
    <dgm:cxn modelId="{10674D02-CB61-4FA0-AA84-08B5119F9EBA}" type="presParOf" srcId="{660554F9-A781-4966-812B-A213949A671D}" destId="{E5DE6ECA-CAC2-4610-9E15-8B432B36375D}" srcOrd="2" destOrd="0" presId="urn:microsoft.com/office/officeart/2005/8/layout/lProcess2"/>
    <dgm:cxn modelId="{30A14914-6905-4F1C-AD7D-22B08558DFDA}" type="presParOf" srcId="{44AF82CA-78A1-478A-80A4-3183D374C5F6}" destId="{579B5B38-7F5F-44B8-9921-123BBEE8C331}" srcOrd="1" destOrd="0" presId="urn:microsoft.com/office/officeart/2005/8/layout/lProcess2"/>
    <dgm:cxn modelId="{B4C750DD-0A2F-47D3-B242-E0A2BAE45A70}" type="presParOf" srcId="{44AF82CA-78A1-478A-80A4-3183D374C5F6}" destId="{988EA5AB-455B-4985-888D-616EE22796CF}" srcOrd="2" destOrd="0" presId="urn:microsoft.com/office/officeart/2005/8/layout/lProcess2"/>
    <dgm:cxn modelId="{CA612E6A-F52C-489B-A6EE-D6EEF61FE9A2}" type="presParOf" srcId="{988EA5AB-455B-4985-888D-616EE22796CF}" destId="{50C5C601-50AB-406F-8A62-2DCA3B5B4555}" srcOrd="0" destOrd="0" presId="urn:microsoft.com/office/officeart/2005/8/layout/lProcess2"/>
    <dgm:cxn modelId="{3F35748E-BD6F-4C04-88CD-90080A13E550}" type="presParOf" srcId="{988EA5AB-455B-4985-888D-616EE22796CF}" destId="{5BA0569E-403B-4D94-BECA-9765E459DBEB}" srcOrd="1" destOrd="0" presId="urn:microsoft.com/office/officeart/2005/8/layout/lProcess2"/>
    <dgm:cxn modelId="{9ED2FD24-D1E5-4134-96B2-6D726161BDA8}" type="presParOf" srcId="{988EA5AB-455B-4985-888D-616EE22796CF}" destId="{C12DE938-25DC-4EC9-A8F4-D30E276F332F}" srcOrd="2" destOrd="0" presId="urn:microsoft.com/office/officeart/2005/8/layout/lProcess2"/>
    <dgm:cxn modelId="{C2063CAE-7E5E-4DCF-9599-E32C9C491843}" type="presParOf" srcId="{C12DE938-25DC-4EC9-A8F4-D30E276F332F}" destId="{F5831C22-9BE2-4560-88D4-9F1A0291BCE8}" srcOrd="0" destOrd="0" presId="urn:microsoft.com/office/officeart/2005/8/layout/lProcess2"/>
    <dgm:cxn modelId="{91AD0A6B-D7AE-4476-AD99-3DBBCA2A2256}" type="presParOf" srcId="{F5831C22-9BE2-4560-88D4-9F1A0291BCE8}" destId="{E202808A-7BA8-4958-B5DC-FB8986E5C57D}" srcOrd="0" destOrd="0" presId="urn:microsoft.com/office/officeart/2005/8/layout/lProcess2"/>
    <dgm:cxn modelId="{F8A0E33E-2735-46FA-9E5C-FEC2B4BB60B9}" type="presParOf" srcId="{F5831C22-9BE2-4560-88D4-9F1A0291BCE8}" destId="{4B4B6F18-4E18-4E8A-9E3C-7D733B6E7337}" srcOrd="1" destOrd="0" presId="urn:microsoft.com/office/officeart/2005/8/layout/lProcess2"/>
    <dgm:cxn modelId="{2DF471AC-0D90-4428-BB46-FAE4BFF906AB}" type="presParOf" srcId="{F5831C22-9BE2-4560-88D4-9F1A0291BCE8}" destId="{A1C78E49-A158-458A-B872-9DD7FF14BFC2}" srcOrd="2" destOrd="0" presId="urn:microsoft.com/office/officeart/2005/8/layout/lProcess2"/>
    <dgm:cxn modelId="{344F2488-AB5F-4501-9692-7B9D3C59F732}" type="presParOf" srcId="{44AF82CA-78A1-478A-80A4-3183D374C5F6}" destId="{F89F6686-BC01-4DDD-B240-1C92759178B5}" srcOrd="3" destOrd="0" presId="urn:microsoft.com/office/officeart/2005/8/layout/lProcess2"/>
    <dgm:cxn modelId="{871850B4-6D0B-4DC6-8AEC-8EE40F7C8854}" type="presParOf" srcId="{44AF82CA-78A1-478A-80A4-3183D374C5F6}" destId="{56141902-D863-4DB7-A279-48B2160D67AA}" srcOrd="4" destOrd="0" presId="urn:microsoft.com/office/officeart/2005/8/layout/lProcess2"/>
    <dgm:cxn modelId="{B7D35D57-46BD-439A-8BCF-E94F0832FB22}" type="presParOf" srcId="{56141902-D863-4DB7-A279-48B2160D67AA}" destId="{A4B74D40-AB49-4734-9A9B-CF5C744EABE6}" srcOrd="0" destOrd="0" presId="urn:microsoft.com/office/officeart/2005/8/layout/lProcess2"/>
    <dgm:cxn modelId="{53274F39-40CB-4BE0-9A56-9989103884DF}" type="presParOf" srcId="{56141902-D863-4DB7-A279-48B2160D67AA}" destId="{1E6032BE-CEF0-4FAC-B9AC-939D0CB2BE57}" srcOrd="1" destOrd="0" presId="urn:microsoft.com/office/officeart/2005/8/layout/lProcess2"/>
    <dgm:cxn modelId="{D066A2A6-7753-4D34-9DF5-54107447F2CB}" type="presParOf" srcId="{56141902-D863-4DB7-A279-48B2160D67AA}" destId="{AD9914C4-E822-42E7-B621-9EFBA02DB918}" srcOrd="2" destOrd="0" presId="urn:microsoft.com/office/officeart/2005/8/layout/lProcess2"/>
    <dgm:cxn modelId="{A3C8535C-7548-45AE-A44B-CB9B10738958}" type="presParOf" srcId="{AD9914C4-E822-42E7-B621-9EFBA02DB918}" destId="{80FE28A8-1305-4233-AAD0-840AC08879EB}" srcOrd="0" destOrd="0" presId="urn:microsoft.com/office/officeart/2005/8/layout/lProcess2"/>
    <dgm:cxn modelId="{395D97E0-CE76-4F44-A7CF-40A683E5AFF2}" type="presParOf" srcId="{80FE28A8-1305-4233-AAD0-840AC08879EB}" destId="{50B1381B-4C13-459F-A101-7161404C6C05}" srcOrd="0" destOrd="0" presId="urn:microsoft.com/office/officeart/2005/8/layout/lProcess2"/>
    <dgm:cxn modelId="{46D353F4-DFC3-47FC-82F6-4812270FAC5A}" type="presParOf" srcId="{80FE28A8-1305-4233-AAD0-840AC08879EB}" destId="{EF761A66-3E69-4A2E-B42B-56C93C1CF3B1}" srcOrd="1" destOrd="0" presId="urn:microsoft.com/office/officeart/2005/8/layout/lProcess2"/>
    <dgm:cxn modelId="{00B3E4E6-9BB9-4651-9D96-A67667A97DB2}" type="presParOf" srcId="{80FE28A8-1305-4233-AAD0-840AC08879EB}" destId="{0F0AEBFD-05DE-4CD2-8FA0-BF0C00D541AF}" srcOrd="2" destOrd="0" presId="urn:microsoft.com/office/officeart/2005/8/layout/lProcess2"/>
    <dgm:cxn modelId="{0EE9F2DE-47DF-40D2-98C1-978F0297DDB8}" type="presParOf" srcId="{44AF82CA-78A1-478A-80A4-3183D374C5F6}" destId="{D1F2D680-4DD9-457A-97EE-49E5B2DA01DF}" srcOrd="5" destOrd="0" presId="urn:microsoft.com/office/officeart/2005/8/layout/lProcess2"/>
    <dgm:cxn modelId="{4873EA99-4539-4FF7-ABCF-97FDFA42C58D}" type="presParOf" srcId="{44AF82CA-78A1-478A-80A4-3183D374C5F6}" destId="{36B1E4B9-97C4-45E9-BB1E-19D1DA5CEF0E}" srcOrd="6" destOrd="0" presId="urn:microsoft.com/office/officeart/2005/8/layout/lProcess2"/>
    <dgm:cxn modelId="{FF82E24D-022F-4F03-A795-0E97D0E89D0C}" type="presParOf" srcId="{36B1E4B9-97C4-45E9-BB1E-19D1DA5CEF0E}" destId="{1F6A72D6-C536-4E06-8C80-A06AC3E33933}" srcOrd="0" destOrd="0" presId="urn:microsoft.com/office/officeart/2005/8/layout/lProcess2"/>
    <dgm:cxn modelId="{42172B69-5E86-4AB5-93E2-99690FF8AC40}" type="presParOf" srcId="{36B1E4B9-97C4-45E9-BB1E-19D1DA5CEF0E}" destId="{0901B709-85B2-4407-9166-90C9386D77D0}" srcOrd="1" destOrd="0" presId="urn:microsoft.com/office/officeart/2005/8/layout/lProcess2"/>
    <dgm:cxn modelId="{A8E7D6A3-2624-43A5-AB71-3B041BC8F680}" type="presParOf" srcId="{36B1E4B9-97C4-45E9-BB1E-19D1DA5CEF0E}" destId="{9CA273F8-9233-4AD7-AC77-1A2DDE980609}" srcOrd="2" destOrd="0" presId="urn:microsoft.com/office/officeart/2005/8/layout/lProcess2"/>
    <dgm:cxn modelId="{4E901686-5273-4B43-B533-CE356CE68E20}" type="presParOf" srcId="{9CA273F8-9233-4AD7-AC77-1A2DDE980609}" destId="{1D6502AF-7062-4761-ADB0-DFA5ECF0CA1C}" srcOrd="0" destOrd="0" presId="urn:microsoft.com/office/officeart/2005/8/layout/lProcess2"/>
    <dgm:cxn modelId="{5A4C2793-E783-45E3-9E9B-194060D852B0}" type="presParOf" srcId="{1D6502AF-7062-4761-ADB0-DFA5ECF0CA1C}" destId="{9DEEE6B5-0FD0-4E73-89AF-74304BFD2FB4}" srcOrd="0" destOrd="0" presId="urn:microsoft.com/office/officeart/2005/8/layout/lProcess2"/>
    <dgm:cxn modelId="{EC26CF0C-79C7-43C0-9277-02F2A0970024}" type="presParOf" srcId="{1D6502AF-7062-4761-ADB0-DFA5ECF0CA1C}" destId="{675168D2-438F-4060-87DE-1FC495B9F146}" srcOrd="1" destOrd="0" presId="urn:microsoft.com/office/officeart/2005/8/layout/lProcess2"/>
    <dgm:cxn modelId="{9874DBF7-C6BB-4988-9C73-69DDD56BADC7}" type="presParOf" srcId="{1D6502AF-7062-4761-ADB0-DFA5ECF0CA1C}" destId="{5257AA94-7960-401E-8F12-55F76283181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C3889A-5706-46E4-8E3F-9A1A33FC9114}" type="doc">
      <dgm:prSet loTypeId="urn:microsoft.com/office/officeart/2005/8/layout/bProcess3" loCatId="process" qsTypeId="urn:microsoft.com/office/officeart/2005/8/quickstyle/3d2" qsCatId="3D" csTypeId="urn:microsoft.com/office/officeart/2005/8/colors/accent2_2" csCatId="accent2" phldr="1"/>
      <dgm:spPr/>
      <dgm:t>
        <a:bodyPr/>
        <a:lstStyle/>
        <a:p>
          <a:endParaRPr lang="en-US"/>
        </a:p>
      </dgm:t>
    </dgm:pt>
    <dgm:pt modelId="{C7129E8B-C92F-4825-AAB5-90EF7F2C560E}">
      <dgm:prSet phldrT="[Text]" phldr="0"/>
      <dgm:spPr/>
      <dgm:t>
        <a:bodyPr/>
        <a:lstStyle/>
        <a:p>
          <a:pPr rtl="0"/>
          <a:r>
            <a:rPr lang="en-US">
              <a:solidFill>
                <a:schemeClr val="tx1"/>
              </a:solidFill>
            </a:rPr>
            <a:t> </a:t>
          </a:r>
          <a:r>
            <a:rPr lang="en-US">
              <a:solidFill>
                <a:schemeClr val="tx1"/>
              </a:solidFill>
              <a:latin typeface="Arial"/>
            </a:rPr>
            <a:t> Sustainalytics is the vendor which</a:t>
          </a:r>
          <a:r>
            <a:rPr lang="en-US">
              <a:solidFill>
                <a:schemeClr val="tx1"/>
              </a:solidFill>
            </a:rPr>
            <a:t> </a:t>
          </a:r>
          <a:r>
            <a:rPr lang="en-US">
              <a:solidFill>
                <a:schemeClr val="tx1"/>
              </a:solidFill>
              <a:latin typeface="Arial"/>
            </a:rPr>
            <a:t>provides ESG</a:t>
          </a:r>
          <a:r>
            <a:rPr lang="en-US">
              <a:solidFill>
                <a:schemeClr val="tx1"/>
              </a:solidFill>
            </a:rPr>
            <a:t> data.</a:t>
          </a:r>
        </a:p>
      </dgm:t>
    </dgm:pt>
    <dgm:pt modelId="{7168DFDB-0F2B-4A28-BCB4-B19128FA51C5}" type="parTrans" cxnId="{5394E78B-5DF0-47E1-A82D-BFF57CE64631}">
      <dgm:prSet/>
      <dgm:spPr/>
      <dgm:t>
        <a:bodyPr/>
        <a:lstStyle/>
        <a:p>
          <a:endParaRPr lang="en-US"/>
        </a:p>
      </dgm:t>
    </dgm:pt>
    <dgm:pt modelId="{132562A1-2F40-41B2-B6F1-38107F2F0808}" type="sibTrans" cxnId="{5394E78B-5DF0-47E1-A82D-BFF57CE64631}">
      <dgm:prSet/>
      <dgm:spPr/>
      <dgm:t>
        <a:bodyPr/>
        <a:lstStyle/>
        <a:p>
          <a:endParaRPr lang="en-US"/>
        </a:p>
      </dgm:t>
    </dgm:pt>
    <dgm:pt modelId="{8D1C12F9-1407-4977-BDCA-16354FAA53BC}">
      <dgm:prSet phldrT="[Text]"/>
      <dgm:spPr/>
      <dgm:t>
        <a:bodyPr/>
        <a:lstStyle/>
        <a:p>
          <a:pPr rtl="0"/>
          <a:r>
            <a:rPr lang="en-US">
              <a:solidFill>
                <a:schemeClr val="tx1"/>
              </a:solidFill>
            </a:rPr>
            <a:t>Data Range and Company Ticker</a:t>
          </a:r>
        </a:p>
      </dgm:t>
    </dgm:pt>
    <dgm:pt modelId="{87EA2665-0098-4DA9-BD4D-A34BBACBE225}" type="parTrans" cxnId="{8E2BAEC6-422F-4130-9845-A89477B8FFA8}">
      <dgm:prSet/>
      <dgm:spPr/>
      <dgm:t>
        <a:bodyPr/>
        <a:lstStyle/>
        <a:p>
          <a:endParaRPr lang="en-US"/>
        </a:p>
      </dgm:t>
    </dgm:pt>
    <dgm:pt modelId="{9D0F8E7C-E5B3-40C5-935A-3FEA296637E5}" type="sibTrans" cxnId="{8E2BAEC6-422F-4130-9845-A89477B8FFA8}">
      <dgm:prSet/>
      <dgm:spPr/>
      <dgm:t>
        <a:bodyPr/>
        <a:lstStyle/>
        <a:p>
          <a:endParaRPr lang="en-US"/>
        </a:p>
      </dgm:t>
    </dgm:pt>
    <dgm:pt modelId="{FD417BFF-3CAC-4A9F-B36D-F2543231F5C4}">
      <dgm:prSet phldrT="[Text]" phldr="0"/>
      <dgm:spPr/>
      <dgm:t>
        <a:bodyPr/>
        <a:lstStyle/>
        <a:p>
          <a:pPr rtl="0"/>
          <a:r>
            <a:rPr lang="en-US">
              <a:solidFill>
                <a:schemeClr val="tx1"/>
              </a:solidFill>
              <a:latin typeface="Arial"/>
            </a:rPr>
            <a:t>Chose the required KPI factor</a:t>
          </a:r>
          <a:endParaRPr lang="en-US">
            <a:solidFill>
              <a:schemeClr val="tx1"/>
            </a:solidFill>
          </a:endParaRPr>
        </a:p>
      </dgm:t>
    </dgm:pt>
    <dgm:pt modelId="{85BB2FB8-5D9B-4E12-9B25-5B002560AAA6}" type="parTrans" cxnId="{EF3B93A1-DE9B-40BE-A1B7-B3742875B4B8}">
      <dgm:prSet/>
      <dgm:spPr/>
      <dgm:t>
        <a:bodyPr/>
        <a:lstStyle/>
        <a:p>
          <a:endParaRPr lang="en-US"/>
        </a:p>
      </dgm:t>
    </dgm:pt>
    <dgm:pt modelId="{C324772F-AF09-4B64-86B8-BE07CDB5A33C}" type="sibTrans" cxnId="{EF3B93A1-DE9B-40BE-A1B7-B3742875B4B8}">
      <dgm:prSet/>
      <dgm:spPr/>
      <dgm:t>
        <a:bodyPr/>
        <a:lstStyle/>
        <a:p>
          <a:endParaRPr lang="en-US"/>
        </a:p>
      </dgm:t>
    </dgm:pt>
    <dgm:pt modelId="{46788511-239A-4B78-BEB8-261F0AAB86F9}">
      <dgm:prSet phldr="0"/>
      <dgm:spPr/>
      <dgm:t>
        <a:bodyPr/>
        <a:lstStyle/>
        <a:p>
          <a:pPr algn="l" rtl="0"/>
          <a:r>
            <a:rPr lang="en-US">
              <a:solidFill>
                <a:schemeClr val="tx1"/>
              </a:solidFill>
            </a:rPr>
            <a:t> Historical weighted scores </a:t>
          </a:r>
        </a:p>
      </dgm:t>
    </dgm:pt>
    <dgm:pt modelId="{625C8FF8-7B03-4824-B854-44ABB74555B6}" type="parTrans" cxnId="{EA290897-B5AB-4D35-8786-24898284C81F}">
      <dgm:prSet/>
      <dgm:spPr/>
    </dgm:pt>
    <dgm:pt modelId="{AAC8AFE7-2986-458B-A857-854D5F59465C}" type="sibTrans" cxnId="{EA290897-B5AB-4D35-8786-24898284C81F}">
      <dgm:prSet/>
      <dgm:spPr/>
      <dgm:t>
        <a:bodyPr/>
        <a:lstStyle/>
        <a:p>
          <a:endParaRPr lang="en-US"/>
        </a:p>
      </dgm:t>
    </dgm:pt>
    <dgm:pt modelId="{00E8BCE1-E7D6-45D2-A127-5E213756A8D5}" type="pres">
      <dgm:prSet presAssocID="{C8C3889A-5706-46E4-8E3F-9A1A33FC9114}" presName="Name0" presStyleCnt="0">
        <dgm:presLayoutVars>
          <dgm:dir/>
          <dgm:resizeHandles val="exact"/>
        </dgm:presLayoutVars>
      </dgm:prSet>
      <dgm:spPr/>
    </dgm:pt>
    <dgm:pt modelId="{09E0B347-E41F-4E9E-8BE4-45C0E6D17B0F}" type="pres">
      <dgm:prSet presAssocID="{C7129E8B-C92F-4825-AAB5-90EF7F2C560E}" presName="node" presStyleLbl="node1" presStyleIdx="0" presStyleCnt="4">
        <dgm:presLayoutVars>
          <dgm:bulletEnabled val="1"/>
        </dgm:presLayoutVars>
      </dgm:prSet>
      <dgm:spPr/>
    </dgm:pt>
    <dgm:pt modelId="{ED300B53-A795-4AA9-ACFE-8F909439ED49}" type="pres">
      <dgm:prSet presAssocID="{132562A1-2F40-41B2-B6F1-38107F2F0808}" presName="sibTrans" presStyleLbl="sibTrans1D1" presStyleIdx="0" presStyleCnt="3"/>
      <dgm:spPr/>
    </dgm:pt>
    <dgm:pt modelId="{9B0A7DB6-850B-4227-9C68-6AC8441D0B40}" type="pres">
      <dgm:prSet presAssocID="{132562A1-2F40-41B2-B6F1-38107F2F0808}" presName="connectorText" presStyleLbl="sibTrans1D1" presStyleIdx="0" presStyleCnt="3"/>
      <dgm:spPr/>
    </dgm:pt>
    <dgm:pt modelId="{28B58564-3E69-4784-A2FE-1A5558C85060}" type="pres">
      <dgm:prSet presAssocID="{46788511-239A-4B78-BEB8-261F0AAB86F9}" presName="node" presStyleLbl="node1" presStyleIdx="1" presStyleCnt="4">
        <dgm:presLayoutVars>
          <dgm:bulletEnabled val="1"/>
        </dgm:presLayoutVars>
      </dgm:prSet>
      <dgm:spPr/>
    </dgm:pt>
    <dgm:pt modelId="{01415DC5-AD36-45B4-A534-AC37C018A9D5}" type="pres">
      <dgm:prSet presAssocID="{AAC8AFE7-2986-458B-A857-854D5F59465C}" presName="sibTrans" presStyleLbl="sibTrans1D1" presStyleIdx="1" presStyleCnt="3"/>
      <dgm:spPr/>
    </dgm:pt>
    <dgm:pt modelId="{9329C6E4-2386-4302-91C2-CE80C1491466}" type="pres">
      <dgm:prSet presAssocID="{AAC8AFE7-2986-458B-A857-854D5F59465C}" presName="connectorText" presStyleLbl="sibTrans1D1" presStyleIdx="1" presStyleCnt="3"/>
      <dgm:spPr/>
    </dgm:pt>
    <dgm:pt modelId="{B6AE7258-48A2-43C0-A469-81ACF12DFDC7}" type="pres">
      <dgm:prSet presAssocID="{8D1C12F9-1407-4977-BDCA-16354FAA53BC}" presName="node" presStyleLbl="node1" presStyleIdx="2" presStyleCnt="4">
        <dgm:presLayoutVars>
          <dgm:bulletEnabled val="1"/>
        </dgm:presLayoutVars>
      </dgm:prSet>
      <dgm:spPr/>
    </dgm:pt>
    <dgm:pt modelId="{D44C9021-EB28-4E36-A4A2-2C6C34917482}" type="pres">
      <dgm:prSet presAssocID="{9D0F8E7C-E5B3-40C5-935A-3FEA296637E5}" presName="sibTrans" presStyleLbl="sibTrans1D1" presStyleIdx="2" presStyleCnt="3"/>
      <dgm:spPr/>
    </dgm:pt>
    <dgm:pt modelId="{490B382C-93D9-42C8-A25C-C0C73F3459A2}" type="pres">
      <dgm:prSet presAssocID="{9D0F8E7C-E5B3-40C5-935A-3FEA296637E5}" presName="connectorText" presStyleLbl="sibTrans1D1" presStyleIdx="2" presStyleCnt="3"/>
      <dgm:spPr/>
    </dgm:pt>
    <dgm:pt modelId="{547C1006-A19A-49D4-BD0B-EBD1C9C4FCF2}" type="pres">
      <dgm:prSet presAssocID="{FD417BFF-3CAC-4A9F-B36D-F2543231F5C4}" presName="node" presStyleLbl="node1" presStyleIdx="3" presStyleCnt="4">
        <dgm:presLayoutVars>
          <dgm:bulletEnabled val="1"/>
        </dgm:presLayoutVars>
      </dgm:prSet>
      <dgm:spPr/>
    </dgm:pt>
  </dgm:ptLst>
  <dgm:cxnLst>
    <dgm:cxn modelId="{F1B5F264-B1ED-4757-8C9F-D9B82ADB819F}" type="presOf" srcId="{8D1C12F9-1407-4977-BDCA-16354FAA53BC}" destId="{B6AE7258-48A2-43C0-A469-81ACF12DFDC7}" srcOrd="0" destOrd="0" presId="urn:microsoft.com/office/officeart/2005/8/layout/bProcess3"/>
    <dgm:cxn modelId="{E8902B85-29FC-4FA8-A204-235642D1688B}" type="presOf" srcId="{C8C3889A-5706-46E4-8E3F-9A1A33FC9114}" destId="{00E8BCE1-E7D6-45D2-A127-5E213756A8D5}" srcOrd="0" destOrd="0" presId="urn:microsoft.com/office/officeart/2005/8/layout/bProcess3"/>
    <dgm:cxn modelId="{AA679A87-2597-433B-8CE5-C7CC45959CA7}" type="presOf" srcId="{9D0F8E7C-E5B3-40C5-935A-3FEA296637E5}" destId="{D44C9021-EB28-4E36-A4A2-2C6C34917482}" srcOrd="0" destOrd="0" presId="urn:microsoft.com/office/officeart/2005/8/layout/bProcess3"/>
    <dgm:cxn modelId="{5394E78B-5DF0-47E1-A82D-BFF57CE64631}" srcId="{C8C3889A-5706-46E4-8E3F-9A1A33FC9114}" destId="{C7129E8B-C92F-4825-AAB5-90EF7F2C560E}" srcOrd="0" destOrd="0" parTransId="{7168DFDB-0F2B-4A28-BCB4-B19128FA51C5}" sibTransId="{132562A1-2F40-41B2-B6F1-38107F2F0808}"/>
    <dgm:cxn modelId="{9DD7C196-2112-4385-A5F6-0CAFFE95C62C}" type="presOf" srcId="{132562A1-2F40-41B2-B6F1-38107F2F0808}" destId="{ED300B53-A795-4AA9-ACFE-8F909439ED49}" srcOrd="0" destOrd="0" presId="urn:microsoft.com/office/officeart/2005/8/layout/bProcess3"/>
    <dgm:cxn modelId="{EA290897-B5AB-4D35-8786-24898284C81F}" srcId="{C8C3889A-5706-46E4-8E3F-9A1A33FC9114}" destId="{46788511-239A-4B78-BEB8-261F0AAB86F9}" srcOrd="1" destOrd="0" parTransId="{625C8FF8-7B03-4824-B854-44ABB74555B6}" sibTransId="{AAC8AFE7-2986-458B-A857-854D5F59465C}"/>
    <dgm:cxn modelId="{FA5DD49B-DCFF-44F4-B95A-0D8F824BC56D}" type="presOf" srcId="{C7129E8B-C92F-4825-AAB5-90EF7F2C560E}" destId="{09E0B347-E41F-4E9E-8BE4-45C0E6D17B0F}" srcOrd="0" destOrd="0" presId="urn:microsoft.com/office/officeart/2005/8/layout/bProcess3"/>
    <dgm:cxn modelId="{99B2B49C-B937-491E-A558-1DEFDF768CF6}" type="presOf" srcId="{FD417BFF-3CAC-4A9F-B36D-F2543231F5C4}" destId="{547C1006-A19A-49D4-BD0B-EBD1C9C4FCF2}" srcOrd="0" destOrd="0" presId="urn:microsoft.com/office/officeart/2005/8/layout/bProcess3"/>
    <dgm:cxn modelId="{EF3B93A1-DE9B-40BE-A1B7-B3742875B4B8}" srcId="{C8C3889A-5706-46E4-8E3F-9A1A33FC9114}" destId="{FD417BFF-3CAC-4A9F-B36D-F2543231F5C4}" srcOrd="3" destOrd="0" parTransId="{85BB2FB8-5D9B-4E12-9B25-5B002560AAA6}" sibTransId="{C324772F-AF09-4B64-86B8-BE07CDB5A33C}"/>
    <dgm:cxn modelId="{976697BC-377D-4B54-9F04-936D2AC61FB9}" type="presOf" srcId="{AAC8AFE7-2986-458B-A857-854D5F59465C}" destId="{01415DC5-AD36-45B4-A534-AC37C018A9D5}" srcOrd="0" destOrd="0" presId="urn:microsoft.com/office/officeart/2005/8/layout/bProcess3"/>
    <dgm:cxn modelId="{E84C5FBE-C21A-4908-B8C8-77E89B9B745F}" type="presOf" srcId="{AAC8AFE7-2986-458B-A857-854D5F59465C}" destId="{9329C6E4-2386-4302-91C2-CE80C1491466}" srcOrd="1" destOrd="0" presId="urn:microsoft.com/office/officeart/2005/8/layout/bProcess3"/>
    <dgm:cxn modelId="{1DA914BF-1DBE-46C5-8A33-F1E5D38B1756}" type="presOf" srcId="{9D0F8E7C-E5B3-40C5-935A-3FEA296637E5}" destId="{490B382C-93D9-42C8-A25C-C0C73F3459A2}" srcOrd="1" destOrd="0" presId="urn:microsoft.com/office/officeart/2005/8/layout/bProcess3"/>
    <dgm:cxn modelId="{8E2BAEC6-422F-4130-9845-A89477B8FFA8}" srcId="{C8C3889A-5706-46E4-8E3F-9A1A33FC9114}" destId="{8D1C12F9-1407-4977-BDCA-16354FAA53BC}" srcOrd="2" destOrd="0" parTransId="{87EA2665-0098-4DA9-BD4D-A34BBACBE225}" sibTransId="{9D0F8E7C-E5B3-40C5-935A-3FEA296637E5}"/>
    <dgm:cxn modelId="{3E8BB5CB-BE4F-4DE2-B485-E6C0F7A96BA5}" type="presOf" srcId="{46788511-239A-4B78-BEB8-261F0AAB86F9}" destId="{28B58564-3E69-4784-A2FE-1A5558C85060}" srcOrd="0" destOrd="0" presId="urn:microsoft.com/office/officeart/2005/8/layout/bProcess3"/>
    <dgm:cxn modelId="{29FC36FF-A6D7-4F52-9E77-87004E073FFD}" type="presOf" srcId="{132562A1-2F40-41B2-B6F1-38107F2F0808}" destId="{9B0A7DB6-850B-4227-9C68-6AC8441D0B40}" srcOrd="1" destOrd="0" presId="urn:microsoft.com/office/officeart/2005/8/layout/bProcess3"/>
    <dgm:cxn modelId="{5D54D09E-1E3F-4CCC-B648-78C5CA377D6D}" type="presParOf" srcId="{00E8BCE1-E7D6-45D2-A127-5E213756A8D5}" destId="{09E0B347-E41F-4E9E-8BE4-45C0E6D17B0F}" srcOrd="0" destOrd="0" presId="urn:microsoft.com/office/officeart/2005/8/layout/bProcess3"/>
    <dgm:cxn modelId="{54EDF8D0-6379-4398-B51B-E2A12DC1676C}" type="presParOf" srcId="{00E8BCE1-E7D6-45D2-A127-5E213756A8D5}" destId="{ED300B53-A795-4AA9-ACFE-8F909439ED49}" srcOrd="1" destOrd="0" presId="urn:microsoft.com/office/officeart/2005/8/layout/bProcess3"/>
    <dgm:cxn modelId="{D6C5B3E7-6BC7-4499-8805-274E7847B94A}" type="presParOf" srcId="{ED300B53-A795-4AA9-ACFE-8F909439ED49}" destId="{9B0A7DB6-850B-4227-9C68-6AC8441D0B40}" srcOrd="0" destOrd="0" presId="urn:microsoft.com/office/officeart/2005/8/layout/bProcess3"/>
    <dgm:cxn modelId="{0A70D00A-EFA9-4333-9D0F-CA7AFB339126}" type="presParOf" srcId="{00E8BCE1-E7D6-45D2-A127-5E213756A8D5}" destId="{28B58564-3E69-4784-A2FE-1A5558C85060}" srcOrd="2" destOrd="0" presId="urn:microsoft.com/office/officeart/2005/8/layout/bProcess3"/>
    <dgm:cxn modelId="{FCB4E7C1-6131-4502-8C14-CB8675E29DA1}" type="presParOf" srcId="{00E8BCE1-E7D6-45D2-A127-5E213756A8D5}" destId="{01415DC5-AD36-45B4-A534-AC37C018A9D5}" srcOrd="3" destOrd="0" presId="urn:microsoft.com/office/officeart/2005/8/layout/bProcess3"/>
    <dgm:cxn modelId="{E53DDE5C-70FD-44E9-8351-64326C02CF38}" type="presParOf" srcId="{01415DC5-AD36-45B4-A534-AC37C018A9D5}" destId="{9329C6E4-2386-4302-91C2-CE80C1491466}" srcOrd="0" destOrd="0" presId="urn:microsoft.com/office/officeart/2005/8/layout/bProcess3"/>
    <dgm:cxn modelId="{C5C58611-57AF-422F-B4B7-F61E77DF8DDF}" type="presParOf" srcId="{00E8BCE1-E7D6-45D2-A127-5E213756A8D5}" destId="{B6AE7258-48A2-43C0-A469-81ACF12DFDC7}" srcOrd="4" destOrd="0" presId="urn:microsoft.com/office/officeart/2005/8/layout/bProcess3"/>
    <dgm:cxn modelId="{9BD79CC7-BD5A-41B1-8B1B-6BB8CAC0268F}" type="presParOf" srcId="{00E8BCE1-E7D6-45D2-A127-5E213756A8D5}" destId="{D44C9021-EB28-4E36-A4A2-2C6C34917482}" srcOrd="5" destOrd="0" presId="urn:microsoft.com/office/officeart/2005/8/layout/bProcess3"/>
    <dgm:cxn modelId="{14100F93-9D08-4B30-B239-BDCAE3EE950D}" type="presParOf" srcId="{D44C9021-EB28-4E36-A4A2-2C6C34917482}" destId="{490B382C-93D9-42C8-A25C-C0C73F3459A2}" srcOrd="0" destOrd="0" presId="urn:microsoft.com/office/officeart/2005/8/layout/bProcess3"/>
    <dgm:cxn modelId="{C8274BD8-C494-4EA8-B59D-D7FE8E34975E}" type="presParOf" srcId="{00E8BCE1-E7D6-45D2-A127-5E213756A8D5}" destId="{547C1006-A19A-49D4-BD0B-EBD1C9C4FCF2}"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2764B-5353-4134-8CF4-CD72F697A0E2}">
      <dsp:nvSpPr>
        <dsp:cNvPr id="0" name=""/>
        <dsp:cNvSpPr/>
      </dsp:nvSpPr>
      <dsp:spPr>
        <a:xfrm>
          <a:off x="1511" y="0"/>
          <a:ext cx="1482847" cy="3797413"/>
        </a:xfrm>
        <a:prstGeom prst="roundRect">
          <a:avLst>
            <a:gd name="adj" fmla="val 10000"/>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rial"/>
            </a:rPr>
            <a:t>  Pre -Trade</a:t>
          </a:r>
        </a:p>
      </dsp:txBody>
      <dsp:txXfrm>
        <a:off x="1511" y="0"/>
        <a:ext cx="1482847" cy="1139223"/>
      </dsp:txXfrm>
    </dsp:sp>
    <dsp:sp modelId="{71337ADB-F3E1-4822-941D-334EEE95E96C}">
      <dsp:nvSpPr>
        <dsp:cNvPr id="0" name=""/>
        <dsp:cNvSpPr/>
      </dsp:nvSpPr>
      <dsp:spPr>
        <a:xfrm>
          <a:off x="149795" y="1140336"/>
          <a:ext cx="1186277" cy="114497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rPr>
            <a:t>  </a:t>
          </a:r>
          <a:r>
            <a:rPr lang="en-US" sz="1100" kern="1200">
              <a:solidFill>
                <a:schemeClr val="tx1"/>
              </a:solidFill>
              <a:latin typeface="Arial"/>
            </a:rPr>
            <a:t>Regulatory framework for SLDs</a:t>
          </a:r>
          <a:endParaRPr lang="en-US" sz="1100" kern="1200">
            <a:solidFill>
              <a:schemeClr val="tx1"/>
            </a:solidFill>
          </a:endParaRPr>
        </a:p>
      </dsp:txBody>
      <dsp:txXfrm>
        <a:off x="183330" y="1173871"/>
        <a:ext cx="1119207" cy="1077901"/>
      </dsp:txXfrm>
    </dsp:sp>
    <dsp:sp modelId="{E5DE6ECA-CAC2-4610-9E15-8B432B36375D}">
      <dsp:nvSpPr>
        <dsp:cNvPr id="0" name=""/>
        <dsp:cNvSpPr/>
      </dsp:nvSpPr>
      <dsp:spPr>
        <a:xfrm>
          <a:off x="149795" y="2461457"/>
          <a:ext cx="1186277" cy="114497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a:solidFill>
                <a:schemeClr val="tx1"/>
              </a:solidFill>
              <a:latin typeface="Arial"/>
            </a:rPr>
            <a:t> </a:t>
          </a:r>
          <a:r>
            <a:rPr lang="en-US" sz="1100" kern="1200">
              <a:solidFill>
                <a:schemeClr val="tx1"/>
              </a:solidFill>
            </a:rPr>
            <a:t>Capital and Risk considerations</a:t>
          </a:r>
        </a:p>
      </dsp:txBody>
      <dsp:txXfrm>
        <a:off x="183330" y="2494992"/>
        <a:ext cx="1119207" cy="1077901"/>
      </dsp:txXfrm>
    </dsp:sp>
    <dsp:sp modelId="{50C5C601-50AB-406F-8A62-2DCA3B5B4555}">
      <dsp:nvSpPr>
        <dsp:cNvPr id="0" name=""/>
        <dsp:cNvSpPr/>
      </dsp:nvSpPr>
      <dsp:spPr>
        <a:xfrm>
          <a:off x="1595571" y="0"/>
          <a:ext cx="1482847" cy="3797413"/>
        </a:xfrm>
        <a:prstGeom prst="roundRect">
          <a:avLst>
            <a:gd name="adj" fmla="val 10000"/>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solidFill>
                <a:schemeClr val="tx1"/>
              </a:solidFill>
              <a:latin typeface="Arial"/>
            </a:rPr>
            <a:t>  Trade Execution</a:t>
          </a:r>
          <a:endParaRPr lang="en-US" sz="2000" kern="1200">
            <a:solidFill>
              <a:schemeClr val="tx1"/>
            </a:solidFill>
          </a:endParaRPr>
        </a:p>
      </dsp:txBody>
      <dsp:txXfrm>
        <a:off x="1595571" y="0"/>
        <a:ext cx="1482847" cy="1139223"/>
      </dsp:txXfrm>
    </dsp:sp>
    <dsp:sp modelId="{E202808A-7BA8-4958-B5DC-FB8986E5C57D}">
      <dsp:nvSpPr>
        <dsp:cNvPr id="0" name=""/>
        <dsp:cNvSpPr/>
      </dsp:nvSpPr>
      <dsp:spPr>
        <a:xfrm>
          <a:off x="1743856" y="1140336"/>
          <a:ext cx="1186277" cy="114497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a:solidFill>
                <a:schemeClr val="tx1"/>
              </a:solidFill>
              <a:latin typeface="Arial"/>
            </a:rPr>
            <a:t>  Greenwashing</a:t>
          </a:r>
          <a:endParaRPr lang="en-US" sz="1100" kern="1200">
            <a:solidFill>
              <a:schemeClr val="tx1"/>
            </a:solidFill>
          </a:endParaRPr>
        </a:p>
      </dsp:txBody>
      <dsp:txXfrm>
        <a:off x="1777391" y="1173871"/>
        <a:ext cx="1119207" cy="1077901"/>
      </dsp:txXfrm>
    </dsp:sp>
    <dsp:sp modelId="{A1C78E49-A158-458A-B872-9DD7FF14BFC2}">
      <dsp:nvSpPr>
        <dsp:cNvPr id="0" name=""/>
        <dsp:cNvSpPr/>
      </dsp:nvSpPr>
      <dsp:spPr>
        <a:xfrm>
          <a:off x="1743856" y="2461457"/>
          <a:ext cx="1186277" cy="114497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a:solidFill>
                <a:schemeClr val="tx1"/>
              </a:solidFill>
              <a:latin typeface="Arial"/>
            </a:rPr>
            <a:t>  Additional Risk considerations – 3rd party</a:t>
          </a:r>
          <a:endParaRPr lang="en-US" sz="1100" kern="1200">
            <a:solidFill>
              <a:schemeClr val="tx1"/>
            </a:solidFill>
          </a:endParaRPr>
        </a:p>
      </dsp:txBody>
      <dsp:txXfrm>
        <a:off x="1777391" y="2494992"/>
        <a:ext cx="1119207" cy="1077901"/>
      </dsp:txXfrm>
    </dsp:sp>
    <dsp:sp modelId="{A4B74D40-AB49-4734-9A9B-CF5C744EABE6}">
      <dsp:nvSpPr>
        <dsp:cNvPr id="0" name=""/>
        <dsp:cNvSpPr/>
      </dsp:nvSpPr>
      <dsp:spPr>
        <a:xfrm>
          <a:off x="3189632" y="0"/>
          <a:ext cx="1482847" cy="3797413"/>
        </a:xfrm>
        <a:prstGeom prst="roundRect">
          <a:avLst>
            <a:gd name="adj" fmla="val 10000"/>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solidFill>
                <a:schemeClr val="tx1"/>
              </a:solidFill>
              <a:latin typeface="Arial"/>
            </a:rPr>
            <a:t>  Post -Trade</a:t>
          </a:r>
          <a:endParaRPr lang="en-US" sz="2000" kern="1200">
            <a:solidFill>
              <a:schemeClr val="tx1"/>
            </a:solidFill>
          </a:endParaRPr>
        </a:p>
      </dsp:txBody>
      <dsp:txXfrm>
        <a:off x="3189632" y="0"/>
        <a:ext cx="1482847" cy="1139223"/>
      </dsp:txXfrm>
    </dsp:sp>
    <dsp:sp modelId="{50B1381B-4C13-459F-A101-7161404C6C05}">
      <dsp:nvSpPr>
        <dsp:cNvPr id="0" name=""/>
        <dsp:cNvSpPr/>
      </dsp:nvSpPr>
      <dsp:spPr>
        <a:xfrm>
          <a:off x="3337917" y="1140336"/>
          <a:ext cx="1186277" cy="114497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a:solidFill>
                <a:schemeClr val="tx1"/>
              </a:solidFill>
              <a:latin typeface="Arial"/>
            </a:rPr>
            <a:t>  KPI disclosure</a:t>
          </a:r>
          <a:endParaRPr lang="en-US" sz="1100" kern="1200">
            <a:solidFill>
              <a:schemeClr val="tx1"/>
            </a:solidFill>
          </a:endParaRPr>
        </a:p>
      </dsp:txBody>
      <dsp:txXfrm>
        <a:off x="3371452" y="1173871"/>
        <a:ext cx="1119207" cy="1077901"/>
      </dsp:txXfrm>
    </dsp:sp>
    <dsp:sp modelId="{0F0AEBFD-05DE-4CD2-8FA0-BF0C00D541AF}">
      <dsp:nvSpPr>
        <dsp:cNvPr id="0" name=""/>
        <dsp:cNvSpPr/>
      </dsp:nvSpPr>
      <dsp:spPr>
        <a:xfrm>
          <a:off x="3337917" y="2461457"/>
          <a:ext cx="1186277" cy="114497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a:solidFill>
                <a:schemeClr val="tx1"/>
              </a:solidFill>
              <a:latin typeface="Arial"/>
            </a:rPr>
            <a:t>   Monitoring</a:t>
          </a:r>
          <a:endParaRPr lang="en-US" sz="1100" kern="1200">
            <a:solidFill>
              <a:schemeClr val="tx1"/>
            </a:solidFill>
          </a:endParaRPr>
        </a:p>
      </dsp:txBody>
      <dsp:txXfrm>
        <a:off x="3371452" y="2494992"/>
        <a:ext cx="1119207" cy="1077901"/>
      </dsp:txXfrm>
    </dsp:sp>
    <dsp:sp modelId="{1F6A72D6-C536-4E06-8C80-A06AC3E33933}">
      <dsp:nvSpPr>
        <dsp:cNvPr id="0" name=""/>
        <dsp:cNvSpPr/>
      </dsp:nvSpPr>
      <dsp:spPr>
        <a:xfrm>
          <a:off x="4783693" y="0"/>
          <a:ext cx="1482847" cy="3797413"/>
        </a:xfrm>
        <a:prstGeom prst="roundRect">
          <a:avLst>
            <a:gd name="adj" fmla="val 10000"/>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solidFill>
                <a:schemeClr val="tx1"/>
              </a:solidFill>
              <a:latin typeface="Arial"/>
            </a:rPr>
            <a:t>  Trade Termination</a:t>
          </a:r>
        </a:p>
      </dsp:txBody>
      <dsp:txXfrm>
        <a:off x="4783693" y="0"/>
        <a:ext cx="1482847" cy="1139223"/>
      </dsp:txXfrm>
    </dsp:sp>
    <dsp:sp modelId="{9DEEE6B5-0FD0-4E73-89AF-74304BFD2FB4}">
      <dsp:nvSpPr>
        <dsp:cNvPr id="0" name=""/>
        <dsp:cNvSpPr/>
      </dsp:nvSpPr>
      <dsp:spPr>
        <a:xfrm>
          <a:off x="4931978" y="1140336"/>
          <a:ext cx="1186277" cy="114497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a:solidFill>
                <a:schemeClr val="tx1"/>
              </a:solidFill>
              <a:latin typeface="Arial"/>
            </a:rPr>
            <a:t>  Greenwashing</a:t>
          </a:r>
        </a:p>
      </dsp:txBody>
      <dsp:txXfrm>
        <a:off x="4965513" y="1173871"/>
        <a:ext cx="1119207" cy="1077901"/>
      </dsp:txXfrm>
    </dsp:sp>
    <dsp:sp modelId="{5257AA94-7960-401E-8F12-55F76283181A}">
      <dsp:nvSpPr>
        <dsp:cNvPr id="0" name=""/>
        <dsp:cNvSpPr/>
      </dsp:nvSpPr>
      <dsp:spPr>
        <a:xfrm>
          <a:off x="4931978" y="2461457"/>
          <a:ext cx="1186277" cy="114497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rPr>
            <a:t> </a:t>
          </a:r>
          <a:r>
            <a:rPr lang="en-US" sz="1100" kern="1200">
              <a:solidFill>
                <a:schemeClr val="tx1"/>
              </a:solidFill>
            </a:rPr>
            <a:t>Additional Risk considerations – 3rd party</a:t>
          </a:r>
        </a:p>
      </dsp:txBody>
      <dsp:txXfrm>
        <a:off x="4965513" y="2494992"/>
        <a:ext cx="1119207" cy="1077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00B53-A795-4AA9-ACFE-8F909439ED49}">
      <dsp:nvSpPr>
        <dsp:cNvPr id="0" name=""/>
        <dsp:cNvSpPr/>
      </dsp:nvSpPr>
      <dsp:spPr>
        <a:xfrm>
          <a:off x="3531621" y="669862"/>
          <a:ext cx="517585" cy="91440"/>
        </a:xfrm>
        <a:custGeom>
          <a:avLst/>
          <a:gdLst/>
          <a:ahLst/>
          <a:cxnLst/>
          <a:rect l="0" t="0" r="0" b="0"/>
          <a:pathLst>
            <a:path>
              <a:moveTo>
                <a:pt x="0" y="45720"/>
              </a:moveTo>
              <a:lnTo>
                <a:pt x="517585" y="45720"/>
              </a:lnTo>
            </a:path>
          </a:pathLst>
        </a:custGeom>
        <a:noFill/>
        <a:ln w="9525"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76709" y="712841"/>
        <a:ext cx="27409" cy="5481"/>
      </dsp:txXfrm>
    </dsp:sp>
    <dsp:sp modelId="{09E0B347-E41F-4E9E-8BE4-45C0E6D17B0F}">
      <dsp:nvSpPr>
        <dsp:cNvPr id="0" name=""/>
        <dsp:cNvSpPr/>
      </dsp:nvSpPr>
      <dsp:spPr>
        <a:xfrm>
          <a:off x="1150006" y="558"/>
          <a:ext cx="2383414" cy="14300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a:solidFill>
                <a:schemeClr val="tx1"/>
              </a:solidFill>
            </a:rPr>
            <a:t> </a:t>
          </a:r>
          <a:r>
            <a:rPr lang="en-US" sz="2100" kern="1200">
              <a:solidFill>
                <a:schemeClr val="tx1"/>
              </a:solidFill>
              <a:latin typeface="Arial"/>
            </a:rPr>
            <a:t> Sustainalytics is the vendor which</a:t>
          </a:r>
          <a:r>
            <a:rPr lang="en-US" sz="2100" kern="1200">
              <a:solidFill>
                <a:schemeClr val="tx1"/>
              </a:solidFill>
            </a:rPr>
            <a:t> </a:t>
          </a:r>
          <a:r>
            <a:rPr lang="en-US" sz="2100" kern="1200">
              <a:solidFill>
                <a:schemeClr val="tx1"/>
              </a:solidFill>
              <a:latin typeface="Arial"/>
            </a:rPr>
            <a:t>provides ESG</a:t>
          </a:r>
          <a:r>
            <a:rPr lang="en-US" sz="2100" kern="1200">
              <a:solidFill>
                <a:schemeClr val="tx1"/>
              </a:solidFill>
            </a:rPr>
            <a:t> data.</a:t>
          </a:r>
        </a:p>
      </dsp:txBody>
      <dsp:txXfrm>
        <a:off x="1150006" y="558"/>
        <a:ext cx="2383414" cy="1430048"/>
      </dsp:txXfrm>
    </dsp:sp>
    <dsp:sp modelId="{01415DC5-AD36-45B4-A534-AC37C018A9D5}">
      <dsp:nvSpPr>
        <dsp:cNvPr id="0" name=""/>
        <dsp:cNvSpPr/>
      </dsp:nvSpPr>
      <dsp:spPr>
        <a:xfrm>
          <a:off x="2341714" y="1428806"/>
          <a:ext cx="2931599" cy="517585"/>
        </a:xfrm>
        <a:custGeom>
          <a:avLst/>
          <a:gdLst/>
          <a:ahLst/>
          <a:cxnLst/>
          <a:rect l="0" t="0" r="0" b="0"/>
          <a:pathLst>
            <a:path>
              <a:moveTo>
                <a:pt x="2931599" y="0"/>
              </a:moveTo>
              <a:lnTo>
                <a:pt x="2931599" y="275892"/>
              </a:lnTo>
              <a:lnTo>
                <a:pt x="0" y="275892"/>
              </a:lnTo>
              <a:lnTo>
                <a:pt x="0" y="517585"/>
              </a:lnTo>
            </a:path>
          </a:pathLst>
        </a:custGeom>
        <a:noFill/>
        <a:ln w="9525"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2953" y="1684858"/>
        <a:ext cx="149120" cy="5481"/>
      </dsp:txXfrm>
    </dsp:sp>
    <dsp:sp modelId="{28B58564-3E69-4784-A2FE-1A5558C85060}">
      <dsp:nvSpPr>
        <dsp:cNvPr id="0" name=""/>
        <dsp:cNvSpPr/>
      </dsp:nvSpPr>
      <dsp:spPr>
        <a:xfrm>
          <a:off x="4081606" y="558"/>
          <a:ext cx="2383414" cy="14300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l" defTabSz="933450" rtl="0">
            <a:lnSpc>
              <a:spcPct val="90000"/>
            </a:lnSpc>
            <a:spcBef>
              <a:spcPct val="0"/>
            </a:spcBef>
            <a:spcAft>
              <a:spcPct val="35000"/>
            </a:spcAft>
            <a:buNone/>
          </a:pPr>
          <a:r>
            <a:rPr lang="en-US" sz="2100" kern="1200">
              <a:solidFill>
                <a:schemeClr val="tx1"/>
              </a:solidFill>
            </a:rPr>
            <a:t> Historical weighted scores </a:t>
          </a:r>
        </a:p>
      </dsp:txBody>
      <dsp:txXfrm>
        <a:off x="4081606" y="558"/>
        <a:ext cx="2383414" cy="1430048"/>
      </dsp:txXfrm>
    </dsp:sp>
    <dsp:sp modelId="{D44C9021-EB28-4E36-A4A2-2C6C34917482}">
      <dsp:nvSpPr>
        <dsp:cNvPr id="0" name=""/>
        <dsp:cNvSpPr/>
      </dsp:nvSpPr>
      <dsp:spPr>
        <a:xfrm>
          <a:off x="3531621" y="2648096"/>
          <a:ext cx="517585" cy="91440"/>
        </a:xfrm>
        <a:custGeom>
          <a:avLst/>
          <a:gdLst/>
          <a:ahLst/>
          <a:cxnLst/>
          <a:rect l="0" t="0" r="0" b="0"/>
          <a:pathLst>
            <a:path>
              <a:moveTo>
                <a:pt x="0" y="45720"/>
              </a:moveTo>
              <a:lnTo>
                <a:pt x="517585" y="45720"/>
              </a:lnTo>
            </a:path>
          </a:pathLst>
        </a:custGeom>
        <a:noFill/>
        <a:ln w="9525"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76709" y="2691075"/>
        <a:ext cx="27409" cy="5481"/>
      </dsp:txXfrm>
    </dsp:sp>
    <dsp:sp modelId="{B6AE7258-48A2-43C0-A469-81ACF12DFDC7}">
      <dsp:nvSpPr>
        <dsp:cNvPr id="0" name=""/>
        <dsp:cNvSpPr/>
      </dsp:nvSpPr>
      <dsp:spPr>
        <a:xfrm>
          <a:off x="1150006" y="1978792"/>
          <a:ext cx="2383414" cy="14300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a:solidFill>
                <a:schemeClr val="tx1"/>
              </a:solidFill>
            </a:rPr>
            <a:t>Data Range and Company Ticker</a:t>
          </a:r>
        </a:p>
      </dsp:txBody>
      <dsp:txXfrm>
        <a:off x="1150006" y="1978792"/>
        <a:ext cx="2383414" cy="1430048"/>
      </dsp:txXfrm>
    </dsp:sp>
    <dsp:sp modelId="{547C1006-A19A-49D4-BD0B-EBD1C9C4FCF2}">
      <dsp:nvSpPr>
        <dsp:cNvPr id="0" name=""/>
        <dsp:cNvSpPr/>
      </dsp:nvSpPr>
      <dsp:spPr>
        <a:xfrm>
          <a:off x="4081606" y="1978792"/>
          <a:ext cx="2383414" cy="14300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a:solidFill>
                <a:schemeClr val="tx1"/>
              </a:solidFill>
              <a:latin typeface="Arial"/>
            </a:rPr>
            <a:t>Chose the required KPI factor</a:t>
          </a:r>
          <a:endParaRPr lang="en-US" sz="2100" kern="1200">
            <a:solidFill>
              <a:schemeClr val="tx1"/>
            </a:solidFill>
          </a:endParaRPr>
        </a:p>
      </dsp:txBody>
      <dsp:txXfrm>
        <a:off x="4081606" y="1978792"/>
        <a:ext cx="2383414" cy="143004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ECD03-7277-4269-A7EC-8B1E3728BF24}" type="datetimeFigureOut">
              <a:rPr lang="el-GR" smtClean="0"/>
              <a:t>14/12/22</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A1FA17-B5DB-481C-8402-B3CAE17DEC83}" type="slidenum">
              <a:rPr lang="el-GR" smtClean="0"/>
              <a:t>‹#›</a:t>
            </a:fld>
            <a:endParaRPr lang="el-GR"/>
          </a:p>
        </p:txBody>
      </p:sp>
    </p:spTree>
    <p:extLst>
      <p:ext uri="{BB962C8B-B14F-4D97-AF65-F5344CB8AC3E}">
        <p14:creationId xmlns:p14="http://schemas.microsoft.com/office/powerpoint/2010/main" val="296114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b="1"/>
              <a:t>Welcome the participants to the program.</a:t>
            </a:r>
            <a:endParaRPr lang="en-US"/>
          </a:p>
          <a:p>
            <a:pPr hangingPunct="0"/>
            <a:r>
              <a:rPr lang="en-US" b="1"/>
              <a:t>Introduce yourself and briefly summarize your experience at EY and your interest in presenting at </a:t>
            </a:r>
            <a:r>
              <a:rPr lang="en-US" b="1" i="1"/>
              <a:t>Welcome to EY</a:t>
            </a:r>
            <a:r>
              <a:rPr lang="en-US" b="1"/>
              <a:t>.</a:t>
            </a:r>
            <a:endParaRPr lang="en-US"/>
          </a:p>
          <a:p>
            <a:pPr hangingPunct="0"/>
            <a:r>
              <a:rPr lang="en-US" b="1"/>
              <a:t>Have co-facilitators, if present, introduce themselves and provide background information.</a:t>
            </a:r>
            <a:endParaRPr lang="en-US"/>
          </a:p>
          <a:p>
            <a:pPr hangingPunct="0"/>
            <a:r>
              <a:rPr lang="en-US" b="1"/>
              <a:t>State the following to help participants understand the context of Welcome to EY:  </a:t>
            </a:r>
          </a:p>
          <a:p>
            <a:pPr hangingPunct="0"/>
            <a:r>
              <a:rPr lang="en-US"/>
              <a:t>This course was designed for all ranks around the globe. It provides you with foundational knowledge that will help to explain our culture, our processes and how we go to market.</a:t>
            </a:r>
          </a:p>
          <a:p>
            <a:pPr hangingPunct="0"/>
            <a:r>
              <a:rPr lang="en-US"/>
              <a:t>However, your service line will provide the specifics about your role and your job. </a:t>
            </a:r>
          </a:p>
          <a:p>
            <a:r>
              <a:rPr lang="en-US"/>
              <a:t>As an organization, we want to invest in you, give you consistent content globally, let you meet other new hires across service lines and meet some of our leaders.</a:t>
            </a:r>
          </a:p>
        </p:txBody>
      </p:sp>
      <p:sp>
        <p:nvSpPr>
          <p:cNvPr id="4" name="Slide Number Placeholder 3"/>
          <p:cNvSpPr>
            <a:spLocks noGrp="1"/>
          </p:cNvSpPr>
          <p:nvPr>
            <p:ph type="sldNum" sz="quarter" idx="10"/>
          </p:nvPr>
        </p:nvSpPr>
        <p:spPr/>
        <p:txBody>
          <a:bodyPr/>
          <a:lstStyle/>
          <a:p>
            <a:fld id="{AEA1FA17-B5DB-481C-8402-B3CAE17DEC83}" type="slidenum">
              <a:rPr lang="el-GR" smtClean="0"/>
              <a:t>1</a:t>
            </a:fld>
            <a:endParaRPr lang="el-GR"/>
          </a:p>
        </p:txBody>
      </p:sp>
    </p:spTree>
    <p:extLst>
      <p:ext uri="{BB962C8B-B14F-4D97-AF65-F5344CB8AC3E}">
        <p14:creationId xmlns:p14="http://schemas.microsoft.com/office/powerpoint/2010/main" val="2251393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srcRect/>
          <a:stretch>
            <a:fillRect/>
          </a:stretch>
        </p:blipFill>
        <p:spPr bwMode="auto">
          <a:xfrm>
            <a:off x="2271259" y="5747990"/>
            <a:ext cx="983483" cy="745200"/>
          </a:xfrm>
          <a:prstGeom prst="rect">
            <a:avLst/>
          </a:prstGeom>
          <a:noFill/>
          <a:ln w="9525">
            <a:noFill/>
            <a:miter lim="800000"/>
            <a:headEnd/>
            <a:tailEnd/>
          </a:ln>
          <a:effectLst/>
        </p:spPr>
      </p:pic>
      <p:sp>
        <p:nvSpPr>
          <p:cNvPr id="2" name="Title 1"/>
          <p:cNvSpPr>
            <a:spLocks noGrp="1"/>
          </p:cNvSpPr>
          <p:nvPr>
            <p:ph type="ctrTitle"/>
          </p:nvPr>
        </p:nvSpPr>
        <p:spPr>
          <a:xfrm>
            <a:off x="2332800" y="725348"/>
            <a:ext cx="5490000" cy="860400"/>
          </a:xfrm>
        </p:spPr>
        <p:txBody>
          <a:bodyPr/>
          <a:lstStyle/>
          <a:p>
            <a:r>
              <a:rPr lang="en-US"/>
              <a:t>Click to edit Master title style</a:t>
            </a:r>
            <a:endParaRPr lang="en-GB"/>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 name="Freeform 9"/>
          <p:cNvSpPr/>
          <p:nvPr userDrawn="1"/>
        </p:nvSpPr>
        <p:spPr>
          <a:xfrm>
            <a:off x="-9144" y="4411263"/>
            <a:ext cx="2286000" cy="1318973"/>
          </a:xfrm>
          <a:custGeom>
            <a:avLst/>
            <a:gdLst>
              <a:gd name="connsiteX0" fmla="*/ 0 w 2286000"/>
              <a:gd name="connsiteY0" fmla="*/ 1318973 h 1318973"/>
              <a:gd name="connsiteX1" fmla="*/ 0 w 2286000"/>
              <a:gd name="connsiteY1" fmla="*/ 0 h 1318973"/>
              <a:gd name="connsiteX2" fmla="*/ 2286000 w 2286000"/>
              <a:gd name="connsiteY2" fmla="*/ 486803 h 1318973"/>
              <a:gd name="connsiteX3" fmla="*/ 0 w 2286000"/>
              <a:gd name="connsiteY3" fmla="*/ 1318973 h 1318973"/>
            </a:gdLst>
            <a:ahLst/>
            <a:cxnLst>
              <a:cxn ang="0">
                <a:pos x="connsiteX0" y="connsiteY0"/>
              </a:cxn>
              <a:cxn ang="0">
                <a:pos x="connsiteX1" y="connsiteY1"/>
              </a:cxn>
              <a:cxn ang="0">
                <a:pos x="connsiteX2" y="connsiteY2"/>
              </a:cxn>
              <a:cxn ang="0">
                <a:pos x="connsiteX3" y="connsiteY3"/>
              </a:cxn>
            </a:cxnLst>
            <a:rect l="l" t="t" r="r" b="b"/>
            <a:pathLst>
              <a:path w="2286000" h="1318973">
                <a:moveTo>
                  <a:pt x="0" y="1318973"/>
                </a:moveTo>
                <a:lnTo>
                  <a:pt x="0" y="0"/>
                </a:lnTo>
                <a:lnTo>
                  <a:pt x="2286000" y="486803"/>
                </a:lnTo>
                <a:lnTo>
                  <a:pt x="0" y="1318973"/>
                </a:lnTo>
                <a:close/>
              </a:path>
            </a:pathLst>
          </a:custGeom>
          <a:blipFill>
            <a:blip r:embed="rId3"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a:solidFill>
                <a:srgbClr val="000000"/>
              </a:solidFill>
            </a:endParaRPr>
          </a:p>
        </p:txBody>
      </p:sp>
      <p:pic>
        <p:nvPicPr>
          <p:cNvPr id="11" name="Picture 10" descr="EYU_identifier_r100_g100_b100.png"/>
          <p:cNvPicPr>
            <a:picLocks noChangeAspect="1"/>
          </p:cNvPicPr>
          <p:nvPr userDrawn="1"/>
        </p:nvPicPr>
        <p:blipFill>
          <a:blip r:embed="rId4" cstate="print"/>
          <a:stretch>
            <a:fillRect/>
          </a:stretch>
        </p:blipFill>
        <p:spPr>
          <a:xfrm>
            <a:off x="304800" y="304800"/>
            <a:ext cx="877824" cy="760782"/>
          </a:xfrm>
          <a:prstGeom prst="rect">
            <a:avLst/>
          </a:prstGeom>
        </p:spPr>
      </p:pic>
    </p:spTree>
    <p:extLst>
      <p:ext uri="{BB962C8B-B14F-4D97-AF65-F5344CB8AC3E}">
        <p14:creationId xmlns:p14="http://schemas.microsoft.com/office/powerpoint/2010/main" val="88081197"/>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a:solidFill>
                <a:srgbClr val="808080"/>
              </a:solidFill>
            </a:endParaRPr>
          </a:p>
        </p:txBody>
      </p:sp>
    </p:spTree>
    <p:extLst>
      <p:ext uri="{BB962C8B-B14F-4D97-AF65-F5344CB8AC3E}">
        <p14:creationId xmlns:p14="http://schemas.microsoft.com/office/powerpoint/2010/main" val="2333679414"/>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a:solidFill>
                <a:srgbClr val="808080"/>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59497703"/>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56456"/>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2332800" y="777600"/>
            <a:ext cx="5490000" cy="860400"/>
          </a:xfrm>
        </p:spPr>
        <p:txBody>
          <a:bodyPr/>
          <a:lstStyle/>
          <a:p>
            <a:r>
              <a:rPr lang="en-US"/>
              <a:t>Click to edit Master title style</a:t>
            </a:r>
            <a:endParaRPr lang="en-GB"/>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a:p>
            <a:pPr lvl="1"/>
            <a:endParaRPr lang="en-GB"/>
          </a:p>
        </p:txBody>
      </p:sp>
      <p:pic>
        <p:nvPicPr>
          <p:cNvPr id="11" name="Picture 2"/>
          <p:cNvPicPr>
            <a:picLocks noChangeAspect="1" noChangeArrowheads="1"/>
          </p:cNvPicPr>
          <p:nvPr userDrawn="1"/>
        </p:nvPicPr>
        <p:blipFill>
          <a:blip r:embed="rId2" cstate="print"/>
          <a:srcRect/>
          <a:stretch>
            <a:fillRect/>
          </a:stretch>
        </p:blipFill>
        <p:spPr bwMode="auto">
          <a:xfrm>
            <a:off x="2271942" y="5745156"/>
            <a:ext cx="983483" cy="745200"/>
          </a:xfrm>
          <a:prstGeom prst="rect">
            <a:avLst/>
          </a:prstGeom>
          <a:noFill/>
          <a:ln w="9525">
            <a:noFill/>
            <a:miter lim="800000"/>
            <a:headEnd/>
            <a:tailEnd/>
          </a:ln>
          <a:effectLst/>
        </p:spPr>
      </p:pic>
      <p:grpSp>
        <p:nvGrpSpPr>
          <p:cNvPr id="10" name="Group 9"/>
          <p:cNvGrpSpPr/>
          <p:nvPr userDrawn="1"/>
        </p:nvGrpSpPr>
        <p:grpSpPr>
          <a:xfrm>
            <a:off x="-1055" y="2405319"/>
            <a:ext cx="9145054" cy="3346232"/>
            <a:chOff x="-1055" y="2405319"/>
            <a:chExt cx="9145054" cy="3346232"/>
          </a:xfrm>
        </p:grpSpPr>
        <p:sp>
          <p:nvSpPr>
            <p:cNvPr id="9" name="Freeform 8"/>
            <p:cNvSpPr>
              <a:spLocks/>
            </p:cNvSpPr>
            <p:nvPr userDrawn="1"/>
          </p:nvSpPr>
          <p:spPr bwMode="gray">
            <a:xfrm>
              <a:off x="2273866" y="2405319"/>
              <a:ext cx="6870133" cy="2494990"/>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pic>
          <p:nvPicPr>
            <p:cNvPr id="14" name="Picture 3"/>
            <p:cNvPicPr>
              <a:picLocks noChangeAspect="1" noChangeArrowheads="1"/>
            </p:cNvPicPr>
            <p:nvPr userDrawn="1"/>
          </p:nvPicPr>
          <p:blipFill>
            <a:blip r:embed="rId3" cstate="print"/>
            <a:srcRect/>
            <a:stretch>
              <a:fillRect/>
            </a:stretch>
          </p:blipFill>
          <p:spPr bwMode="auto">
            <a:xfrm>
              <a:off x="-1055" y="4411633"/>
              <a:ext cx="2285060" cy="1339918"/>
            </a:xfrm>
            <a:prstGeom prst="rect">
              <a:avLst/>
            </a:prstGeom>
            <a:noFill/>
            <a:ln w="9525">
              <a:noFill/>
              <a:miter lim="800000"/>
              <a:headEnd/>
              <a:tailEnd/>
            </a:ln>
            <a:effectLst/>
          </p:spPr>
        </p:pic>
      </p:grpSp>
    </p:spTree>
    <p:extLst>
      <p:ext uri="{BB962C8B-B14F-4D97-AF65-F5344CB8AC3E}">
        <p14:creationId xmlns:p14="http://schemas.microsoft.com/office/powerpoint/2010/main" val="342787410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Cover_photo_or_illustration_input">
    <p:spTree>
      <p:nvGrpSpPr>
        <p:cNvPr id="1" name=""/>
        <p:cNvGrpSpPr/>
        <p:nvPr/>
      </p:nvGrpSpPr>
      <p:grpSpPr>
        <a:xfrm>
          <a:off x="0" y="0"/>
          <a:ext cx="0" cy="0"/>
          <a:chOff x="0" y="0"/>
          <a:chExt cx="0" cy="0"/>
        </a:xfrm>
      </p:grpSpPr>
      <p:sp>
        <p:nvSpPr>
          <p:cNvPr id="2" name="Title 1"/>
          <p:cNvSpPr>
            <a:spLocks noGrp="1"/>
          </p:cNvSpPr>
          <p:nvPr>
            <p:ph type="ctrTitle"/>
          </p:nvPr>
        </p:nvSpPr>
        <p:spPr>
          <a:xfrm>
            <a:off x="2332800" y="777600"/>
            <a:ext cx="5490000" cy="860400"/>
          </a:xfrm>
        </p:spPr>
        <p:txBody>
          <a:bodyPr/>
          <a:lstStyle/>
          <a:p>
            <a:r>
              <a:rPr lang="en-US"/>
              <a:t>Click to edit Master title style</a:t>
            </a:r>
            <a:endParaRPr lang="en-GB"/>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a:p>
            <a:pPr lvl="1"/>
            <a:endParaRPr lang="en-GB"/>
          </a:p>
        </p:txBody>
      </p:sp>
      <p:pic>
        <p:nvPicPr>
          <p:cNvPr id="11" name="Picture 2"/>
          <p:cNvPicPr>
            <a:picLocks noChangeAspect="1" noChangeArrowheads="1"/>
          </p:cNvPicPr>
          <p:nvPr userDrawn="1"/>
        </p:nvPicPr>
        <p:blipFill>
          <a:blip r:embed="rId2" cstate="print"/>
          <a:srcRect/>
          <a:stretch>
            <a:fillRect/>
          </a:stretch>
        </p:blipFill>
        <p:spPr bwMode="auto">
          <a:xfrm>
            <a:off x="2271942" y="5745156"/>
            <a:ext cx="983483" cy="745200"/>
          </a:xfrm>
          <a:prstGeom prst="rect">
            <a:avLst/>
          </a:prstGeom>
          <a:noFill/>
          <a:ln w="9525">
            <a:noFill/>
            <a:miter lim="800000"/>
            <a:headEnd/>
            <a:tailEnd/>
          </a:ln>
          <a:effectLst/>
        </p:spPr>
      </p:pic>
      <p:sp>
        <p:nvSpPr>
          <p:cNvPr id="9" name="Freeform 8"/>
          <p:cNvSpPr>
            <a:spLocks/>
          </p:cNvSpPr>
          <p:nvPr userDrawn="1"/>
        </p:nvSpPr>
        <p:spPr bwMode="gray">
          <a:xfrm>
            <a:off x="2273866" y="2405319"/>
            <a:ext cx="6870133" cy="2494990"/>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 name="Freeform 6"/>
          <p:cNvSpPr/>
          <p:nvPr userDrawn="1"/>
        </p:nvSpPr>
        <p:spPr>
          <a:xfrm>
            <a:off x="-9144" y="3000375"/>
            <a:ext cx="2286000" cy="2729861"/>
          </a:xfrm>
          <a:custGeom>
            <a:avLst/>
            <a:gdLst>
              <a:gd name="connsiteX0" fmla="*/ 0 w 2286000"/>
              <a:gd name="connsiteY0" fmla="*/ 1318973 h 1318973"/>
              <a:gd name="connsiteX1" fmla="*/ 0 w 2286000"/>
              <a:gd name="connsiteY1" fmla="*/ 0 h 1318973"/>
              <a:gd name="connsiteX2" fmla="*/ 2286000 w 2286000"/>
              <a:gd name="connsiteY2" fmla="*/ 486803 h 1318973"/>
              <a:gd name="connsiteX3" fmla="*/ 0 w 2286000"/>
              <a:gd name="connsiteY3" fmla="*/ 1318973 h 1318973"/>
              <a:gd name="connsiteX0" fmla="*/ 0 w 2286000"/>
              <a:gd name="connsiteY0" fmla="*/ 2729861 h 2729861"/>
              <a:gd name="connsiteX1" fmla="*/ 9144 w 2286000"/>
              <a:gd name="connsiteY1" fmla="*/ 0 h 2729861"/>
              <a:gd name="connsiteX2" fmla="*/ 2286000 w 2286000"/>
              <a:gd name="connsiteY2" fmla="*/ 1897691 h 2729861"/>
              <a:gd name="connsiteX3" fmla="*/ 0 w 2286000"/>
              <a:gd name="connsiteY3" fmla="*/ 2729861 h 2729861"/>
            </a:gdLst>
            <a:ahLst/>
            <a:cxnLst>
              <a:cxn ang="0">
                <a:pos x="connsiteX0" y="connsiteY0"/>
              </a:cxn>
              <a:cxn ang="0">
                <a:pos x="connsiteX1" y="connsiteY1"/>
              </a:cxn>
              <a:cxn ang="0">
                <a:pos x="connsiteX2" y="connsiteY2"/>
              </a:cxn>
              <a:cxn ang="0">
                <a:pos x="connsiteX3" y="connsiteY3"/>
              </a:cxn>
            </a:cxnLst>
            <a:rect l="l" t="t" r="r" b="b"/>
            <a:pathLst>
              <a:path w="2286000" h="2729861">
                <a:moveTo>
                  <a:pt x="0" y="2729861"/>
                </a:moveTo>
                <a:lnTo>
                  <a:pt x="9144" y="0"/>
                </a:lnTo>
                <a:lnTo>
                  <a:pt x="2286000" y="1897691"/>
                </a:lnTo>
                <a:lnTo>
                  <a:pt x="0" y="2729861"/>
                </a:lnTo>
                <a:close/>
              </a:path>
            </a:pathLst>
          </a:custGeom>
          <a:blipFill>
            <a:blip r:embed="rId3"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a:solidFill>
                <a:srgbClr val="000000"/>
              </a:solidFill>
            </a:endParaRPr>
          </a:p>
        </p:txBody>
      </p:sp>
      <p:sp>
        <p:nvSpPr>
          <p:cNvPr id="8" name="TextBox 7"/>
          <p:cNvSpPr txBox="1"/>
          <p:nvPr userDrawn="1"/>
        </p:nvSpPr>
        <p:spPr>
          <a:xfrm>
            <a:off x="65318" y="4047893"/>
            <a:ext cx="1785784" cy="1083374"/>
          </a:xfrm>
          <a:prstGeom prst="rect">
            <a:avLst/>
          </a:prstGeom>
          <a:noFill/>
        </p:spPr>
        <p:txBody>
          <a:bodyPr wrap="square" lIns="0" tIns="36576" rIns="0" bIns="0" rtlCol="0">
            <a:spAutoFit/>
          </a:bodyPr>
          <a:lstStyle/>
          <a:p>
            <a:pPr>
              <a:lnSpc>
                <a:spcPct val="85000"/>
              </a:lnSpc>
              <a:spcAft>
                <a:spcPts val="600"/>
              </a:spcAft>
              <a:buClr>
                <a:srgbClr val="FFD200"/>
              </a:buClr>
              <a:buSzPct val="70000"/>
            </a:pPr>
            <a:r>
              <a:rPr lang="en-US" sz="1600" b="1">
                <a:solidFill>
                  <a:srgbClr val="FFD200"/>
                </a:solidFill>
              </a:rPr>
              <a:t>Placeholder image — to replace this image, select View&gt;Notes Page</a:t>
            </a:r>
          </a:p>
        </p:txBody>
      </p:sp>
    </p:spTree>
    <p:extLst>
      <p:ext uri="{BB962C8B-B14F-4D97-AF65-F5344CB8AC3E}">
        <p14:creationId xmlns:p14="http://schemas.microsoft.com/office/powerpoint/2010/main" val="1647407020"/>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r>
              <a:rPr lang="en-GB">
                <a:solidFill>
                  <a:srgbClr val="808080"/>
                </a:solidFill>
              </a:rPr>
              <a:t>Presentation title</a:t>
            </a: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3280200770"/>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Footer Placeholder 4"/>
          <p:cNvSpPr>
            <a:spLocks noGrp="1"/>
          </p:cNvSpPr>
          <p:nvPr>
            <p:ph type="ftr" sz="quarter" idx="11"/>
          </p:nvPr>
        </p:nvSpPr>
        <p:spPr/>
        <p:txBody>
          <a:bodyPr/>
          <a:lstStyle/>
          <a:p>
            <a:r>
              <a:rPr lang="en-GB">
                <a:solidFill>
                  <a:srgbClr val="808080"/>
                </a:solidFill>
              </a:rPr>
              <a:t>Presentation title</a:t>
            </a: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2403752832"/>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p:txBody>
          <a:bodyPr/>
          <a:lstStyle/>
          <a:p>
            <a:r>
              <a:rPr lang="en-GB">
                <a:solidFill>
                  <a:srgbClr val="808080"/>
                </a:solidFill>
              </a:rPr>
              <a:t>Presentation title</a:t>
            </a: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2781082851"/>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p:txBody>
          <a:bodyPr/>
          <a:lstStyle/>
          <a:p>
            <a:r>
              <a:rPr lang="en-GB">
                <a:solidFill>
                  <a:srgbClr val="808080"/>
                </a:solidFill>
              </a:rPr>
              <a:t>Presentation title</a:t>
            </a: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endParaRPr lang="en-GB"/>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endParaRPr lang="en-GB"/>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2706134033"/>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3870024978"/>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r>
              <a:rPr lang="en-GB">
                <a:solidFill>
                  <a:srgbClr val="808080"/>
                </a:solidFill>
              </a:rPr>
              <a:t>Presentation title</a:t>
            </a: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2375927510"/>
      </p:ext>
    </p:extLst>
  </p:cSld>
  <p:clrMapOvr>
    <a:masterClrMapping/>
  </p:clrMapOvr>
  <p:transition>
    <p:fade/>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6" name="Freeform 5"/>
          <p:cNvSpPr>
            <a:spLocks/>
          </p:cNvSpPr>
          <p:nvPr userDrawn="1"/>
        </p:nvSpPr>
        <p:spPr bwMode="gray">
          <a:xfrm>
            <a:off x="457200" y="10296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extLst>
      <p:ext uri="{BB962C8B-B14F-4D97-AF65-F5344CB8AC3E}">
        <p14:creationId xmlns:p14="http://schemas.microsoft.com/office/powerpoint/2010/main" val="274867293"/>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6"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extLst>
      <p:ext uri="{BB962C8B-B14F-4D97-AF65-F5344CB8AC3E}">
        <p14:creationId xmlns:p14="http://schemas.microsoft.com/office/powerpoint/2010/main" val="3692518449"/>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Presentation title</a:t>
            </a:r>
          </a:p>
        </p:txBody>
      </p:sp>
      <p:pic>
        <p:nvPicPr>
          <p:cNvPr id="7"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extLst>
      <p:ext uri="{BB962C8B-B14F-4D97-AF65-F5344CB8AC3E}">
        <p14:creationId xmlns:p14="http://schemas.microsoft.com/office/powerpoint/2010/main" val="1077118817"/>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extLst>
      <p:ext uri="{BB962C8B-B14F-4D97-AF65-F5344CB8AC3E}">
        <p14:creationId xmlns:p14="http://schemas.microsoft.com/office/powerpoint/2010/main" val="2158879337"/>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a:solidFill>
                <a:srgbClr val="808080"/>
              </a:solidFill>
            </a:endParaRPr>
          </a:p>
        </p:txBody>
      </p:sp>
    </p:spTree>
    <p:extLst>
      <p:ext uri="{BB962C8B-B14F-4D97-AF65-F5344CB8AC3E}">
        <p14:creationId xmlns:p14="http://schemas.microsoft.com/office/powerpoint/2010/main" val="4027859439"/>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a:solidFill>
                <a:srgbClr val="808080"/>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2310280"/>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134307"/>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Line divider 3">
    <p:spTree>
      <p:nvGrpSpPr>
        <p:cNvPr id="1" name=""/>
        <p:cNvGrpSpPr/>
        <p:nvPr/>
      </p:nvGrpSpPr>
      <p:grpSpPr>
        <a:xfrm>
          <a:off x="0" y="0"/>
          <a:ext cx="0" cy="0"/>
          <a:chOff x="0" y="0"/>
          <a:chExt cx="0" cy="0"/>
        </a:xfrm>
      </p:grpSpPr>
      <p:sp>
        <p:nvSpPr>
          <p:cNvPr id="5" name="Rectangle 4"/>
          <p:cNvSpPr/>
          <p:nvPr userDrawn="1"/>
        </p:nvSpPr>
        <p:spPr>
          <a:xfrm>
            <a:off x="381000" y="6019800"/>
            <a:ext cx="84582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46464"/>
              </a:solidFill>
            </a:endParaRPr>
          </a:p>
        </p:txBody>
      </p:sp>
      <p:sp>
        <p:nvSpPr>
          <p:cNvPr id="4" name="Rectangle 3"/>
          <p:cNvSpPr/>
          <p:nvPr userDrawn="1"/>
        </p:nvSpPr>
        <p:spPr>
          <a:xfrm>
            <a:off x="381000" y="914400"/>
            <a:ext cx="84582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46464"/>
              </a:solidFill>
            </a:endParaRPr>
          </a:p>
        </p:txBody>
      </p:sp>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p>
        </p:txBody>
      </p:sp>
      <p:pic>
        <p:nvPicPr>
          <p:cNvPr id="7" name="Picture 13" descr="PPTbackground_3_HANDOUT"/>
          <p:cNvPicPr>
            <a:picLocks noChangeAspect="1" noChangeArrowheads="1"/>
          </p:cNvPicPr>
          <p:nvPr userDrawn="1"/>
        </p:nvPicPr>
        <p:blipFill>
          <a:blip r:embed="rId2" cstate="print"/>
          <a:srcRect/>
          <a:stretch>
            <a:fillRect/>
          </a:stretch>
        </p:blipFill>
        <p:spPr bwMode="auto">
          <a:xfrm>
            <a:off x="477838" y="1023938"/>
            <a:ext cx="8208962" cy="5222875"/>
          </a:xfrm>
          <a:prstGeom prst="rect">
            <a:avLst/>
          </a:prstGeom>
          <a:noFill/>
        </p:spPr>
      </p:pic>
    </p:spTree>
    <p:extLst>
      <p:ext uri="{BB962C8B-B14F-4D97-AF65-F5344CB8AC3E}">
        <p14:creationId xmlns:p14="http://schemas.microsoft.com/office/powerpoint/2010/main" val="2022998505"/>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2332800" y="777600"/>
            <a:ext cx="5490000" cy="860400"/>
          </a:xfrm>
        </p:spPr>
        <p:txBody>
          <a:bodyPr/>
          <a:lstStyle/>
          <a:p>
            <a:r>
              <a:rPr lang="en-US"/>
              <a:t>Click to edit Master title style</a:t>
            </a:r>
            <a:endParaRPr lang="en-GB"/>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a:p>
            <a:pPr lvl="1"/>
            <a:endParaRPr lang="en-GB"/>
          </a:p>
        </p:txBody>
      </p:sp>
      <p:pic>
        <p:nvPicPr>
          <p:cNvPr id="11" name="Picture 2"/>
          <p:cNvPicPr>
            <a:picLocks noChangeAspect="1" noChangeArrowheads="1"/>
          </p:cNvPicPr>
          <p:nvPr userDrawn="1"/>
        </p:nvPicPr>
        <p:blipFill>
          <a:blip r:embed="rId2" cstate="print"/>
          <a:srcRect/>
          <a:stretch>
            <a:fillRect/>
          </a:stretch>
        </p:blipFill>
        <p:spPr bwMode="auto">
          <a:xfrm>
            <a:off x="2271942" y="5745156"/>
            <a:ext cx="983483" cy="745200"/>
          </a:xfrm>
          <a:prstGeom prst="rect">
            <a:avLst/>
          </a:prstGeom>
          <a:noFill/>
          <a:ln w="9525">
            <a:noFill/>
            <a:miter lim="800000"/>
            <a:headEnd/>
            <a:tailEnd/>
          </a:ln>
          <a:effectLst/>
        </p:spPr>
      </p:pic>
      <p:grpSp>
        <p:nvGrpSpPr>
          <p:cNvPr id="10" name="Group 9"/>
          <p:cNvGrpSpPr/>
          <p:nvPr userDrawn="1"/>
        </p:nvGrpSpPr>
        <p:grpSpPr>
          <a:xfrm>
            <a:off x="-1055" y="2405319"/>
            <a:ext cx="9145054" cy="3346232"/>
            <a:chOff x="-1055" y="2405319"/>
            <a:chExt cx="9145054" cy="3346232"/>
          </a:xfrm>
        </p:grpSpPr>
        <p:sp>
          <p:nvSpPr>
            <p:cNvPr id="9" name="Freeform 8"/>
            <p:cNvSpPr>
              <a:spLocks/>
            </p:cNvSpPr>
            <p:nvPr userDrawn="1"/>
          </p:nvSpPr>
          <p:spPr bwMode="gray">
            <a:xfrm>
              <a:off x="2273866" y="2405319"/>
              <a:ext cx="6870133" cy="2494990"/>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pic>
          <p:nvPicPr>
            <p:cNvPr id="14" name="Picture 3"/>
            <p:cNvPicPr>
              <a:picLocks noChangeAspect="1" noChangeArrowheads="1"/>
            </p:cNvPicPr>
            <p:nvPr userDrawn="1"/>
          </p:nvPicPr>
          <p:blipFill>
            <a:blip r:embed="rId3" cstate="print"/>
            <a:srcRect/>
            <a:stretch>
              <a:fillRect/>
            </a:stretch>
          </p:blipFill>
          <p:spPr bwMode="auto">
            <a:xfrm>
              <a:off x="-1055" y="4411633"/>
              <a:ext cx="2285060" cy="1339918"/>
            </a:xfrm>
            <a:prstGeom prst="rect">
              <a:avLst/>
            </a:prstGeom>
            <a:noFill/>
            <a:ln w="9525">
              <a:noFill/>
              <a:miter lim="800000"/>
              <a:headEnd/>
              <a:tailEnd/>
            </a:ln>
            <a:effectLst/>
          </p:spPr>
        </p:pic>
      </p:grpSp>
    </p:spTree>
    <p:extLst>
      <p:ext uri="{BB962C8B-B14F-4D97-AF65-F5344CB8AC3E}">
        <p14:creationId xmlns:p14="http://schemas.microsoft.com/office/powerpoint/2010/main" val="3822772199"/>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Cover_photo_or_illustration_input">
    <p:spTree>
      <p:nvGrpSpPr>
        <p:cNvPr id="1" name=""/>
        <p:cNvGrpSpPr/>
        <p:nvPr/>
      </p:nvGrpSpPr>
      <p:grpSpPr>
        <a:xfrm>
          <a:off x="0" y="0"/>
          <a:ext cx="0" cy="0"/>
          <a:chOff x="0" y="0"/>
          <a:chExt cx="0" cy="0"/>
        </a:xfrm>
      </p:grpSpPr>
      <p:sp>
        <p:nvSpPr>
          <p:cNvPr id="2" name="Title 1"/>
          <p:cNvSpPr>
            <a:spLocks noGrp="1"/>
          </p:cNvSpPr>
          <p:nvPr>
            <p:ph type="ctrTitle"/>
          </p:nvPr>
        </p:nvSpPr>
        <p:spPr>
          <a:xfrm>
            <a:off x="2332800" y="777600"/>
            <a:ext cx="5490000" cy="860400"/>
          </a:xfrm>
        </p:spPr>
        <p:txBody>
          <a:bodyPr/>
          <a:lstStyle/>
          <a:p>
            <a:r>
              <a:rPr lang="en-US"/>
              <a:t>Click to edit Master title style</a:t>
            </a:r>
            <a:endParaRPr lang="en-GB"/>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a:p>
            <a:pPr lvl="1"/>
            <a:endParaRPr lang="en-GB"/>
          </a:p>
        </p:txBody>
      </p:sp>
      <p:pic>
        <p:nvPicPr>
          <p:cNvPr id="11" name="Picture 2"/>
          <p:cNvPicPr>
            <a:picLocks noChangeAspect="1" noChangeArrowheads="1"/>
          </p:cNvPicPr>
          <p:nvPr userDrawn="1"/>
        </p:nvPicPr>
        <p:blipFill>
          <a:blip r:embed="rId2" cstate="print"/>
          <a:srcRect/>
          <a:stretch>
            <a:fillRect/>
          </a:stretch>
        </p:blipFill>
        <p:spPr bwMode="auto">
          <a:xfrm>
            <a:off x="2271942" y="5745156"/>
            <a:ext cx="983483" cy="745200"/>
          </a:xfrm>
          <a:prstGeom prst="rect">
            <a:avLst/>
          </a:prstGeom>
          <a:noFill/>
          <a:ln w="9525">
            <a:noFill/>
            <a:miter lim="800000"/>
            <a:headEnd/>
            <a:tailEnd/>
          </a:ln>
          <a:effectLst/>
        </p:spPr>
      </p:pic>
      <p:sp>
        <p:nvSpPr>
          <p:cNvPr id="9" name="Freeform 8"/>
          <p:cNvSpPr>
            <a:spLocks/>
          </p:cNvSpPr>
          <p:nvPr userDrawn="1"/>
        </p:nvSpPr>
        <p:spPr bwMode="gray">
          <a:xfrm>
            <a:off x="2273866" y="2405319"/>
            <a:ext cx="6870133" cy="2494990"/>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 name="Freeform 6"/>
          <p:cNvSpPr/>
          <p:nvPr userDrawn="1"/>
        </p:nvSpPr>
        <p:spPr>
          <a:xfrm>
            <a:off x="-9144" y="3000375"/>
            <a:ext cx="2286000" cy="2729861"/>
          </a:xfrm>
          <a:custGeom>
            <a:avLst/>
            <a:gdLst>
              <a:gd name="connsiteX0" fmla="*/ 0 w 2286000"/>
              <a:gd name="connsiteY0" fmla="*/ 1318973 h 1318973"/>
              <a:gd name="connsiteX1" fmla="*/ 0 w 2286000"/>
              <a:gd name="connsiteY1" fmla="*/ 0 h 1318973"/>
              <a:gd name="connsiteX2" fmla="*/ 2286000 w 2286000"/>
              <a:gd name="connsiteY2" fmla="*/ 486803 h 1318973"/>
              <a:gd name="connsiteX3" fmla="*/ 0 w 2286000"/>
              <a:gd name="connsiteY3" fmla="*/ 1318973 h 1318973"/>
              <a:gd name="connsiteX0" fmla="*/ 0 w 2286000"/>
              <a:gd name="connsiteY0" fmla="*/ 2729861 h 2729861"/>
              <a:gd name="connsiteX1" fmla="*/ 9144 w 2286000"/>
              <a:gd name="connsiteY1" fmla="*/ 0 h 2729861"/>
              <a:gd name="connsiteX2" fmla="*/ 2286000 w 2286000"/>
              <a:gd name="connsiteY2" fmla="*/ 1897691 h 2729861"/>
              <a:gd name="connsiteX3" fmla="*/ 0 w 2286000"/>
              <a:gd name="connsiteY3" fmla="*/ 2729861 h 2729861"/>
            </a:gdLst>
            <a:ahLst/>
            <a:cxnLst>
              <a:cxn ang="0">
                <a:pos x="connsiteX0" y="connsiteY0"/>
              </a:cxn>
              <a:cxn ang="0">
                <a:pos x="connsiteX1" y="connsiteY1"/>
              </a:cxn>
              <a:cxn ang="0">
                <a:pos x="connsiteX2" y="connsiteY2"/>
              </a:cxn>
              <a:cxn ang="0">
                <a:pos x="connsiteX3" y="connsiteY3"/>
              </a:cxn>
            </a:cxnLst>
            <a:rect l="l" t="t" r="r" b="b"/>
            <a:pathLst>
              <a:path w="2286000" h="2729861">
                <a:moveTo>
                  <a:pt x="0" y="2729861"/>
                </a:moveTo>
                <a:lnTo>
                  <a:pt x="9144" y="0"/>
                </a:lnTo>
                <a:lnTo>
                  <a:pt x="2286000" y="1897691"/>
                </a:lnTo>
                <a:lnTo>
                  <a:pt x="0" y="2729861"/>
                </a:lnTo>
                <a:close/>
              </a:path>
            </a:pathLst>
          </a:custGeom>
          <a:blipFill>
            <a:blip r:embed="rId3"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a:solidFill>
                <a:srgbClr val="000000"/>
              </a:solidFill>
            </a:endParaRPr>
          </a:p>
        </p:txBody>
      </p:sp>
      <p:sp>
        <p:nvSpPr>
          <p:cNvPr id="8" name="TextBox 7"/>
          <p:cNvSpPr txBox="1"/>
          <p:nvPr userDrawn="1"/>
        </p:nvSpPr>
        <p:spPr>
          <a:xfrm>
            <a:off x="65318" y="4047893"/>
            <a:ext cx="1785784" cy="1083374"/>
          </a:xfrm>
          <a:prstGeom prst="rect">
            <a:avLst/>
          </a:prstGeom>
          <a:noFill/>
        </p:spPr>
        <p:txBody>
          <a:bodyPr wrap="square" lIns="0" tIns="36576" rIns="0" bIns="0" rtlCol="0">
            <a:spAutoFit/>
          </a:bodyPr>
          <a:lstStyle/>
          <a:p>
            <a:pPr>
              <a:lnSpc>
                <a:spcPct val="85000"/>
              </a:lnSpc>
              <a:spcAft>
                <a:spcPts val="600"/>
              </a:spcAft>
              <a:buClr>
                <a:srgbClr val="FFD200"/>
              </a:buClr>
              <a:buSzPct val="70000"/>
            </a:pPr>
            <a:r>
              <a:rPr lang="en-US" sz="1600" b="1">
                <a:solidFill>
                  <a:srgbClr val="FFD200"/>
                </a:solidFill>
              </a:rPr>
              <a:t>Placeholder image — to replace this image, select View&gt;Notes Page</a:t>
            </a:r>
          </a:p>
        </p:txBody>
      </p:sp>
    </p:spTree>
    <p:extLst>
      <p:ext uri="{BB962C8B-B14F-4D97-AF65-F5344CB8AC3E}">
        <p14:creationId xmlns:p14="http://schemas.microsoft.com/office/powerpoint/2010/main" val="402156244"/>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5" name="Footer Placeholder 4"/>
          <p:cNvSpPr>
            <a:spLocks noGrp="1"/>
          </p:cNvSpPr>
          <p:nvPr>
            <p:ph type="ftr" sz="quarter" idx="11"/>
          </p:nvPr>
        </p:nvSpPr>
        <p:spPr/>
        <p:txBody>
          <a:bodyPr/>
          <a:lstStyle/>
          <a:p>
            <a:r>
              <a:rPr lang="en-GB">
                <a:solidFill>
                  <a:srgbClr val="808080"/>
                </a:solidFill>
              </a:rPr>
              <a:t>Presentation title</a:t>
            </a: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630815197"/>
      </p:ext>
    </p:extLst>
  </p:cSld>
  <p:clrMapOvr>
    <a:masterClrMapping/>
  </p:clrMapOvr>
  <p:transition>
    <p:fade/>
  </p:transition>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r>
              <a:rPr lang="en-GB">
                <a:solidFill>
                  <a:srgbClr val="808080"/>
                </a:solidFill>
              </a:rPr>
              <a:t>Presentation title</a:t>
            </a: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3482250752"/>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Footer Placeholder 4"/>
          <p:cNvSpPr>
            <a:spLocks noGrp="1"/>
          </p:cNvSpPr>
          <p:nvPr>
            <p:ph type="ftr" sz="quarter" idx="11"/>
          </p:nvPr>
        </p:nvSpPr>
        <p:spPr/>
        <p:txBody>
          <a:bodyPr/>
          <a:lstStyle/>
          <a:p>
            <a:r>
              <a:rPr lang="en-GB">
                <a:solidFill>
                  <a:srgbClr val="808080"/>
                </a:solidFill>
              </a:rPr>
              <a:t>Presentation title</a:t>
            </a: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3967265047"/>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p:txBody>
          <a:bodyPr/>
          <a:lstStyle/>
          <a:p>
            <a:r>
              <a:rPr lang="en-GB">
                <a:solidFill>
                  <a:srgbClr val="808080"/>
                </a:solidFill>
              </a:rPr>
              <a:t>Presentation title</a:t>
            </a: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238881520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p:txBody>
          <a:bodyPr/>
          <a:lstStyle/>
          <a:p>
            <a:r>
              <a:rPr lang="en-GB">
                <a:solidFill>
                  <a:srgbClr val="808080"/>
                </a:solidFill>
              </a:rPr>
              <a:t>Presentation title</a:t>
            </a: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endParaRPr lang="en-GB"/>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endParaRPr lang="en-GB"/>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493480349"/>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1136099396"/>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6" name="Freeform 5"/>
          <p:cNvSpPr>
            <a:spLocks/>
          </p:cNvSpPr>
          <p:nvPr userDrawn="1"/>
        </p:nvSpPr>
        <p:spPr bwMode="gray">
          <a:xfrm>
            <a:off x="457200" y="10296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extLst>
      <p:ext uri="{BB962C8B-B14F-4D97-AF65-F5344CB8AC3E}">
        <p14:creationId xmlns:p14="http://schemas.microsoft.com/office/powerpoint/2010/main" val="261279959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6"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extLst>
      <p:ext uri="{BB962C8B-B14F-4D97-AF65-F5344CB8AC3E}">
        <p14:creationId xmlns:p14="http://schemas.microsoft.com/office/powerpoint/2010/main" val="3190284434"/>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Presentation title</a:t>
            </a:r>
          </a:p>
        </p:txBody>
      </p:sp>
      <p:pic>
        <p:nvPicPr>
          <p:cNvPr id="7"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extLst>
      <p:ext uri="{BB962C8B-B14F-4D97-AF65-F5344CB8AC3E}">
        <p14:creationId xmlns:p14="http://schemas.microsoft.com/office/powerpoint/2010/main" val="1331034847"/>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extLst>
      <p:ext uri="{BB962C8B-B14F-4D97-AF65-F5344CB8AC3E}">
        <p14:creationId xmlns:p14="http://schemas.microsoft.com/office/powerpoint/2010/main" val="43761132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a:solidFill>
                <a:srgbClr val="808080"/>
              </a:solidFill>
            </a:endParaRPr>
          </a:p>
        </p:txBody>
      </p:sp>
    </p:spTree>
    <p:extLst>
      <p:ext uri="{BB962C8B-B14F-4D97-AF65-F5344CB8AC3E}">
        <p14:creationId xmlns:p14="http://schemas.microsoft.com/office/powerpoint/2010/main" val="261889740"/>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a:xfrm>
            <a:off x="2588400" y="6323013"/>
            <a:ext cx="3434400" cy="201600"/>
          </a:xfrm>
        </p:spPr>
        <p:txBody>
          <a:bodyPr/>
          <a:lstStyle/>
          <a:p>
            <a:r>
              <a:rPr lang="en-GB">
                <a:solidFill>
                  <a:srgbClr val="808080"/>
                </a:solidFill>
              </a:rPr>
              <a:t>Presentation title</a:t>
            </a: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3241049691"/>
      </p:ext>
    </p:extLst>
  </p:cSld>
  <p:clrMapOvr>
    <a:masterClrMapping/>
  </p:clrMapOvr>
  <p:transition>
    <p:fade/>
  </p:transition>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a:solidFill>
                <a:srgbClr val="808080"/>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609330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066149"/>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cSld name="Line divider 3">
    <p:spTree>
      <p:nvGrpSpPr>
        <p:cNvPr id="1" name=""/>
        <p:cNvGrpSpPr/>
        <p:nvPr/>
      </p:nvGrpSpPr>
      <p:grpSpPr>
        <a:xfrm>
          <a:off x="0" y="0"/>
          <a:ext cx="0" cy="0"/>
          <a:chOff x="0" y="0"/>
          <a:chExt cx="0" cy="0"/>
        </a:xfrm>
      </p:grpSpPr>
      <p:sp>
        <p:nvSpPr>
          <p:cNvPr id="5" name="Rectangle 4"/>
          <p:cNvSpPr/>
          <p:nvPr userDrawn="1"/>
        </p:nvSpPr>
        <p:spPr>
          <a:xfrm>
            <a:off x="381000" y="6019800"/>
            <a:ext cx="84582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46464"/>
              </a:solidFill>
            </a:endParaRPr>
          </a:p>
        </p:txBody>
      </p:sp>
      <p:sp>
        <p:nvSpPr>
          <p:cNvPr id="4" name="Rectangle 3"/>
          <p:cNvSpPr/>
          <p:nvPr userDrawn="1"/>
        </p:nvSpPr>
        <p:spPr>
          <a:xfrm>
            <a:off x="381000" y="914400"/>
            <a:ext cx="84582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46464"/>
              </a:solidFill>
            </a:endParaRPr>
          </a:p>
        </p:txBody>
      </p:sp>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p>
        </p:txBody>
      </p:sp>
      <p:pic>
        <p:nvPicPr>
          <p:cNvPr id="7" name="Picture 13" descr="PPTbackground_3_HANDOUT"/>
          <p:cNvPicPr>
            <a:picLocks noChangeAspect="1" noChangeArrowheads="1"/>
          </p:cNvPicPr>
          <p:nvPr userDrawn="1"/>
        </p:nvPicPr>
        <p:blipFill>
          <a:blip r:embed="rId2" cstate="print"/>
          <a:srcRect/>
          <a:stretch>
            <a:fillRect/>
          </a:stretch>
        </p:blipFill>
        <p:spPr bwMode="auto">
          <a:xfrm>
            <a:off x="477838" y="1023938"/>
            <a:ext cx="8208962" cy="5222875"/>
          </a:xfrm>
          <a:prstGeom prst="rect">
            <a:avLst/>
          </a:prstGeom>
          <a:noFill/>
        </p:spPr>
      </p:pic>
    </p:spTree>
    <p:extLst>
      <p:ext uri="{BB962C8B-B14F-4D97-AF65-F5344CB8AC3E}">
        <p14:creationId xmlns:p14="http://schemas.microsoft.com/office/powerpoint/2010/main" val="2445285069"/>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Footer Placeholder 2"/>
          <p:cNvSpPr>
            <a:spLocks noGrp="1"/>
          </p:cNvSpPr>
          <p:nvPr>
            <p:ph type="ftr" sz="quarter" idx="10"/>
          </p:nvPr>
        </p:nvSpPr>
        <p:spPr/>
        <p:txBody>
          <a:bodyPr/>
          <a:lstStyle/>
          <a:p>
            <a:r>
              <a:rPr lang="en-GB">
                <a:solidFill>
                  <a:srgbClr val="808080"/>
                </a:solidFill>
              </a:rPr>
              <a:t>HELPE Information Security</a:t>
            </a:r>
          </a:p>
        </p:txBody>
      </p:sp>
      <p:sp>
        <p:nvSpPr>
          <p:cNvPr id="5" name="Freeform 4"/>
          <p:cNvSpPr/>
          <p:nvPr userDrawn="1"/>
        </p:nvSpPr>
        <p:spPr bwMode="gray">
          <a:xfrm flipH="1">
            <a:off x="1" y="2614613"/>
            <a:ext cx="8460359" cy="1498600"/>
          </a:xfrm>
          <a:custGeom>
            <a:avLst/>
            <a:gdLst>
              <a:gd name="connsiteX0" fmla="*/ 85725 w 7705725"/>
              <a:gd name="connsiteY0" fmla="*/ 0 h 1704975"/>
              <a:gd name="connsiteX1" fmla="*/ 7705725 w 7705725"/>
              <a:gd name="connsiteY1" fmla="*/ 0 h 1704975"/>
              <a:gd name="connsiteX2" fmla="*/ 7705725 w 7705725"/>
              <a:gd name="connsiteY2" fmla="*/ 1704975 h 1704975"/>
              <a:gd name="connsiteX3" fmla="*/ 0 w 7705725"/>
              <a:gd name="connsiteY3" fmla="*/ 1704975 h 1704975"/>
              <a:gd name="connsiteX4" fmla="*/ 85725 w 7705725"/>
              <a:gd name="connsiteY4" fmla="*/ 0 h 1704975"/>
              <a:gd name="connsiteX0" fmla="*/ 0 w 7620000"/>
              <a:gd name="connsiteY0" fmla="*/ 0 h 1705429"/>
              <a:gd name="connsiteX1" fmla="*/ 7620000 w 7620000"/>
              <a:gd name="connsiteY1" fmla="*/ 0 h 1705429"/>
              <a:gd name="connsiteX2" fmla="*/ 7620000 w 7620000"/>
              <a:gd name="connsiteY2" fmla="*/ 1704975 h 1705429"/>
              <a:gd name="connsiteX3" fmla="*/ 329085 w 7620000"/>
              <a:gd name="connsiteY3" fmla="*/ 1705429 h 1705429"/>
              <a:gd name="connsiteX4" fmla="*/ 0 w 7620000"/>
              <a:gd name="connsiteY4" fmla="*/ 0 h 1705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705429">
                <a:moveTo>
                  <a:pt x="0" y="0"/>
                </a:moveTo>
                <a:lnTo>
                  <a:pt x="7620000" y="0"/>
                </a:lnTo>
                <a:lnTo>
                  <a:pt x="7620000" y="1704975"/>
                </a:lnTo>
                <a:lnTo>
                  <a:pt x="329085" y="1705429"/>
                </a:lnTo>
                <a:lnTo>
                  <a:pt x="0" y="0"/>
                </a:lnTo>
                <a:close/>
              </a:path>
            </a:pathLst>
          </a:custGeom>
          <a:solidFill>
            <a:srgbClr val="646464"/>
          </a:solidFill>
          <a:ln w="9525">
            <a:noFill/>
            <a:round/>
            <a:headEnd/>
            <a:tailEnd/>
          </a:ln>
        </p:spPr>
        <p:txBody>
          <a:bodyPr lIns="83962" tIns="41981" rIns="83962" bIns="41981"/>
          <a:lstStyle/>
          <a:p>
            <a:pPr eaLnBrk="0" fontAlgn="base" hangingPunct="0">
              <a:spcBef>
                <a:spcPct val="0"/>
              </a:spcBef>
              <a:spcAft>
                <a:spcPct val="0"/>
              </a:spcAft>
              <a:defRPr/>
            </a:pPr>
            <a:endParaRPr lang="en-GB" sz="700">
              <a:solidFill>
                <a:srgbClr val="000000"/>
              </a:solidFill>
            </a:endParaRPr>
          </a:p>
        </p:txBody>
      </p:sp>
      <p:sp>
        <p:nvSpPr>
          <p:cNvPr id="6" name="Text Placeholder 9"/>
          <p:cNvSpPr>
            <a:spLocks noGrp="1"/>
          </p:cNvSpPr>
          <p:nvPr>
            <p:ph type="body" sz="quarter" idx="11"/>
          </p:nvPr>
        </p:nvSpPr>
        <p:spPr bwMode="gray">
          <a:xfrm>
            <a:off x="547215" y="3080634"/>
            <a:ext cx="6073458" cy="708406"/>
          </a:xfrm>
          <a:prstGeom prst="rect">
            <a:avLst/>
          </a:prstGeom>
        </p:spPr>
        <p:txBody>
          <a:bodyPr lIns="83969" tIns="41985" rIns="83969" bIns="41985"/>
          <a:lstStyle>
            <a:lvl1pPr>
              <a:lnSpc>
                <a:spcPct val="90000"/>
              </a:lnSpc>
              <a:spcAft>
                <a:spcPts val="0"/>
              </a:spcAft>
              <a:buNone/>
              <a:defRPr lang="en-GB" sz="3100" b="1" kern="1200" dirty="0" smtClean="0">
                <a:solidFill>
                  <a:srgbClr val="FFD200"/>
                </a:solidFill>
                <a:latin typeface="+mj-lt"/>
                <a:ea typeface="+mn-ea"/>
                <a:cs typeface="Arial" charset="0"/>
              </a:defRPr>
            </a:lvl1pPr>
          </a:lstStyle>
          <a:p>
            <a:pPr lvl="0"/>
            <a:r>
              <a:rPr lang="en-US"/>
              <a:t>Click to edit Master text styles</a:t>
            </a:r>
          </a:p>
        </p:txBody>
      </p:sp>
      <p:sp>
        <p:nvSpPr>
          <p:cNvPr id="7" name="Text Placeholder 7"/>
          <p:cNvSpPr>
            <a:spLocks noGrp="1"/>
          </p:cNvSpPr>
          <p:nvPr>
            <p:ph type="body" sz="quarter" idx="12"/>
          </p:nvPr>
        </p:nvSpPr>
        <p:spPr bwMode="gray">
          <a:xfrm>
            <a:off x="550009" y="2800661"/>
            <a:ext cx="6070617" cy="254067"/>
          </a:xfrm>
          <a:prstGeom prst="rect">
            <a:avLst/>
          </a:prstGeom>
        </p:spPr>
        <p:txBody>
          <a:bodyPr wrap="none" lIns="83969" tIns="41985" rIns="83969" bIns="41985" anchor="ctr"/>
          <a:lstStyle>
            <a:lvl1pPr>
              <a:buNone/>
              <a:defRPr lang="en-US" sz="1500" b="1" kern="1200" dirty="0" smtClean="0">
                <a:solidFill>
                  <a:schemeClr val="tx2"/>
                </a:solidFill>
                <a:latin typeface="+mj-lt"/>
                <a:ea typeface="+mn-ea"/>
                <a:cs typeface="Arial" charset="0"/>
              </a:defRPr>
            </a:lvl1pPr>
          </a:lstStyle>
          <a:p>
            <a:pPr lvl="0"/>
            <a:r>
              <a:rPr lang="en-US"/>
              <a:t>Click to edit Master text styles</a:t>
            </a:r>
          </a:p>
        </p:txBody>
      </p:sp>
    </p:spTree>
    <p:extLst>
      <p:ext uri="{BB962C8B-B14F-4D97-AF65-F5344CB8AC3E}">
        <p14:creationId xmlns:p14="http://schemas.microsoft.com/office/powerpoint/2010/main" val="1876437082"/>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Cover">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srcRect/>
          <a:stretch>
            <a:fillRect/>
          </a:stretch>
        </p:blipFill>
        <p:spPr bwMode="gray">
          <a:xfrm>
            <a:off x="2273250" y="5748934"/>
            <a:ext cx="983483" cy="745200"/>
          </a:xfrm>
          <a:prstGeom prst="rect">
            <a:avLst/>
          </a:prstGeom>
          <a:noFill/>
          <a:ln w="9525">
            <a:noFill/>
            <a:miter lim="800000"/>
            <a:headEnd/>
            <a:tailEnd/>
          </a:ln>
          <a:effectLst/>
        </p:spPr>
      </p:pic>
      <p:sp>
        <p:nvSpPr>
          <p:cNvPr id="2" name="Title 1"/>
          <p:cNvSpPr>
            <a:spLocks noGrp="1"/>
          </p:cNvSpPr>
          <p:nvPr>
            <p:ph type="ctrTitle"/>
          </p:nvPr>
        </p:nvSpPr>
        <p:spPr>
          <a:xfrm>
            <a:off x="2282560" y="757504"/>
            <a:ext cx="5490000" cy="860400"/>
          </a:xfrm>
        </p:spPr>
        <p:txBody>
          <a:bodyPr/>
          <a:lstStyle/>
          <a:p>
            <a:r>
              <a:rPr lang="en-US"/>
              <a:t>Click to edit Master title style</a:t>
            </a:r>
            <a:endParaRPr lang="en-GB"/>
          </a:p>
        </p:txBody>
      </p:sp>
      <p:sp>
        <p:nvSpPr>
          <p:cNvPr id="3" name="Subtitle 2"/>
          <p:cNvSpPr>
            <a:spLocks noGrp="1"/>
          </p:cNvSpPr>
          <p:nvPr>
            <p:ph type="subTitle" idx="1"/>
          </p:nvPr>
        </p:nvSpPr>
        <p:spPr>
          <a:xfrm>
            <a:off x="2282560" y="1753200"/>
            <a:ext cx="5490000" cy="968400"/>
          </a:xfrm>
        </p:spPr>
        <p:txBody>
          <a:bodyPr/>
          <a:lstStyle>
            <a:lvl1pPr marL="0" indent="0" algn="l">
              <a:buNone/>
              <a:defRPr sz="2000">
                <a:solidFill>
                  <a:schemeClr val="bg2"/>
                </a:solidFill>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grpSp>
        <p:nvGrpSpPr>
          <p:cNvPr id="7" name="Group 6"/>
          <p:cNvGrpSpPr/>
          <p:nvPr userDrawn="1"/>
        </p:nvGrpSpPr>
        <p:grpSpPr>
          <a:xfrm>
            <a:off x="0" y="2403072"/>
            <a:ext cx="9144000" cy="3347943"/>
            <a:chOff x="0" y="2403072"/>
            <a:chExt cx="9144000" cy="3347943"/>
          </a:xfrm>
        </p:grpSpPr>
        <p:sp>
          <p:nvSpPr>
            <p:cNvPr id="13" name="Freeform 8"/>
            <p:cNvSpPr>
              <a:spLocks/>
            </p:cNvSpPr>
            <p:nvPr userDrawn="1"/>
          </p:nvSpPr>
          <p:spPr bwMode="gray">
            <a:xfrm>
              <a:off x="2279115" y="2403072"/>
              <a:ext cx="6864885" cy="249308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pic>
          <p:nvPicPr>
            <p:cNvPr id="14" name="Picture 3"/>
            <p:cNvPicPr>
              <a:picLocks noChangeAspect="1" noChangeArrowheads="1"/>
            </p:cNvPicPr>
            <p:nvPr userDrawn="1"/>
          </p:nvPicPr>
          <p:blipFill>
            <a:blip r:embed="rId3" cstate="print"/>
            <a:srcRect/>
            <a:stretch>
              <a:fillRect/>
            </a:stretch>
          </p:blipFill>
          <p:spPr bwMode="auto">
            <a:xfrm>
              <a:off x="0" y="4408610"/>
              <a:ext cx="2289301" cy="1342405"/>
            </a:xfrm>
            <a:prstGeom prst="rect">
              <a:avLst/>
            </a:prstGeom>
            <a:noFill/>
            <a:ln w="9525">
              <a:noFill/>
              <a:miter lim="800000"/>
              <a:headEnd/>
              <a:tailEnd/>
            </a:ln>
            <a:effectLst/>
          </p:spPr>
        </p:pic>
      </p:grpSp>
    </p:spTree>
    <p:extLst>
      <p:ext uri="{BB962C8B-B14F-4D97-AF65-F5344CB8AC3E}">
        <p14:creationId xmlns:p14="http://schemas.microsoft.com/office/powerpoint/2010/main" val="719396326"/>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r>
              <a:rPr lang="en-GB">
                <a:solidFill>
                  <a:srgbClr val="808080"/>
                </a:solidFill>
              </a:rPr>
              <a:t>HELPE Information Security</a:t>
            </a: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185572337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Footer Placeholder 4"/>
          <p:cNvSpPr>
            <a:spLocks noGrp="1"/>
          </p:cNvSpPr>
          <p:nvPr>
            <p:ph type="ftr" sz="quarter" idx="11"/>
          </p:nvPr>
        </p:nvSpPr>
        <p:spPr/>
        <p:txBody>
          <a:bodyPr/>
          <a:lstStyle/>
          <a:p>
            <a:r>
              <a:rPr lang="en-GB">
                <a:solidFill>
                  <a:srgbClr val="808080"/>
                </a:solidFill>
              </a:rPr>
              <a:t>HELPE Information Security</a:t>
            </a: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710304615"/>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a:xfrm>
            <a:off x="2588400" y="6413445"/>
            <a:ext cx="3434400" cy="201600"/>
          </a:xfrm>
        </p:spPr>
        <p:txBody>
          <a:bodyPr/>
          <a:lstStyle/>
          <a:p>
            <a:r>
              <a:rPr lang="en-GB">
                <a:solidFill>
                  <a:srgbClr val="808080"/>
                </a:solidFill>
              </a:rPr>
              <a:t>HELPE Information Security</a:t>
            </a: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4239490850"/>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p:txBody>
          <a:bodyPr/>
          <a:lstStyle/>
          <a:p>
            <a:r>
              <a:rPr lang="en-GB">
                <a:solidFill>
                  <a:srgbClr val="808080"/>
                </a:solidFill>
              </a:rPr>
              <a:t>HELPE Information Security</a:t>
            </a: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r>
              <a:rPr lang="en-US"/>
              <a:t>Click to edit Master text styles</a:t>
            </a:r>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r>
              <a:rPr lang="en-US"/>
              <a:t>Click to edit Master text styles</a:t>
            </a: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487311791"/>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a:solidFill>
                  <a:srgbClr val="808080"/>
                </a:solidFill>
              </a:rPr>
              <a:t>HELPE Information Security</a:t>
            </a:r>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2759970835"/>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p:txBody>
          <a:bodyPr/>
          <a:lstStyle/>
          <a:p>
            <a:r>
              <a:rPr lang="en-GB">
                <a:solidFill>
                  <a:srgbClr val="808080"/>
                </a:solidFill>
              </a:rPr>
              <a:t>Presentation title</a:t>
            </a: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r>
              <a:rPr lang="en-US"/>
              <a:t>Click to edit Master text styles</a:t>
            </a:r>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r>
              <a:rPr lang="en-US"/>
              <a:t>Click to edit Master text styles</a:t>
            </a: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973391163"/>
      </p:ext>
    </p:extLst>
  </p:cSld>
  <p:clrMapOvr>
    <a:masterClrMapping/>
  </p:clrMapOvr>
  <p:transition>
    <p:fade/>
  </p:transition>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HELPE Information Security</a:t>
            </a:r>
          </a:p>
        </p:txBody>
      </p:sp>
      <p:sp>
        <p:nvSpPr>
          <p:cNvPr id="3077" name="Freeform 5"/>
          <p:cNvSpPr>
            <a:spLocks/>
          </p:cNvSpPr>
          <p:nvPr userDrawn="1"/>
        </p:nvSpPr>
        <p:spPr bwMode="gray">
          <a:xfrm>
            <a:off x="457200" y="1039813"/>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extLst>
      <p:ext uri="{BB962C8B-B14F-4D97-AF65-F5344CB8AC3E}">
        <p14:creationId xmlns:p14="http://schemas.microsoft.com/office/powerpoint/2010/main" val="1576644811"/>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HELPE Information Security</a:t>
            </a:r>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extLst>
      <p:ext uri="{BB962C8B-B14F-4D97-AF65-F5344CB8AC3E}">
        <p14:creationId xmlns:p14="http://schemas.microsoft.com/office/powerpoint/2010/main" val="1375236689"/>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HELPE Information Security</a:t>
            </a:r>
          </a:p>
        </p:txBody>
      </p:sp>
      <p:pic>
        <p:nvPicPr>
          <p:cNvPr id="6"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extLst>
      <p:ext uri="{BB962C8B-B14F-4D97-AF65-F5344CB8AC3E}">
        <p14:creationId xmlns:p14="http://schemas.microsoft.com/office/powerpoint/2010/main" val="457191164"/>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a:solidFill>
                  <a:srgbClr val="808080"/>
                </a:solidFill>
              </a:rPr>
              <a:t>HELPE Information Security</a:t>
            </a:r>
          </a:p>
        </p:txBody>
      </p:sp>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a:solidFill>
                <a:srgbClr val="808080"/>
              </a:solidFill>
            </a:endParaRPr>
          </a:p>
        </p:txBody>
      </p:sp>
    </p:spTree>
    <p:extLst>
      <p:ext uri="{BB962C8B-B14F-4D97-AF65-F5344CB8AC3E}">
        <p14:creationId xmlns:p14="http://schemas.microsoft.com/office/powerpoint/2010/main" val="204902832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a:solidFill>
                <a:srgbClr val="808080"/>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13847095"/>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534910"/>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Divider">
    <p:spTree>
      <p:nvGrpSpPr>
        <p:cNvPr id="1" name=""/>
        <p:cNvGrpSpPr/>
        <p:nvPr/>
      </p:nvGrpSpPr>
      <p:grpSpPr>
        <a:xfrm>
          <a:off x="0" y="0"/>
          <a:ext cx="0" cy="0"/>
          <a:chOff x="0" y="0"/>
          <a:chExt cx="0" cy="0"/>
        </a:xfrm>
      </p:grpSpPr>
      <p:sp>
        <p:nvSpPr>
          <p:cNvPr id="7" name="Freeform 6"/>
          <p:cNvSpPr/>
          <p:nvPr userDrawn="1"/>
        </p:nvSpPr>
        <p:spPr bwMode="auto">
          <a:xfrm rot="10800000">
            <a:off x="7506148" y="2323428"/>
            <a:ext cx="1269811" cy="2072947"/>
          </a:xfrm>
          <a:custGeom>
            <a:avLst/>
            <a:gdLst>
              <a:gd name="connsiteX0" fmla="*/ 0 w 1459832"/>
              <a:gd name="connsiteY0" fmla="*/ 2245895 h 2245895"/>
              <a:gd name="connsiteX1" fmla="*/ 441158 w 1459832"/>
              <a:gd name="connsiteY1" fmla="*/ 0 h 2245895"/>
              <a:gd name="connsiteX2" fmla="*/ 1459832 w 1459832"/>
              <a:gd name="connsiteY2" fmla="*/ 0 h 2245895"/>
              <a:gd name="connsiteX3" fmla="*/ 1459832 w 1459832"/>
              <a:gd name="connsiteY3" fmla="*/ 2245895 h 2245895"/>
              <a:gd name="connsiteX4" fmla="*/ 0 w 1459832"/>
              <a:gd name="connsiteY4" fmla="*/ 2245895 h 2245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832" h="2245895">
                <a:moveTo>
                  <a:pt x="0" y="2245895"/>
                </a:moveTo>
                <a:lnTo>
                  <a:pt x="441158" y="0"/>
                </a:lnTo>
                <a:lnTo>
                  <a:pt x="1459832" y="0"/>
                </a:lnTo>
                <a:lnTo>
                  <a:pt x="1459832" y="2245895"/>
                </a:lnTo>
                <a:lnTo>
                  <a:pt x="0" y="2245895"/>
                </a:lnTo>
                <a:close/>
              </a:path>
            </a:pathLst>
          </a:custGeom>
          <a:solidFill>
            <a:srgbClr val="CDCDCD"/>
          </a:solidFill>
          <a:ln w="12700" cap="rnd">
            <a:noFill/>
            <a:prstDash val="sysDot"/>
            <a:round/>
            <a:headEnd type="none" w="sm" len="sm"/>
            <a:tailEnd type="none" w="sm" len="sm"/>
          </a:ln>
        </p:spPr>
        <p:txBody>
          <a:bodyPr lIns="80095" tIns="40048" rIns="80095" bIns="40048"/>
          <a:lstStyle/>
          <a:p>
            <a:pPr algn="ctr" defTabSz="914287" eaLnBrk="0" hangingPunct="0">
              <a:defRPr/>
            </a:pPr>
            <a:endParaRPr lang="en-US" kern="0">
              <a:solidFill>
                <a:srgbClr val="646464"/>
              </a:solidFill>
              <a:latin typeface="EYInterstate" pitchFamily="2" charset="0"/>
              <a:cs typeface="Arial" charset="0"/>
            </a:endParaRPr>
          </a:p>
        </p:txBody>
      </p:sp>
      <p:sp>
        <p:nvSpPr>
          <p:cNvPr id="8" name="Rectangle 7"/>
          <p:cNvSpPr/>
          <p:nvPr userDrawn="1"/>
        </p:nvSpPr>
        <p:spPr bwMode="auto">
          <a:xfrm rot="10800000">
            <a:off x="2" y="2323428"/>
            <a:ext cx="7636523" cy="2072947"/>
          </a:xfrm>
          <a:prstGeom prst="rect">
            <a:avLst/>
          </a:prstGeom>
          <a:solidFill>
            <a:srgbClr val="CDCDCD"/>
          </a:solidFill>
          <a:ln w="12700" cap="rnd">
            <a:noFill/>
            <a:prstDash val="sysDot"/>
            <a:round/>
            <a:headEnd type="none" w="sm" len="sm"/>
            <a:tailEnd type="none" w="sm" len="sm"/>
          </a:ln>
        </p:spPr>
        <p:txBody>
          <a:bodyPr lIns="80095" tIns="40048" rIns="80095" bIns="40048"/>
          <a:lstStyle/>
          <a:p>
            <a:pPr algn="ctr" defTabSz="914287" eaLnBrk="0" hangingPunct="0">
              <a:defRPr/>
            </a:pPr>
            <a:endParaRPr lang="en-US" kern="0">
              <a:solidFill>
                <a:srgbClr val="646464"/>
              </a:solidFill>
              <a:latin typeface="EYInterstate" pitchFamily="2" charset="0"/>
              <a:cs typeface="Arial" charset="0"/>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9102" y="2590342"/>
            <a:ext cx="2308681" cy="1539121"/>
          </a:xfrm>
          <a:prstGeom prst="rect">
            <a:avLst/>
          </a:prstGeom>
        </p:spPr>
      </p:pic>
      <p:sp>
        <p:nvSpPr>
          <p:cNvPr id="11" name="Content Placeholder 2"/>
          <p:cNvSpPr>
            <a:spLocks noGrp="1"/>
          </p:cNvSpPr>
          <p:nvPr>
            <p:ph idx="1"/>
          </p:nvPr>
        </p:nvSpPr>
        <p:spPr>
          <a:xfrm>
            <a:off x="2784296" y="2323428"/>
            <a:ext cx="5486401" cy="2072948"/>
          </a:xfrm>
        </p:spPr>
        <p:txBody>
          <a:bodyPr anchor="ctr"/>
          <a:lstStyle>
            <a:lvl1pPr marL="0" indent="0">
              <a:buFontTx/>
              <a:buNone/>
              <a:defRPr>
                <a:solidFill>
                  <a:schemeClr val="tx1"/>
                </a:solidFill>
              </a:defRPr>
            </a:lvl1pPr>
            <a:lvl2pPr marL="355600" indent="0">
              <a:buFontTx/>
              <a:buNone/>
              <a:defRPr>
                <a:solidFill>
                  <a:schemeClr val="tx1"/>
                </a:solidFill>
              </a:defRPr>
            </a:lvl2pPr>
            <a:lvl3pPr marL="723900" indent="0">
              <a:buFontTx/>
              <a:buNone/>
              <a:defRPr>
                <a:solidFill>
                  <a:schemeClr val="tx1"/>
                </a:solidFill>
              </a:defRPr>
            </a:lvl3pPr>
            <a:lvl4pPr marL="1077913" indent="0">
              <a:buFontTx/>
              <a:buNone/>
              <a:defRPr>
                <a:solidFill>
                  <a:schemeClr val="tx1"/>
                </a:solidFill>
              </a:defRPr>
            </a:lvl4pPr>
            <a:lvl5pPr marL="1433512" indent="0">
              <a:buFontTx/>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0637356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Footer Placeholder 2"/>
          <p:cNvSpPr>
            <a:spLocks noGrp="1"/>
          </p:cNvSpPr>
          <p:nvPr>
            <p:ph type="ftr" sz="quarter" idx="10"/>
          </p:nvPr>
        </p:nvSpPr>
        <p:spPr/>
        <p:txBody>
          <a:bodyPr/>
          <a:lstStyle/>
          <a:p>
            <a:r>
              <a:rPr lang="en-GB">
                <a:solidFill>
                  <a:srgbClr val="808080"/>
                </a:solidFill>
              </a:rPr>
              <a:t>HELPE Information Security</a:t>
            </a:r>
          </a:p>
        </p:txBody>
      </p:sp>
      <p:sp>
        <p:nvSpPr>
          <p:cNvPr id="5" name="Freeform 4"/>
          <p:cNvSpPr/>
          <p:nvPr userDrawn="1"/>
        </p:nvSpPr>
        <p:spPr bwMode="gray">
          <a:xfrm flipH="1">
            <a:off x="1" y="2614613"/>
            <a:ext cx="8460359" cy="1498600"/>
          </a:xfrm>
          <a:custGeom>
            <a:avLst/>
            <a:gdLst>
              <a:gd name="connsiteX0" fmla="*/ 85725 w 7705725"/>
              <a:gd name="connsiteY0" fmla="*/ 0 h 1704975"/>
              <a:gd name="connsiteX1" fmla="*/ 7705725 w 7705725"/>
              <a:gd name="connsiteY1" fmla="*/ 0 h 1704975"/>
              <a:gd name="connsiteX2" fmla="*/ 7705725 w 7705725"/>
              <a:gd name="connsiteY2" fmla="*/ 1704975 h 1704975"/>
              <a:gd name="connsiteX3" fmla="*/ 0 w 7705725"/>
              <a:gd name="connsiteY3" fmla="*/ 1704975 h 1704975"/>
              <a:gd name="connsiteX4" fmla="*/ 85725 w 7705725"/>
              <a:gd name="connsiteY4" fmla="*/ 0 h 1704975"/>
              <a:gd name="connsiteX0" fmla="*/ 0 w 7620000"/>
              <a:gd name="connsiteY0" fmla="*/ 0 h 1705429"/>
              <a:gd name="connsiteX1" fmla="*/ 7620000 w 7620000"/>
              <a:gd name="connsiteY1" fmla="*/ 0 h 1705429"/>
              <a:gd name="connsiteX2" fmla="*/ 7620000 w 7620000"/>
              <a:gd name="connsiteY2" fmla="*/ 1704975 h 1705429"/>
              <a:gd name="connsiteX3" fmla="*/ 329085 w 7620000"/>
              <a:gd name="connsiteY3" fmla="*/ 1705429 h 1705429"/>
              <a:gd name="connsiteX4" fmla="*/ 0 w 7620000"/>
              <a:gd name="connsiteY4" fmla="*/ 0 h 1705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705429">
                <a:moveTo>
                  <a:pt x="0" y="0"/>
                </a:moveTo>
                <a:lnTo>
                  <a:pt x="7620000" y="0"/>
                </a:lnTo>
                <a:lnTo>
                  <a:pt x="7620000" y="1704975"/>
                </a:lnTo>
                <a:lnTo>
                  <a:pt x="329085" y="1705429"/>
                </a:lnTo>
                <a:lnTo>
                  <a:pt x="0" y="0"/>
                </a:lnTo>
                <a:close/>
              </a:path>
            </a:pathLst>
          </a:custGeom>
          <a:solidFill>
            <a:srgbClr val="646464"/>
          </a:solidFill>
          <a:ln w="9525">
            <a:noFill/>
            <a:round/>
            <a:headEnd/>
            <a:tailEnd/>
          </a:ln>
        </p:spPr>
        <p:txBody>
          <a:bodyPr lIns="83962" tIns="41981" rIns="83962" bIns="41981"/>
          <a:lstStyle/>
          <a:p>
            <a:pPr eaLnBrk="0" fontAlgn="base" hangingPunct="0">
              <a:spcBef>
                <a:spcPct val="0"/>
              </a:spcBef>
              <a:spcAft>
                <a:spcPct val="0"/>
              </a:spcAft>
              <a:defRPr/>
            </a:pPr>
            <a:endParaRPr lang="en-GB" sz="700">
              <a:solidFill>
                <a:srgbClr val="000000"/>
              </a:solidFill>
            </a:endParaRPr>
          </a:p>
        </p:txBody>
      </p:sp>
      <p:sp>
        <p:nvSpPr>
          <p:cNvPr id="6" name="Text Placeholder 9"/>
          <p:cNvSpPr>
            <a:spLocks noGrp="1"/>
          </p:cNvSpPr>
          <p:nvPr>
            <p:ph type="body" sz="quarter" idx="11"/>
          </p:nvPr>
        </p:nvSpPr>
        <p:spPr bwMode="gray">
          <a:xfrm>
            <a:off x="547215" y="3080634"/>
            <a:ext cx="6073458" cy="708406"/>
          </a:xfrm>
          <a:prstGeom prst="rect">
            <a:avLst/>
          </a:prstGeom>
        </p:spPr>
        <p:txBody>
          <a:bodyPr lIns="83969" tIns="41985" rIns="83969" bIns="41985"/>
          <a:lstStyle>
            <a:lvl1pPr>
              <a:lnSpc>
                <a:spcPct val="90000"/>
              </a:lnSpc>
              <a:spcAft>
                <a:spcPts val="0"/>
              </a:spcAft>
              <a:buNone/>
              <a:defRPr lang="en-GB" sz="3100" b="1" kern="1200" dirty="0" smtClean="0">
                <a:solidFill>
                  <a:srgbClr val="FFD200"/>
                </a:solidFill>
                <a:latin typeface="+mj-lt"/>
                <a:ea typeface="+mn-ea"/>
                <a:cs typeface="Arial" charset="0"/>
              </a:defRPr>
            </a:lvl1pPr>
          </a:lstStyle>
          <a:p>
            <a:pPr lvl="0"/>
            <a:r>
              <a:rPr lang="en-US"/>
              <a:t>Click to edit Master text styles</a:t>
            </a:r>
          </a:p>
        </p:txBody>
      </p:sp>
      <p:sp>
        <p:nvSpPr>
          <p:cNvPr id="7" name="Text Placeholder 7"/>
          <p:cNvSpPr>
            <a:spLocks noGrp="1"/>
          </p:cNvSpPr>
          <p:nvPr>
            <p:ph type="body" sz="quarter" idx="12"/>
          </p:nvPr>
        </p:nvSpPr>
        <p:spPr bwMode="gray">
          <a:xfrm>
            <a:off x="550009" y="2800661"/>
            <a:ext cx="6070617" cy="254067"/>
          </a:xfrm>
          <a:prstGeom prst="rect">
            <a:avLst/>
          </a:prstGeom>
        </p:spPr>
        <p:txBody>
          <a:bodyPr wrap="none" lIns="83969" tIns="41985" rIns="83969" bIns="41985" anchor="ctr"/>
          <a:lstStyle>
            <a:lvl1pPr>
              <a:buNone/>
              <a:defRPr lang="en-US" sz="1500" b="1" kern="1200" dirty="0" smtClean="0">
                <a:solidFill>
                  <a:schemeClr val="tx2"/>
                </a:solidFill>
                <a:latin typeface="+mj-lt"/>
                <a:ea typeface="+mn-ea"/>
                <a:cs typeface="Arial" charset="0"/>
              </a:defRPr>
            </a:lvl1pPr>
          </a:lstStyle>
          <a:p>
            <a:pPr lvl="0"/>
            <a:r>
              <a:rPr lang="en-US"/>
              <a:t>Click to edit Master text styles</a:t>
            </a:r>
          </a:p>
        </p:txBody>
      </p:sp>
    </p:spTree>
    <p:extLst>
      <p:ext uri="{BB962C8B-B14F-4D97-AF65-F5344CB8AC3E}">
        <p14:creationId xmlns:p14="http://schemas.microsoft.com/office/powerpoint/2010/main" val="3640728202"/>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808080"/>
              </a:solidFill>
            </a:endParaRPr>
          </a:p>
        </p:txBody>
      </p:sp>
    </p:spTree>
    <p:extLst>
      <p:ext uri="{BB962C8B-B14F-4D97-AF65-F5344CB8AC3E}">
        <p14:creationId xmlns:p14="http://schemas.microsoft.com/office/powerpoint/2010/main" val="296772635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3077" name="Freeform 5"/>
          <p:cNvSpPr>
            <a:spLocks/>
          </p:cNvSpPr>
          <p:nvPr userDrawn="1"/>
        </p:nvSpPr>
        <p:spPr bwMode="gray">
          <a:xfrm>
            <a:off x="457200" y="1039813"/>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extLst>
      <p:ext uri="{BB962C8B-B14F-4D97-AF65-F5344CB8AC3E}">
        <p14:creationId xmlns:p14="http://schemas.microsoft.com/office/powerpoint/2010/main" val="18992306"/>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Presentation title</a:t>
            </a:r>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extLst>
      <p:ext uri="{BB962C8B-B14F-4D97-AF65-F5344CB8AC3E}">
        <p14:creationId xmlns:p14="http://schemas.microsoft.com/office/powerpoint/2010/main" val="2609050944"/>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p>
        </p:txBody>
      </p:sp>
      <p:sp>
        <p:nvSpPr>
          <p:cNvPr id="12" name="Footer Placeholder 11"/>
          <p:cNvSpPr>
            <a:spLocks noGrp="1"/>
          </p:cNvSpPr>
          <p:nvPr>
            <p:ph type="ftr" sz="quarter" idx="10"/>
          </p:nvPr>
        </p:nvSpPr>
        <p:spPr/>
        <p:txBody>
          <a:bodyPr/>
          <a:lstStyle/>
          <a:p>
            <a:r>
              <a:rPr lang="en-US">
                <a:solidFill>
                  <a:srgbClr val="808080"/>
                </a:solidFill>
              </a:rPr>
              <a:t>Presentation title</a:t>
            </a:r>
          </a:p>
        </p:txBody>
      </p:sp>
      <p:pic>
        <p:nvPicPr>
          <p:cNvPr id="6"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extLst>
      <p:ext uri="{BB962C8B-B14F-4D97-AF65-F5344CB8AC3E}">
        <p14:creationId xmlns:p14="http://schemas.microsoft.com/office/powerpoint/2010/main" val="2323773798"/>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4.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a:solidFill>
                  <a:srgbClr val="808080"/>
                </a:solidFill>
              </a:rPr>
              <a:t>Presentation title</a:t>
            </a:r>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a:solidFill>
                  <a:srgbClr val="808080"/>
                </a:solidFill>
              </a:rPr>
              <a:t>Page </a:t>
            </a:r>
            <a:fld id="{9AE4D82F-B047-469B-AC52-A46321747EAF}" type="slidenum">
              <a:rPr lang="en-GB" sz="1100">
                <a:solidFill>
                  <a:srgbClr val="808080"/>
                </a:solidFill>
              </a:rPr>
              <a:pPr/>
              <a:t>‹#›</a:t>
            </a:fld>
            <a:endParaRPr lang="en-GB" sz="1100">
              <a:solidFill>
                <a:srgbClr val="808080"/>
              </a:solidFill>
            </a:endParaRPr>
          </a:p>
        </p:txBody>
      </p:sp>
      <p:grpSp>
        <p:nvGrpSpPr>
          <p:cNvPr id="8" name="Group 7"/>
          <p:cNvGrpSpPr/>
          <p:nvPr/>
        </p:nvGrpSpPr>
        <p:grpSpPr bwMode="gray">
          <a:xfrm>
            <a:off x="8348663" y="6450013"/>
            <a:ext cx="338137" cy="204787"/>
            <a:chOff x="8348663" y="6450013"/>
            <a:chExt cx="338137" cy="204787"/>
          </a:xfrm>
          <a:solidFill>
            <a:srgbClr val="808080"/>
          </a:solidFill>
        </p:grpSpPr>
        <p:sp>
          <p:nvSpPr>
            <p:cNvPr id="10"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1141478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sldNum="0" hdr="0" ftr="0" dt="0"/>
  <p:txStyles>
    <p:titleStyle>
      <a:lvl1pPr algn="l" defTabSz="914400" rtl="0" eaLnBrk="1" latinLnBrk="0" hangingPunct="1">
        <a:lnSpc>
          <a:spcPct val="85000"/>
        </a:lnSpc>
        <a:spcBef>
          <a:spcPct val="0"/>
        </a:spcBef>
        <a:buNone/>
        <a:defRPr sz="30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a:solidFill>
                  <a:srgbClr val="808080"/>
                </a:solidFill>
              </a:rPr>
              <a:t>Presentation title</a:t>
            </a:r>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a:solidFill>
                  <a:srgbClr val="808080"/>
                </a:solidFill>
              </a:rPr>
              <a:t>Page </a:t>
            </a:r>
            <a:fld id="{9AE4D82F-B047-469B-AC52-A46321747EAF}" type="slidenum">
              <a:rPr lang="en-GB" sz="1100">
                <a:solidFill>
                  <a:srgbClr val="808080"/>
                </a:solidFill>
              </a:rPr>
              <a:pPr/>
              <a:t>‹#›</a:t>
            </a:fld>
            <a:endParaRPr lang="en-GB" sz="1100">
              <a:solidFill>
                <a:srgbClr val="808080"/>
              </a:solidFill>
            </a:endParaRPr>
          </a:p>
        </p:txBody>
      </p:sp>
      <p:grpSp>
        <p:nvGrpSpPr>
          <p:cNvPr id="8" name="Group 7"/>
          <p:cNvGrpSpPr/>
          <p:nvPr/>
        </p:nvGrpSpPr>
        <p:grpSpPr bwMode="gray">
          <a:xfrm>
            <a:off x="8348663" y="6450013"/>
            <a:ext cx="338137" cy="204787"/>
            <a:chOff x="8348663" y="6450013"/>
            <a:chExt cx="338137" cy="204787"/>
          </a:xfrm>
          <a:solidFill>
            <a:srgbClr val="808080"/>
          </a:solidFill>
        </p:grpSpPr>
        <p:sp>
          <p:nvSpPr>
            <p:cNvPr id="10"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353097775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transition>
    <p:fade/>
  </p:transition>
  <p:hf sldNum="0" hdr="0" ftr="0" dt="0"/>
  <p:txStyles>
    <p:titleStyle>
      <a:lvl1pPr algn="l" defTabSz="914400" rtl="0" eaLnBrk="1" latinLnBrk="0" hangingPunct="1">
        <a:lnSpc>
          <a:spcPct val="85000"/>
        </a:lnSpc>
        <a:spcBef>
          <a:spcPct val="0"/>
        </a:spcBef>
        <a:buNone/>
        <a:defRPr sz="3000" b="1" kern="1200">
          <a:solidFill>
            <a:srgbClr val="80808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rgbClr val="808080"/>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rgbClr val="808080"/>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rgbClr val="808080"/>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rgbClr val="808080"/>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rgbClr val="80808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a:solidFill>
                  <a:srgbClr val="808080"/>
                </a:solidFill>
              </a:rPr>
              <a:t>Presentation title</a:t>
            </a:r>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a:solidFill>
                  <a:srgbClr val="808080"/>
                </a:solidFill>
              </a:rPr>
              <a:t>Page </a:t>
            </a:r>
            <a:fld id="{9AE4D82F-B047-469B-AC52-A46321747EAF}" type="slidenum">
              <a:rPr lang="en-GB" sz="1100">
                <a:solidFill>
                  <a:srgbClr val="808080"/>
                </a:solidFill>
              </a:rPr>
              <a:pPr/>
              <a:t>‹#›</a:t>
            </a:fld>
            <a:endParaRPr lang="en-GB" sz="1100">
              <a:solidFill>
                <a:srgbClr val="808080"/>
              </a:solidFill>
            </a:endParaRPr>
          </a:p>
        </p:txBody>
      </p:sp>
      <p:grpSp>
        <p:nvGrpSpPr>
          <p:cNvPr id="8" name="Group 7"/>
          <p:cNvGrpSpPr/>
          <p:nvPr/>
        </p:nvGrpSpPr>
        <p:grpSpPr bwMode="gray">
          <a:xfrm>
            <a:off x="8348663" y="6450013"/>
            <a:ext cx="338137" cy="204787"/>
            <a:chOff x="8348663" y="6450013"/>
            <a:chExt cx="338137" cy="204787"/>
          </a:xfrm>
          <a:solidFill>
            <a:srgbClr val="808080"/>
          </a:solidFill>
        </p:grpSpPr>
        <p:sp>
          <p:nvSpPr>
            <p:cNvPr id="10"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35881344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ransition>
    <p:fade/>
  </p:transition>
  <p:hf sldNum="0" hdr="0" ftr="0" dt="0"/>
  <p:txStyles>
    <p:titleStyle>
      <a:lvl1pPr algn="l" defTabSz="914400" rtl="0" eaLnBrk="1" latinLnBrk="0" hangingPunct="1">
        <a:lnSpc>
          <a:spcPct val="85000"/>
        </a:lnSpc>
        <a:spcBef>
          <a:spcPct val="0"/>
        </a:spcBef>
        <a:buNone/>
        <a:defRPr sz="3000" b="1" kern="1200">
          <a:solidFill>
            <a:srgbClr val="80808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rgbClr val="808080"/>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rgbClr val="808080"/>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rgbClr val="808080"/>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rgbClr val="808080"/>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rgbClr val="80808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60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a:solidFill>
                  <a:srgbClr val="808080"/>
                </a:solidFill>
              </a:rPr>
              <a:t>HELPE Information Security</a:t>
            </a:r>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a:solidFill>
                  <a:srgbClr val="808080"/>
                </a:solidFill>
              </a:rPr>
              <a:t>Page </a:t>
            </a:r>
            <a:fld id="{9AE4D82F-B047-469B-AC52-A46321747EAF}" type="slidenum">
              <a:rPr lang="en-GB" sz="1100">
                <a:solidFill>
                  <a:srgbClr val="808080"/>
                </a:solidFill>
              </a:rPr>
              <a:pPr/>
              <a:t>‹#›</a:t>
            </a:fld>
            <a:endParaRPr lang="en-GB" sz="1100">
              <a:solidFill>
                <a:srgbClr val="808080"/>
              </a:solidFill>
            </a:endParaRPr>
          </a:p>
        </p:txBody>
      </p:sp>
      <p:grpSp>
        <p:nvGrpSpPr>
          <p:cNvPr id="8" name="Group 7"/>
          <p:cNvGrpSpPr/>
          <p:nvPr/>
        </p:nvGrpSpPr>
        <p:grpSpPr bwMode="gray">
          <a:xfrm>
            <a:off x="8348663" y="6450013"/>
            <a:ext cx="338137" cy="204787"/>
            <a:chOff x="8348663" y="6450013"/>
            <a:chExt cx="338137" cy="204787"/>
          </a:xfrm>
          <a:solidFill>
            <a:srgbClr val="808080"/>
          </a:solidFill>
        </p:grpSpPr>
        <p:sp>
          <p:nvSpPr>
            <p:cNvPr id="10"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266150840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ransition>
    <p:fade/>
  </p:transition>
  <p:hf sldNum="0" hdr="0" ftr="0" dt="0"/>
  <p:txStyles>
    <p:titleStyle>
      <a:lvl1pPr algn="l" defTabSz="914400" rtl="0" eaLnBrk="1" latinLnBrk="0" hangingPunct="1">
        <a:lnSpc>
          <a:spcPct val="85000"/>
        </a:lnSpc>
        <a:spcBef>
          <a:spcPct val="0"/>
        </a:spcBef>
        <a:buNone/>
        <a:defRPr sz="28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5.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5.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hyperlink" Target="https://service.betterregulation.com/document/480316" TargetMode="External"/><Relationship Id="rId2" Type="http://schemas.openxmlformats.org/officeDocument/2006/relationships/hyperlink" Target="http://essay.utwente.nl/92121/1/Karia_MA_BMS.pdf" TargetMode="External"/><Relationship Id="rId1" Type="http://schemas.openxmlformats.org/officeDocument/2006/relationships/slideLayout" Target="../slideLayouts/slideLayout45.xml"/><Relationship Id="rId6" Type="http://schemas.openxmlformats.org/officeDocument/2006/relationships/hyperlink" Target="http://Whhttps:/wrds-www.wharton.upenn.edu/login/?next=/pages/get-data/" TargetMode="External"/><Relationship Id="rId5" Type="http://schemas.openxmlformats.org/officeDocument/2006/relationships/hyperlink" Target="https://arxiv.org/pdf/2206.02854.pdf" TargetMode="External"/><Relationship Id="rId4" Type="http://schemas.openxmlformats.org/officeDocument/2006/relationships/hyperlink" Target="https://www.isda.org/a/UYVgE/Sustainability-linked-Derivatives-Where-to-Begin.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466737" y="783494"/>
            <a:ext cx="8389632" cy="1558415"/>
          </a:xfrm>
        </p:spPr>
        <p:txBody>
          <a:bodyPr/>
          <a:lstStyle/>
          <a:p>
            <a:pPr algn="ctr"/>
            <a:r>
              <a:rPr lang="en-GB">
                <a:solidFill>
                  <a:schemeClr val="tx1"/>
                </a:solidFill>
                <a:latin typeface="Arial"/>
                <a:cs typeface="Arial"/>
              </a:rPr>
              <a:t>Pricing Sustainability-Linked Derivatives    </a:t>
            </a:r>
            <a:br>
              <a:rPr lang="en-GB">
                <a:solidFill>
                  <a:schemeClr val="tx1"/>
                </a:solidFill>
                <a:latin typeface="Arial"/>
                <a:cs typeface="Arial"/>
              </a:rPr>
            </a:br>
            <a:br>
              <a:rPr lang="en-GB">
                <a:latin typeface="Arial"/>
                <a:cs typeface="Arial"/>
              </a:rPr>
            </a:br>
            <a:r>
              <a:rPr lang="en-GB">
                <a:solidFill>
                  <a:schemeClr val="tx1"/>
                </a:solidFill>
                <a:latin typeface="Arial"/>
                <a:cs typeface="Arial"/>
              </a:rPr>
              <a:t>Model Development</a:t>
            </a:r>
            <a:endParaRPr lang="en-US">
              <a:solidFill>
                <a:schemeClr val="tx1"/>
              </a:solidFill>
            </a:endParaRPr>
          </a:p>
        </p:txBody>
      </p:sp>
      <p:sp>
        <p:nvSpPr>
          <p:cNvPr id="8" name="TextBox 7">
            <a:extLst>
              <a:ext uri="{FF2B5EF4-FFF2-40B4-BE49-F238E27FC236}">
                <a16:creationId xmlns:a16="http://schemas.microsoft.com/office/drawing/2014/main" id="{208D48CD-6BFA-1E7B-D05F-4BEC753ED67F}"/>
              </a:ext>
            </a:extLst>
          </p:cNvPr>
          <p:cNvSpPr txBox="1"/>
          <p:nvPr/>
        </p:nvSpPr>
        <p:spPr>
          <a:xfrm>
            <a:off x="551867" y="2746254"/>
            <a:ext cx="3199891" cy="2042097"/>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a:lnSpc>
                <a:spcPct val="85000"/>
              </a:lnSpc>
              <a:spcAft>
                <a:spcPts val="600"/>
              </a:spcAft>
              <a:buClr>
                <a:schemeClr val="accent2"/>
              </a:buClr>
              <a:buSzPct val="70000"/>
            </a:pPr>
            <a:r>
              <a:rPr lang="en-US" sz="2400" b="1">
                <a:cs typeface="Arial"/>
              </a:rPr>
              <a:t>Project Lab -</a:t>
            </a:r>
          </a:p>
          <a:p>
            <a:pPr>
              <a:lnSpc>
                <a:spcPct val="85000"/>
              </a:lnSpc>
              <a:spcAft>
                <a:spcPts val="600"/>
              </a:spcAft>
            </a:pPr>
            <a:r>
              <a:rPr lang="en-US" sz="1400">
                <a:cs typeface="Arial"/>
              </a:rPr>
              <a:t>Merton Ngan</a:t>
            </a:r>
          </a:p>
          <a:p>
            <a:pPr>
              <a:lnSpc>
                <a:spcPct val="85000"/>
              </a:lnSpc>
              <a:spcAft>
                <a:spcPts val="600"/>
              </a:spcAft>
            </a:pPr>
            <a:r>
              <a:rPr lang="en-US" sz="1400">
                <a:cs typeface="Arial"/>
              </a:rPr>
              <a:t>Qayum Khan</a:t>
            </a:r>
          </a:p>
          <a:p>
            <a:pPr>
              <a:lnSpc>
                <a:spcPct val="85000"/>
              </a:lnSpc>
              <a:spcAft>
                <a:spcPts val="600"/>
              </a:spcAft>
            </a:pPr>
            <a:r>
              <a:rPr lang="en-US" sz="1400">
                <a:cs typeface="Arial"/>
              </a:rPr>
              <a:t>Krishna Diggavi</a:t>
            </a:r>
            <a:endParaRPr lang="en-US"/>
          </a:p>
          <a:p>
            <a:pPr>
              <a:lnSpc>
                <a:spcPct val="85000"/>
              </a:lnSpc>
              <a:spcAft>
                <a:spcPts val="600"/>
              </a:spcAft>
            </a:pPr>
            <a:r>
              <a:rPr lang="en-US" sz="1400">
                <a:cs typeface="Arial"/>
              </a:rPr>
              <a:t>Venkat Averineni</a:t>
            </a:r>
          </a:p>
          <a:p>
            <a:pPr>
              <a:lnSpc>
                <a:spcPct val="85000"/>
              </a:lnSpc>
              <a:spcAft>
                <a:spcPts val="600"/>
              </a:spcAft>
            </a:pPr>
            <a:r>
              <a:rPr lang="en-US" sz="1400">
                <a:cs typeface="Arial"/>
              </a:rPr>
              <a:t>Chen Chen </a:t>
            </a:r>
          </a:p>
          <a:p>
            <a:pPr>
              <a:lnSpc>
                <a:spcPct val="85000"/>
              </a:lnSpc>
              <a:spcAft>
                <a:spcPts val="600"/>
              </a:spcAft>
            </a:pPr>
            <a:endParaRPr lang="en-US" sz="2400" b="1">
              <a:cs typeface="Arial"/>
            </a:endParaRPr>
          </a:p>
        </p:txBody>
      </p:sp>
      <p:pic>
        <p:nvPicPr>
          <p:cNvPr id="9" name="Picture 9" descr="Logo, company name&#10;&#10;Description automatically generated">
            <a:extLst>
              <a:ext uri="{FF2B5EF4-FFF2-40B4-BE49-F238E27FC236}">
                <a16:creationId xmlns:a16="http://schemas.microsoft.com/office/drawing/2014/main" id="{61103A3C-314E-E3CE-F994-4BC7393119B2}"/>
              </a:ext>
            </a:extLst>
          </p:cNvPr>
          <p:cNvPicPr>
            <a:picLocks noChangeAspect="1"/>
          </p:cNvPicPr>
          <p:nvPr/>
        </p:nvPicPr>
        <p:blipFill>
          <a:blip r:embed="rId3"/>
          <a:stretch>
            <a:fillRect/>
          </a:stretch>
        </p:blipFill>
        <p:spPr>
          <a:xfrm>
            <a:off x="3846864" y="5714665"/>
            <a:ext cx="5298879" cy="673324"/>
          </a:xfrm>
          <a:prstGeom prst="rect">
            <a:avLst/>
          </a:prstGeom>
        </p:spPr>
      </p:pic>
    </p:spTree>
    <p:extLst>
      <p:ext uri="{BB962C8B-B14F-4D97-AF65-F5344CB8AC3E}">
        <p14:creationId xmlns:p14="http://schemas.microsoft.com/office/powerpoint/2010/main" val="4104708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711B9-026B-AC31-683B-A929B8F5042F}"/>
              </a:ext>
            </a:extLst>
          </p:cNvPr>
          <p:cNvSpPr>
            <a:spLocks noGrp="1"/>
          </p:cNvSpPr>
          <p:nvPr>
            <p:ph idx="1"/>
          </p:nvPr>
        </p:nvSpPr>
        <p:spPr>
          <a:xfrm>
            <a:off x="329556" y="873204"/>
            <a:ext cx="8227472" cy="5858435"/>
          </a:xfrm>
        </p:spPr>
        <p:txBody>
          <a:bodyPr/>
          <a:lstStyle/>
          <a:p>
            <a:pPr marL="0" indent="0">
              <a:buNone/>
            </a:pPr>
            <a:endParaRPr lang="en-US" sz="1600">
              <a:solidFill>
                <a:schemeClr val="tx1"/>
              </a:solidFill>
              <a:ea typeface="+mn-lt"/>
              <a:cs typeface="+mn-lt"/>
            </a:endParaRPr>
          </a:p>
          <a:p>
            <a:pPr>
              <a:buFont typeface="Wingdings" pitchFamily="34" charset="0"/>
              <a:buChar char="Ø"/>
            </a:pPr>
            <a:r>
              <a:rPr lang="en-US" sz="1600">
                <a:solidFill>
                  <a:schemeClr val="tx1"/>
                </a:solidFill>
                <a:ea typeface="+mn-lt"/>
                <a:cs typeface="+mn-lt"/>
              </a:rPr>
              <a:t>We constructed a hypothetical contract with SBM Offshore Oil company.</a:t>
            </a:r>
            <a:endParaRPr lang="en-US">
              <a:solidFill>
                <a:schemeClr val="tx1"/>
              </a:solidFill>
              <a:cs typeface="Arial"/>
            </a:endParaRPr>
          </a:p>
          <a:p>
            <a:pPr>
              <a:buFont typeface="Wingdings" pitchFamily="34" charset="0"/>
              <a:buChar char="Ø"/>
            </a:pPr>
            <a:endParaRPr lang="en-US" sz="1600">
              <a:solidFill>
                <a:schemeClr val="tx1"/>
              </a:solidFill>
              <a:ea typeface="+mn-lt"/>
              <a:cs typeface="+mn-lt"/>
            </a:endParaRPr>
          </a:p>
          <a:p>
            <a:pPr>
              <a:buFont typeface="Wingdings" pitchFamily="34" charset="0"/>
              <a:buChar char="Ø"/>
            </a:pPr>
            <a:r>
              <a:rPr lang="en-US" sz="1600">
                <a:solidFill>
                  <a:schemeClr val="tx1"/>
                </a:solidFill>
                <a:ea typeface="+mn-lt"/>
                <a:cs typeface="+mn-lt"/>
              </a:rPr>
              <a:t>SBM Offshore is a Dutch-based global group of companies selling systems and services to the offshore oil and gas industry.</a:t>
            </a:r>
          </a:p>
          <a:p>
            <a:pPr>
              <a:buFont typeface="Wingdings" pitchFamily="34" charset="0"/>
              <a:buChar char="Ø"/>
            </a:pPr>
            <a:endParaRPr lang="en-US" sz="1600">
              <a:solidFill>
                <a:schemeClr val="tx1"/>
              </a:solidFill>
              <a:ea typeface="+mn-lt"/>
              <a:cs typeface="+mn-lt"/>
            </a:endParaRPr>
          </a:p>
          <a:p>
            <a:pPr>
              <a:buFont typeface="Wingdings" pitchFamily="34" charset="0"/>
              <a:buChar char="Ø"/>
            </a:pPr>
            <a:r>
              <a:rPr lang="en-US" sz="1600">
                <a:solidFill>
                  <a:schemeClr val="tx1"/>
                </a:solidFill>
                <a:ea typeface="+mn-lt"/>
                <a:cs typeface="+mn-lt"/>
              </a:rPr>
              <a:t>The firm leases and operates Floating Production Storage and Offloading vessels for the offshore Oils and Gas industry.</a:t>
            </a:r>
          </a:p>
          <a:p>
            <a:pPr>
              <a:buFont typeface="Wingdings" pitchFamily="34" charset="0"/>
              <a:buChar char="Ø"/>
            </a:pPr>
            <a:r>
              <a:rPr lang="en-US" sz="1600" b="1">
                <a:solidFill>
                  <a:schemeClr val="tx1"/>
                </a:solidFill>
                <a:ea typeface="+mn-lt"/>
                <a:cs typeface="+mn-lt"/>
              </a:rPr>
              <a:t>Contract details:</a:t>
            </a:r>
            <a:endParaRPr lang="en-US" sz="1600">
              <a:solidFill>
                <a:schemeClr val="tx1"/>
              </a:solidFill>
              <a:cs typeface="Arial"/>
            </a:endParaRPr>
          </a:p>
          <a:p>
            <a:pPr marL="709295" lvl="1" indent="-353695">
              <a:spcBef>
                <a:spcPts val="1200"/>
              </a:spcBef>
              <a:buFont typeface="Wingdings" pitchFamily="34" charset="0"/>
              <a:buChar char="Ø"/>
            </a:pPr>
            <a:r>
              <a:rPr lang="en-US" sz="1600">
                <a:solidFill>
                  <a:schemeClr val="tx1"/>
                </a:solidFill>
                <a:ea typeface="+mn-lt"/>
                <a:cs typeface="+mn-lt"/>
              </a:rPr>
              <a:t>KPI goal  = 81% </a:t>
            </a:r>
          </a:p>
          <a:p>
            <a:pPr marL="709295" lvl="1" indent="-353695">
              <a:spcBef>
                <a:spcPts val="1200"/>
              </a:spcBef>
              <a:buFont typeface="Wingdings" pitchFamily="34" charset="0"/>
              <a:buChar char="Ø"/>
            </a:pPr>
            <a:r>
              <a:rPr lang="en-US" sz="1600">
                <a:solidFill>
                  <a:schemeClr val="tx1"/>
                </a:solidFill>
                <a:ea typeface="+mn-lt"/>
                <a:cs typeface="+mn-lt"/>
              </a:rPr>
              <a:t>Underlying maturity of contract = 10 Years</a:t>
            </a:r>
          </a:p>
          <a:p>
            <a:pPr marL="709295" lvl="1" indent="-353695">
              <a:spcBef>
                <a:spcPts val="1200"/>
              </a:spcBef>
              <a:buFont typeface="Wingdings" pitchFamily="34" charset="0"/>
              <a:buChar char="Ø"/>
            </a:pPr>
            <a:r>
              <a:rPr lang="en-US" sz="1600">
                <a:solidFill>
                  <a:schemeClr val="tx1"/>
                </a:solidFill>
                <a:ea typeface="+mn-lt"/>
                <a:cs typeface="+mn-lt"/>
              </a:rPr>
              <a:t>Time to maturity of option = 1 Year</a:t>
            </a:r>
          </a:p>
          <a:p>
            <a:pPr marL="709295" lvl="1" indent="-353695">
              <a:spcBef>
                <a:spcPts val="1200"/>
              </a:spcBef>
              <a:buFont typeface="Wingdings" pitchFamily="34" charset="0"/>
              <a:buChar char="Ø"/>
            </a:pPr>
            <a:r>
              <a:rPr lang="en-US" sz="1600">
                <a:solidFill>
                  <a:schemeClr val="tx1"/>
                </a:solidFill>
                <a:ea typeface="+mn-lt"/>
                <a:cs typeface="+mn-lt"/>
              </a:rPr>
              <a:t>Payment Frequency = monthly (1/12 of year) </a:t>
            </a:r>
          </a:p>
          <a:p>
            <a:pPr marL="709295" lvl="1" indent="-353695">
              <a:spcBef>
                <a:spcPts val="1200"/>
              </a:spcBef>
              <a:buFont typeface="Wingdings" pitchFamily="34" charset="0"/>
              <a:buChar char="Ø"/>
            </a:pPr>
            <a:r>
              <a:rPr lang="en-US" sz="1600">
                <a:solidFill>
                  <a:schemeClr val="tx1"/>
                </a:solidFill>
                <a:ea typeface="+mn-lt"/>
                <a:cs typeface="+mn-lt"/>
              </a:rPr>
              <a:t>Principal = 1 (in units of million dollars)</a:t>
            </a:r>
          </a:p>
          <a:p>
            <a:pPr marL="709295" lvl="1" indent="-353695">
              <a:spcBef>
                <a:spcPts val="1200"/>
              </a:spcBef>
              <a:buFont typeface="Wingdings" pitchFamily="34" charset="0"/>
              <a:buChar char="Ø"/>
            </a:pPr>
            <a:r>
              <a:rPr lang="en-US" sz="1600">
                <a:solidFill>
                  <a:schemeClr val="tx1"/>
                </a:solidFill>
                <a:ea typeface="+mn-lt"/>
                <a:cs typeface="+mn-lt"/>
              </a:rPr>
              <a:t>Spread = ±10bps for bonus or penalty</a:t>
            </a:r>
          </a:p>
          <a:p>
            <a:pPr marL="709295" lvl="1" indent="-353695">
              <a:spcBef>
                <a:spcPts val="1200"/>
              </a:spcBef>
              <a:buFont typeface="Wingdings" pitchFamily="34" charset="0"/>
              <a:buChar char="Ø"/>
            </a:pPr>
            <a:r>
              <a:rPr lang="en-US" sz="1600">
                <a:solidFill>
                  <a:schemeClr val="tx1"/>
                </a:solidFill>
                <a:ea typeface="+mn-lt"/>
                <a:cs typeface="+mn-lt"/>
              </a:rPr>
              <a:t>r = physical drift rate</a:t>
            </a:r>
          </a:p>
          <a:p>
            <a:pPr>
              <a:buFont typeface="Arial" pitchFamily="34" charset="0"/>
              <a:buChar char="•"/>
            </a:pPr>
            <a:endParaRPr lang="en-US" sz="1600">
              <a:solidFill>
                <a:schemeClr val="tx1"/>
              </a:solidFill>
              <a:cs typeface="Arial"/>
            </a:endParaRPr>
          </a:p>
          <a:p>
            <a:pPr>
              <a:buFont typeface="Arial" pitchFamily="34" charset="0"/>
              <a:buChar char="•"/>
            </a:pPr>
            <a:endParaRPr lang="en-US" sz="1600">
              <a:solidFill>
                <a:schemeClr val="tx1"/>
              </a:solidFill>
              <a:cs typeface="Arial"/>
            </a:endParaRPr>
          </a:p>
          <a:p>
            <a:pPr>
              <a:buFont typeface="Arial" pitchFamily="34" charset="0"/>
              <a:buChar char="•"/>
            </a:pPr>
            <a:endParaRPr lang="en-US" sz="1600">
              <a:solidFill>
                <a:schemeClr val="tx1"/>
              </a:solidFill>
              <a:cs typeface="Arial"/>
            </a:endParaRPr>
          </a:p>
        </p:txBody>
      </p:sp>
      <p:sp>
        <p:nvSpPr>
          <p:cNvPr id="6" name="Title 5">
            <a:extLst>
              <a:ext uri="{FF2B5EF4-FFF2-40B4-BE49-F238E27FC236}">
                <a16:creationId xmlns:a16="http://schemas.microsoft.com/office/drawing/2014/main" id="{AF44A1A2-B760-172A-CD7F-D0A527B1AA25}"/>
              </a:ext>
            </a:extLst>
          </p:cNvPr>
          <p:cNvSpPr>
            <a:spLocks noGrp="1"/>
          </p:cNvSpPr>
          <p:nvPr>
            <p:ph type="title"/>
          </p:nvPr>
        </p:nvSpPr>
        <p:spPr>
          <a:xfrm>
            <a:off x="457200" y="120372"/>
            <a:ext cx="8229600" cy="860400"/>
          </a:xfrm>
        </p:spPr>
        <p:txBody>
          <a:bodyPr vert="horz" lIns="0" tIns="0" rIns="0" bIns="0" rtlCol="0" anchor="ctr" anchorCtr="0">
            <a:noAutofit/>
          </a:bodyPr>
          <a:lstStyle/>
          <a:p>
            <a:r>
              <a:rPr lang="en-US" sz="2400">
                <a:solidFill>
                  <a:schemeClr val="tx1"/>
                </a:solidFill>
                <a:latin typeface="Arial"/>
                <a:cs typeface="Arial"/>
              </a:rPr>
              <a:t>Hypothetical Contract</a:t>
            </a:r>
            <a:endParaRPr lang="en-US">
              <a:solidFill>
                <a:schemeClr val="tx1"/>
              </a:solidFill>
            </a:endParaRPr>
          </a:p>
        </p:txBody>
      </p:sp>
    </p:spTree>
    <p:extLst>
      <p:ext uri="{BB962C8B-B14F-4D97-AF65-F5344CB8AC3E}">
        <p14:creationId xmlns:p14="http://schemas.microsoft.com/office/powerpoint/2010/main" val="11815786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0F85-AB38-5127-B6B9-5E2D9C6348E8}"/>
              </a:ext>
            </a:extLst>
          </p:cNvPr>
          <p:cNvSpPr>
            <a:spLocks noGrp="1"/>
          </p:cNvSpPr>
          <p:nvPr>
            <p:ph type="title"/>
          </p:nvPr>
        </p:nvSpPr>
        <p:spPr/>
        <p:txBody>
          <a:bodyPr vert="horz" lIns="0" tIns="0" rIns="0" bIns="0" rtlCol="0" anchor="ctr" anchorCtr="0">
            <a:noAutofit/>
          </a:bodyPr>
          <a:lstStyle/>
          <a:p>
            <a:r>
              <a:rPr lang="en-US" sz="2400">
                <a:solidFill>
                  <a:schemeClr val="tx1"/>
                </a:solidFill>
                <a:latin typeface="Arial"/>
                <a:cs typeface="Arial"/>
              </a:rPr>
              <a:t>Scaling the historical data</a:t>
            </a:r>
            <a:endParaRPr lang="en-US" sz="2400">
              <a:solidFill>
                <a:schemeClr val="tx1"/>
              </a:solidFill>
            </a:endParaRPr>
          </a:p>
        </p:txBody>
      </p:sp>
      <p:sp>
        <p:nvSpPr>
          <p:cNvPr id="3" name="Content Placeholder 2">
            <a:extLst>
              <a:ext uri="{FF2B5EF4-FFF2-40B4-BE49-F238E27FC236}">
                <a16:creationId xmlns:a16="http://schemas.microsoft.com/office/drawing/2014/main" id="{3E3C1DE7-FE49-DCF8-A2AE-CFE4124ECE28}"/>
              </a:ext>
            </a:extLst>
          </p:cNvPr>
          <p:cNvSpPr>
            <a:spLocks noGrp="1"/>
          </p:cNvSpPr>
          <p:nvPr>
            <p:ph idx="1"/>
          </p:nvPr>
        </p:nvSpPr>
        <p:spPr>
          <a:xfrm>
            <a:off x="457200" y="1124451"/>
            <a:ext cx="8229600" cy="4999149"/>
          </a:xfrm>
        </p:spPr>
        <p:txBody>
          <a:bodyPr/>
          <a:lstStyle/>
          <a:p>
            <a:pPr marL="285750" indent="-285750">
              <a:buFont typeface="Wingdings" pitchFamily="34" charset="0"/>
              <a:buChar char="Ø"/>
            </a:pPr>
            <a:r>
              <a:rPr lang="en-US" sz="1600">
                <a:solidFill>
                  <a:schemeClr val="tx1"/>
                </a:solidFill>
                <a:ea typeface="+mn-lt"/>
                <a:cs typeface="+mn-lt"/>
              </a:rPr>
              <a:t>Since one of the assumptions of BSM is that asset prices are positive without any bounds, we scaled the historical KPI data from [0, 100] to [0, ∞].</a:t>
            </a:r>
            <a:endParaRPr lang="en-US">
              <a:solidFill>
                <a:schemeClr val="tx1"/>
              </a:solidFill>
              <a:ea typeface="+mn-lt"/>
              <a:cs typeface="+mn-lt"/>
            </a:endParaRPr>
          </a:p>
          <a:p>
            <a:pPr marL="0" indent="0">
              <a:buNone/>
            </a:pPr>
            <a:endParaRPr lang="en-US" sz="1600">
              <a:solidFill>
                <a:schemeClr val="tx1"/>
              </a:solidFill>
              <a:cs typeface="Arial"/>
            </a:endParaRPr>
          </a:p>
          <a:p>
            <a:pPr marL="285750" indent="-285750">
              <a:buFont typeface="Wingdings" pitchFamily="34" charset="0"/>
              <a:buChar char="Ø"/>
            </a:pPr>
            <a:r>
              <a:rPr lang="en-US" sz="1600">
                <a:solidFill>
                  <a:schemeClr val="tx1"/>
                </a:solidFill>
                <a:cs typeface="Arial"/>
              </a:rPr>
              <a:t>Used the below equation for scaling for an increasing function from 0 to infinity as KPI goes from 0 to 100.</a:t>
            </a:r>
          </a:p>
          <a:p>
            <a:pPr marL="0" indent="0">
              <a:buNone/>
            </a:pPr>
            <a:endParaRPr lang="en-US" sz="1600">
              <a:solidFill>
                <a:schemeClr val="tx1"/>
              </a:solidFill>
              <a:cs typeface="Arial"/>
            </a:endParaRPr>
          </a:p>
          <a:p>
            <a:pPr marL="0" indent="0" algn="ctr">
              <a:buNone/>
            </a:pPr>
            <a:r>
              <a:rPr lang="en-US" sz="1600">
                <a:solidFill>
                  <a:schemeClr val="tx1"/>
                </a:solidFill>
                <a:cs typeface="Arial"/>
              </a:rPr>
              <a:t>x =  - ln (1 – (KPI / 100))</a:t>
            </a:r>
          </a:p>
          <a:p>
            <a:pPr marL="0" indent="0" algn="ctr">
              <a:buNone/>
            </a:pPr>
            <a:endParaRPr lang="en-US" sz="1600">
              <a:solidFill>
                <a:schemeClr val="tx1"/>
              </a:solidFill>
              <a:cs typeface="Arial"/>
            </a:endParaRPr>
          </a:p>
          <a:p>
            <a:pPr marL="285750" indent="-285750">
              <a:buFont typeface="Wingdings" pitchFamily="34" charset="0"/>
              <a:buChar char="Ø"/>
            </a:pPr>
            <a:r>
              <a:rPr lang="en-US" sz="1600">
                <a:solidFill>
                  <a:schemeClr val="tx1"/>
                </a:solidFill>
                <a:cs typeface="Arial"/>
              </a:rPr>
              <a:t>The standard deviation for the log returns of the resulting scaled series is used as volatility for the pricing models.</a:t>
            </a:r>
          </a:p>
          <a:p>
            <a:pPr marL="285750" indent="-285750">
              <a:buFont typeface="Wingdings" pitchFamily="34" charset="0"/>
              <a:buChar char="Ø"/>
            </a:pPr>
            <a:endParaRPr lang="en-US" sz="1600">
              <a:solidFill>
                <a:schemeClr val="tx1"/>
              </a:solidFill>
              <a:cs typeface="Arial"/>
            </a:endParaRPr>
          </a:p>
        </p:txBody>
      </p:sp>
      <p:sp>
        <p:nvSpPr>
          <p:cNvPr id="6" name="Rectangle 5">
            <a:extLst>
              <a:ext uri="{FF2B5EF4-FFF2-40B4-BE49-F238E27FC236}">
                <a16:creationId xmlns:a16="http://schemas.microsoft.com/office/drawing/2014/main" id="{4E9F70FC-8E59-E128-176E-B5309D43C6AF}"/>
              </a:ext>
            </a:extLst>
          </p:cNvPr>
          <p:cNvSpPr/>
          <p:nvPr/>
        </p:nvSpPr>
        <p:spPr>
          <a:xfrm>
            <a:off x="3348238" y="2643273"/>
            <a:ext cx="2440681" cy="544808"/>
          </a:xfrm>
          <a:prstGeom prst="rect">
            <a:avLst/>
          </a:prstGeom>
          <a:no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1200" b="1">
              <a:solidFill>
                <a:srgbClr val="262626"/>
              </a:solidFill>
            </a:endParaRPr>
          </a:p>
        </p:txBody>
      </p:sp>
      <p:pic>
        <p:nvPicPr>
          <p:cNvPr id="5" name="Picture 6" descr="Shape&#10;&#10;Description automatically generated">
            <a:extLst>
              <a:ext uri="{FF2B5EF4-FFF2-40B4-BE49-F238E27FC236}">
                <a16:creationId xmlns:a16="http://schemas.microsoft.com/office/drawing/2014/main" id="{7FCA6DBD-C2C3-AF9E-7B75-3B165534D6FF}"/>
              </a:ext>
            </a:extLst>
          </p:cNvPr>
          <p:cNvPicPr>
            <a:picLocks noChangeAspect="1"/>
          </p:cNvPicPr>
          <p:nvPr/>
        </p:nvPicPr>
        <p:blipFill>
          <a:blip r:embed="rId2"/>
          <a:stretch>
            <a:fillRect/>
          </a:stretch>
        </p:blipFill>
        <p:spPr>
          <a:xfrm>
            <a:off x="5424637" y="3624351"/>
            <a:ext cx="2743200" cy="2697404"/>
          </a:xfrm>
          <a:prstGeom prst="rect">
            <a:avLst/>
          </a:prstGeom>
        </p:spPr>
      </p:pic>
    </p:spTree>
    <p:extLst>
      <p:ext uri="{BB962C8B-B14F-4D97-AF65-F5344CB8AC3E}">
        <p14:creationId xmlns:p14="http://schemas.microsoft.com/office/powerpoint/2010/main" val="39302487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9E75-F92B-D453-187C-D4C1E0259EB2}"/>
              </a:ext>
            </a:extLst>
          </p:cNvPr>
          <p:cNvSpPr>
            <a:spLocks noGrp="1"/>
          </p:cNvSpPr>
          <p:nvPr>
            <p:ph type="title"/>
          </p:nvPr>
        </p:nvSpPr>
        <p:spPr>
          <a:xfrm>
            <a:off x="457200" y="161495"/>
            <a:ext cx="8229600" cy="860400"/>
          </a:xfrm>
        </p:spPr>
        <p:txBody>
          <a:bodyPr vert="horz" lIns="0" tIns="0" rIns="0" bIns="0" rtlCol="0" anchor="ctr" anchorCtr="0">
            <a:noAutofit/>
          </a:bodyPr>
          <a:lstStyle/>
          <a:p>
            <a:r>
              <a:rPr lang="en-US" sz="2400">
                <a:solidFill>
                  <a:schemeClr val="tx1"/>
                </a:solidFill>
                <a:latin typeface="Arial"/>
                <a:cs typeface="Arial"/>
              </a:rPr>
              <a:t>Geometric Brownian Motion (GBM)</a:t>
            </a:r>
          </a:p>
        </p:txBody>
      </p:sp>
      <p:pic>
        <p:nvPicPr>
          <p:cNvPr id="8" name="Picture 8" descr="Chart, histogram&#10;&#10;Description automatically generated">
            <a:extLst>
              <a:ext uri="{FF2B5EF4-FFF2-40B4-BE49-F238E27FC236}">
                <a16:creationId xmlns:a16="http://schemas.microsoft.com/office/drawing/2014/main" id="{97528B78-15B3-254B-2261-264C06B2A82B}"/>
              </a:ext>
            </a:extLst>
          </p:cNvPr>
          <p:cNvPicPr>
            <a:picLocks noGrp="1" noChangeAspect="1"/>
          </p:cNvPicPr>
          <p:nvPr>
            <p:ph idx="1"/>
          </p:nvPr>
        </p:nvPicPr>
        <p:blipFill>
          <a:blip r:embed="rId2"/>
          <a:stretch>
            <a:fillRect/>
          </a:stretch>
        </p:blipFill>
        <p:spPr>
          <a:xfrm>
            <a:off x="1366864" y="2206166"/>
            <a:ext cx="6247092" cy="3972127"/>
          </a:xfrm>
        </p:spPr>
      </p:pic>
      <p:pic>
        <p:nvPicPr>
          <p:cNvPr id="12" name="Picture 12">
            <a:extLst>
              <a:ext uri="{FF2B5EF4-FFF2-40B4-BE49-F238E27FC236}">
                <a16:creationId xmlns:a16="http://schemas.microsoft.com/office/drawing/2014/main" id="{B86348E2-510E-D3CE-BBC2-D983C42AEA77}"/>
              </a:ext>
            </a:extLst>
          </p:cNvPr>
          <p:cNvPicPr>
            <a:picLocks noChangeAspect="1"/>
          </p:cNvPicPr>
          <p:nvPr/>
        </p:nvPicPr>
        <p:blipFill>
          <a:blip r:embed="rId3"/>
          <a:stretch>
            <a:fillRect/>
          </a:stretch>
        </p:blipFill>
        <p:spPr>
          <a:xfrm>
            <a:off x="37747" y="1258760"/>
            <a:ext cx="9280160" cy="1229792"/>
          </a:xfrm>
          <a:prstGeom prst="rect">
            <a:avLst/>
          </a:prstGeom>
        </p:spPr>
      </p:pic>
    </p:spTree>
    <p:extLst>
      <p:ext uri="{BB962C8B-B14F-4D97-AF65-F5344CB8AC3E}">
        <p14:creationId xmlns:p14="http://schemas.microsoft.com/office/powerpoint/2010/main" val="1777001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928B-8304-BF27-2514-26646F117039}"/>
              </a:ext>
            </a:extLst>
          </p:cNvPr>
          <p:cNvSpPr>
            <a:spLocks noGrp="1"/>
          </p:cNvSpPr>
          <p:nvPr>
            <p:ph type="title"/>
          </p:nvPr>
        </p:nvSpPr>
        <p:spPr>
          <a:xfrm>
            <a:off x="457200" y="161495"/>
            <a:ext cx="8229600" cy="860400"/>
          </a:xfrm>
        </p:spPr>
        <p:txBody>
          <a:bodyPr vert="horz" lIns="0" tIns="0" rIns="0" bIns="0" rtlCol="0" anchor="ctr" anchorCtr="0">
            <a:noAutofit/>
          </a:bodyPr>
          <a:lstStyle/>
          <a:p>
            <a:r>
              <a:rPr lang="en-US" sz="2400">
                <a:solidFill>
                  <a:schemeClr val="tx1"/>
                </a:solidFill>
                <a:latin typeface="Arial"/>
                <a:cs typeface="Arial"/>
              </a:rPr>
              <a:t>Model Assumptions</a:t>
            </a:r>
            <a:endParaRPr lang="en-US" sz="2400">
              <a:solidFill>
                <a:schemeClr val="tx1"/>
              </a:solidFill>
            </a:endParaRPr>
          </a:p>
        </p:txBody>
      </p:sp>
      <p:sp>
        <p:nvSpPr>
          <p:cNvPr id="3" name="Content Placeholder 2">
            <a:extLst>
              <a:ext uri="{FF2B5EF4-FFF2-40B4-BE49-F238E27FC236}">
                <a16:creationId xmlns:a16="http://schemas.microsoft.com/office/drawing/2014/main" id="{015EF87D-6839-BD8B-BAF9-74EF42043605}"/>
              </a:ext>
            </a:extLst>
          </p:cNvPr>
          <p:cNvSpPr>
            <a:spLocks noGrp="1"/>
          </p:cNvSpPr>
          <p:nvPr>
            <p:ph idx="1"/>
          </p:nvPr>
        </p:nvSpPr>
        <p:spPr/>
        <p:txBody>
          <a:bodyPr/>
          <a:lstStyle/>
          <a:p>
            <a:pPr>
              <a:buFont typeface="Wingdings" pitchFamily="34" charset="0"/>
              <a:buChar char="Ø"/>
            </a:pPr>
            <a:r>
              <a:rPr lang="en-US" sz="1600" dirty="0">
                <a:solidFill>
                  <a:schemeClr val="tx1"/>
                </a:solidFill>
                <a:cs typeface="Arial"/>
              </a:rPr>
              <a:t>If transformed KPI follows GBM (</a:t>
            </a:r>
            <a:r>
              <a:rPr lang="en-US" sz="1600" b="1" dirty="0">
                <a:solidFill>
                  <a:schemeClr val="tx1"/>
                </a:solidFill>
                <a:cs typeface="Arial"/>
              </a:rPr>
              <a:t>H</a:t>
            </a:r>
            <a:r>
              <a:rPr lang="en-US" sz="1600" b="1" baseline="-25000" dirty="0">
                <a:solidFill>
                  <a:schemeClr val="tx1"/>
                </a:solidFill>
                <a:cs typeface="Arial"/>
              </a:rPr>
              <a:t>0 </a:t>
            </a:r>
            <a:r>
              <a:rPr lang="en-US" sz="1600" b="1" dirty="0">
                <a:solidFill>
                  <a:schemeClr val="tx1"/>
                </a:solidFill>
                <a:cs typeface="Arial"/>
              </a:rPr>
              <a:t>: the null hypothesis</a:t>
            </a:r>
            <a:r>
              <a:rPr lang="en-US" sz="1600" dirty="0">
                <a:solidFill>
                  <a:schemeClr val="tx1"/>
                </a:solidFill>
                <a:cs typeface="Arial"/>
              </a:rPr>
              <a:t>), it should satisfy the following:</a:t>
            </a:r>
            <a:endParaRPr lang="en-US" dirty="0">
              <a:solidFill>
                <a:schemeClr val="tx1"/>
              </a:solidFill>
            </a:endParaRPr>
          </a:p>
          <a:p>
            <a:pPr>
              <a:buFont typeface="Wingdings" pitchFamily="34" charset="0"/>
              <a:buChar char="Ø"/>
            </a:pPr>
            <a:endParaRPr lang="en-US" sz="1600">
              <a:solidFill>
                <a:schemeClr val="tx1"/>
              </a:solidFill>
              <a:cs typeface="Arial"/>
            </a:endParaRPr>
          </a:p>
          <a:p>
            <a:pPr marL="709295" lvl="1" indent="-353695">
              <a:buFont typeface="Wingdings" pitchFamily="34" charset="0"/>
              <a:buChar char="Ø"/>
            </a:pPr>
            <a:r>
              <a:rPr lang="en-US" sz="1600" dirty="0">
                <a:solidFill>
                  <a:schemeClr val="tx1"/>
                </a:solidFill>
                <a:cs typeface="Arial"/>
              </a:rPr>
              <a:t>Increments of transformed KPI should be normally distributed </a:t>
            </a:r>
          </a:p>
          <a:p>
            <a:pPr marL="709295" lvl="1" indent="-353695">
              <a:buFont typeface="Wingdings" pitchFamily="34" charset="0"/>
              <a:buChar char="Ø"/>
            </a:pPr>
            <a:endParaRPr lang="en-US" sz="1600">
              <a:solidFill>
                <a:schemeClr val="tx1"/>
              </a:solidFill>
              <a:cs typeface="Arial"/>
            </a:endParaRPr>
          </a:p>
          <a:p>
            <a:pPr marL="709295" lvl="1" indent="-353695">
              <a:buFont typeface="Wingdings" pitchFamily="34" charset="0"/>
              <a:buChar char="Ø"/>
            </a:pPr>
            <a:r>
              <a:rPr lang="en-US" sz="1600" dirty="0">
                <a:solidFill>
                  <a:schemeClr val="tx1"/>
                </a:solidFill>
                <a:cs typeface="Arial"/>
              </a:rPr>
              <a:t>Non overlapping increments should be independent</a:t>
            </a:r>
          </a:p>
          <a:p>
            <a:pPr marL="709295" lvl="1" indent="-353695">
              <a:buFont typeface="Wingdings" pitchFamily="34" charset="0"/>
              <a:buChar char="Ø"/>
            </a:pPr>
            <a:endParaRPr lang="en-US" sz="1600">
              <a:solidFill>
                <a:schemeClr val="tx1"/>
              </a:solidFill>
              <a:cs typeface="Arial"/>
            </a:endParaRPr>
          </a:p>
          <a:p>
            <a:pPr>
              <a:buFont typeface="Wingdings" pitchFamily="34" charset="0"/>
              <a:buChar char="Ø"/>
            </a:pPr>
            <a:endParaRPr lang="en-US" sz="1600">
              <a:solidFill>
                <a:schemeClr val="tx1"/>
              </a:solidFill>
              <a:cs typeface="Arial"/>
            </a:endParaRPr>
          </a:p>
          <a:p>
            <a:pPr>
              <a:buFont typeface="Wingdings" pitchFamily="34" charset="0"/>
              <a:buChar char="Ø"/>
            </a:pPr>
            <a:r>
              <a:rPr lang="en-US" sz="1600" dirty="0">
                <a:solidFill>
                  <a:schemeClr val="tx1"/>
                </a:solidFill>
                <a:cs typeface="Arial"/>
              </a:rPr>
              <a:t>We check the normality condition by standardizing ( / √∆T ) and applying:</a:t>
            </a:r>
          </a:p>
          <a:p>
            <a:pPr>
              <a:buFont typeface="Wingdings" pitchFamily="34" charset="0"/>
              <a:buChar char="Ø"/>
            </a:pPr>
            <a:endParaRPr lang="en-US" sz="1600">
              <a:solidFill>
                <a:schemeClr val="tx1"/>
              </a:solidFill>
              <a:cs typeface="Arial"/>
            </a:endParaRPr>
          </a:p>
          <a:p>
            <a:pPr marL="709295" lvl="1" indent="-353695">
              <a:buFont typeface="Wingdings" pitchFamily="34" charset="0"/>
              <a:buChar char="Ø"/>
            </a:pPr>
            <a:r>
              <a:rPr lang="en-US" sz="1600" dirty="0">
                <a:solidFill>
                  <a:schemeClr val="tx1"/>
                </a:solidFill>
                <a:cs typeface="Arial"/>
              </a:rPr>
              <a:t>quantile-quantile (Q-Q) plot </a:t>
            </a:r>
            <a:endParaRPr lang="en-US" sz="2800" dirty="0">
              <a:solidFill>
                <a:schemeClr val="tx1"/>
              </a:solidFill>
              <a:cs typeface="Arial"/>
            </a:endParaRPr>
          </a:p>
          <a:p>
            <a:pPr marL="709295" lvl="1" indent="-353695">
              <a:buFont typeface="Wingdings" pitchFamily="34" charset="0"/>
              <a:buChar char="Ø"/>
            </a:pPr>
            <a:endParaRPr lang="en-US" sz="1600">
              <a:solidFill>
                <a:schemeClr val="tx1"/>
              </a:solidFill>
              <a:cs typeface="Arial"/>
            </a:endParaRPr>
          </a:p>
          <a:p>
            <a:pPr marL="709295" lvl="1" indent="-353695">
              <a:buFont typeface="Wingdings" pitchFamily="34" charset="0"/>
              <a:buChar char="Ø"/>
            </a:pPr>
            <a:r>
              <a:rPr lang="en-US" sz="1600" dirty="0">
                <a:solidFill>
                  <a:schemeClr val="tx1"/>
                </a:solidFill>
                <a:cs typeface="Arial"/>
              </a:rPr>
              <a:t>Kolmogorov-Smirnov (KS) test.</a:t>
            </a:r>
          </a:p>
          <a:p>
            <a:pPr marL="0" indent="0">
              <a:buNone/>
            </a:pPr>
            <a:endParaRPr lang="en-US">
              <a:cs typeface="Arial"/>
            </a:endParaRPr>
          </a:p>
          <a:p>
            <a:endParaRPr lang="en-US">
              <a:cs typeface="Arial"/>
            </a:endParaRPr>
          </a:p>
          <a:p>
            <a:pPr marL="0" indent="0">
              <a:buNone/>
            </a:pPr>
            <a:endParaRPr lang="en-US">
              <a:cs typeface="Arial"/>
            </a:endParaRPr>
          </a:p>
          <a:p>
            <a:pPr marL="0" indent="0">
              <a:buNone/>
            </a:pPr>
            <a:endParaRPr lang="en-US">
              <a:cs typeface="Arial"/>
            </a:endParaRPr>
          </a:p>
          <a:p>
            <a:endParaRPr lang="en-US">
              <a:cs typeface="Arial"/>
            </a:endParaRPr>
          </a:p>
          <a:p>
            <a:endParaRPr lang="en-US">
              <a:cs typeface="Arial"/>
            </a:endParaRPr>
          </a:p>
          <a:p>
            <a:endParaRPr lang="en-US">
              <a:cs typeface="Arial"/>
            </a:endParaRPr>
          </a:p>
          <a:p>
            <a:pPr marL="0" indent="0">
              <a:buNone/>
            </a:pPr>
            <a:endParaRPr lang="en-US">
              <a:cs typeface="Arial"/>
            </a:endParaRPr>
          </a:p>
          <a:p>
            <a:pPr marL="0" indent="0">
              <a:buNone/>
            </a:pPr>
            <a:endParaRPr lang="en-US">
              <a:cs typeface="Arial"/>
            </a:endParaRPr>
          </a:p>
        </p:txBody>
      </p:sp>
    </p:spTree>
    <p:extLst>
      <p:ext uri="{BB962C8B-B14F-4D97-AF65-F5344CB8AC3E}">
        <p14:creationId xmlns:p14="http://schemas.microsoft.com/office/powerpoint/2010/main" val="35851434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F215395-B417-448B-92B2-2384A4D98748}"/>
              </a:ext>
            </a:extLst>
          </p:cNvPr>
          <p:cNvSpPr>
            <a:spLocks noGrp="1"/>
          </p:cNvSpPr>
          <p:nvPr>
            <p:ph type="title"/>
          </p:nvPr>
        </p:nvSpPr>
        <p:spPr>
          <a:xfrm>
            <a:off x="457200" y="158550"/>
            <a:ext cx="8229600" cy="860400"/>
          </a:xfrm>
        </p:spPr>
        <p:txBody>
          <a:bodyPr vert="horz" lIns="0" tIns="0" rIns="0" bIns="0" rtlCol="0" anchor="ctr" anchorCtr="0">
            <a:noAutofit/>
          </a:bodyPr>
          <a:lstStyle/>
          <a:p>
            <a:r>
              <a:rPr lang="en-US" sz="2400">
                <a:solidFill>
                  <a:schemeClr val="tx1"/>
                </a:solidFill>
                <a:latin typeface="Arial"/>
                <a:cs typeface="Arial"/>
              </a:rPr>
              <a:t>Goodness of Fit : Q-Q plot &amp; KS test</a:t>
            </a:r>
            <a:endParaRPr lang="en-US" sz="2400">
              <a:solidFill>
                <a:schemeClr val="tx1"/>
              </a:solidFill>
            </a:endParaRPr>
          </a:p>
        </p:txBody>
      </p:sp>
      <p:sp>
        <p:nvSpPr>
          <p:cNvPr id="19" name="TextBox 18">
            <a:extLst>
              <a:ext uri="{FF2B5EF4-FFF2-40B4-BE49-F238E27FC236}">
                <a16:creationId xmlns:a16="http://schemas.microsoft.com/office/drawing/2014/main" id="{3140C563-059E-3D1A-DB27-E6C37D74D150}"/>
              </a:ext>
            </a:extLst>
          </p:cNvPr>
          <p:cNvSpPr txBox="1"/>
          <p:nvPr/>
        </p:nvSpPr>
        <p:spPr>
          <a:xfrm>
            <a:off x="455905" y="4551560"/>
            <a:ext cx="8162521" cy="2459135"/>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285750" indent="-285750">
              <a:lnSpc>
                <a:spcPct val="85000"/>
              </a:lnSpc>
              <a:spcAft>
                <a:spcPts val="600"/>
              </a:spcAft>
              <a:buClr>
                <a:schemeClr val="accent2"/>
              </a:buClr>
              <a:buSzPct val="70000"/>
              <a:buFont typeface="Wingdings"/>
              <a:buChar char="Ø"/>
            </a:pPr>
            <a:r>
              <a:rPr lang="en-US" sz="1600">
                <a:ea typeface="+mn-lt"/>
                <a:cs typeface="+mn-lt"/>
              </a:rPr>
              <a:t>The figure shows the plot for the data we considered with appropriate transformation of (0,100) to (0 ∞).</a:t>
            </a:r>
          </a:p>
          <a:p>
            <a:pPr marL="285750" indent="-285750">
              <a:lnSpc>
                <a:spcPct val="85000"/>
              </a:lnSpc>
              <a:spcAft>
                <a:spcPts val="600"/>
              </a:spcAft>
              <a:buClr>
                <a:srgbClr val="FFD200"/>
              </a:buClr>
              <a:buSzPct val="70000"/>
              <a:buFont typeface="Wingdings"/>
              <a:buChar char="Ø"/>
            </a:pPr>
            <a:r>
              <a:rPr lang="en-US" sz="1600">
                <a:ea typeface="+mn-lt"/>
                <a:cs typeface="+mn-lt"/>
              </a:rPr>
              <a:t>KS Test :</a:t>
            </a:r>
          </a:p>
          <a:p>
            <a:pPr marL="742950" lvl="1" indent="-285750">
              <a:lnSpc>
                <a:spcPct val="85000"/>
              </a:lnSpc>
              <a:spcAft>
                <a:spcPts val="600"/>
              </a:spcAft>
              <a:buClr>
                <a:srgbClr val="FFD200"/>
              </a:buClr>
              <a:buSzPct val="70000"/>
              <a:buFont typeface="Wingdings"/>
              <a:buChar char="Ø"/>
            </a:pPr>
            <a:r>
              <a:rPr lang="en-US" sz="1600">
                <a:cs typeface="Arial"/>
              </a:rPr>
              <a:t>a) P value : 1e-17</a:t>
            </a:r>
            <a:endParaRPr lang="en-US" sz="1600">
              <a:ea typeface="+mn-lt"/>
              <a:cs typeface="+mn-lt"/>
            </a:endParaRPr>
          </a:p>
          <a:p>
            <a:pPr marL="742950" lvl="1" indent="-285750">
              <a:lnSpc>
                <a:spcPct val="85000"/>
              </a:lnSpc>
              <a:spcAft>
                <a:spcPts val="600"/>
              </a:spcAft>
              <a:buClr>
                <a:srgbClr val="FFD200"/>
              </a:buClr>
              <a:buSzPct val="70000"/>
              <a:buFont typeface="Wingdings"/>
              <a:buChar char="Ø"/>
            </a:pPr>
            <a:r>
              <a:rPr lang="en-US" sz="1600">
                <a:ea typeface="+mn-lt"/>
                <a:cs typeface="+mn-lt"/>
              </a:rPr>
              <a:t>b) With 99.9999999% confidence we reject null hypothesis</a:t>
            </a:r>
            <a:r>
              <a:rPr lang="en-US" sz="1600">
                <a:cs typeface="Arial"/>
              </a:rPr>
              <a:t>: </a:t>
            </a:r>
          </a:p>
          <a:p>
            <a:pPr lvl="1">
              <a:lnSpc>
                <a:spcPct val="85000"/>
              </a:lnSpc>
              <a:spcAft>
                <a:spcPts val="600"/>
              </a:spcAft>
              <a:buClr>
                <a:srgbClr val="FFD200"/>
              </a:buClr>
              <a:buSzPct val="70000"/>
            </a:pPr>
            <a:r>
              <a:rPr lang="en-US" sz="1600">
                <a:cs typeface="Arial"/>
              </a:rPr>
              <a:t>     (H</a:t>
            </a:r>
            <a:r>
              <a:rPr lang="en-US" sz="1600" baseline="-25000">
                <a:cs typeface="Arial"/>
              </a:rPr>
              <a:t>0 </a:t>
            </a:r>
            <a:r>
              <a:rPr lang="en-US" sz="1600">
                <a:cs typeface="Arial"/>
              </a:rPr>
              <a:t>: Increments should be normally distributed) </a:t>
            </a:r>
            <a:endParaRPr lang="en-US">
              <a:cs typeface="Arial"/>
            </a:endParaRPr>
          </a:p>
          <a:p>
            <a:pPr marL="285750" indent="-285750">
              <a:lnSpc>
                <a:spcPct val="85000"/>
              </a:lnSpc>
              <a:spcAft>
                <a:spcPts val="600"/>
              </a:spcAft>
              <a:buFont typeface="Wingdings,Sans-Serif"/>
              <a:buChar char="Ø"/>
            </a:pPr>
            <a:endParaRPr lang="en-US" sz="1600">
              <a:cs typeface="Arial"/>
            </a:endParaRPr>
          </a:p>
          <a:p>
            <a:pPr marL="285750" indent="-285750">
              <a:lnSpc>
                <a:spcPct val="85000"/>
              </a:lnSpc>
              <a:spcAft>
                <a:spcPts val="600"/>
              </a:spcAft>
              <a:buFont typeface="Wingdings"/>
              <a:buChar char="Ø"/>
            </a:pPr>
            <a:endParaRPr lang="en-US" sz="1600">
              <a:cs typeface="Arial"/>
            </a:endParaRPr>
          </a:p>
          <a:p>
            <a:pPr>
              <a:lnSpc>
                <a:spcPct val="85000"/>
              </a:lnSpc>
              <a:spcAft>
                <a:spcPts val="600"/>
              </a:spcAft>
            </a:pPr>
            <a:endParaRPr lang="en-US" sz="1600">
              <a:cs typeface="Arial"/>
            </a:endParaRPr>
          </a:p>
        </p:txBody>
      </p:sp>
      <p:pic>
        <p:nvPicPr>
          <p:cNvPr id="15" name="Picture 19" descr="Chart, line chart, scatter chart&#10;&#10;Description automatically generated">
            <a:extLst>
              <a:ext uri="{FF2B5EF4-FFF2-40B4-BE49-F238E27FC236}">
                <a16:creationId xmlns:a16="http://schemas.microsoft.com/office/drawing/2014/main" id="{8745A834-B654-1DB1-C0D7-F8F7B79433FE}"/>
              </a:ext>
            </a:extLst>
          </p:cNvPr>
          <p:cNvPicPr>
            <a:picLocks noChangeAspect="1"/>
          </p:cNvPicPr>
          <p:nvPr/>
        </p:nvPicPr>
        <p:blipFill>
          <a:blip r:embed="rId2"/>
          <a:stretch>
            <a:fillRect/>
          </a:stretch>
        </p:blipFill>
        <p:spPr>
          <a:xfrm>
            <a:off x="1394826" y="1196909"/>
            <a:ext cx="5811061" cy="3094257"/>
          </a:xfrm>
          <a:prstGeom prst="rect">
            <a:avLst/>
          </a:prstGeom>
        </p:spPr>
      </p:pic>
    </p:spTree>
    <p:extLst>
      <p:ext uri="{BB962C8B-B14F-4D97-AF65-F5344CB8AC3E}">
        <p14:creationId xmlns:p14="http://schemas.microsoft.com/office/powerpoint/2010/main" val="12297953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CE97-A626-C58F-3308-028774BA3C2C}"/>
              </a:ext>
            </a:extLst>
          </p:cNvPr>
          <p:cNvSpPr>
            <a:spLocks noGrp="1"/>
          </p:cNvSpPr>
          <p:nvPr>
            <p:ph type="title"/>
          </p:nvPr>
        </p:nvSpPr>
        <p:spPr>
          <a:xfrm>
            <a:off x="457200" y="164740"/>
            <a:ext cx="8229600" cy="860400"/>
          </a:xfrm>
        </p:spPr>
        <p:txBody>
          <a:bodyPr vert="horz" lIns="0" tIns="0" rIns="0" bIns="0" rtlCol="0" anchor="ctr" anchorCtr="0">
            <a:noAutofit/>
          </a:bodyPr>
          <a:lstStyle/>
          <a:p>
            <a:r>
              <a:rPr lang="en-US" sz="2400">
                <a:solidFill>
                  <a:schemeClr val="tx1"/>
                </a:solidFill>
                <a:latin typeface="Arial"/>
                <a:cs typeface="Arial"/>
              </a:rPr>
              <a:t>Black-Scholes Model</a:t>
            </a:r>
          </a:p>
        </p:txBody>
      </p:sp>
      <p:sp>
        <p:nvSpPr>
          <p:cNvPr id="6" name="TextBox 5">
            <a:extLst>
              <a:ext uri="{FF2B5EF4-FFF2-40B4-BE49-F238E27FC236}">
                <a16:creationId xmlns:a16="http://schemas.microsoft.com/office/drawing/2014/main" id="{38A3E1E3-A559-9FE2-5314-994C60B67933}"/>
              </a:ext>
            </a:extLst>
          </p:cNvPr>
          <p:cNvSpPr txBox="1"/>
          <p:nvPr/>
        </p:nvSpPr>
        <p:spPr>
          <a:xfrm>
            <a:off x="460516" y="2504197"/>
            <a:ext cx="7850675" cy="3650230"/>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285750" indent="-285750">
              <a:lnSpc>
                <a:spcPct val="85000"/>
              </a:lnSpc>
              <a:spcAft>
                <a:spcPts val="600"/>
              </a:spcAft>
              <a:buClr>
                <a:schemeClr val="accent2"/>
              </a:buClr>
              <a:buSzPct val="70000"/>
              <a:buFont typeface="Wingdings" pitchFamily="34" charset="0"/>
              <a:buChar char="Ø"/>
            </a:pPr>
            <a:r>
              <a:rPr lang="en-US" sz="1600" dirty="0">
                <a:ea typeface="+mn-lt"/>
                <a:cs typeface="+mn-lt"/>
              </a:rPr>
              <a:t>The BS model is modified to price binary KPI options by incorporating bonus and penalty as inputs from the SLD contract.</a:t>
            </a:r>
            <a:endParaRPr lang="en-US" sz="1600" dirty="0">
              <a:cs typeface="Arial"/>
            </a:endParaRPr>
          </a:p>
          <a:p>
            <a:pPr marL="285750" indent="-285750">
              <a:lnSpc>
                <a:spcPct val="85000"/>
              </a:lnSpc>
              <a:spcAft>
                <a:spcPts val="600"/>
              </a:spcAft>
              <a:buClr>
                <a:schemeClr val="accent2"/>
              </a:buClr>
              <a:buSzPct val="70000"/>
              <a:buFont typeface="Wingdings" pitchFamily="34" charset="0"/>
              <a:buChar char="Ø"/>
            </a:pPr>
            <a:r>
              <a:rPr lang="en-US" sz="1600" dirty="0">
                <a:ea typeface="+mn-lt"/>
                <a:cs typeface="+mn-lt"/>
              </a:rPr>
              <a:t>Input Parameters:</a:t>
            </a:r>
          </a:p>
          <a:p>
            <a:pPr marL="641350" lvl="1" indent="-285750">
              <a:spcBef>
                <a:spcPct val="20000"/>
              </a:spcBef>
              <a:buClr>
                <a:schemeClr val="accent2"/>
              </a:buClr>
              <a:buSzPct val="70000"/>
              <a:buFont typeface="Wingdings"/>
              <a:buChar char="Ø"/>
            </a:pPr>
            <a:r>
              <a:rPr lang="en-US" sz="1600" dirty="0">
                <a:ea typeface="+mn-lt"/>
                <a:cs typeface="+mn-lt"/>
              </a:rPr>
              <a:t> K     –  Strike Price</a:t>
            </a:r>
          </a:p>
          <a:p>
            <a:pPr marL="641350" lvl="1" indent="-285750">
              <a:spcBef>
                <a:spcPct val="20000"/>
              </a:spcBef>
              <a:buClr>
                <a:srgbClr val="FFD200"/>
              </a:buClr>
              <a:buSzPct val="70000"/>
              <a:buFont typeface="Wingdings"/>
              <a:buChar char="Ø"/>
            </a:pPr>
            <a:r>
              <a:rPr lang="en-US" sz="1600" dirty="0">
                <a:ea typeface="+mn-lt"/>
                <a:cs typeface="+mn-lt"/>
              </a:rPr>
              <a:t> T     –  Underlying maturity of contract</a:t>
            </a:r>
          </a:p>
          <a:p>
            <a:pPr marL="641350" lvl="1" indent="-285750">
              <a:spcBef>
                <a:spcPct val="20000"/>
              </a:spcBef>
              <a:buClr>
                <a:srgbClr val="FFD200"/>
              </a:buClr>
              <a:buSzPct val="70000"/>
              <a:buFont typeface="Wingdings"/>
              <a:buChar char="Ø"/>
            </a:pPr>
            <a:r>
              <a:rPr lang="en-US" sz="1600" dirty="0">
                <a:cs typeface="Arial"/>
              </a:rPr>
              <a:t> S</a:t>
            </a:r>
            <a:r>
              <a:rPr lang="en-US" sz="1600" baseline="-25000" dirty="0">
                <a:cs typeface="Arial"/>
              </a:rPr>
              <a:t>0</a:t>
            </a:r>
            <a:r>
              <a:rPr lang="en-US" sz="1600" dirty="0">
                <a:cs typeface="Arial"/>
              </a:rPr>
              <a:t>   –  Initial Stock Price</a:t>
            </a:r>
            <a:endParaRPr lang="en-US" sz="1600" dirty="0">
              <a:ea typeface="+mn-lt"/>
              <a:cs typeface="+mn-lt"/>
            </a:endParaRPr>
          </a:p>
          <a:p>
            <a:pPr marL="641350" lvl="1" indent="-285750">
              <a:spcBef>
                <a:spcPct val="20000"/>
              </a:spcBef>
              <a:buClr>
                <a:srgbClr val="FFD200"/>
              </a:buClr>
              <a:buSzPct val="70000"/>
              <a:buFont typeface="Wingdings"/>
              <a:buChar char="Ø"/>
            </a:pPr>
            <a:r>
              <a:rPr lang="en-US" sz="1600" dirty="0">
                <a:ea typeface="+mn-lt"/>
                <a:cs typeface="+mn-lt"/>
              </a:rPr>
              <a:t>  t     –  Maturity of option</a:t>
            </a:r>
          </a:p>
          <a:p>
            <a:pPr marL="641350" lvl="1" indent="-285750">
              <a:spcBef>
                <a:spcPct val="20000"/>
              </a:spcBef>
              <a:buClr>
                <a:srgbClr val="FFD200"/>
              </a:buClr>
              <a:buSzPct val="70000"/>
              <a:buFont typeface="Wingdings"/>
              <a:buChar char="Ø"/>
            </a:pPr>
            <a:r>
              <a:rPr lang="en-US" sz="1600" dirty="0">
                <a:ea typeface="+mn-lt"/>
                <a:cs typeface="+mn-lt"/>
              </a:rPr>
              <a:t>  r     –  Physical drift rate </a:t>
            </a:r>
          </a:p>
          <a:p>
            <a:pPr marL="342900" indent="-342900">
              <a:lnSpc>
                <a:spcPct val="85000"/>
              </a:lnSpc>
              <a:spcAft>
                <a:spcPts val="600"/>
              </a:spcAft>
              <a:buClr>
                <a:srgbClr val="FFD200"/>
              </a:buClr>
              <a:buSzPct val="70000"/>
              <a:buFont typeface="Wingdings"/>
              <a:buChar char="Ø"/>
            </a:pPr>
            <a:endParaRPr lang="en-US" sz="1600">
              <a:cs typeface="Arial"/>
            </a:endParaRPr>
          </a:p>
          <a:p>
            <a:pPr marL="342900" indent="-342900">
              <a:lnSpc>
                <a:spcPct val="85000"/>
              </a:lnSpc>
              <a:spcAft>
                <a:spcPts val="600"/>
              </a:spcAft>
              <a:buClr>
                <a:schemeClr val="accent2"/>
              </a:buClr>
              <a:buSzPct val="70000"/>
              <a:buFont typeface="Wingdings"/>
              <a:buChar char="Ø"/>
            </a:pPr>
            <a:r>
              <a:rPr lang="en-US" sz="1600" dirty="0">
                <a:ea typeface="+mn-lt"/>
                <a:cs typeface="+mn-lt"/>
              </a:rPr>
              <a:t>Price of Binary call KPI option:</a:t>
            </a:r>
          </a:p>
          <a:p>
            <a:pPr marL="342900" indent="-342900">
              <a:lnSpc>
                <a:spcPct val="85000"/>
              </a:lnSpc>
              <a:spcAft>
                <a:spcPts val="600"/>
              </a:spcAft>
              <a:buClr>
                <a:schemeClr val="accent2"/>
              </a:buClr>
              <a:buSzPct val="70000"/>
              <a:buFont typeface="Wingdings"/>
              <a:buChar char="Ø"/>
            </a:pPr>
            <a:endParaRPr lang="en-US" sz="1600">
              <a:ea typeface="+mn-lt"/>
              <a:cs typeface="+mn-lt"/>
            </a:endParaRPr>
          </a:p>
          <a:p>
            <a:pPr marL="342900" indent="-342900">
              <a:lnSpc>
                <a:spcPct val="85000"/>
              </a:lnSpc>
              <a:spcAft>
                <a:spcPts val="600"/>
              </a:spcAft>
              <a:buClr>
                <a:schemeClr val="accent2"/>
              </a:buClr>
              <a:buSzPct val="70000"/>
              <a:buFont typeface="Wingdings"/>
              <a:buChar char="Ø"/>
            </a:pPr>
            <a:endParaRPr lang="en-US" sz="1600">
              <a:ea typeface="+mn-lt"/>
              <a:cs typeface="+mn-lt"/>
            </a:endParaRPr>
          </a:p>
          <a:p>
            <a:pPr marL="342900" indent="-342900">
              <a:lnSpc>
                <a:spcPct val="85000"/>
              </a:lnSpc>
              <a:spcAft>
                <a:spcPts val="600"/>
              </a:spcAft>
              <a:buClr>
                <a:schemeClr val="accent2"/>
              </a:buClr>
              <a:buSzPct val="70000"/>
              <a:buFont typeface="Wingdings"/>
              <a:buChar char="Ø"/>
            </a:pPr>
            <a:endParaRPr lang="en-US" sz="1600">
              <a:cs typeface="Arial"/>
            </a:endParaRPr>
          </a:p>
        </p:txBody>
      </p:sp>
      <p:pic>
        <p:nvPicPr>
          <p:cNvPr id="15" name="Picture 15">
            <a:extLst>
              <a:ext uri="{FF2B5EF4-FFF2-40B4-BE49-F238E27FC236}">
                <a16:creationId xmlns:a16="http://schemas.microsoft.com/office/drawing/2014/main" id="{E3989B23-B0C7-DFEE-CCE0-D56D2DD83BB0}"/>
              </a:ext>
            </a:extLst>
          </p:cNvPr>
          <p:cNvPicPr>
            <a:picLocks noGrp="1" noChangeAspect="1"/>
          </p:cNvPicPr>
          <p:nvPr>
            <p:ph idx="1"/>
          </p:nvPr>
        </p:nvPicPr>
        <p:blipFill>
          <a:blip r:embed="rId2"/>
          <a:stretch>
            <a:fillRect/>
          </a:stretch>
        </p:blipFill>
        <p:spPr>
          <a:xfrm>
            <a:off x="457200" y="1105389"/>
            <a:ext cx="8229600" cy="1496291"/>
          </a:xfrm>
        </p:spPr>
      </p:pic>
      <p:pic>
        <p:nvPicPr>
          <p:cNvPr id="5" name="Picture 6">
            <a:extLst>
              <a:ext uri="{FF2B5EF4-FFF2-40B4-BE49-F238E27FC236}">
                <a16:creationId xmlns:a16="http://schemas.microsoft.com/office/drawing/2014/main" id="{3B76D157-B0B3-E7D3-3133-1BAE8CE08987}"/>
              </a:ext>
            </a:extLst>
          </p:cNvPr>
          <p:cNvPicPr>
            <a:picLocks noChangeAspect="1"/>
          </p:cNvPicPr>
          <p:nvPr/>
        </p:nvPicPr>
        <p:blipFill>
          <a:blip r:embed="rId3"/>
          <a:stretch>
            <a:fillRect/>
          </a:stretch>
        </p:blipFill>
        <p:spPr>
          <a:xfrm>
            <a:off x="956089" y="5389918"/>
            <a:ext cx="7492931" cy="783638"/>
          </a:xfrm>
          <a:prstGeom prst="rect">
            <a:avLst/>
          </a:prstGeom>
        </p:spPr>
      </p:pic>
      <p:sp>
        <p:nvSpPr>
          <p:cNvPr id="4" name="Oval 3">
            <a:extLst>
              <a:ext uri="{FF2B5EF4-FFF2-40B4-BE49-F238E27FC236}">
                <a16:creationId xmlns:a16="http://schemas.microsoft.com/office/drawing/2014/main" id="{B0440551-34C0-F416-C0A6-54C4A9A9CE07}"/>
              </a:ext>
            </a:extLst>
          </p:cNvPr>
          <p:cNvSpPr/>
          <p:nvPr/>
        </p:nvSpPr>
        <p:spPr>
          <a:xfrm>
            <a:off x="6563904" y="5596231"/>
            <a:ext cx="320983" cy="37493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pic>
        <p:nvPicPr>
          <p:cNvPr id="7" name="Picture 7">
            <a:extLst>
              <a:ext uri="{FF2B5EF4-FFF2-40B4-BE49-F238E27FC236}">
                <a16:creationId xmlns:a16="http://schemas.microsoft.com/office/drawing/2014/main" id="{FD25BBC5-C778-A2B8-C568-EA77F95810E6}"/>
              </a:ext>
            </a:extLst>
          </p:cNvPr>
          <p:cNvPicPr>
            <a:picLocks noChangeAspect="1"/>
          </p:cNvPicPr>
          <p:nvPr/>
        </p:nvPicPr>
        <p:blipFill>
          <a:blip r:embed="rId4"/>
          <a:stretch>
            <a:fillRect/>
          </a:stretch>
        </p:blipFill>
        <p:spPr>
          <a:xfrm>
            <a:off x="3429674" y="5895361"/>
            <a:ext cx="4671800" cy="421511"/>
          </a:xfrm>
          <a:prstGeom prst="rect">
            <a:avLst/>
          </a:prstGeom>
        </p:spPr>
      </p:pic>
    </p:spTree>
    <p:extLst>
      <p:ext uri="{BB962C8B-B14F-4D97-AF65-F5344CB8AC3E}">
        <p14:creationId xmlns:p14="http://schemas.microsoft.com/office/powerpoint/2010/main" val="26258471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8EFC-CA71-AF3F-1329-205E40928E6B}"/>
              </a:ext>
            </a:extLst>
          </p:cNvPr>
          <p:cNvSpPr>
            <a:spLocks noGrp="1"/>
          </p:cNvSpPr>
          <p:nvPr>
            <p:ph type="title"/>
          </p:nvPr>
        </p:nvSpPr>
        <p:spPr>
          <a:xfrm>
            <a:off x="457200" y="165410"/>
            <a:ext cx="8229600" cy="860400"/>
          </a:xfrm>
        </p:spPr>
        <p:txBody>
          <a:bodyPr vert="horz" lIns="0" tIns="0" rIns="0" bIns="0" rtlCol="0" anchor="ctr" anchorCtr="0">
            <a:noAutofit/>
          </a:bodyPr>
          <a:lstStyle/>
          <a:p>
            <a:r>
              <a:rPr lang="en-US" sz="2400">
                <a:solidFill>
                  <a:schemeClr val="tx1"/>
                </a:solidFill>
                <a:latin typeface="Arial"/>
                <a:cs typeface="Arial"/>
              </a:rPr>
              <a:t>Results - Black Scholes Model </a:t>
            </a:r>
          </a:p>
        </p:txBody>
      </p:sp>
      <p:graphicFrame>
        <p:nvGraphicFramePr>
          <p:cNvPr id="7" name="Table 6">
            <a:extLst>
              <a:ext uri="{FF2B5EF4-FFF2-40B4-BE49-F238E27FC236}">
                <a16:creationId xmlns:a16="http://schemas.microsoft.com/office/drawing/2014/main" id="{29D07408-500B-4F46-1D46-C4FC58F6C019}"/>
              </a:ext>
            </a:extLst>
          </p:cNvPr>
          <p:cNvGraphicFramePr>
            <a:graphicFrameLocks noGrp="1"/>
          </p:cNvGraphicFramePr>
          <p:nvPr>
            <p:extLst>
              <p:ext uri="{D42A27DB-BD31-4B8C-83A1-F6EECF244321}">
                <p14:modId xmlns:p14="http://schemas.microsoft.com/office/powerpoint/2010/main" val="2976882350"/>
              </p:ext>
            </p:extLst>
          </p:nvPr>
        </p:nvGraphicFramePr>
        <p:xfrm>
          <a:off x="1807962" y="1495398"/>
          <a:ext cx="5009186" cy="426720"/>
        </p:xfrm>
        <a:graphic>
          <a:graphicData uri="http://schemas.openxmlformats.org/drawingml/2006/table">
            <a:tbl>
              <a:tblPr firstRow="1" bandRow="1">
                <a:tableStyleId>{5C22544A-7EE6-4342-B048-85BDC9FD1C3A}</a:tableStyleId>
              </a:tblPr>
              <a:tblGrid>
                <a:gridCol w="1299281">
                  <a:extLst>
                    <a:ext uri="{9D8B030D-6E8A-4147-A177-3AD203B41FA5}">
                      <a16:colId xmlns:a16="http://schemas.microsoft.com/office/drawing/2014/main" val="3719370246"/>
                    </a:ext>
                  </a:extLst>
                </a:gridCol>
                <a:gridCol w="1804364">
                  <a:extLst>
                    <a:ext uri="{9D8B030D-6E8A-4147-A177-3AD203B41FA5}">
                      <a16:colId xmlns:a16="http://schemas.microsoft.com/office/drawing/2014/main" val="406151279"/>
                    </a:ext>
                  </a:extLst>
                </a:gridCol>
                <a:gridCol w="1905541">
                  <a:extLst>
                    <a:ext uri="{9D8B030D-6E8A-4147-A177-3AD203B41FA5}">
                      <a16:colId xmlns:a16="http://schemas.microsoft.com/office/drawing/2014/main" val="986833223"/>
                    </a:ext>
                  </a:extLst>
                </a:gridCol>
              </a:tblGrid>
              <a:tr h="202246">
                <a:tc>
                  <a:txBody>
                    <a:bodyPr/>
                    <a:lstStyle/>
                    <a:p>
                      <a:pPr marL="0" lvl="0" algn="l">
                        <a:buNone/>
                      </a:pPr>
                      <a:r>
                        <a:rPr lang="en-US" sz="1200" b="1" i="0" u="none" strike="noStrike" kern="1200" noProof="0">
                          <a:solidFill>
                            <a:schemeClr val="tx1"/>
                          </a:solidFill>
                          <a:effectLst/>
                        </a:rPr>
                        <a:t>US Dollars ($)</a:t>
                      </a:r>
                      <a:endParaRPr lang="en-US" b="1"/>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marL="0" lvl="0" algn="r" rtl="0" eaLnBrk="1" fontAlgn="b" latinLnBrk="0" hangingPunct="1">
                        <a:buNone/>
                      </a:pPr>
                      <a:r>
                        <a:rPr lang="en-US" sz="1400" b="1" kern="1200">
                          <a:solidFill>
                            <a:schemeClr val="tx1">
                              <a:lumMod val="95000"/>
                              <a:lumOff val="5000"/>
                            </a:schemeClr>
                          </a:solidFill>
                          <a:effectLst/>
                          <a:latin typeface="Calibri"/>
                          <a:ea typeface="+mn-ea"/>
                          <a:cs typeface="+mn-cs"/>
                        </a:rPr>
                        <a:t>European with Penalty </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marL="0" lvl="0" algn="r" rtl="0" eaLnBrk="1" fontAlgn="b" latinLnBrk="0" hangingPunct="1">
                        <a:buNone/>
                      </a:pPr>
                      <a:r>
                        <a:rPr lang="en-US" sz="1400" b="1" kern="1200">
                          <a:solidFill>
                            <a:schemeClr val="tx1">
                              <a:lumMod val="95000"/>
                              <a:lumOff val="5000"/>
                            </a:schemeClr>
                          </a:solidFill>
                          <a:effectLst/>
                          <a:latin typeface="Calibri"/>
                          <a:ea typeface="+mn-ea"/>
                          <a:cs typeface="+mn-cs"/>
                        </a:rPr>
                        <a:t>European No Penalty </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extLst>
                  <a:ext uri="{0D108BD9-81ED-4DB2-BD59-A6C34878D82A}">
                    <a16:rowId xmlns:a16="http://schemas.microsoft.com/office/drawing/2014/main" val="342876551"/>
                  </a:ext>
                </a:extLst>
              </a:tr>
              <a:tr h="202246">
                <a:tc>
                  <a:txBody>
                    <a:bodyPr/>
                    <a:lstStyle/>
                    <a:p>
                      <a:pPr marL="0" lvl="0" algn="l" rtl="0" eaLnBrk="1" fontAlgn="b" latinLnBrk="0" hangingPunct="1">
                        <a:buNone/>
                      </a:pPr>
                      <a:r>
                        <a:rPr lang="en-US" sz="1200" b="1" kern="1200">
                          <a:solidFill>
                            <a:schemeClr val="tx1">
                              <a:lumMod val="95000"/>
                              <a:lumOff val="5000"/>
                            </a:schemeClr>
                          </a:solidFill>
                          <a:effectLst/>
                          <a:latin typeface="Calibri"/>
                          <a:ea typeface="+mn-ea"/>
                          <a:cs typeface="+mn-cs"/>
                        </a:rPr>
                        <a:t> </a:t>
                      </a:r>
                      <a:r>
                        <a:rPr lang="en-US" sz="1400" b="1" kern="1200">
                          <a:solidFill>
                            <a:schemeClr val="tx1">
                              <a:lumMod val="95000"/>
                              <a:lumOff val="5000"/>
                            </a:schemeClr>
                          </a:solidFill>
                          <a:effectLst/>
                          <a:latin typeface="Calibri"/>
                          <a:ea typeface="+mn-ea"/>
                          <a:cs typeface="+mn-cs"/>
                        </a:rPr>
                        <a:t>Black Scholes</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marL="0" lvl="0" algn="r" rtl="0" eaLnBrk="1" fontAlgn="b" latinLnBrk="0" hangingPunct="1">
                        <a:buNone/>
                      </a:pPr>
                      <a:r>
                        <a:rPr lang="en-US" sz="1200" b="0" kern="1200">
                          <a:solidFill>
                            <a:schemeClr val="tx1">
                              <a:lumMod val="95000"/>
                              <a:lumOff val="5000"/>
                            </a:schemeClr>
                          </a:solidFill>
                          <a:effectLst/>
                          <a:latin typeface="Calibri"/>
                          <a:ea typeface="+mn-ea"/>
                          <a:cs typeface="+mn-cs"/>
                        </a:rPr>
                        <a:t>-0.0295 </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marL="0" lvl="0" algn="r" rtl="0" eaLnBrk="1" fontAlgn="b" latinLnBrk="0" hangingPunct="1">
                        <a:buNone/>
                      </a:pPr>
                      <a:r>
                        <a:rPr lang="en-US" sz="1200" b="0" kern="1200">
                          <a:solidFill>
                            <a:schemeClr val="tx1">
                              <a:lumMod val="95000"/>
                              <a:lumOff val="5000"/>
                            </a:schemeClr>
                          </a:solidFill>
                          <a:effectLst/>
                          <a:latin typeface="Calibri"/>
                          <a:ea typeface="+mn-ea"/>
                          <a:cs typeface="+mn-cs"/>
                        </a:rPr>
                        <a:t>0.0338 </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extLst>
                  <a:ext uri="{0D108BD9-81ED-4DB2-BD59-A6C34878D82A}">
                    <a16:rowId xmlns:a16="http://schemas.microsoft.com/office/drawing/2014/main" val="32689668"/>
                  </a:ext>
                </a:extLst>
              </a:tr>
            </a:tbl>
          </a:graphicData>
        </a:graphic>
      </p:graphicFrame>
      <p:sp>
        <p:nvSpPr>
          <p:cNvPr id="8" name="TextBox 7">
            <a:extLst>
              <a:ext uri="{FF2B5EF4-FFF2-40B4-BE49-F238E27FC236}">
                <a16:creationId xmlns:a16="http://schemas.microsoft.com/office/drawing/2014/main" id="{1DB4BC87-1779-5906-0E8A-6F7D6604ED80}"/>
              </a:ext>
            </a:extLst>
          </p:cNvPr>
          <p:cNvSpPr txBox="1"/>
          <p:nvPr/>
        </p:nvSpPr>
        <p:spPr>
          <a:xfrm>
            <a:off x="1041065" y="2886754"/>
            <a:ext cx="2743200" cy="584775"/>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285750" indent="-285750">
              <a:lnSpc>
                <a:spcPct val="85000"/>
              </a:lnSpc>
              <a:spcAft>
                <a:spcPts val="600"/>
              </a:spcAft>
              <a:buClr>
                <a:schemeClr val="accent2"/>
              </a:buClr>
              <a:buSzPct val="70000"/>
              <a:buFont typeface="Arial" pitchFamily="34" charset="0"/>
            </a:pPr>
            <a:endParaRPr lang="en-US"/>
          </a:p>
          <a:p>
            <a:pPr marL="285750" indent="-285750">
              <a:lnSpc>
                <a:spcPct val="85000"/>
              </a:lnSpc>
              <a:spcAft>
                <a:spcPts val="600"/>
              </a:spcAft>
              <a:buClr>
                <a:schemeClr val="accent2"/>
              </a:buClr>
              <a:buSzPct val="70000"/>
              <a:buFont typeface="Arial" pitchFamily="34" charset="0"/>
            </a:pPr>
            <a:endParaRPr lang="en-US"/>
          </a:p>
        </p:txBody>
      </p:sp>
      <p:sp>
        <p:nvSpPr>
          <p:cNvPr id="3" name="TextBox 2">
            <a:extLst>
              <a:ext uri="{FF2B5EF4-FFF2-40B4-BE49-F238E27FC236}">
                <a16:creationId xmlns:a16="http://schemas.microsoft.com/office/drawing/2014/main" id="{88F9EBE3-7107-ABEF-159D-3A81CA700A07}"/>
              </a:ext>
            </a:extLst>
          </p:cNvPr>
          <p:cNvSpPr txBox="1"/>
          <p:nvPr/>
        </p:nvSpPr>
        <p:spPr>
          <a:xfrm>
            <a:off x="2502959" y="1193586"/>
            <a:ext cx="4755427" cy="220060"/>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285750" indent="-285750">
              <a:lnSpc>
                <a:spcPct val="85000"/>
              </a:lnSpc>
              <a:spcAft>
                <a:spcPts val="600"/>
              </a:spcAft>
              <a:buClr>
                <a:schemeClr val="accent2"/>
              </a:buClr>
              <a:buSzPct val="70000"/>
              <a:buFont typeface="Arial" pitchFamily="34" charset="0"/>
            </a:pPr>
            <a:r>
              <a:rPr lang="en-US" sz="1400" u="sng"/>
              <a:t>Prices of contracts using Black-Scholes Model</a:t>
            </a:r>
            <a:endParaRPr lang="en-US" sz="1400" u="sng">
              <a:cs typeface="Arial"/>
            </a:endParaRPr>
          </a:p>
        </p:txBody>
      </p:sp>
      <p:sp>
        <p:nvSpPr>
          <p:cNvPr id="6" name="TextBox 5">
            <a:extLst>
              <a:ext uri="{FF2B5EF4-FFF2-40B4-BE49-F238E27FC236}">
                <a16:creationId xmlns:a16="http://schemas.microsoft.com/office/drawing/2014/main" id="{C6DD63E4-6BD0-2846-F909-9D8BC975A56E}"/>
              </a:ext>
            </a:extLst>
          </p:cNvPr>
          <p:cNvSpPr txBox="1"/>
          <p:nvPr/>
        </p:nvSpPr>
        <p:spPr>
          <a:xfrm>
            <a:off x="459580" y="4827332"/>
            <a:ext cx="8226861" cy="1237262"/>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342900" indent="-342900">
              <a:lnSpc>
                <a:spcPct val="85000"/>
              </a:lnSpc>
              <a:spcAft>
                <a:spcPts val="600"/>
              </a:spcAft>
              <a:buClr>
                <a:schemeClr val="accent2"/>
              </a:buClr>
              <a:buSzPct val="70000"/>
              <a:buFont typeface="Wingdings"/>
              <a:buChar char="Ø"/>
            </a:pPr>
            <a:r>
              <a:rPr lang="en-US" sz="1600">
                <a:ea typeface="+mn-lt"/>
                <a:cs typeface="+mn-lt"/>
              </a:rPr>
              <a:t>As we have accounted for negative payoff, price for European options with penalty should be lower than the options without penalty.</a:t>
            </a:r>
            <a:endParaRPr lang="en-US">
              <a:cs typeface="Arial"/>
            </a:endParaRPr>
          </a:p>
          <a:p>
            <a:pPr marL="342900" indent="-342900">
              <a:lnSpc>
                <a:spcPct val="85000"/>
              </a:lnSpc>
              <a:spcAft>
                <a:spcPts val="600"/>
              </a:spcAft>
              <a:buClr>
                <a:schemeClr val="accent2"/>
              </a:buClr>
              <a:buSzPct val="70000"/>
              <a:buFont typeface="Wingdings"/>
              <a:buChar char="Ø"/>
            </a:pPr>
            <a:endParaRPr lang="en-US" sz="1600">
              <a:ea typeface="+mn-lt"/>
              <a:cs typeface="+mn-lt"/>
            </a:endParaRPr>
          </a:p>
          <a:p>
            <a:pPr marL="342900" indent="-342900">
              <a:lnSpc>
                <a:spcPct val="85000"/>
              </a:lnSpc>
              <a:spcAft>
                <a:spcPts val="600"/>
              </a:spcAft>
              <a:buClr>
                <a:schemeClr val="accent2"/>
              </a:buClr>
              <a:buSzPct val="70000"/>
              <a:buFont typeface="Wingdings"/>
              <a:buChar char="Ø"/>
            </a:pPr>
            <a:r>
              <a:rPr lang="en-US" sz="1600">
                <a:ea typeface="+mn-lt"/>
                <a:cs typeface="+mn-lt"/>
              </a:rPr>
              <a:t>Since Black-Scholes model only supports European options, we used binomial tree and MC simulations for pricing American options.</a:t>
            </a:r>
          </a:p>
        </p:txBody>
      </p:sp>
      <p:pic>
        <p:nvPicPr>
          <p:cNvPr id="11" name="Picture 11" descr="Chart, bar chart&#10;&#10;Description automatically generated">
            <a:extLst>
              <a:ext uri="{FF2B5EF4-FFF2-40B4-BE49-F238E27FC236}">
                <a16:creationId xmlns:a16="http://schemas.microsoft.com/office/drawing/2014/main" id="{52801926-90F6-C871-E7E3-EE3FD3E2A6BF}"/>
              </a:ext>
            </a:extLst>
          </p:cNvPr>
          <p:cNvPicPr>
            <a:picLocks noGrp="1" noChangeAspect="1"/>
          </p:cNvPicPr>
          <p:nvPr>
            <p:ph idx="1"/>
          </p:nvPr>
        </p:nvPicPr>
        <p:blipFill>
          <a:blip r:embed="rId2"/>
          <a:stretch>
            <a:fillRect/>
          </a:stretch>
        </p:blipFill>
        <p:spPr>
          <a:xfrm>
            <a:off x="1738096" y="1999880"/>
            <a:ext cx="5146871" cy="2654652"/>
          </a:xfrm>
        </p:spPr>
      </p:pic>
      <p:sp>
        <p:nvSpPr>
          <p:cNvPr id="4" name="TextBox 3">
            <a:extLst>
              <a:ext uri="{FF2B5EF4-FFF2-40B4-BE49-F238E27FC236}">
                <a16:creationId xmlns:a16="http://schemas.microsoft.com/office/drawing/2014/main" id="{A13CCCF0-4A7A-3D8B-2C77-6057D779252E}"/>
              </a:ext>
            </a:extLst>
          </p:cNvPr>
          <p:cNvSpPr txBox="1"/>
          <p:nvPr/>
        </p:nvSpPr>
        <p:spPr>
          <a:xfrm>
            <a:off x="1820707" y="2083698"/>
            <a:ext cx="1577947" cy="180819"/>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a:lnSpc>
                <a:spcPct val="85000"/>
              </a:lnSpc>
              <a:spcAft>
                <a:spcPts val="600"/>
              </a:spcAft>
              <a:buClr>
                <a:schemeClr val="accent2"/>
              </a:buClr>
              <a:buSzPct val="70000"/>
            </a:pPr>
            <a:r>
              <a:rPr lang="en-US" sz="1100" b="1" dirty="0">
                <a:solidFill>
                  <a:schemeClr val="bg2">
                    <a:lumMod val="20000"/>
                    <a:lumOff val="80000"/>
                  </a:schemeClr>
                </a:solidFill>
                <a:cs typeface="Arial"/>
              </a:rPr>
              <a:t>Units – US Dollars ($)</a:t>
            </a:r>
            <a:endParaRPr lang="en-US" sz="1100" dirty="0">
              <a:solidFill>
                <a:schemeClr val="bg2">
                  <a:lumMod val="20000"/>
                  <a:lumOff val="80000"/>
                </a:schemeClr>
              </a:solidFill>
            </a:endParaRPr>
          </a:p>
        </p:txBody>
      </p:sp>
    </p:spTree>
    <p:extLst>
      <p:ext uri="{BB962C8B-B14F-4D97-AF65-F5344CB8AC3E}">
        <p14:creationId xmlns:p14="http://schemas.microsoft.com/office/powerpoint/2010/main" val="12709033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BBD8-84C9-529F-BD6D-96CB82221FD5}"/>
              </a:ext>
            </a:extLst>
          </p:cNvPr>
          <p:cNvSpPr>
            <a:spLocks noGrp="1"/>
          </p:cNvSpPr>
          <p:nvPr>
            <p:ph type="title"/>
          </p:nvPr>
        </p:nvSpPr>
        <p:spPr>
          <a:xfrm>
            <a:off x="457200" y="153346"/>
            <a:ext cx="8229600" cy="860400"/>
          </a:xfrm>
        </p:spPr>
        <p:txBody>
          <a:bodyPr vert="horz" lIns="0" tIns="0" rIns="0" bIns="0" rtlCol="0" anchor="ctr" anchorCtr="0">
            <a:noAutofit/>
          </a:bodyPr>
          <a:lstStyle/>
          <a:p>
            <a:r>
              <a:rPr lang="en-US" sz="2400">
                <a:solidFill>
                  <a:schemeClr val="tx1"/>
                </a:solidFill>
                <a:latin typeface="Arial"/>
                <a:cs typeface="Arial"/>
              </a:rPr>
              <a:t>Binomial Tree Model</a:t>
            </a:r>
          </a:p>
        </p:txBody>
      </p:sp>
      <p:sp>
        <p:nvSpPr>
          <p:cNvPr id="3" name="Content Placeholder 2">
            <a:extLst>
              <a:ext uri="{FF2B5EF4-FFF2-40B4-BE49-F238E27FC236}">
                <a16:creationId xmlns:a16="http://schemas.microsoft.com/office/drawing/2014/main" id="{0764130F-8869-1EE9-996F-B5F3170D6608}"/>
              </a:ext>
            </a:extLst>
          </p:cNvPr>
          <p:cNvSpPr>
            <a:spLocks noGrp="1"/>
          </p:cNvSpPr>
          <p:nvPr>
            <p:ph idx="1"/>
          </p:nvPr>
        </p:nvSpPr>
        <p:spPr/>
        <p:txBody>
          <a:bodyPr/>
          <a:lstStyle/>
          <a:p>
            <a:pPr>
              <a:buFont typeface="Wingdings" pitchFamily="34" charset="0"/>
              <a:buChar char="Ø"/>
            </a:pPr>
            <a:r>
              <a:rPr lang="en-US" sz="1600">
                <a:solidFill>
                  <a:schemeClr val="tx1"/>
                </a:solidFill>
                <a:ea typeface="+mn-lt"/>
                <a:cs typeface="+mn-lt"/>
              </a:rPr>
              <a:t>Model prices only moving up or down by fixed factor</a:t>
            </a:r>
            <a:endParaRPr lang="en-US">
              <a:solidFill>
                <a:schemeClr val="tx1"/>
              </a:solidFill>
            </a:endParaRPr>
          </a:p>
          <a:p>
            <a:pPr>
              <a:buFont typeface="Wingdings" pitchFamily="34" charset="0"/>
              <a:buChar char="Ø"/>
            </a:pPr>
            <a:r>
              <a:rPr lang="en-US" sz="1600">
                <a:solidFill>
                  <a:schemeClr val="tx1"/>
                </a:solidFill>
                <a:ea typeface="+mn-lt"/>
                <a:cs typeface="+mn-lt"/>
              </a:rPr>
              <a:t>Cox-Ross-Rubinstein methodology</a:t>
            </a:r>
          </a:p>
          <a:p>
            <a:pPr marL="709295" lvl="1" indent="-353695">
              <a:buFont typeface="Wingdings" pitchFamily="34" charset="0"/>
              <a:buChar char="Ø"/>
            </a:pPr>
            <a:r>
              <a:rPr lang="en-US" sz="1600">
                <a:solidFill>
                  <a:schemeClr val="tx1"/>
                </a:solidFill>
                <a:ea typeface="+mn-lt"/>
                <a:cs typeface="+mn-lt"/>
              </a:rPr>
              <a:t>u , d : Factor of stock price movement</a:t>
            </a:r>
          </a:p>
          <a:p>
            <a:pPr marL="709295" lvl="1" indent="-353695">
              <a:buFont typeface="Wingdings" pitchFamily="34" charset="0"/>
              <a:buChar char="Ø"/>
            </a:pPr>
            <a:r>
              <a:rPr lang="en-US" sz="1600">
                <a:solidFill>
                  <a:schemeClr val="tx1"/>
                </a:solidFill>
                <a:ea typeface="+mn-lt"/>
                <a:cs typeface="+mn-lt"/>
              </a:rPr>
              <a:t>p : Risk-neutral probability of price going up</a:t>
            </a:r>
          </a:p>
          <a:p>
            <a:pPr>
              <a:buFont typeface="Wingdings" pitchFamily="34" charset="0"/>
              <a:buChar char="Ø"/>
            </a:pPr>
            <a:r>
              <a:rPr lang="en-US" sz="1600">
                <a:solidFill>
                  <a:schemeClr val="tx1"/>
                </a:solidFill>
                <a:ea typeface="+mn-lt"/>
                <a:cs typeface="+mn-lt"/>
              </a:rPr>
              <a:t>Construct tree of stock prices</a:t>
            </a:r>
          </a:p>
          <a:p>
            <a:pPr marL="709295" lvl="1" indent="-353695">
              <a:buFont typeface="Wingdings" pitchFamily="34" charset="0"/>
              <a:buChar char="Ø"/>
            </a:pPr>
            <a:endParaRPr lang="en-US" sz="1600">
              <a:solidFill>
                <a:schemeClr val="tx1"/>
              </a:solidFill>
              <a:ea typeface="+mn-lt"/>
              <a:cs typeface="+mn-lt"/>
            </a:endParaRPr>
          </a:p>
          <a:p>
            <a:pPr marL="709295" lvl="1" indent="-353695">
              <a:buFont typeface="Wingdings" pitchFamily="34" charset="0"/>
              <a:buChar char="Ø"/>
            </a:pPr>
            <a:endParaRPr lang="en-US" sz="1600">
              <a:solidFill>
                <a:schemeClr val="tx1"/>
              </a:solidFill>
              <a:ea typeface="+mn-lt"/>
              <a:cs typeface="+mn-lt"/>
            </a:endParaRPr>
          </a:p>
          <a:p>
            <a:pPr>
              <a:buFont typeface="Wingdings" pitchFamily="34" charset="0"/>
              <a:buChar char="Ø"/>
            </a:pPr>
            <a:r>
              <a:rPr lang="en-US" sz="1600">
                <a:solidFill>
                  <a:schemeClr val="tx1"/>
                </a:solidFill>
                <a:ea typeface="+mn-lt"/>
                <a:cs typeface="+mn-lt"/>
              </a:rPr>
              <a:t>Construct tree of payoffs</a:t>
            </a:r>
          </a:p>
          <a:p>
            <a:pPr marL="709295" lvl="1" indent="-353695">
              <a:buFont typeface="Wingdings" pitchFamily="34" charset="0"/>
              <a:buChar char="Ø"/>
            </a:pPr>
            <a:endParaRPr lang="en-US" sz="1600">
              <a:solidFill>
                <a:schemeClr val="tx1"/>
              </a:solidFill>
              <a:ea typeface="+mn-lt"/>
              <a:cs typeface="+mn-lt"/>
            </a:endParaRPr>
          </a:p>
          <a:p>
            <a:pPr marL="709295" lvl="1" indent="-353695">
              <a:buFont typeface="Wingdings" pitchFamily="34" charset="0"/>
              <a:buChar char="Ø"/>
            </a:pPr>
            <a:endParaRPr lang="en-US" sz="1600">
              <a:solidFill>
                <a:schemeClr val="tx1"/>
              </a:solidFill>
              <a:ea typeface="+mn-lt"/>
              <a:cs typeface="+mn-lt"/>
            </a:endParaRPr>
          </a:p>
          <a:p>
            <a:pPr>
              <a:buFont typeface="Wingdings" pitchFamily="34" charset="0"/>
              <a:buChar char="Ø"/>
            </a:pPr>
            <a:endParaRPr lang="en-US" sz="1600">
              <a:solidFill>
                <a:schemeClr val="tx1"/>
              </a:solidFill>
              <a:ea typeface="+mn-lt"/>
              <a:cs typeface="+mn-lt"/>
            </a:endParaRPr>
          </a:p>
          <a:p>
            <a:pPr>
              <a:buFont typeface="Wingdings" pitchFamily="34" charset="0"/>
              <a:buChar char="Ø"/>
            </a:pPr>
            <a:r>
              <a:rPr lang="en-US" sz="1600">
                <a:solidFill>
                  <a:schemeClr val="tx1"/>
                </a:solidFill>
                <a:ea typeface="+mn-lt"/>
                <a:cs typeface="+mn-lt"/>
              </a:rPr>
              <a:t>Price = Discounted Risk-Neutral Expectation of Payoffs</a:t>
            </a:r>
            <a:endParaRPr lang="en-US">
              <a:solidFill>
                <a:schemeClr val="tx1"/>
              </a:solidFill>
            </a:endParaRPr>
          </a:p>
          <a:p>
            <a:pPr>
              <a:buFont typeface="Wingdings" pitchFamily="34" charset="0"/>
              <a:buChar char="Ø"/>
            </a:pPr>
            <a:r>
              <a:rPr lang="en-US" sz="1600">
                <a:solidFill>
                  <a:schemeClr val="tx1"/>
                </a:solidFill>
                <a:ea typeface="+mn-lt"/>
                <a:cs typeface="+mn-lt"/>
              </a:rPr>
              <a:t>European Option: Payoffs at maturity</a:t>
            </a:r>
          </a:p>
          <a:p>
            <a:pPr marL="709295" lvl="1" indent="-353695">
              <a:buFont typeface="Wingdings" pitchFamily="34" charset="0"/>
              <a:buChar char="Ø"/>
            </a:pPr>
            <a:r>
              <a:rPr lang="en-US" sz="1600">
                <a:solidFill>
                  <a:schemeClr val="tx1"/>
                </a:solidFill>
                <a:ea typeface="+mn-lt"/>
                <a:cs typeface="+mn-lt"/>
              </a:rPr>
              <a:t>Calculate risk-neutral expectation of payoffs</a:t>
            </a:r>
          </a:p>
          <a:p>
            <a:pPr>
              <a:buFont typeface="Wingdings" pitchFamily="34" charset="0"/>
              <a:buChar char="Ø"/>
            </a:pPr>
            <a:r>
              <a:rPr lang="en-US" sz="1600">
                <a:solidFill>
                  <a:schemeClr val="tx1"/>
                </a:solidFill>
                <a:ea typeface="+mn-lt"/>
                <a:cs typeface="+mn-lt"/>
              </a:rPr>
              <a:t>American Option: Backwards Induction</a:t>
            </a:r>
            <a:endParaRPr lang="en-US">
              <a:solidFill>
                <a:schemeClr val="tx1"/>
              </a:solidFill>
            </a:endParaRPr>
          </a:p>
          <a:p>
            <a:pPr marL="709295" lvl="1" indent="-353695">
              <a:buFont typeface="Wingdings" pitchFamily="34" charset="0"/>
              <a:buChar char="Ø"/>
            </a:pPr>
            <a:r>
              <a:rPr lang="en-US" sz="1600">
                <a:solidFill>
                  <a:schemeClr val="tx1"/>
                </a:solidFill>
                <a:ea typeface="+mn-lt"/>
                <a:cs typeface="+mn-lt"/>
              </a:rPr>
              <a:t>Compare continuation value and early exercise value at every</a:t>
            </a:r>
            <a:r>
              <a:rPr lang="en-US" sz="1200">
                <a:solidFill>
                  <a:schemeClr val="tx1"/>
                </a:solidFill>
                <a:cs typeface="Arial"/>
              </a:rPr>
              <a:t> </a:t>
            </a:r>
            <a:r>
              <a:rPr lang="en-US" sz="1600">
                <a:solidFill>
                  <a:schemeClr val="tx1"/>
                </a:solidFill>
                <a:ea typeface="+mn-lt"/>
                <a:cs typeface="+mn-lt"/>
              </a:rPr>
              <a:t>node</a:t>
            </a:r>
          </a:p>
          <a:p>
            <a:endParaRPr lang="en-US" sz="1600">
              <a:solidFill>
                <a:schemeClr val="tx1"/>
              </a:solidFill>
              <a:ea typeface="+mn-lt"/>
              <a:cs typeface="+mn-lt"/>
            </a:endParaRPr>
          </a:p>
        </p:txBody>
      </p:sp>
      <p:pic>
        <p:nvPicPr>
          <p:cNvPr id="6" name="Picture 6">
            <a:extLst>
              <a:ext uri="{FF2B5EF4-FFF2-40B4-BE49-F238E27FC236}">
                <a16:creationId xmlns:a16="http://schemas.microsoft.com/office/drawing/2014/main" id="{60F76504-9C68-64C8-BFA4-8FA445B47D57}"/>
              </a:ext>
            </a:extLst>
          </p:cNvPr>
          <p:cNvPicPr>
            <a:picLocks noChangeAspect="1"/>
          </p:cNvPicPr>
          <p:nvPr/>
        </p:nvPicPr>
        <p:blipFill>
          <a:blip r:embed="rId2"/>
          <a:stretch>
            <a:fillRect/>
          </a:stretch>
        </p:blipFill>
        <p:spPr>
          <a:xfrm>
            <a:off x="774586" y="2888894"/>
            <a:ext cx="2932215" cy="542051"/>
          </a:xfrm>
          <a:prstGeom prst="rect">
            <a:avLst/>
          </a:prstGeom>
        </p:spPr>
      </p:pic>
      <p:pic>
        <p:nvPicPr>
          <p:cNvPr id="5" name="Picture 6" descr="Diagram&#10;&#10;Description automatically generated">
            <a:extLst>
              <a:ext uri="{FF2B5EF4-FFF2-40B4-BE49-F238E27FC236}">
                <a16:creationId xmlns:a16="http://schemas.microsoft.com/office/drawing/2014/main" id="{C27424AA-A0B8-BCD0-E801-599401A91852}"/>
              </a:ext>
            </a:extLst>
          </p:cNvPr>
          <p:cNvPicPr>
            <a:picLocks noChangeAspect="1"/>
          </p:cNvPicPr>
          <p:nvPr/>
        </p:nvPicPr>
        <p:blipFill rotWithShape="1">
          <a:blip r:embed="rId3"/>
          <a:srcRect l="188" r="41978" b="-377"/>
          <a:stretch/>
        </p:blipFill>
        <p:spPr>
          <a:xfrm>
            <a:off x="5474476" y="1157488"/>
            <a:ext cx="3328478" cy="3376644"/>
          </a:xfrm>
          <a:prstGeom prst="rect">
            <a:avLst/>
          </a:prstGeom>
        </p:spPr>
      </p:pic>
      <p:pic>
        <p:nvPicPr>
          <p:cNvPr id="8" name="Picture 8">
            <a:extLst>
              <a:ext uri="{FF2B5EF4-FFF2-40B4-BE49-F238E27FC236}">
                <a16:creationId xmlns:a16="http://schemas.microsoft.com/office/drawing/2014/main" id="{B4A952D4-8A84-9C30-7858-4DE1E3DB271E}"/>
              </a:ext>
            </a:extLst>
          </p:cNvPr>
          <p:cNvPicPr>
            <a:picLocks noChangeAspect="1"/>
          </p:cNvPicPr>
          <p:nvPr/>
        </p:nvPicPr>
        <p:blipFill>
          <a:blip r:embed="rId4"/>
          <a:stretch>
            <a:fillRect/>
          </a:stretch>
        </p:blipFill>
        <p:spPr>
          <a:xfrm>
            <a:off x="-328386" y="3717823"/>
            <a:ext cx="5482771" cy="1018928"/>
          </a:xfrm>
          <a:prstGeom prst="rect">
            <a:avLst/>
          </a:prstGeom>
        </p:spPr>
      </p:pic>
    </p:spTree>
    <p:extLst>
      <p:ext uri="{BB962C8B-B14F-4D97-AF65-F5344CB8AC3E}">
        <p14:creationId xmlns:p14="http://schemas.microsoft.com/office/powerpoint/2010/main" val="29554697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9331-6AE4-00E3-DA72-DA9543FA15C3}"/>
              </a:ext>
            </a:extLst>
          </p:cNvPr>
          <p:cNvSpPr>
            <a:spLocks noGrp="1"/>
          </p:cNvSpPr>
          <p:nvPr>
            <p:ph type="title"/>
          </p:nvPr>
        </p:nvSpPr>
        <p:spPr>
          <a:xfrm>
            <a:off x="445105" y="153219"/>
            <a:ext cx="8229600" cy="860400"/>
          </a:xfrm>
        </p:spPr>
        <p:txBody>
          <a:bodyPr vert="horz" lIns="0" tIns="0" rIns="0" bIns="0" rtlCol="0" anchor="ctr" anchorCtr="0">
            <a:noAutofit/>
          </a:bodyPr>
          <a:lstStyle/>
          <a:p>
            <a:r>
              <a:rPr lang="en-US" sz="2400">
                <a:solidFill>
                  <a:schemeClr val="tx1"/>
                </a:solidFill>
                <a:latin typeface="Arial"/>
                <a:cs typeface="Arial"/>
              </a:rPr>
              <a:t>Results - Binomial Model</a:t>
            </a:r>
          </a:p>
        </p:txBody>
      </p:sp>
      <p:graphicFrame>
        <p:nvGraphicFramePr>
          <p:cNvPr id="10" name="Content Placeholder 9">
            <a:extLst>
              <a:ext uri="{FF2B5EF4-FFF2-40B4-BE49-F238E27FC236}">
                <a16:creationId xmlns:a16="http://schemas.microsoft.com/office/drawing/2014/main" id="{2391DEB7-E6A5-0080-8A63-B3D68DF0CEA4}"/>
              </a:ext>
            </a:extLst>
          </p:cNvPr>
          <p:cNvGraphicFramePr>
            <a:graphicFrameLocks noGrp="1"/>
          </p:cNvGraphicFramePr>
          <p:nvPr>
            <p:ph idx="1"/>
            <p:extLst>
              <p:ext uri="{D42A27DB-BD31-4B8C-83A1-F6EECF244321}">
                <p14:modId xmlns:p14="http://schemas.microsoft.com/office/powerpoint/2010/main" val="2013941916"/>
              </p:ext>
            </p:extLst>
          </p:nvPr>
        </p:nvGraphicFramePr>
        <p:xfrm>
          <a:off x="417203" y="1422259"/>
          <a:ext cx="8284352" cy="453648"/>
        </p:xfrm>
        <a:graphic>
          <a:graphicData uri="http://schemas.openxmlformats.org/drawingml/2006/table">
            <a:tbl>
              <a:tblPr firstRow="1" bandRow="1">
                <a:tableStyleId>{5C22544A-7EE6-4342-B048-85BDC9FD1C3A}</a:tableStyleId>
              </a:tblPr>
              <a:tblGrid>
                <a:gridCol w="1183479">
                  <a:extLst>
                    <a:ext uri="{9D8B030D-6E8A-4147-A177-3AD203B41FA5}">
                      <a16:colId xmlns:a16="http://schemas.microsoft.com/office/drawing/2014/main" val="403066654"/>
                    </a:ext>
                  </a:extLst>
                </a:gridCol>
                <a:gridCol w="1894399">
                  <a:extLst>
                    <a:ext uri="{9D8B030D-6E8A-4147-A177-3AD203B41FA5}">
                      <a16:colId xmlns:a16="http://schemas.microsoft.com/office/drawing/2014/main" val="149655752"/>
                    </a:ext>
                  </a:extLst>
                </a:gridCol>
                <a:gridCol w="1656038">
                  <a:extLst>
                    <a:ext uri="{9D8B030D-6E8A-4147-A177-3AD203B41FA5}">
                      <a16:colId xmlns:a16="http://schemas.microsoft.com/office/drawing/2014/main" val="3525971923"/>
                    </a:ext>
                  </a:extLst>
                </a:gridCol>
                <a:gridCol w="1853079">
                  <a:extLst>
                    <a:ext uri="{9D8B030D-6E8A-4147-A177-3AD203B41FA5}">
                      <a16:colId xmlns:a16="http://schemas.microsoft.com/office/drawing/2014/main" val="158830940"/>
                    </a:ext>
                  </a:extLst>
                </a:gridCol>
                <a:gridCol w="1697357">
                  <a:extLst>
                    <a:ext uri="{9D8B030D-6E8A-4147-A177-3AD203B41FA5}">
                      <a16:colId xmlns:a16="http://schemas.microsoft.com/office/drawing/2014/main" val="3676918631"/>
                    </a:ext>
                  </a:extLst>
                </a:gridCol>
              </a:tblGrid>
              <a:tr h="260083">
                <a:tc>
                  <a:txBody>
                    <a:bodyPr/>
                    <a:lstStyle/>
                    <a:p>
                      <a:pPr lvl="0" algn="l">
                        <a:buNone/>
                      </a:pPr>
                      <a:r>
                        <a:rPr lang="en-US" sz="1200" b="1" i="0" u="none" strike="noStrike" noProof="0">
                          <a:solidFill>
                            <a:schemeClr val="tx1"/>
                          </a:solidFill>
                          <a:effectLst/>
                        </a:rPr>
                        <a:t>US Dollars ($)</a:t>
                      </a:r>
                      <a:endParaRPr lang="en-US" b="1"/>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algn="r" fontAlgn="b"/>
                      <a:r>
                        <a:rPr lang="en-US" sz="1200">
                          <a:solidFill>
                            <a:schemeClr val="tx1">
                              <a:lumMod val="95000"/>
                              <a:lumOff val="5000"/>
                            </a:schemeClr>
                          </a:solidFill>
                          <a:effectLst/>
                        </a:rPr>
                        <a:t>European with Penalty</a:t>
                      </a:r>
                      <a:endParaRPr lang="en-US" sz="1200">
                        <a:solidFill>
                          <a:schemeClr val="tx1">
                            <a:lumMod val="95000"/>
                            <a:lumOff val="5000"/>
                          </a:schemeClr>
                        </a:solidFill>
                        <a:effectLst/>
                        <a:latin typeface="Calibri"/>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algn="r" fontAlgn="b"/>
                      <a:r>
                        <a:rPr lang="en-US" sz="1200">
                          <a:solidFill>
                            <a:schemeClr val="tx1">
                              <a:lumMod val="95000"/>
                              <a:lumOff val="5000"/>
                            </a:schemeClr>
                          </a:solidFill>
                          <a:effectLst/>
                        </a:rPr>
                        <a:t>European No Penalty</a:t>
                      </a:r>
                      <a:endParaRPr lang="en-US" sz="1200">
                        <a:solidFill>
                          <a:schemeClr val="tx1">
                            <a:lumMod val="95000"/>
                            <a:lumOff val="5000"/>
                          </a:schemeClr>
                        </a:solidFill>
                        <a:effectLst/>
                        <a:latin typeface="Calibri"/>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algn="r" fontAlgn="b"/>
                      <a:r>
                        <a:rPr lang="en-US" sz="1200">
                          <a:solidFill>
                            <a:schemeClr val="tx1">
                              <a:lumMod val="95000"/>
                              <a:lumOff val="5000"/>
                            </a:schemeClr>
                          </a:solidFill>
                          <a:effectLst/>
                        </a:rPr>
                        <a:t>American with Penalty</a:t>
                      </a:r>
                      <a:endParaRPr lang="en-US" sz="1200">
                        <a:solidFill>
                          <a:schemeClr val="tx1">
                            <a:lumMod val="95000"/>
                            <a:lumOff val="5000"/>
                          </a:schemeClr>
                        </a:solidFill>
                        <a:effectLst/>
                        <a:latin typeface="Calibri"/>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algn="r" fontAlgn="b"/>
                      <a:r>
                        <a:rPr lang="en-US" sz="1200">
                          <a:solidFill>
                            <a:schemeClr val="tx1">
                              <a:lumMod val="95000"/>
                              <a:lumOff val="5000"/>
                            </a:schemeClr>
                          </a:solidFill>
                          <a:effectLst/>
                        </a:rPr>
                        <a:t>American No Penalty</a:t>
                      </a:r>
                      <a:endParaRPr lang="en-US" sz="1200">
                        <a:solidFill>
                          <a:schemeClr val="tx1">
                            <a:lumMod val="95000"/>
                            <a:lumOff val="5000"/>
                          </a:schemeClr>
                        </a:solidFill>
                        <a:effectLst/>
                        <a:latin typeface="Calibri"/>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extLst>
                  <a:ext uri="{0D108BD9-81ED-4DB2-BD59-A6C34878D82A}">
                    <a16:rowId xmlns:a16="http://schemas.microsoft.com/office/drawing/2014/main" val="927782857"/>
                  </a:ext>
                </a:extLst>
              </a:tr>
              <a:tr h="193565">
                <a:tc>
                  <a:txBody>
                    <a:bodyPr/>
                    <a:lstStyle/>
                    <a:p>
                      <a:pPr algn="l" fontAlgn="b"/>
                      <a:r>
                        <a:rPr lang="en-US" sz="1200" b="1">
                          <a:effectLst/>
                        </a:rPr>
                        <a:t>Binomial Tree</a:t>
                      </a:r>
                      <a:endParaRPr lang="en-US" sz="1200" b="1">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algn="r" fontAlgn="b"/>
                      <a:r>
                        <a:rPr lang="en-US" sz="1200">
                          <a:effectLst/>
                        </a:rPr>
                        <a:t>-0.0281</a:t>
                      </a:r>
                      <a:endParaRPr lang="en-US" sz="12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algn="r" fontAlgn="b"/>
                      <a:r>
                        <a:rPr lang="en-US" sz="1200">
                          <a:effectLst/>
                        </a:rPr>
                        <a:t>                 0.0345</a:t>
                      </a:r>
                      <a:endParaRPr lang="en-US" sz="12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algn="r" fontAlgn="b"/>
                      <a:r>
                        <a:rPr lang="en-US" sz="1200">
                          <a:effectLst/>
                        </a:rPr>
                        <a:t>0.0275</a:t>
                      </a:r>
                      <a:endParaRPr lang="en-US" sz="12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tc>
                  <a:txBody>
                    <a:bodyPr/>
                    <a:lstStyle/>
                    <a:p>
                      <a:pPr algn="r" fontAlgn="b"/>
                      <a:r>
                        <a:rPr lang="en-US" sz="1200">
                          <a:effectLst/>
                        </a:rPr>
                        <a:t>0.0623</a:t>
                      </a:r>
                      <a:endParaRPr lang="en-US" sz="12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solidFill>
                      <a:schemeClr val="tx2"/>
                    </a:solidFill>
                  </a:tcPr>
                </a:tc>
                <a:extLst>
                  <a:ext uri="{0D108BD9-81ED-4DB2-BD59-A6C34878D82A}">
                    <a16:rowId xmlns:a16="http://schemas.microsoft.com/office/drawing/2014/main" val="2197632726"/>
                  </a:ext>
                </a:extLst>
              </a:tr>
            </a:tbl>
          </a:graphicData>
        </a:graphic>
      </p:graphicFrame>
      <p:sp>
        <p:nvSpPr>
          <p:cNvPr id="6" name="Content Placeholder 2">
            <a:extLst>
              <a:ext uri="{FF2B5EF4-FFF2-40B4-BE49-F238E27FC236}">
                <a16:creationId xmlns:a16="http://schemas.microsoft.com/office/drawing/2014/main" id="{D8A5B5C8-3BD8-3A65-56D7-50D68488147D}"/>
              </a:ext>
            </a:extLst>
          </p:cNvPr>
          <p:cNvSpPr txBox="1">
            <a:spLocks/>
          </p:cNvSpPr>
          <p:nvPr/>
        </p:nvSpPr>
        <p:spPr>
          <a:xfrm>
            <a:off x="446478" y="4788220"/>
            <a:ext cx="8234706" cy="1085562"/>
          </a:xfrm>
          <a:prstGeom prst="rect">
            <a:avLst/>
          </a:prstGeom>
        </p:spPr>
        <p:txBody>
          <a:bodyPr vert="horz" lIns="0" tIns="0" rIns="0" bIns="0" rtlCol="0" anchor="t" anchorCtr="0">
            <a:no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rgbClr val="808080"/>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rgbClr val="808080"/>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rgbClr val="808080"/>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rgbClr val="808080"/>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rgbClr val="80808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34" charset="0"/>
              <a:buChar char="Ø"/>
            </a:pPr>
            <a:r>
              <a:rPr lang="en-US" sz="1600">
                <a:solidFill>
                  <a:schemeClr val="tx1"/>
                </a:solidFill>
                <a:ea typeface="+mn-lt"/>
                <a:cs typeface="+mn-lt"/>
              </a:rPr>
              <a:t>Since an American option is more flexible in terms of exercising, its price is expected to be greater than European option which is evident from the results above.</a:t>
            </a:r>
          </a:p>
          <a:p>
            <a:pPr>
              <a:buFont typeface="Wingdings" pitchFamily="34" charset="0"/>
              <a:buChar char="Ø"/>
            </a:pPr>
            <a:endParaRPr lang="en-US" sz="1600">
              <a:solidFill>
                <a:schemeClr val="tx1"/>
              </a:solidFill>
              <a:ea typeface="+mn-lt"/>
              <a:cs typeface="+mn-lt"/>
            </a:endParaRPr>
          </a:p>
          <a:p>
            <a:pPr>
              <a:buFont typeface="Wingdings" pitchFamily="34" charset="0"/>
              <a:buChar char="Ø"/>
            </a:pPr>
            <a:r>
              <a:rPr lang="en-US" sz="1600">
                <a:solidFill>
                  <a:schemeClr val="tx1"/>
                </a:solidFill>
                <a:ea typeface="+mn-lt"/>
                <a:cs typeface="+mn-lt"/>
              </a:rPr>
              <a:t>As we have accounted for negative payoff, price for European options with penalty should be lower than the options without penalty.</a:t>
            </a:r>
          </a:p>
          <a:p>
            <a:endParaRPr lang="en-US" sz="2000">
              <a:solidFill>
                <a:schemeClr val="tx1"/>
              </a:solidFill>
              <a:ea typeface="+mn-lt"/>
              <a:cs typeface="+mn-lt"/>
            </a:endParaRPr>
          </a:p>
        </p:txBody>
      </p:sp>
      <p:sp>
        <p:nvSpPr>
          <p:cNvPr id="3" name="TextBox 2">
            <a:extLst>
              <a:ext uri="{FF2B5EF4-FFF2-40B4-BE49-F238E27FC236}">
                <a16:creationId xmlns:a16="http://schemas.microsoft.com/office/drawing/2014/main" id="{4EAD5EEA-C48B-A279-E522-396DBADD9391}"/>
              </a:ext>
            </a:extLst>
          </p:cNvPr>
          <p:cNvSpPr txBox="1"/>
          <p:nvPr/>
        </p:nvSpPr>
        <p:spPr>
          <a:xfrm>
            <a:off x="2732467" y="1144755"/>
            <a:ext cx="6159880" cy="220060"/>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a:lnSpc>
                <a:spcPct val="85000"/>
              </a:lnSpc>
              <a:spcAft>
                <a:spcPts val="600"/>
              </a:spcAft>
              <a:buClr>
                <a:schemeClr val="accent2"/>
              </a:buClr>
              <a:buSzPct val="70000"/>
            </a:pPr>
            <a:r>
              <a:rPr lang="en-US" sz="1400" u="sng">
                <a:ea typeface="+mn-lt"/>
                <a:cs typeface="+mn-lt"/>
              </a:rPr>
              <a:t>Prices of contracts using Binomial Tree</a:t>
            </a:r>
            <a:endParaRPr lang="en-US" sz="1400">
              <a:cs typeface="Arial"/>
            </a:endParaRPr>
          </a:p>
        </p:txBody>
      </p:sp>
      <p:pic>
        <p:nvPicPr>
          <p:cNvPr id="4" name="Picture 4" descr="Chart, bar chart&#10;&#10;Description automatically generated">
            <a:extLst>
              <a:ext uri="{FF2B5EF4-FFF2-40B4-BE49-F238E27FC236}">
                <a16:creationId xmlns:a16="http://schemas.microsoft.com/office/drawing/2014/main" id="{CB6B91CF-34B6-8CC6-3385-B45CF2DED212}"/>
              </a:ext>
            </a:extLst>
          </p:cNvPr>
          <p:cNvPicPr>
            <a:picLocks noChangeAspect="1"/>
          </p:cNvPicPr>
          <p:nvPr/>
        </p:nvPicPr>
        <p:blipFill>
          <a:blip r:embed="rId2"/>
          <a:stretch>
            <a:fillRect/>
          </a:stretch>
        </p:blipFill>
        <p:spPr>
          <a:xfrm>
            <a:off x="1514559" y="2044866"/>
            <a:ext cx="6114881" cy="2559223"/>
          </a:xfrm>
          <a:prstGeom prst="rect">
            <a:avLst/>
          </a:prstGeom>
        </p:spPr>
      </p:pic>
      <p:sp>
        <p:nvSpPr>
          <p:cNvPr id="7" name="TextBox 6">
            <a:extLst>
              <a:ext uri="{FF2B5EF4-FFF2-40B4-BE49-F238E27FC236}">
                <a16:creationId xmlns:a16="http://schemas.microsoft.com/office/drawing/2014/main" id="{2C76F1A3-3ED1-5B25-0904-E7C02A46446D}"/>
              </a:ext>
            </a:extLst>
          </p:cNvPr>
          <p:cNvSpPr txBox="1"/>
          <p:nvPr/>
        </p:nvSpPr>
        <p:spPr>
          <a:xfrm>
            <a:off x="1577947" y="2110671"/>
            <a:ext cx="1726300" cy="180819"/>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a:lnSpc>
                <a:spcPct val="85000"/>
              </a:lnSpc>
              <a:spcAft>
                <a:spcPts val="600"/>
              </a:spcAft>
              <a:buClr>
                <a:schemeClr val="accent2"/>
              </a:buClr>
              <a:buSzPct val="70000"/>
            </a:pPr>
            <a:r>
              <a:rPr lang="en-US" sz="1100" b="1" dirty="0">
                <a:solidFill>
                  <a:schemeClr val="bg2">
                    <a:lumMod val="20000"/>
                    <a:lumOff val="80000"/>
                  </a:schemeClr>
                </a:solidFill>
                <a:cs typeface="Arial"/>
              </a:rPr>
              <a:t>Units – US Dollars ($)</a:t>
            </a:r>
            <a:endParaRPr lang="en-US" sz="1100" dirty="0">
              <a:solidFill>
                <a:schemeClr val="bg2">
                  <a:lumMod val="20000"/>
                  <a:lumOff val="80000"/>
                </a:schemeClr>
              </a:solidFill>
            </a:endParaRPr>
          </a:p>
        </p:txBody>
      </p:sp>
    </p:spTree>
    <p:extLst>
      <p:ext uri="{BB962C8B-B14F-4D97-AF65-F5344CB8AC3E}">
        <p14:creationId xmlns:p14="http://schemas.microsoft.com/office/powerpoint/2010/main" val="35650309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0DA6-BAD8-7DCA-EA76-4283FB83FEAF}"/>
              </a:ext>
            </a:extLst>
          </p:cNvPr>
          <p:cNvSpPr>
            <a:spLocks noGrp="1"/>
          </p:cNvSpPr>
          <p:nvPr>
            <p:ph type="title"/>
          </p:nvPr>
        </p:nvSpPr>
        <p:spPr>
          <a:xfrm>
            <a:off x="457072" y="152453"/>
            <a:ext cx="8229600" cy="860400"/>
          </a:xfrm>
        </p:spPr>
        <p:txBody>
          <a:bodyPr vert="horz" lIns="0" tIns="0" rIns="0" bIns="0" rtlCol="0" anchor="ctr" anchorCtr="0">
            <a:noAutofit/>
          </a:bodyPr>
          <a:lstStyle/>
          <a:p>
            <a:r>
              <a:rPr lang="en-US" sz="2400">
                <a:solidFill>
                  <a:schemeClr val="tx1"/>
                </a:solidFill>
                <a:latin typeface="Arial"/>
                <a:cs typeface="Arial"/>
              </a:rPr>
              <a:t>Monte Carlo (MC) Simulation Model</a:t>
            </a:r>
          </a:p>
        </p:txBody>
      </p:sp>
      <p:sp>
        <p:nvSpPr>
          <p:cNvPr id="3" name="Content Placeholder 2">
            <a:extLst>
              <a:ext uri="{FF2B5EF4-FFF2-40B4-BE49-F238E27FC236}">
                <a16:creationId xmlns:a16="http://schemas.microsoft.com/office/drawing/2014/main" id="{F188EDD2-7EBF-04A0-AA1F-9774278959ED}"/>
              </a:ext>
            </a:extLst>
          </p:cNvPr>
          <p:cNvSpPr>
            <a:spLocks noGrp="1"/>
          </p:cNvSpPr>
          <p:nvPr>
            <p:ph idx="1"/>
          </p:nvPr>
        </p:nvSpPr>
        <p:spPr>
          <a:xfrm>
            <a:off x="457200" y="1198337"/>
            <a:ext cx="8229600" cy="4698000"/>
          </a:xfrm>
        </p:spPr>
        <p:txBody>
          <a:bodyPr/>
          <a:lstStyle/>
          <a:p>
            <a:pPr>
              <a:buFont typeface="Wingdings" pitchFamily="34" charset="0"/>
              <a:buChar char="Ø"/>
            </a:pPr>
            <a:r>
              <a:rPr lang="en-US" sz="1600">
                <a:solidFill>
                  <a:schemeClr val="tx1"/>
                </a:solidFill>
                <a:latin typeface="Arial"/>
                <a:ea typeface="+mj-ea"/>
                <a:cs typeface="Arial"/>
              </a:rPr>
              <a:t>It is a forward-moving model using the Brownian motion W</a:t>
            </a:r>
            <a:r>
              <a:rPr lang="en-US" sz="1600" baseline="-25000">
                <a:solidFill>
                  <a:schemeClr val="tx1"/>
                </a:solidFill>
                <a:latin typeface="Arial"/>
                <a:ea typeface="+mj-ea"/>
                <a:cs typeface="Arial"/>
              </a:rPr>
              <a:t>t,</a:t>
            </a:r>
            <a:br>
              <a:rPr lang="en-US" sz="1600" baseline="-25000">
                <a:solidFill>
                  <a:schemeClr val="tx1"/>
                </a:solidFill>
                <a:latin typeface="Arial"/>
                <a:ea typeface="+mj-ea"/>
                <a:cs typeface="Arial"/>
              </a:rPr>
            </a:br>
            <a:r>
              <a:rPr lang="en-US" sz="1600">
                <a:solidFill>
                  <a:schemeClr val="tx1"/>
                </a:solidFill>
                <a:latin typeface="Arial"/>
                <a:ea typeface="+mj-ea"/>
                <a:cs typeface="Arial"/>
              </a:rPr>
              <a:t>in contrast to the backward-moving model of the binary-tree method.</a:t>
            </a:r>
            <a:endParaRPr lang="en-US">
              <a:solidFill>
                <a:schemeClr val="tx1"/>
              </a:solidFill>
              <a:ea typeface="+mj-ea"/>
            </a:endParaRPr>
          </a:p>
          <a:p>
            <a:pPr>
              <a:buFont typeface="Wingdings" pitchFamily="34" charset="0"/>
              <a:buChar char="Ø"/>
            </a:pPr>
            <a:endParaRPr lang="en-US" sz="1600">
              <a:solidFill>
                <a:schemeClr val="tx1"/>
              </a:solidFill>
              <a:latin typeface="Arial"/>
              <a:ea typeface="+mj-ea"/>
              <a:cs typeface="Arial"/>
            </a:endParaRPr>
          </a:p>
          <a:p>
            <a:pPr>
              <a:buFont typeface="Wingdings" pitchFamily="34" charset="0"/>
              <a:buChar char="Ø"/>
            </a:pPr>
            <a:r>
              <a:rPr lang="en-US" sz="1600">
                <a:solidFill>
                  <a:schemeClr val="tx1"/>
                </a:solidFill>
                <a:latin typeface="Arial"/>
                <a:ea typeface="+mj-ea"/>
                <a:cs typeface="Arial"/>
              </a:rPr>
              <a:t>Number of paths implemented in the simulation : 10,000</a:t>
            </a:r>
          </a:p>
          <a:p>
            <a:pPr>
              <a:buFont typeface="Wingdings" pitchFamily="34" charset="0"/>
              <a:buChar char="Ø"/>
            </a:pPr>
            <a:endParaRPr lang="en-US" sz="1600">
              <a:solidFill>
                <a:schemeClr val="tx1"/>
              </a:solidFill>
              <a:latin typeface="Arial"/>
              <a:ea typeface="+mj-ea"/>
              <a:cs typeface="Arial"/>
            </a:endParaRPr>
          </a:p>
          <a:p>
            <a:pPr>
              <a:buFont typeface="Wingdings" pitchFamily="34" charset="0"/>
              <a:buChar char="Ø"/>
            </a:pPr>
            <a:r>
              <a:rPr lang="en-US" sz="1600">
                <a:solidFill>
                  <a:schemeClr val="tx1"/>
                </a:solidFill>
                <a:latin typeface="Arial"/>
                <a:ea typeface="+mj-ea"/>
                <a:cs typeface="Arial"/>
              </a:rPr>
              <a:t>American option is executed immediately when the option is in-the money during the simulation.</a:t>
            </a:r>
          </a:p>
          <a:p>
            <a:pPr>
              <a:buFont typeface="Wingdings" pitchFamily="34" charset="0"/>
              <a:buChar char="Ø"/>
            </a:pPr>
            <a:endParaRPr lang="en-US" sz="1600">
              <a:solidFill>
                <a:schemeClr val="tx1"/>
              </a:solidFill>
              <a:latin typeface="Arial"/>
              <a:ea typeface="+mj-ea"/>
              <a:cs typeface="Arial"/>
            </a:endParaRPr>
          </a:p>
          <a:p>
            <a:pPr>
              <a:buFont typeface="Wingdings" pitchFamily="34" charset="0"/>
              <a:buChar char="Ø"/>
            </a:pPr>
            <a:r>
              <a:rPr lang="en-US" sz="1600">
                <a:solidFill>
                  <a:schemeClr val="tx1"/>
                </a:solidFill>
                <a:latin typeface="Arial"/>
                <a:ea typeface="+mj-ea"/>
                <a:cs typeface="Arial"/>
              </a:rPr>
              <a:t>The model allows for an antithetic pairs in the simulation (replaces W</a:t>
            </a:r>
            <a:r>
              <a:rPr lang="en-US" sz="1600" baseline="-25000">
                <a:solidFill>
                  <a:schemeClr val="tx1"/>
                </a:solidFill>
                <a:latin typeface="Arial"/>
                <a:ea typeface="+mj-ea"/>
                <a:cs typeface="Arial"/>
              </a:rPr>
              <a:t>t</a:t>
            </a:r>
            <a:r>
              <a:rPr lang="en-US" sz="1600">
                <a:solidFill>
                  <a:schemeClr val="tx1"/>
                </a:solidFill>
                <a:latin typeface="Arial"/>
                <a:ea typeface="+mj-ea"/>
                <a:cs typeface="Arial"/>
              </a:rPr>
              <a:t> with – W</a:t>
            </a:r>
            <a:r>
              <a:rPr lang="en-US" sz="1600" baseline="-25000">
                <a:solidFill>
                  <a:schemeClr val="tx1"/>
                </a:solidFill>
                <a:latin typeface="Arial"/>
                <a:ea typeface="+mj-ea"/>
                <a:cs typeface="Arial"/>
              </a:rPr>
              <a:t>t</a:t>
            </a:r>
            <a:r>
              <a:rPr lang="en-US" sz="1600">
                <a:solidFill>
                  <a:schemeClr val="tx1"/>
                </a:solidFill>
                <a:latin typeface="Arial"/>
                <a:ea typeface="+mj-ea"/>
                <a:cs typeface="Arial"/>
              </a:rPr>
              <a:t>).</a:t>
            </a:r>
          </a:p>
          <a:p>
            <a:pPr>
              <a:buFont typeface="Wingdings" pitchFamily="34" charset="0"/>
              <a:buChar char="Ø"/>
            </a:pPr>
            <a:endParaRPr lang="en-US" sz="1600">
              <a:solidFill>
                <a:schemeClr val="tx1"/>
              </a:solidFill>
              <a:ea typeface="+mn-lt"/>
              <a:cs typeface="+mn-lt"/>
            </a:endParaRPr>
          </a:p>
          <a:p>
            <a:pPr>
              <a:buFont typeface="Wingdings" pitchFamily="34" charset="0"/>
              <a:buChar char="Ø"/>
            </a:pPr>
            <a:r>
              <a:rPr lang="en-US" sz="1600" b="1">
                <a:solidFill>
                  <a:schemeClr val="tx1"/>
                </a:solidFill>
                <a:ea typeface="+mn-lt"/>
                <a:cs typeface="+mn-lt"/>
              </a:rPr>
              <a:t>Mean</a:t>
            </a:r>
            <a:r>
              <a:rPr lang="en-US" sz="1600">
                <a:solidFill>
                  <a:schemeClr val="tx1"/>
                </a:solidFill>
                <a:ea typeface="+mn-lt"/>
                <a:cs typeface="+mn-lt"/>
              </a:rPr>
              <a:t> and </a:t>
            </a:r>
            <a:r>
              <a:rPr lang="en-US" sz="1600" i="1">
                <a:solidFill>
                  <a:schemeClr val="tx1"/>
                </a:solidFill>
                <a:ea typeface="+mn-lt"/>
                <a:cs typeface="+mn-lt"/>
              </a:rPr>
              <a:t>standard deviation</a:t>
            </a:r>
            <a:r>
              <a:rPr lang="en-US" sz="1600">
                <a:solidFill>
                  <a:schemeClr val="tx1"/>
                </a:solidFill>
                <a:ea typeface="+mn-lt"/>
                <a:cs typeface="+mn-lt"/>
              </a:rPr>
              <a:t> of the option prices, generated across 50 random seeds starting from 0 – 49, are reported.</a:t>
            </a:r>
          </a:p>
          <a:p>
            <a:pPr marL="0" indent="0">
              <a:buNone/>
            </a:pPr>
            <a:endParaRPr lang="en-US" sz="2000">
              <a:solidFill>
                <a:schemeClr val="tx1"/>
              </a:solidFill>
              <a:cs typeface="Arial"/>
            </a:endParaRPr>
          </a:p>
          <a:p>
            <a:pPr marL="0" indent="0">
              <a:buNone/>
            </a:pPr>
            <a:endParaRPr lang="en-US">
              <a:cs typeface="Arial"/>
            </a:endParaRPr>
          </a:p>
          <a:p>
            <a:endParaRPr lang="en-US">
              <a:cs typeface="Arial"/>
            </a:endParaRPr>
          </a:p>
        </p:txBody>
      </p:sp>
    </p:spTree>
    <p:extLst>
      <p:ext uri="{BB962C8B-B14F-4D97-AF65-F5344CB8AC3E}">
        <p14:creationId xmlns:p14="http://schemas.microsoft.com/office/powerpoint/2010/main" val="31115993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74D2-457F-6522-ADBD-287C386695EE}"/>
              </a:ext>
            </a:extLst>
          </p:cNvPr>
          <p:cNvSpPr>
            <a:spLocks noGrp="1"/>
          </p:cNvSpPr>
          <p:nvPr>
            <p:ph type="title"/>
          </p:nvPr>
        </p:nvSpPr>
        <p:spPr/>
        <p:txBody>
          <a:bodyPr vert="horz" lIns="0" tIns="0" rIns="0" bIns="0" rtlCol="0" anchor="ctr" anchorCtr="0">
            <a:noAutofit/>
          </a:bodyPr>
          <a:lstStyle/>
          <a:p>
            <a:r>
              <a:rPr lang="en-US" sz="2400">
                <a:solidFill>
                  <a:schemeClr val="tx1"/>
                </a:solidFill>
                <a:latin typeface="Arial"/>
                <a:cs typeface="Arial"/>
              </a:rPr>
              <a:t>Executive Summary</a:t>
            </a:r>
            <a:endParaRPr lang="en-US" sz="2800">
              <a:solidFill>
                <a:schemeClr val="tx1"/>
              </a:solidFill>
            </a:endParaRPr>
          </a:p>
        </p:txBody>
      </p:sp>
      <p:sp>
        <p:nvSpPr>
          <p:cNvPr id="3" name="Content Placeholder 2">
            <a:extLst>
              <a:ext uri="{FF2B5EF4-FFF2-40B4-BE49-F238E27FC236}">
                <a16:creationId xmlns:a16="http://schemas.microsoft.com/office/drawing/2014/main" id="{73D9AE7E-FCE5-9A82-1576-7FB22C79EF33}"/>
              </a:ext>
            </a:extLst>
          </p:cNvPr>
          <p:cNvSpPr>
            <a:spLocks noGrp="1"/>
          </p:cNvSpPr>
          <p:nvPr>
            <p:ph idx="1"/>
          </p:nvPr>
        </p:nvSpPr>
        <p:spPr>
          <a:xfrm>
            <a:off x="457200" y="1244650"/>
            <a:ext cx="8229600" cy="4698000"/>
          </a:xfrm>
        </p:spPr>
        <p:txBody>
          <a:bodyPr/>
          <a:lstStyle/>
          <a:p>
            <a:pPr marL="0" indent="0">
              <a:buNone/>
            </a:pPr>
            <a:r>
              <a:rPr lang="en-US" sz="2000" b="1" u="sng">
                <a:solidFill>
                  <a:schemeClr val="tx1"/>
                </a:solidFill>
                <a:latin typeface="Arial"/>
                <a:ea typeface="+mj-ea"/>
                <a:cs typeface="Arial"/>
              </a:rPr>
              <a:t>Background</a:t>
            </a:r>
          </a:p>
          <a:p>
            <a:pPr marL="0" indent="0">
              <a:buNone/>
            </a:pPr>
            <a:endParaRPr lang="en-US" sz="2000" b="1" u="sng">
              <a:solidFill>
                <a:schemeClr val="tx1"/>
              </a:solidFill>
              <a:ea typeface="+mn-lt"/>
              <a:cs typeface="+mn-lt"/>
            </a:endParaRPr>
          </a:p>
          <a:p>
            <a:pPr>
              <a:buFont typeface="Wingdings" pitchFamily="34" charset="0"/>
              <a:buChar char="Ø"/>
            </a:pPr>
            <a:r>
              <a:rPr lang="en-US" sz="1600">
                <a:solidFill>
                  <a:schemeClr val="tx1"/>
                </a:solidFill>
                <a:ea typeface="+mn-lt"/>
                <a:cs typeface="+mn-lt"/>
              </a:rPr>
              <a:t>Sustainability-Linked Derivatives (SLDs) have a key role to play in the transition to a more sustainable economy and in enhancing the flow of private capital to meet environmental, social &amp; governance objectives.</a:t>
            </a:r>
          </a:p>
          <a:p>
            <a:pPr>
              <a:buFont typeface="Wingdings" pitchFamily="34" charset="0"/>
              <a:buChar char="Ø"/>
            </a:pPr>
            <a:endParaRPr lang="en-US" sz="1600">
              <a:solidFill>
                <a:schemeClr val="tx1"/>
              </a:solidFill>
              <a:ea typeface="+mn-lt"/>
              <a:cs typeface="+mn-lt"/>
            </a:endParaRPr>
          </a:p>
          <a:p>
            <a:pPr>
              <a:buFont typeface="Wingdings" pitchFamily="34" charset="0"/>
              <a:buChar char="Ø"/>
            </a:pPr>
            <a:r>
              <a:rPr lang="en-US" sz="1600">
                <a:solidFill>
                  <a:schemeClr val="tx1"/>
                </a:solidFill>
                <a:latin typeface="Arial"/>
                <a:ea typeface="+mj-ea"/>
                <a:cs typeface="Arial"/>
              </a:rPr>
              <a:t>Since the first SLD was executed in August 2019, an increasing number of market participants have expressed an interest in transacting in these derivatives.</a:t>
            </a:r>
            <a:endParaRPr lang="en-US">
              <a:solidFill>
                <a:schemeClr val="tx1"/>
              </a:solidFill>
              <a:ea typeface="+mj-ea"/>
              <a:cs typeface="Arial"/>
            </a:endParaRPr>
          </a:p>
          <a:p>
            <a:pPr>
              <a:buFont typeface="Wingdings" pitchFamily="34" charset="0"/>
              <a:buChar char="Ø"/>
            </a:pPr>
            <a:endParaRPr lang="en-US" sz="1600">
              <a:solidFill>
                <a:schemeClr val="tx1"/>
              </a:solidFill>
              <a:latin typeface="Arial"/>
              <a:ea typeface="+mj-ea"/>
              <a:cs typeface="Arial"/>
            </a:endParaRPr>
          </a:p>
          <a:p>
            <a:pPr marL="0" indent="0">
              <a:buNone/>
            </a:pPr>
            <a:r>
              <a:rPr lang="en-US" sz="2000" b="1" u="sng">
                <a:solidFill>
                  <a:schemeClr val="tx1"/>
                </a:solidFill>
                <a:latin typeface="Arial"/>
                <a:ea typeface="+mj-ea"/>
                <a:cs typeface="Arial"/>
              </a:rPr>
              <a:t>Objective</a:t>
            </a:r>
          </a:p>
          <a:p>
            <a:pPr marL="0" indent="0">
              <a:buNone/>
            </a:pPr>
            <a:endParaRPr lang="en-US" sz="1600">
              <a:solidFill>
                <a:schemeClr val="tx1"/>
              </a:solidFill>
              <a:ea typeface="+mn-lt"/>
              <a:cs typeface="+mn-lt"/>
            </a:endParaRPr>
          </a:p>
          <a:p>
            <a:pPr>
              <a:buFont typeface="Wingdings" pitchFamily="34" charset="0"/>
              <a:buChar char="Ø"/>
            </a:pPr>
            <a:r>
              <a:rPr lang="en-US" sz="1600">
                <a:solidFill>
                  <a:schemeClr val="tx1"/>
                </a:solidFill>
                <a:ea typeface="+mn-lt"/>
                <a:cs typeface="+mn-lt"/>
              </a:rPr>
              <a:t>In this project, we build three pricing models for binary options on KPI by using binomial tree model, continuous Black-Scholes and Monte Carlo simulation frameworks.</a:t>
            </a:r>
          </a:p>
          <a:p>
            <a:pPr>
              <a:buFont typeface="Wingdings" pitchFamily="34" charset="0"/>
              <a:buChar char="Ø"/>
            </a:pPr>
            <a:endParaRPr lang="en-US" sz="1600">
              <a:solidFill>
                <a:schemeClr val="tx1"/>
              </a:solidFill>
              <a:ea typeface="+mn-lt"/>
              <a:cs typeface="+mn-lt"/>
            </a:endParaRPr>
          </a:p>
          <a:p>
            <a:pPr>
              <a:buFont typeface="Wingdings" pitchFamily="34" charset="0"/>
              <a:buChar char="Ø"/>
            </a:pPr>
            <a:r>
              <a:rPr lang="en-US" sz="1600">
                <a:solidFill>
                  <a:schemeClr val="tx1"/>
                </a:solidFill>
                <a:ea typeface="+mn-lt"/>
                <a:cs typeface="+mn-lt"/>
              </a:rPr>
              <a:t>Extend the above three pricing models to cover binary options on KPI with potential negative pay-off and compare the results to show consistency of our assumptions.</a:t>
            </a:r>
          </a:p>
        </p:txBody>
      </p:sp>
    </p:spTree>
    <p:extLst>
      <p:ext uri="{BB962C8B-B14F-4D97-AF65-F5344CB8AC3E}">
        <p14:creationId xmlns:p14="http://schemas.microsoft.com/office/powerpoint/2010/main" val="337238147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18D0-B64A-CC06-3FB4-2847CE88C782}"/>
              </a:ext>
            </a:extLst>
          </p:cNvPr>
          <p:cNvSpPr>
            <a:spLocks noGrp="1"/>
          </p:cNvSpPr>
          <p:nvPr>
            <p:ph type="title"/>
          </p:nvPr>
        </p:nvSpPr>
        <p:spPr>
          <a:xfrm>
            <a:off x="457200" y="151528"/>
            <a:ext cx="8229600" cy="860400"/>
          </a:xfrm>
        </p:spPr>
        <p:txBody>
          <a:bodyPr vert="horz" lIns="0" tIns="0" rIns="0" bIns="0" rtlCol="0" anchor="b" anchorCtr="0">
            <a:noAutofit/>
          </a:bodyPr>
          <a:lstStyle/>
          <a:p>
            <a:r>
              <a:rPr lang="en-US" sz="2400">
                <a:solidFill>
                  <a:schemeClr val="tx1"/>
                </a:solidFill>
                <a:latin typeface="Arial"/>
                <a:cs typeface="Arial"/>
              </a:rPr>
              <a:t>Results – MC Simulation </a:t>
            </a:r>
            <a:br>
              <a:rPr lang="en-US" sz="2400">
                <a:latin typeface="Arial"/>
                <a:cs typeface="Arial"/>
              </a:rPr>
            </a:br>
            <a:endParaRPr lang="en-US" sz="2400">
              <a:solidFill>
                <a:schemeClr val="tx1"/>
              </a:solidFill>
              <a:latin typeface="Arial"/>
              <a:cs typeface="Arial"/>
            </a:endParaRPr>
          </a:p>
        </p:txBody>
      </p:sp>
      <p:graphicFrame>
        <p:nvGraphicFramePr>
          <p:cNvPr id="13" name="Content Placeholder 12">
            <a:extLst>
              <a:ext uri="{FF2B5EF4-FFF2-40B4-BE49-F238E27FC236}">
                <a16:creationId xmlns:a16="http://schemas.microsoft.com/office/drawing/2014/main" id="{0081E6FB-2A37-5B3B-081D-059638F4088D}"/>
              </a:ext>
            </a:extLst>
          </p:cNvPr>
          <p:cNvGraphicFramePr>
            <a:graphicFrameLocks noGrp="1"/>
          </p:cNvGraphicFramePr>
          <p:nvPr>
            <p:ph idx="1"/>
            <p:extLst>
              <p:ext uri="{D42A27DB-BD31-4B8C-83A1-F6EECF244321}">
                <p14:modId xmlns:p14="http://schemas.microsoft.com/office/powerpoint/2010/main" val="1558752913"/>
              </p:ext>
            </p:extLst>
          </p:nvPr>
        </p:nvGraphicFramePr>
        <p:xfrm>
          <a:off x="457200" y="1425575"/>
          <a:ext cx="8229598" cy="1664969"/>
        </p:xfrm>
        <a:graphic>
          <a:graphicData uri="http://schemas.openxmlformats.org/drawingml/2006/table">
            <a:tbl>
              <a:tblPr firstRow="1" bandRow="1">
                <a:tableStyleId>{5C22544A-7EE6-4342-B048-85BDC9FD1C3A}</a:tableStyleId>
              </a:tblPr>
              <a:tblGrid>
                <a:gridCol w="2264771">
                  <a:extLst>
                    <a:ext uri="{9D8B030D-6E8A-4147-A177-3AD203B41FA5}">
                      <a16:colId xmlns:a16="http://schemas.microsoft.com/office/drawing/2014/main" val="3927136603"/>
                    </a:ext>
                  </a:extLst>
                </a:gridCol>
                <a:gridCol w="1556447">
                  <a:extLst>
                    <a:ext uri="{9D8B030D-6E8A-4147-A177-3AD203B41FA5}">
                      <a16:colId xmlns:a16="http://schemas.microsoft.com/office/drawing/2014/main" val="2057396557"/>
                    </a:ext>
                  </a:extLst>
                </a:gridCol>
                <a:gridCol w="1444607">
                  <a:extLst>
                    <a:ext uri="{9D8B030D-6E8A-4147-A177-3AD203B41FA5}">
                      <a16:colId xmlns:a16="http://schemas.microsoft.com/office/drawing/2014/main" val="1509796687"/>
                    </a:ext>
                  </a:extLst>
                </a:gridCol>
                <a:gridCol w="1547127">
                  <a:extLst>
                    <a:ext uri="{9D8B030D-6E8A-4147-A177-3AD203B41FA5}">
                      <a16:colId xmlns:a16="http://schemas.microsoft.com/office/drawing/2014/main" val="3443484068"/>
                    </a:ext>
                  </a:extLst>
                </a:gridCol>
                <a:gridCol w="1416646">
                  <a:extLst>
                    <a:ext uri="{9D8B030D-6E8A-4147-A177-3AD203B41FA5}">
                      <a16:colId xmlns:a16="http://schemas.microsoft.com/office/drawing/2014/main" val="3367172895"/>
                    </a:ext>
                  </a:extLst>
                </a:gridCol>
              </a:tblGrid>
              <a:tr h="266700">
                <a:tc>
                  <a:txBody>
                    <a:bodyPr/>
                    <a:lstStyle/>
                    <a:p>
                      <a:pPr fontAlgn="b"/>
                      <a:r>
                        <a:rPr lang="en-US" sz="1600" b="0">
                          <a:solidFill>
                            <a:schemeClr val="tx1"/>
                          </a:solidFill>
                          <a:effectLst/>
                        </a:rPr>
                        <a:t>US Dollars ($) - </a:t>
                      </a:r>
                      <a:r>
                        <a:rPr lang="en-US" sz="1600" b="1">
                          <a:solidFill>
                            <a:schemeClr val="tx1"/>
                          </a:solidFill>
                          <a:effectLst/>
                        </a:rPr>
                        <a:t>Mean</a:t>
                      </a:r>
                    </a:p>
                    <a:p>
                      <a:pPr lvl="0">
                        <a:buNone/>
                      </a:pPr>
                      <a:r>
                        <a:rPr lang="en-US" sz="1600" b="0" i="1">
                          <a:solidFill>
                            <a:schemeClr val="tx1"/>
                          </a:solidFill>
                          <a:effectLst/>
                        </a:rPr>
                        <a:t>Standard Deviation</a:t>
                      </a:r>
                    </a:p>
                  </a:txBody>
                  <a:tcPr marL="9525" marR="9525" marT="9525" marB="0" anchor="b">
                    <a:noFill/>
                  </a:tcPr>
                </a:tc>
                <a:tc>
                  <a:txBody>
                    <a:bodyPr/>
                    <a:lstStyle/>
                    <a:p>
                      <a:pPr algn="r" fontAlgn="b"/>
                      <a:r>
                        <a:rPr lang="en-US" sz="1600" b="0">
                          <a:solidFill>
                            <a:schemeClr val="tx1"/>
                          </a:solidFill>
                          <a:effectLst/>
                        </a:rPr>
                        <a:t>European </a:t>
                      </a:r>
                      <a:endParaRPr lang="en-US" sz="1600" b="0">
                        <a:solidFill>
                          <a:schemeClr val="tx1"/>
                        </a:solidFill>
                        <a:effectLst/>
                        <a:latin typeface="Calibri"/>
                      </a:endParaRPr>
                    </a:p>
                    <a:p>
                      <a:pPr lvl="0" algn="r">
                        <a:buNone/>
                      </a:pPr>
                      <a:r>
                        <a:rPr lang="en-US" sz="1600" b="0">
                          <a:solidFill>
                            <a:schemeClr val="tx1"/>
                          </a:solidFill>
                          <a:effectLst/>
                        </a:rPr>
                        <a:t>with Penalty</a:t>
                      </a:r>
                      <a:endParaRPr lang="en-US" sz="1600" b="0">
                        <a:solidFill>
                          <a:schemeClr val="tx1"/>
                        </a:solidFill>
                        <a:effectLst/>
                        <a:latin typeface="Calibri"/>
                      </a:endParaRPr>
                    </a:p>
                  </a:txBody>
                  <a:tcPr marL="9525" marR="9525" marT="9525" marB="0" anchor="b">
                    <a:noFill/>
                  </a:tcPr>
                </a:tc>
                <a:tc>
                  <a:txBody>
                    <a:bodyPr/>
                    <a:lstStyle/>
                    <a:p>
                      <a:pPr algn="r" fontAlgn="b"/>
                      <a:r>
                        <a:rPr lang="en-US" sz="1600" b="0">
                          <a:solidFill>
                            <a:schemeClr val="tx1"/>
                          </a:solidFill>
                          <a:effectLst/>
                        </a:rPr>
                        <a:t>European </a:t>
                      </a:r>
                      <a:endParaRPr lang="en-US" sz="1600" b="0">
                        <a:solidFill>
                          <a:schemeClr val="tx1"/>
                        </a:solidFill>
                        <a:effectLst/>
                        <a:latin typeface="Calibri"/>
                      </a:endParaRPr>
                    </a:p>
                    <a:p>
                      <a:pPr lvl="0" algn="r">
                        <a:buNone/>
                      </a:pPr>
                      <a:r>
                        <a:rPr lang="en-US" sz="1600" b="0">
                          <a:solidFill>
                            <a:schemeClr val="tx1"/>
                          </a:solidFill>
                          <a:effectLst/>
                        </a:rPr>
                        <a:t>No Penalty</a:t>
                      </a:r>
                      <a:endParaRPr lang="en-US" sz="1600" b="0">
                        <a:solidFill>
                          <a:schemeClr val="tx1"/>
                        </a:solidFill>
                        <a:effectLst/>
                        <a:latin typeface="Calibri"/>
                      </a:endParaRPr>
                    </a:p>
                  </a:txBody>
                  <a:tcPr marL="9525" marR="9525" marT="9525" marB="0" anchor="b">
                    <a:noFill/>
                  </a:tcPr>
                </a:tc>
                <a:tc>
                  <a:txBody>
                    <a:bodyPr/>
                    <a:lstStyle/>
                    <a:p>
                      <a:pPr algn="r" fontAlgn="b"/>
                      <a:r>
                        <a:rPr lang="en-US" sz="1600" b="0">
                          <a:solidFill>
                            <a:schemeClr val="tx1"/>
                          </a:solidFill>
                          <a:effectLst/>
                        </a:rPr>
                        <a:t>American </a:t>
                      </a:r>
                      <a:endParaRPr lang="en-US" sz="1600" b="0">
                        <a:solidFill>
                          <a:schemeClr val="tx1"/>
                        </a:solidFill>
                        <a:effectLst/>
                        <a:latin typeface="Calibri"/>
                      </a:endParaRPr>
                    </a:p>
                    <a:p>
                      <a:pPr lvl="0" algn="r">
                        <a:buNone/>
                      </a:pPr>
                      <a:r>
                        <a:rPr lang="en-US" sz="1600" b="0">
                          <a:solidFill>
                            <a:schemeClr val="tx1"/>
                          </a:solidFill>
                          <a:effectLst/>
                        </a:rPr>
                        <a:t>with Penalty</a:t>
                      </a:r>
                      <a:endParaRPr lang="en-US" sz="1600" b="0">
                        <a:solidFill>
                          <a:schemeClr val="tx1"/>
                        </a:solidFill>
                        <a:effectLst/>
                        <a:latin typeface="Calibri"/>
                      </a:endParaRPr>
                    </a:p>
                  </a:txBody>
                  <a:tcPr marL="9525" marR="9525" marT="9525" marB="0" anchor="b">
                    <a:noFill/>
                  </a:tcPr>
                </a:tc>
                <a:tc>
                  <a:txBody>
                    <a:bodyPr/>
                    <a:lstStyle/>
                    <a:p>
                      <a:pPr algn="r" fontAlgn="b"/>
                      <a:r>
                        <a:rPr lang="en-US" sz="1600" b="0">
                          <a:solidFill>
                            <a:schemeClr val="tx1"/>
                          </a:solidFill>
                          <a:effectLst/>
                        </a:rPr>
                        <a:t>American </a:t>
                      </a:r>
                      <a:endParaRPr lang="en-US" sz="1600" b="0">
                        <a:solidFill>
                          <a:schemeClr val="tx1"/>
                        </a:solidFill>
                        <a:effectLst/>
                        <a:latin typeface="Calibri"/>
                      </a:endParaRPr>
                    </a:p>
                    <a:p>
                      <a:pPr lvl="0" algn="r">
                        <a:buNone/>
                      </a:pPr>
                      <a:r>
                        <a:rPr lang="en-US" sz="1600" b="0">
                          <a:solidFill>
                            <a:schemeClr val="tx1"/>
                          </a:solidFill>
                          <a:effectLst/>
                        </a:rPr>
                        <a:t>No Penalty</a:t>
                      </a:r>
                      <a:endParaRPr lang="en-US" sz="1600" b="0">
                        <a:solidFill>
                          <a:schemeClr val="tx1"/>
                        </a:solidFill>
                        <a:effectLst/>
                        <a:latin typeface="Calibri"/>
                      </a:endParaRPr>
                    </a:p>
                  </a:txBody>
                  <a:tcPr marL="9525" marR="9525" marT="9525" marB="0" anchor="b">
                    <a:noFill/>
                  </a:tcPr>
                </a:tc>
                <a:extLst>
                  <a:ext uri="{0D108BD9-81ED-4DB2-BD59-A6C34878D82A}">
                    <a16:rowId xmlns:a16="http://schemas.microsoft.com/office/drawing/2014/main" val="2240275156"/>
                  </a:ext>
                </a:extLst>
              </a:tr>
              <a:tr h="533400">
                <a:tc>
                  <a:txBody>
                    <a:bodyPr/>
                    <a:lstStyle/>
                    <a:p>
                      <a:pPr fontAlgn="b"/>
                      <a:r>
                        <a:rPr lang="en-US" sz="1600" b="0">
                          <a:effectLst/>
                        </a:rPr>
                        <a:t>Monte Carlo​ </a:t>
                      </a:r>
                      <a:endParaRPr lang="en-US" sz="1600" b="0">
                        <a:effectLst/>
                        <a:latin typeface="Arial"/>
                      </a:endParaRPr>
                    </a:p>
                    <a:p>
                      <a:pPr lvl="0">
                        <a:buNone/>
                      </a:pPr>
                      <a:r>
                        <a:rPr lang="en-US" sz="1600" b="0">
                          <a:effectLst/>
                        </a:rPr>
                        <a:t>No Antithetic​</a:t>
                      </a:r>
                      <a:endParaRPr lang="en-US" sz="1600" b="0">
                        <a:effectLst/>
                        <a:latin typeface="Arial"/>
                      </a:endParaRPr>
                    </a:p>
                  </a:txBody>
                  <a:tcPr marL="9525" marR="9525" marT="9525" marB="0" anchor="b">
                    <a:noFill/>
                  </a:tcPr>
                </a:tc>
                <a:tc>
                  <a:txBody>
                    <a:bodyPr/>
                    <a:lstStyle/>
                    <a:p>
                      <a:pPr algn="r" fontAlgn="b"/>
                      <a:r>
                        <a:rPr lang="en-US" sz="1800" b="1">
                          <a:solidFill>
                            <a:schemeClr val="tx1">
                              <a:lumMod val="95000"/>
                              <a:lumOff val="5000"/>
                            </a:schemeClr>
                          </a:solidFill>
                          <a:effectLst/>
                          <a:latin typeface="Courier New"/>
                        </a:rPr>
                        <a:t>-0.029792</a:t>
                      </a:r>
                      <a:br>
                        <a:rPr lang="en-US" sz="1800">
                          <a:solidFill>
                            <a:schemeClr val="tx1">
                              <a:lumMod val="95000"/>
                              <a:lumOff val="5000"/>
                            </a:schemeClr>
                          </a:solidFill>
                          <a:effectLst/>
                          <a:latin typeface="Courier New"/>
                        </a:rPr>
                      </a:br>
                      <a:r>
                        <a:rPr lang="en-US" sz="1800" i="1">
                          <a:effectLst/>
                          <a:latin typeface="Courier New"/>
                        </a:rPr>
                        <a:t>(0.001000)</a:t>
                      </a:r>
                    </a:p>
                  </a:txBody>
                  <a:tcPr marL="9525" marR="9525" marT="9525" marB="0" anchor="b">
                    <a:noFill/>
                  </a:tcPr>
                </a:tc>
                <a:tc>
                  <a:txBody>
                    <a:bodyPr/>
                    <a:lstStyle/>
                    <a:p>
                      <a:pPr algn="r" fontAlgn="b"/>
                      <a:r>
                        <a:rPr lang="en-US" sz="1800" b="1">
                          <a:effectLst/>
                          <a:latin typeface="Courier New"/>
                        </a:rPr>
                        <a:t>0.033707</a:t>
                      </a:r>
                      <a:br>
                        <a:rPr lang="en-US" sz="1800">
                          <a:effectLst/>
                          <a:latin typeface="Courier New"/>
                        </a:rPr>
                      </a:br>
                      <a:r>
                        <a:rPr lang="en-US" sz="1800" i="1">
                          <a:effectLst/>
                          <a:latin typeface="Courier New"/>
                        </a:rPr>
                        <a:t>(0.000500)</a:t>
                      </a:r>
                    </a:p>
                  </a:txBody>
                  <a:tcPr marL="9525" marR="9525" marT="9525" marB="0" anchor="b">
                    <a:noFill/>
                  </a:tcPr>
                </a:tc>
                <a:tc>
                  <a:txBody>
                    <a:bodyPr/>
                    <a:lstStyle/>
                    <a:p>
                      <a:pPr algn="r" fontAlgn="b"/>
                      <a:r>
                        <a:rPr lang="en-US" sz="1800" b="1">
                          <a:effectLst/>
                          <a:latin typeface="Courier New"/>
                        </a:rPr>
                        <a:t>0.025372</a:t>
                      </a:r>
                      <a:br>
                        <a:rPr lang="en-US" sz="1800">
                          <a:effectLst/>
                          <a:latin typeface="Courier New"/>
                        </a:rPr>
                      </a:br>
                      <a:r>
                        <a:rPr lang="en-US" sz="1800" i="1">
                          <a:effectLst/>
                          <a:latin typeface="Courier New"/>
                        </a:rPr>
                        <a:t>(0.001053)</a:t>
                      </a:r>
                    </a:p>
                  </a:txBody>
                  <a:tcPr marL="9525" marR="9525" marT="9525" marB="0" anchor="b">
                    <a:noFill/>
                  </a:tcPr>
                </a:tc>
                <a:tc>
                  <a:txBody>
                    <a:bodyPr/>
                    <a:lstStyle/>
                    <a:p>
                      <a:pPr algn="r" fontAlgn="b"/>
                      <a:r>
                        <a:rPr lang="en-US" sz="1800" b="1">
                          <a:effectLst/>
                          <a:latin typeface="Courier New"/>
                        </a:rPr>
                        <a:t>0.061681</a:t>
                      </a:r>
                      <a:br>
                        <a:rPr lang="en-US" sz="1800">
                          <a:effectLst/>
                          <a:latin typeface="Courier New"/>
                        </a:rPr>
                      </a:br>
                      <a:r>
                        <a:rPr lang="en-US" sz="1800" i="1">
                          <a:effectLst/>
                          <a:latin typeface="Courier New"/>
                        </a:rPr>
                        <a:t>(0.000530)</a:t>
                      </a:r>
                    </a:p>
                  </a:txBody>
                  <a:tcPr marL="9525" marR="9525" marT="9525" marB="0" anchor="b">
                    <a:noFill/>
                  </a:tcPr>
                </a:tc>
                <a:extLst>
                  <a:ext uri="{0D108BD9-81ED-4DB2-BD59-A6C34878D82A}">
                    <a16:rowId xmlns:a16="http://schemas.microsoft.com/office/drawing/2014/main" val="3546212303"/>
                  </a:ext>
                </a:extLst>
              </a:tr>
              <a:tr h="609599">
                <a:tc>
                  <a:txBody>
                    <a:bodyPr/>
                    <a:lstStyle/>
                    <a:p>
                      <a:pPr fontAlgn="b"/>
                      <a:r>
                        <a:rPr lang="en-US" sz="1600" b="0">
                          <a:effectLst/>
                        </a:rPr>
                        <a:t>Monte Carlo​</a:t>
                      </a:r>
                      <a:endParaRPr lang="en-US" sz="1600" b="0">
                        <a:effectLst/>
                        <a:latin typeface="Arial"/>
                      </a:endParaRPr>
                    </a:p>
                    <a:p>
                      <a:pPr lvl="0">
                        <a:buNone/>
                      </a:pPr>
                      <a:r>
                        <a:rPr lang="en-US" sz="1600" b="0">
                          <a:effectLst/>
                        </a:rPr>
                        <a:t>with Antithetic​</a:t>
                      </a:r>
                      <a:endParaRPr lang="en-US" sz="1600" b="0">
                        <a:effectLst/>
                        <a:latin typeface="Arial"/>
                      </a:endParaRPr>
                    </a:p>
                  </a:txBody>
                  <a:tcPr marL="9525" marR="9525" marT="9525" marB="0" anchor="b">
                    <a:noFill/>
                  </a:tcPr>
                </a:tc>
                <a:tc>
                  <a:txBody>
                    <a:bodyPr/>
                    <a:lstStyle/>
                    <a:p>
                      <a:pPr algn="r" fontAlgn="b"/>
                      <a:r>
                        <a:rPr lang="en-US" sz="1800" b="1">
                          <a:effectLst/>
                          <a:latin typeface="Courier New"/>
                        </a:rPr>
                        <a:t>-0.02964</a:t>
                      </a:r>
                      <a:br>
                        <a:rPr lang="en-US" sz="1800" b="1">
                          <a:effectLst/>
                          <a:latin typeface="Courier New"/>
                        </a:rPr>
                      </a:br>
                      <a:r>
                        <a:rPr lang="en-US" sz="1800" i="1">
                          <a:effectLst/>
                          <a:latin typeface="Courier New"/>
                        </a:rPr>
                        <a:t>(0.000740)</a:t>
                      </a:r>
                    </a:p>
                  </a:txBody>
                  <a:tcPr marL="9525" marR="9525" marT="9525" marB="0" anchor="b">
                    <a:noFill/>
                  </a:tcPr>
                </a:tc>
                <a:tc>
                  <a:txBody>
                    <a:bodyPr/>
                    <a:lstStyle/>
                    <a:p>
                      <a:pPr algn="r" fontAlgn="b"/>
                      <a:r>
                        <a:rPr lang="en-US" sz="1800" b="1">
                          <a:effectLst/>
                          <a:latin typeface="Courier New"/>
                        </a:rPr>
                        <a:t>0.033784</a:t>
                      </a:r>
                      <a:br>
                        <a:rPr lang="en-US" sz="1800" b="1">
                          <a:effectLst/>
                          <a:latin typeface="Courier New"/>
                        </a:rPr>
                      </a:br>
                      <a:r>
                        <a:rPr lang="en-US" sz="1800" i="1">
                          <a:effectLst/>
                          <a:latin typeface="Courier New"/>
                        </a:rPr>
                        <a:t>(0.000370)</a:t>
                      </a:r>
                    </a:p>
                  </a:txBody>
                  <a:tcPr marL="9525" marR="9525" marT="9525" marB="0" anchor="b">
                    <a:noFill/>
                  </a:tcPr>
                </a:tc>
                <a:tc>
                  <a:txBody>
                    <a:bodyPr/>
                    <a:lstStyle/>
                    <a:p>
                      <a:pPr algn="r" fontAlgn="b"/>
                      <a:r>
                        <a:rPr lang="en-US" sz="1800" b="1">
                          <a:effectLst/>
                          <a:latin typeface="Courier New"/>
                        </a:rPr>
                        <a:t>0.025358</a:t>
                      </a:r>
                      <a:br>
                        <a:rPr lang="en-US" sz="1800">
                          <a:effectLst/>
                          <a:latin typeface="Courier New"/>
                        </a:rPr>
                      </a:br>
                      <a:r>
                        <a:rPr lang="en-US" sz="1800" i="1">
                          <a:effectLst/>
                          <a:latin typeface="Courier New"/>
                        </a:rPr>
                        <a:t>(0.000623)</a:t>
                      </a:r>
                    </a:p>
                  </a:txBody>
                  <a:tcPr marL="9525" marR="9525" marT="9525" marB="0" anchor="b">
                    <a:noFill/>
                  </a:tcPr>
                </a:tc>
                <a:tc>
                  <a:txBody>
                    <a:bodyPr/>
                    <a:lstStyle/>
                    <a:p>
                      <a:pPr algn="r" fontAlgn="b"/>
                      <a:r>
                        <a:rPr lang="en-US" sz="1800" b="1">
                          <a:effectLst/>
                          <a:latin typeface="Courier New"/>
                        </a:rPr>
                        <a:t>0.061673</a:t>
                      </a:r>
                      <a:br>
                        <a:rPr lang="en-US" sz="1800">
                          <a:effectLst/>
                          <a:latin typeface="Courier New"/>
                        </a:rPr>
                      </a:br>
                      <a:r>
                        <a:rPr lang="en-US" sz="1800" i="1">
                          <a:effectLst/>
                          <a:latin typeface="Courier New"/>
                        </a:rPr>
                        <a:t>(0.000312)</a:t>
                      </a:r>
                    </a:p>
                  </a:txBody>
                  <a:tcPr marL="9525" marR="9525" marT="9525" marB="0" anchor="b">
                    <a:noFill/>
                  </a:tcPr>
                </a:tc>
                <a:extLst>
                  <a:ext uri="{0D108BD9-81ED-4DB2-BD59-A6C34878D82A}">
                    <a16:rowId xmlns:a16="http://schemas.microsoft.com/office/drawing/2014/main" val="2583966797"/>
                  </a:ext>
                </a:extLst>
              </a:tr>
            </a:tbl>
          </a:graphicData>
        </a:graphic>
      </p:graphicFrame>
      <p:sp>
        <p:nvSpPr>
          <p:cNvPr id="3" name="TextBox 2">
            <a:extLst>
              <a:ext uri="{FF2B5EF4-FFF2-40B4-BE49-F238E27FC236}">
                <a16:creationId xmlns:a16="http://schemas.microsoft.com/office/drawing/2014/main" id="{D94E98A5-D2E7-4F30-FE2D-E4092C43333C}"/>
              </a:ext>
            </a:extLst>
          </p:cNvPr>
          <p:cNvSpPr txBox="1"/>
          <p:nvPr/>
        </p:nvSpPr>
        <p:spPr>
          <a:xfrm>
            <a:off x="493947" y="3509260"/>
            <a:ext cx="8098471" cy="2316019"/>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285750" indent="-285750">
              <a:lnSpc>
                <a:spcPct val="85000"/>
              </a:lnSpc>
              <a:spcAft>
                <a:spcPts val="600"/>
              </a:spcAft>
              <a:buClr>
                <a:schemeClr val="accent2"/>
              </a:buClr>
              <a:buSzPct val="70000"/>
              <a:buFont typeface="Wingdings" pitchFamily="34" charset="0"/>
              <a:buChar char="Ø"/>
            </a:pPr>
            <a:r>
              <a:rPr lang="en-US">
                <a:latin typeface="Arial"/>
                <a:ea typeface="+mj-ea"/>
                <a:cs typeface="Arial"/>
              </a:rPr>
              <a:t>The use of the antithetic pairs is shown above, when averaged over 50 random seeds, </a:t>
            </a:r>
            <a:r>
              <a:rPr lang="en-US" i="1">
                <a:latin typeface="Arial"/>
                <a:ea typeface="+mj-ea"/>
                <a:cs typeface="Arial"/>
              </a:rPr>
              <a:t>to reduce the parenthesized standard deviation,</a:t>
            </a:r>
            <a:r>
              <a:rPr lang="en-US">
                <a:latin typeface="Arial"/>
                <a:ea typeface="+mj-ea"/>
                <a:cs typeface="Arial"/>
              </a:rPr>
              <a:t> leading to a </a:t>
            </a:r>
            <a:r>
              <a:rPr lang="en-US" b="1">
                <a:latin typeface="Arial"/>
                <a:ea typeface="+mj-ea"/>
                <a:cs typeface="Arial"/>
              </a:rPr>
              <a:t>more reliable mean price.</a:t>
            </a:r>
            <a:endParaRPr lang="en-US">
              <a:ea typeface="+mj-ea"/>
            </a:endParaRPr>
          </a:p>
          <a:p>
            <a:pPr marL="285750" indent="-285750">
              <a:spcBef>
                <a:spcPct val="20000"/>
              </a:spcBef>
              <a:buClr>
                <a:schemeClr val="accent2"/>
              </a:buClr>
              <a:buSzPct val="70000"/>
              <a:buFont typeface="Wingdings" pitchFamily="34" charset="0"/>
              <a:buChar char="Ø"/>
            </a:pPr>
            <a:r>
              <a:rPr lang="en-US">
                <a:latin typeface="Arial"/>
                <a:ea typeface="+mj-ea"/>
                <a:cs typeface="Arial"/>
              </a:rPr>
              <a:t>Since an American option is more flexible in terms of exercising, its price is expected to be greater than European option which is evident from the results above.</a:t>
            </a:r>
          </a:p>
          <a:p>
            <a:pPr marL="285750" indent="-285750">
              <a:spcBef>
                <a:spcPct val="20000"/>
              </a:spcBef>
              <a:buClr>
                <a:schemeClr val="accent2"/>
              </a:buClr>
              <a:buSzPct val="70000"/>
              <a:buFont typeface="Wingdings" pitchFamily="34" charset="0"/>
              <a:buChar char="Ø"/>
            </a:pPr>
            <a:r>
              <a:rPr lang="en-US">
                <a:latin typeface="Arial"/>
                <a:ea typeface="+mj-ea"/>
                <a:cs typeface="Arial"/>
              </a:rPr>
              <a:t>As we have accounted for negative payoff, price for European options with penalty should be lower than the options without penalty.</a:t>
            </a:r>
            <a:endParaRPr lang="en-US">
              <a:ea typeface="+mj-ea"/>
              <a:cs typeface="Arial"/>
            </a:endParaRPr>
          </a:p>
        </p:txBody>
      </p:sp>
    </p:spTree>
    <p:extLst>
      <p:ext uri="{BB962C8B-B14F-4D97-AF65-F5344CB8AC3E}">
        <p14:creationId xmlns:p14="http://schemas.microsoft.com/office/powerpoint/2010/main" val="14195253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F1A3-717F-8E1E-3563-25B8DCE31881}"/>
              </a:ext>
            </a:extLst>
          </p:cNvPr>
          <p:cNvSpPr>
            <a:spLocks noGrp="1"/>
          </p:cNvSpPr>
          <p:nvPr>
            <p:ph type="title"/>
          </p:nvPr>
        </p:nvSpPr>
        <p:spPr>
          <a:xfrm>
            <a:off x="457200" y="145516"/>
            <a:ext cx="8229600" cy="860400"/>
          </a:xfrm>
        </p:spPr>
        <p:txBody>
          <a:bodyPr vert="horz" lIns="0" tIns="0" rIns="0" bIns="0" rtlCol="0" anchor="ctr" anchorCtr="0">
            <a:normAutofit/>
          </a:bodyPr>
          <a:lstStyle/>
          <a:p>
            <a:r>
              <a:rPr lang="en-US" sz="2400">
                <a:solidFill>
                  <a:schemeClr val="tx1"/>
                </a:solidFill>
                <a:latin typeface="Arial"/>
                <a:cs typeface="Arial"/>
              </a:rPr>
              <a:t>Comparison</a:t>
            </a:r>
          </a:p>
        </p:txBody>
      </p:sp>
      <p:sp>
        <p:nvSpPr>
          <p:cNvPr id="7" name="TextBox 6">
            <a:extLst>
              <a:ext uri="{FF2B5EF4-FFF2-40B4-BE49-F238E27FC236}">
                <a16:creationId xmlns:a16="http://schemas.microsoft.com/office/drawing/2014/main" id="{B79DFFDC-2F96-FF9A-A621-610B99D8F096}"/>
              </a:ext>
            </a:extLst>
          </p:cNvPr>
          <p:cNvSpPr txBox="1"/>
          <p:nvPr/>
        </p:nvSpPr>
        <p:spPr>
          <a:xfrm>
            <a:off x="539469" y="1207062"/>
            <a:ext cx="7876247" cy="507831"/>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285750" indent="-285750">
              <a:lnSpc>
                <a:spcPct val="85000"/>
              </a:lnSpc>
              <a:spcAft>
                <a:spcPts val="600"/>
              </a:spcAft>
              <a:buClr>
                <a:schemeClr val="accent2"/>
              </a:buClr>
              <a:buSzPct val="70000"/>
              <a:buFont typeface="Wingdings" pitchFamily="34" charset="0"/>
              <a:buChar char="Ø"/>
            </a:pPr>
            <a:r>
              <a:rPr lang="en-US">
                <a:latin typeface="Arial"/>
                <a:ea typeface="+mj-ea"/>
                <a:cs typeface="Arial"/>
              </a:rPr>
              <a:t>The below chart compares results from the three pricing models used for American and European options with and without penalty.</a:t>
            </a:r>
            <a:endParaRPr lang="en-US">
              <a:ea typeface="+mj-ea"/>
            </a:endParaRPr>
          </a:p>
        </p:txBody>
      </p:sp>
      <p:pic>
        <p:nvPicPr>
          <p:cNvPr id="5" name="Picture 7" descr="Chart, bar chart&#10;&#10;Description automatically generated">
            <a:extLst>
              <a:ext uri="{FF2B5EF4-FFF2-40B4-BE49-F238E27FC236}">
                <a16:creationId xmlns:a16="http://schemas.microsoft.com/office/drawing/2014/main" id="{02A25FCB-DA9B-2195-520F-A5868201C2C4}"/>
              </a:ext>
            </a:extLst>
          </p:cNvPr>
          <p:cNvPicPr>
            <a:picLocks noGrp="1" noChangeAspect="1"/>
          </p:cNvPicPr>
          <p:nvPr>
            <p:ph idx="1"/>
          </p:nvPr>
        </p:nvPicPr>
        <p:blipFill>
          <a:blip r:embed="rId2"/>
          <a:stretch>
            <a:fillRect/>
          </a:stretch>
        </p:blipFill>
        <p:spPr>
          <a:xfrm>
            <a:off x="538120" y="2123985"/>
            <a:ext cx="8148680" cy="3638396"/>
          </a:xfrm>
        </p:spPr>
      </p:pic>
      <p:sp>
        <p:nvSpPr>
          <p:cNvPr id="4" name="TextBox 3">
            <a:extLst>
              <a:ext uri="{FF2B5EF4-FFF2-40B4-BE49-F238E27FC236}">
                <a16:creationId xmlns:a16="http://schemas.microsoft.com/office/drawing/2014/main" id="{5BB6D147-1A95-9D97-B190-75F4B1E67280}"/>
              </a:ext>
            </a:extLst>
          </p:cNvPr>
          <p:cNvSpPr txBox="1"/>
          <p:nvPr/>
        </p:nvSpPr>
        <p:spPr>
          <a:xfrm>
            <a:off x="782229" y="2191593"/>
            <a:ext cx="1658867" cy="180819"/>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a:lnSpc>
                <a:spcPct val="85000"/>
              </a:lnSpc>
              <a:spcAft>
                <a:spcPts val="600"/>
              </a:spcAft>
              <a:buClr>
                <a:schemeClr val="accent2"/>
              </a:buClr>
              <a:buSzPct val="70000"/>
            </a:pPr>
            <a:r>
              <a:rPr lang="en-US" sz="1100" b="1" dirty="0">
                <a:solidFill>
                  <a:schemeClr val="bg2">
                    <a:lumMod val="20000"/>
                    <a:lumOff val="80000"/>
                  </a:schemeClr>
                </a:solidFill>
                <a:cs typeface="Arial"/>
              </a:rPr>
              <a:t>Units – US Dollars ($)</a:t>
            </a:r>
            <a:endParaRPr lang="en-US" sz="1100" dirty="0">
              <a:solidFill>
                <a:schemeClr val="bg2">
                  <a:lumMod val="20000"/>
                  <a:lumOff val="80000"/>
                </a:schemeClr>
              </a:solidFill>
            </a:endParaRPr>
          </a:p>
        </p:txBody>
      </p:sp>
    </p:spTree>
    <p:extLst>
      <p:ext uri="{BB962C8B-B14F-4D97-AF65-F5344CB8AC3E}">
        <p14:creationId xmlns:p14="http://schemas.microsoft.com/office/powerpoint/2010/main" val="34398145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D925-B081-4EBB-5F83-ECC922B16872}"/>
              </a:ext>
            </a:extLst>
          </p:cNvPr>
          <p:cNvSpPr>
            <a:spLocks noGrp="1"/>
          </p:cNvSpPr>
          <p:nvPr>
            <p:ph type="title"/>
          </p:nvPr>
        </p:nvSpPr>
        <p:spPr>
          <a:xfrm>
            <a:off x="457200" y="154972"/>
            <a:ext cx="8229600" cy="860400"/>
          </a:xfrm>
        </p:spPr>
        <p:txBody>
          <a:bodyPr vert="horz" lIns="0" tIns="0" rIns="0" bIns="0" rtlCol="0" anchor="ctr" anchorCtr="0">
            <a:noAutofit/>
          </a:bodyPr>
          <a:lstStyle/>
          <a:p>
            <a:r>
              <a:rPr lang="en-US" sz="2400">
                <a:solidFill>
                  <a:schemeClr val="tx1"/>
                </a:solidFill>
                <a:latin typeface="Arial"/>
                <a:cs typeface="Arial"/>
              </a:rPr>
              <a:t>Conclusion</a:t>
            </a:r>
          </a:p>
        </p:txBody>
      </p:sp>
      <p:sp>
        <p:nvSpPr>
          <p:cNvPr id="3" name="Content Placeholder 2">
            <a:extLst>
              <a:ext uri="{FF2B5EF4-FFF2-40B4-BE49-F238E27FC236}">
                <a16:creationId xmlns:a16="http://schemas.microsoft.com/office/drawing/2014/main" id="{5AFC37C1-1AD5-CE16-666A-18361304F9AF}"/>
              </a:ext>
            </a:extLst>
          </p:cNvPr>
          <p:cNvSpPr>
            <a:spLocks noGrp="1"/>
          </p:cNvSpPr>
          <p:nvPr>
            <p:ph idx="1"/>
          </p:nvPr>
        </p:nvSpPr>
        <p:spPr/>
        <p:txBody>
          <a:bodyPr/>
          <a:lstStyle/>
          <a:p>
            <a:pPr>
              <a:buFont typeface="Wingdings" pitchFamily="34" charset="0"/>
              <a:buChar char="Ø"/>
            </a:pPr>
            <a:r>
              <a:rPr lang="en-US" sz="1800">
                <a:solidFill>
                  <a:schemeClr val="tx1"/>
                </a:solidFill>
                <a:latin typeface="Arial"/>
                <a:ea typeface="+mj-ea"/>
                <a:cs typeface="Arial"/>
              </a:rPr>
              <a:t>For European options, results generated from Black-Scholes are analytically accurate (with penalty = $-0.0295 &amp; without penalty = $0.0338) whereas for binomial tree ($-0.0281 &amp; $0.0345) and Monte Carlo ($-0.0298 &amp; $0.0337) </a:t>
            </a:r>
            <a:endParaRPr lang="en-US">
              <a:solidFill>
                <a:schemeClr val="tx1"/>
              </a:solidFill>
              <a:ea typeface="+mj-ea"/>
            </a:endParaRPr>
          </a:p>
          <a:p>
            <a:pPr>
              <a:buFont typeface="Wingdings" pitchFamily="34" charset="0"/>
              <a:buChar char="Ø"/>
            </a:pPr>
            <a:endParaRPr lang="en-US" sz="1800">
              <a:solidFill>
                <a:schemeClr val="tx1"/>
              </a:solidFill>
              <a:cs typeface="Arial"/>
            </a:endParaRPr>
          </a:p>
          <a:p>
            <a:pPr>
              <a:buFont typeface="Wingdings" pitchFamily="34" charset="0"/>
              <a:buChar char="Ø"/>
            </a:pPr>
            <a:r>
              <a:rPr lang="en-US" sz="1800">
                <a:solidFill>
                  <a:schemeClr val="tx1"/>
                </a:solidFill>
                <a:cs typeface="Arial"/>
              </a:rPr>
              <a:t>For American options, results generated from binomial tree ($0.0277 &amp; $0.0620) and Monte Carlo ($0.0253 &amp; $0.0616).  Black-Scholes doesn't price American options.</a:t>
            </a:r>
          </a:p>
          <a:p>
            <a:pPr>
              <a:buFont typeface="Wingdings" pitchFamily="34" charset="0"/>
              <a:buChar char="Ø"/>
            </a:pPr>
            <a:endParaRPr lang="en-US" sz="1800">
              <a:solidFill>
                <a:schemeClr val="tx1"/>
              </a:solidFill>
              <a:cs typeface="Arial"/>
            </a:endParaRPr>
          </a:p>
          <a:p>
            <a:pPr>
              <a:buFont typeface="Wingdings" pitchFamily="34" charset="0"/>
              <a:buChar char="Ø"/>
            </a:pPr>
            <a:r>
              <a:rPr lang="en-US" sz="1800">
                <a:solidFill>
                  <a:schemeClr val="tx1"/>
                </a:solidFill>
                <a:cs typeface="Arial"/>
              </a:rPr>
              <a:t>Comparatively : Euro w/pen  &lt; Amer w/pen &lt; Euro w/o pen &lt; Amer w/o pen</a:t>
            </a:r>
            <a:br>
              <a:rPr lang="en-US" sz="1800">
                <a:cs typeface="Arial"/>
              </a:rPr>
            </a:br>
            <a:r>
              <a:rPr lang="en-US" sz="1800">
                <a:solidFill>
                  <a:schemeClr val="tx1"/>
                </a:solidFill>
                <a:cs typeface="Arial"/>
              </a:rPr>
              <a:t>Numerically     :    $-0.0295   &lt;    $0.0253    &lt;      $0.0338    &lt;      $0.0616</a:t>
            </a:r>
          </a:p>
          <a:p>
            <a:endParaRPr lang="en-US" sz="1800">
              <a:solidFill>
                <a:srgbClr val="000000"/>
              </a:solidFill>
              <a:cs typeface="Arial"/>
            </a:endParaRPr>
          </a:p>
          <a:p>
            <a:pPr marL="0" indent="0">
              <a:buNone/>
            </a:pPr>
            <a:endParaRPr lang="en-US">
              <a:cs typeface="Arial"/>
            </a:endParaRPr>
          </a:p>
        </p:txBody>
      </p:sp>
    </p:spTree>
    <p:extLst>
      <p:ext uri="{BB962C8B-B14F-4D97-AF65-F5344CB8AC3E}">
        <p14:creationId xmlns:p14="http://schemas.microsoft.com/office/powerpoint/2010/main" val="10308969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pagpa\AppData\Local\Microsoft\Windows\Temporary Internet Files\Content.IE5\PN8UZPDY\MC900442072[1].wmf"/>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569343" y="1197541"/>
            <a:ext cx="3866019" cy="2759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F0766F-5B5C-70BC-3064-EE7740A403D3}"/>
              </a:ext>
            </a:extLst>
          </p:cNvPr>
          <p:cNvSpPr txBox="1"/>
          <p:nvPr/>
        </p:nvSpPr>
        <p:spPr>
          <a:xfrm>
            <a:off x="2875430" y="4018429"/>
            <a:ext cx="6205816" cy="2146998"/>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285750" indent="-285750">
              <a:lnSpc>
                <a:spcPct val="85000"/>
              </a:lnSpc>
              <a:spcAft>
                <a:spcPts val="600"/>
              </a:spcAft>
              <a:buClr>
                <a:schemeClr val="accent2"/>
              </a:buClr>
              <a:buSzPct val="70000"/>
              <a:buFont typeface="Arial" pitchFamily="34" charset="0"/>
            </a:pPr>
            <a:r>
              <a:rPr lang="en-US">
                <a:latin typeface="EYInterstate Light"/>
              </a:rPr>
              <a:t>Please feel free to reach out if you have any questions:</a:t>
            </a:r>
          </a:p>
          <a:p>
            <a:pPr>
              <a:lnSpc>
                <a:spcPct val="85000"/>
              </a:lnSpc>
              <a:spcAft>
                <a:spcPts val="600"/>
              </a:spcAft>
            </a:pPr>
            <a:endParaRPr lang="en-US">
              <a:ea typeface="+mn-lt"/>
              <a:cs typeface="+mn-lt"/>
            </a:endParaRPr>
          </a:p>
          <a:p>
            <a:pPr>
              <a:lnSpc>
                <a:spcPct val="85000"/>
              </a:lnSpc>
              <a:spcAft>
                <a:spcPts val="600"/>
              </a:spcAft>
            </a:pPr>
            <a:r>
              <a:rPr lang="en-US">
                <a:ea typeface="+mn-lt"/>
                <a:cs typeface="+mn-lt"/>
              </a:rPr>
              <a:t>Merton Ngan - mertonphngan@uchicago.edu</a:t>
            </a:r>
            <a:endParaRPr lang="en-US"/>
          </a:p>
          <a:p>
            <a:pPr>
              <a:lnSpc>
                <a:spcPct val="85000"/>
              </a:lnSpc>
              <a:spcAft>
                <a:spcPts val="600"/>
              </a:spcAft>
            </a:pPr>
            <a:r>
              <a:rPr lang="en-US">
                <a:ea typeface="+mn-lt"/>
                <a:cs typeface="+mn-lt"/>
              </a:rPr>
              <a:t>Qayum Khan - qayum@uchicago.edu</a:t>
            </a:r>
          </a:p>
          <a:p>
            <a:pPr>
              <a:lnSpc>
                <a:spcPct val="85000"/>
              </a:lnSpc>
              <a:spcAft>
                <a:spcPts val="600"/>
              </a:spcAft>
            </a:pPr>
            <a:r>
              <a:rPr lang="en-US">
                <a:ea typeface="+mn-lt"/>
                <a:cs typeface="+mn-lt"/>
              </a:rPr>
              <a:t>Krishna Diggavi – krishnadiggavi@uchicago.edu</a:t>
            </a:r>
          </a:p>
          <a:p>
            <a:pPr>
              <a:lnSpc>
                <a:spcPct val="85000"/>
              </a:lnSpc>
              <a:spcAft>
                <a:spcPts val="600"/>
              </a:spcAft>
            </a:pPr>
            <a:r>
              <a:rPr lang="en-US">
                <a:ea typeface="+mn-lt"/>
                <a:cs typeface="+mn-lt"/>
              </a:rPr>
              <a:t>Venkat Averineni - venkat7@uchicago.edu</a:t>
            </a:r>
          </a:p>
          <a:p>
            <a:pPr>
              <a:lnSpc>
                <a:spcPct val="85000"/>
              </a:lnSpc>
              <a:spcAft>
                <a:spcPts val="600"/>
              </a:spcAft>
            </a:pPr>
            <a:r>
              <a:rPr lang="en-US">
                <a:ea typeface="+mn-lt"/>
                <a:cs typeface="+mn-lt"/>
              </a:rPr>
              <a:t>Chen Chen - chen66@uchicago.edu</a:t>
            </a:r>
            <a:endParaRPr lang="en-US" sz="1600">
              <a:latin typeface="EYInterstate Light"/>
            </a:endParaRPr>
          </a:p>
        </p:txBody>
      </p:sp>
      <p:sp>
        <p:nvSpPr>
          <p:cNvPr id="6" name="Title 5">
            <a:extLst>
              <a:ext uri="{FF2B5EF4-FFF2-40B4-BE49-F238E27FC236}">
                <a16:creationId xmlns:a16="http://schemas.microsoft.com/office/drawing/2014/main" id="{628CC34C-B9FA-5D44-0436-936C1080D8E4}"/>
              </a:ext>
            </a:extLst>
          </p:cNvPr>
          <p:cNvSpPr>
            <a:spLocks noGrp="1"/>
          </p:cNvSpPr>
          <p:nvPr>
            <p:ph type="title"/>
          </p:nvPr>
        </p:nvSpPr>
        <p:spPr>
          <a:xfrm>
            <a:off x="457200" y="153686"/>
            <a:ext cx="8229600" cy="860400"/>
          </a:xfrm>
        </p:spPr>
        <p:txBody>
          <a:bodyPr vert="horz" lIns="0" tIns="0" rIns="0" bIns="0" rtlCol="0" anchor="ctr" anchorCtr="0">
            <a:noAutofit/>
          </a:bodyPr>
          <a:lstStyle/>
          <a:p>
            <a:r>
              <a:rPr lang="en-US" sz="2400">
                <a:solidFill>
                  <a:schemeClr val="tx1"/>
                </a:solidFill>
                <a:latin typeface="Arial"/>
                <a:cs typeface="Arial"/>
              </a:rPr>
              <a:t>Q &amp; A</a:t>
            </a:r>
            <a:endParaRPr lang="en-US" sz="2400">
              <a:solidFill>
                <a:schemeClr val="tx1"/>
              </a:solidFill>
            </a:endParaRPr>
          </a:p>
        </p:txBody>
      </p:sp>
    </p:spTree>
    <p:extLst>
      <p:ext uri="{BB962C8B-B14F-4D97-AF65-F5344CB8AC3E}">
        <p14:creationId xmlns:p14="http://schemas.microsoft.com/office/powerpoint/2010/main" val="146657286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D2C3-67F2-3E0E-0A40-16A54986B866}"/>
              </a:ext>
            </a:extLst>
          </p:cNvPr>
          <p:cNvSpPr>
            <a:spLocks noGrp="1"/>
          </p:cNvSpPr>
          <p:nvPr>
            <p:ph type="title"/>
          </p:nvPr>
        </p:nvSpPr>
        <p:spPr>
          <a:xfrm>
            <a:off x="457200" y="153686"/>
            <a:ext cx="8229600" cy="860400"/>
          </a:xfrm>
        </p:spPr>
        <p:txBody>
          <a:bodyPr vert="horz" lIns="0" tIns="0" rIns="0" bIns="0" rtlCol="0" anchor="ctr" anchorCtr="0">
            <a:noAutofit/>
          </a:bodyPr>
          <a:lstStyle/>
          <a:p>
            <a:r>
              <a:rPr lang="en-GB" sz="2400">
                <a:solidFill>
                  <a:schemeClr val="tx1"/>
                </a:solidFill>
                <a:latin typeface="Arial"/>
                <a:cs typeface="Arial"/>
              </a:rPr>
              <a:t>Appendix: Binomial Tree</a:t>
            </a:r>
            <a:endParaRPr lang="en-GB" sz="2400">
              <a:solidFill>
                <a:schemeClr val="tx1"/>
              </a:solidFill>
            </a:endParaRPr>
          </a:p>
        </p:txBody>
      </p:sp>
      <p:sp>
        <p:nvSpPr>
          <p:cNvPr id="3" name="Content Placeholder 2">
            <a:extLst>
              <a:ext uri="{FF2B5EF4-FFF2-40B4-BE49-F238E27FC236}">
                <a16:creationId xmlns:a16="http://schemas.microsoft.com/office/drawing/2014/main" id="{ABA1F86E-BAA4-7BAF-EC54-C4EA3E3B8D02}"/>
              </a:ext>
            </a:extLst>
          </p:cNvPr>
          <p:cNvSpPr>
            <a:spLocks noGrp="1"/>
          </p:cNvSpPr>
          <p:nvPr>
            <p:ph idx="1"/>
          </p:nvPr>
        </p:nvSpPr>
        <p:spPr/>
        <p:txBody>
          <a:bodyPr/>
          <a:lstStyle/>
          <a:p>
            <a:pPr>
              <a:buFont typeface="Wingdings" pitchFamily="34" charset="0"/>
              <a:buChar char="Ø"/>
            </a:pPr>
            <a:r>
              <a:rPr lang="en-GB" sz="1600">
                <a:solidFill>
                  <a:schemeClr val="tx1"/>
                </a:solidFill>
                <a:latin typeface="Arial"/>
                <a:ea typeface="+mj-ea"/>
                <a:cs typeface="Arial"/>
              </a:rPr>
              <a:t>Cox Ross Rubinstein:</a:t>
            </a:r>
            <a:endParaRPr lang="en-US" sz="1600">
              <a:solidFill>
                <a:schemeClr val="tx1"/>
              </a:solidFill>
              <a:latin typeface="Arial"/>
              <a:ea typeface="+mj-ea"/>
              <a:cs typeface="Arial"/>
            </a:endParaRPr>
          </a:p>
          <a:p>
            <a:pPr marL="709295" indent="-353695">
              <a:buFont typeface="Wingdings" pitchFamily="34" charset="0"/>
              <a:buChar char="Ø"/>
            </a:pPr>
            <a:endParaRPr lang="en-GB" sz="1600">
              <a:solidFill>
                <a:schemeClr val="tx1"/>
              </a:solidFill>
              <a:latin typeface="Arial"/>
              <a:ea typeface="+mj-ea"/>
              <a:cs typeface="Arial"/>
            </a:endParaRPr>
          </a:p>
          <a:p>
            <a:pPr marL="709295" indent="-353695">
              <a:buFont typeface="Wingdings" pitchFamily="34" charset="0"/>
              <a:buChar char="Ø"/>
            </a:pPr>
            <a:endParaRPr lang="en-GB" sz="1600">
              <a:solidFill>
                <a:schemeClr val="tx1"/>
              </a:solidFill>
              <a:latin typeface="Arial"/>
              <a:ea typeface="+mj-ea"/>
              <a:cs typeface="Arial"/>
            </a:endParaRPr>
          </a:p>
          <a:p>
            <a:pPr marL="709295" indent="-353695">
              <a:buFont typeface="Wingdings" pitchFamily="34" charset="0"/>
              <a:buChar char="Ø"/>
            </a:pPr>
            <a:endParaRPr lang="en-GB" sz="1600">
              <a:solidFill>
                <a:schemeClr val="tx1"/>
              </a:solidFill>
              <a:latin typeface="Arial"/>
              <a:ea typeface="+mj-ea"/>
              <a:cs typeface="Arial"/>
            </a:endParaRPr>
          </a:p>
          <a:p>
            <a:pPr marL="709295" indent="-353695">
              <a:buFont typeface="Wingdings" pitchFamily="34" charset="0"/>
              <a:buChar char="Ø"/>
            </a:pPr>
            <a:endParaRPr lang="en-GB" sz="1600">
              <a:solidFill>
                <a:schemeClr val="tx1"/>
              </a:solidFill>
              <a:latin typeface="Arial"/>
              <a:ea typeface="+mj-ea"/>
              <a:cs typeface="Arial"/>
            </a:endParaRPr>
          </a:p>
          <a:p>
            <a:pPr marL="709295" indent="-353695">
              <a:buFont typeface="Wingdings" pitchFamily="34" charset="0"/>
              <a:buChar char="Ø"/>
            </a:pPr>
            <a:r>
              <a:rPr lang="en-GB" sz="1600">
                <a:solidFill>
                  <a:schemeClr val="tx1"/>
                </a:solidFill>
                <a:latin typeface="Arial"/>
                <a:ea typeface="+mj-ea"/>
                <a:cs typeface="Arial"/>
              </a:rPr>
              <a:t>Stock price at node u (n times), d(m times):</a:t>
            </a:r>
            <a:endParaRPr lang="en-GB">
              <a:solidFill>
                <a:schemeClr val="tx1"/>
              </a:solidFill>
              <a:ea typeface="+mj-ea"/>
            </a:endParaRPr>
          </a:p>
          <a:p>
            <a:pPr marL="709295" indent="-353695">
              <a:buFont typeface="Wingdings" pitchFamily="34" charset="0"/>
              <a:buChar char="Ø"/>
            </a:pPr>
            <a:endParaRPr lang="en-GB" sz="1600">
              <a:solidFill>
                <a:schemeClr val="tx1"/>
              </a:solidFill>
              <a:latin typeface="Arial"/>
              <a:ea typeface="+mj-ea"/>
              <a:cs typeface="Arial"/>
            </a:endParaRPr>
          </a:p>
          <a:p>
            <a:pPr marL="709295" indent="-353695">
              <a:buFont typeface="Wingdings" pitchFamily="34" charset="0"/>
              <a:buChar char="Ø"/>
            </a:pPr>
            <a:endParaRPr lang="en-GB" sz="1600">
              <a:solidFill>
                <a:schemeClr val="tx1"/>
              </a:solidFill>
              <a:latin typeface="Arial"/>
              <a:ea typeface="+mj-ea"/>
              <a:cs typeface="Arial"/>
            </a:endParaRPr>
          </a:p>
          <a:p>
            <a:pPr marL="709295" indent="-353695">
              <a:buFont typeface="Wingdings" pitchFamily="34" charset="0"/>
              <a:buChar char="Ø"/>
            </a:pPr>
            <a:r>
              <a:rPr lang="en-GB" sz="1600">
                <a:solidFill>
                  <a:schemeClr val="tx1"/>
                </a:solidFill>
                <a:latin typeface="Arial"/>
                <a:ea typeface="+mj-ea"/>
                <a:cs typeface="Arial"/>
              </a:rPr>
              <a:t>Risk-neutral probability of being at node u (n times), d(m times)</a:t>
            </a:r>
          </a:p>
          <a:p>
            <a:pPr marL="709295">
              <a:buFont typeface="Wingdings" pitchFamily="34" charset="0"/>
              <a:buChar char="Ø"/>
            </a:pPr>
            <a:endParaRPr lang="en-GB" sz="1600">
              <a:solidFill>
                <a:schemeClr val="tx1"/>
              </a:solidFill>
              <a:latin typeface="Arial"/>
              <a:ea typeface="+mj-ea"/>
              <a:cs typeface="Arial"/>
            </a:endParaRPr>
          </a:p>
          <a:p>
            <a:pPr marL="709295">
              <a:buFont typeface="Wingdings" pitchFamily="34" charset="0"/>
              <a:buChar char="Ø"/>
            </a:pPr>
            <a:endParaRPr lang="en-GB" sz="1600">
              <a:solidFill>
                <a:schemeClr val="tx1"/>
              </a:solidFill>
              <a:latin typeface="Arial"/>
              <a:ea typeface="+mj-ea"/>
              <a:cs typeface="Arial"/>
            </a:endParaRPr>
          </a:p>
          <a:p>
            <a:pPr marL="709295">
              <a:buFont typeface="Wingdings" pitchFamily="34" charset="0"/>
              <a:buChar char="Ø"/>
            </a:pPr>
            <a:endParaRPr lang="en-GB" sz="1600">
              <a:solidFill>
                <a:schemeClr val="tx1"/>
              </a:solidFill>
              <a:latin typeface="Arial"/>
              <a:ea typeface="+mj-ea"/>
              <a:cs typeface="Arial"/>
            </a:endParaRPr>
          </a:p>
          <a:p>
            <a:pPr marL="366395" indent="0">
              <a:buNone/>
            </a:pPr>
            <a:endParaRPr lang="en-GB" sz="1600">
              <a:solidFill>
                <a:schemeClr val="tx1"/>
              </a:solidFill>
              <a:latin typeface="Arial"/>
              <a:ea typeface="+mj-ea"/>
              <a:cs typeface="Arial"/>
            </a:endParaRPr>
          </a:p>
        </p:txBody>
      </p:sp>
      <p:pic>
        <p:nvPicPr>
          <p:cNvPr id="5" name="Picture 5">
            <a:extLst>
              <a:ext uri="{FF2B5EF4-FFF2-40B4-BE49-F238E27FC236}">
                <a16:creationId xmlns:a16="http://schemas.microsoft.com/office/drawing/2014/main" id="{30359491-BEF6-6FF6-9625-1125A92E71E5}"/>
              </a:ext>
            </a:extLst>
          </p:cNvPr>
          <p:cNvPicPr>
            <a:picLocks noChangeAspect="1"/>
          </p:cNvPicPr>
          <p:nvPr/>
        </p:nvPicPr>
        <p:blipFill>
          <a:blip r:embed="rId2"/>
          <a:stretch>
            <a:fillRect/>
          </a:stretch>
        </p:blipFill>
        <p:spPr>
          <a:xfrm>
            <a:off x="-2269672" y="1715058"/>
            <a:ext cx="7805058" cy="1187241"/>
          </a:xfrm>
          <a:prstGeom prst="rect">
            <a:avLst/>
          </a:prstGeom>
        </p:spPr>
      </p:pic>
      <p:pic>
        <p:nvPicPr>
          <p:cNvPr id="6" name="Picture 6">
            <a:extLst>
              <a:ext uri="{FF2B5EF4-FFF2-40B4-BE49-F238E27FC236}">
                <a16:creationId xmlns:a16="http://schemas.microsoft.com/office/drawing/2014/main" id="{5746800C-95D6-29EC-828D-000846BF7C9C}"/>
              </a:ext>
            </a:extLst>
          </p:cNvPr>
          <p:cNvPicPr>
            <a:picLocks noChangeAspect="1"/>
          </p:cNvPicPr>
          <p:nvPr/>
        </p:nvPicPr>
        <p:blipFill>
          <a:blip r:embed="rId3"/>
          <a:stretch>
            <a:fillRect/>
          </a:stretch>
        </p:blipFill>
        <p:spPr>
          <a:xfrm>
            <a:off x="-3127723" y="3189792"/>
            <a:ext cx="11052629" cy="705200"/>
          </a:xfrm>
          <a:prstGeom prst="rect">
            <a:avLst/>
          </a:prstGeom>
        </p:spPr>
      </p:pic>
      <p:pic>
        <p:nvPicPr>
          <p:cNvPr id="7" name="Picture 7">
            <a:extLst>
              <a:ext uri="{FF2B5EF4-FFF2-40B4-BE49-F238E27FC236}">
                <a16:creationId xmlns:a16="http://schemas.microsoft.com/office/drawing/2014/main" id="{9E816F1C-101A-228A-3CA0-F673E3744258}"/>
              </a:ext>
            </a:extLst>
          </p:cNvPr>
          <p:cNvPicPr>
            <a:picLocks noChangeAspect="1"/>
          </p:cNvPicPr>
          <p:nvPr/>
        </p:nvPicPr>
        <p:blipFill>
          <a:blip r:embed="rId4"/>
          <a:stretch>
            <a:fillRect/>
          </a:stretch>
        </p:blipFill>
        <p:spPr>
          <a:xfrm>
            <a:off x="-3022600" y="4046556"/>
            <a:ext cx="10127342" cy="869462"/>
          </a:xfrm>
          <a:prstGeom prst="rect">
            <a:avLst/>
          </a:prstGeom>
        </p:spPr>
      </p:pic>
      <p:pic>
        <p:nvPicPr>
          <p:cNvPr id="8" name="Picture 8">
            <a:extLst>
              <a:ext uri="{FF2B5EF4-FFF2-40B4-BE49-F238E27FC236}">
                <a16:creationId xmlns:a16="http://schemas.microsoft.com/office/drawing/2014/main" id="{C5B3B299-28D6-C984-C95B-087D47FC54B7}"/>
              </a:ext>
            </a:extLst>
          </p:cNvPr>
          <p:cNvPicPr>
            <a:picLocks noChangeAspect="1"/>
          </p:cNvPicPr>
          <p:nvPr/>
        </p:nvPicPr>
        <p:blipFill>
          <a:blip r:embed="rId5"/>
          <a:stretch>
            <a:fillRect/>
          </a:stretch>
        </p:blipFill>
        <p:spPr>
          <a:xfrm>
            <a:off x="-1280886" y="4743102"/>
            <a:ext cx="8530771" cy="1526511"/>
          </a:xfrm>
          <a:prstGeom prst="rect">
            <a:avLst/>
          </a:prstGeom>
        </p:spPr>
      </p:pic>
      <p:sp>
        <p:nvSpPr>
          <p:cNvPr id="4" name="TextBox 3">
            <a:extLst>
              <a:ext uri="{FF2B5EF4-FFF2-40B4-BE49-F238E27FC236}">
                <a16:creationId xmlns:a16="http://schemas.microsoft.com/office/drawing/2014/main" id="{CD9A7F5A-A962-6067-0E69-4AD7EC0D4EF7}"/>
              </a:ext>
            </a:extLst>
          </p:cNvPr>
          <p:cNvSpPr txBox="1"/>
          <p:nvPr/>
        </p:nvSpPr>
        <p:spPr>
          <a:xfrm>
            <a:off x="5216808" y="5204091"/>
            <a:ext cx="2377327" cy="246221"/>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a:lnSpc>
                <a:spcPct val="85000"/>
              </a:lnSpc>
              <a:spcAft>
                <a:spcPts val="600"/>
              </a:spcAft>
              <a:buClr>
                <a:schemeClr val="accent2"/>
              </a:buClr>
              <a:buSzPct val="70000"/>
            </a:pPr>
            <a:r>
              <a:rPr lang="en-US" sz="1600" dirty="0">
                <a:latin typeface="Arial"/>
                <a:ea typeface="+mj-ea"/>
                <a:cs typeface="Arial"/>
              </a:rPr>
              <a:t>This is payoff at time t</a:t>
            </a:r>
            <a:r>
              <a:rPr lang="en-US" sz="1600" b="1" dirty="0">
                <a:cs typeface="Arial"/>
              </a:rPr>
              <a:t> </a:t>
            </a:r>
          </a:p>
        </p:txBody>
      </p:sp>
    </p:spTree>
    <p:extLst>
      <p:ext uri="{BB962C8B-B14F-4D97-AF65-F5344CB8AC3E}">
        <p14:creationId xmlns:p14="http://schemas.microsoft.com/office/powerpoint/2010/main" val="290976319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9660-92C1-BF46-4C43-E5FCEAF86B5A}"/>
              </a:ext>
            </a:extLst>
          </p:cNvPr>
          <p:cNvSpPr>
            <a:spLocks noGrp="1"/>
          </p:cNvSpPr>
          <p:nvPr>
            <p:ph type="title"/>
          </p:nvPr>
        </p:nvSpPr>
        <p:spPr>
          <a:xfrm>
            <a:off x="457200" y="153686"/>
            <a:ext cx="8229600" cy="860400"/>
          </a:xfrm>
        </p:spPr>
        <p:txBody>
          <a:bodyPr vert="horz" lIns="0" tIns="0" rIns="0" bIns="0" rtlCol="0" anchor="ctr" anchorCtr="0">
            <a:noAutofit/>
          </a:bodyPr>
          <a:lstStyle/>
          <a:p>
            <a:r>
              <a:rPr lang="en-GB" sz="2400">
                <a:solidFill>
                  <a:schemeClr val="tx1"/>
                </a:solidFill>
                <a:latin typeface="Arial"/>
                <a:cs typeface="Arial"/>
              </a:rPr>
              <a:t>Appendix: Binomial Tree</a:t>
            </a:r>
            <a:endParaRPr lang="en-GB">
              <a:solidFill>
                <a:schemeClr val="tx1"/>
              </a:solidFill>
            </a:endParaRPr>
          </a:p>
        </p:txBody>
      </p:sp>
      <p:sp>
        <p:nvSpPr>
          <p:cNvPr id="3" name="Content Placeholder 2">
            <a:extLst>
              <a:ext uri="{FF2B5EF4-FFF2-40B4-BE49-F238E27FC236}">
                <a16:creationId xmlns:a16="http://schemas.microsoft.com/office/drawing/2014/main" id="{A4B3A92B-904B-5717-1284-1563B3483390}"/>
              </a:ext>
            </a:extLst>
          </p:cNvPr>
          <p:cNvSpPr>
            <a:spLocks noGrp="1"/>
          </p:cNvSpPr>
          <p:nvPr>
            <p:ph idx="1"/>
          </p:nvPr>
        </p:nvSpPr>
        <p:spPr/>
        <p:txBody>
          <a:bodyPr/>
          <a:lstStyle/>
          <a:p>
            <a:pPr marL="709295">
              <a:buFont typeface="Wingdings" pitchFamily="34" charset="0"/>
              <a:buChar char="Ø"/>
            </a:pPr>
            <a:endParaRPr lang="en-GB" sz="1600">
              <a:solidFill>
                <a:schemeClr val="tx1"/>
              </a:solidFill>
              <a:latin typeface="Arial"/>
              <a:ea typeface="+mj-ea"/>
              <a:cs typeface="Arial"/>
            </a:endParaRPr>
          </a:p>
          <a:p>
            <a:pPr marL="1075690" lvl="1" indent="-353695"/>
            <a:endParaRPr lang="en-GB" sz="2400">
              <a:ea typeface="+mn-lt"/>
              <a:cs typeface="+mn-lt"/>
            </a:endParaRPr>
          </a:p>
        </p:txBody>
      </p:sp>
      <p:sp>
        <p:nvSpPr>
          <p:cNvPr id="5" name="TextBox 4">
            <a:extLst>
              <a:ext uri="{FF2B5EF4-FFF2-40B4-BE49-F238E27FC236}">
                <a16:creationId xmlns:a16="http://schemas.microsoft.com/office/drawing/2014/main" id="{0E003690-E52E-479B-6BD6-BA5EC046CF84}"/>
              </a:ext>
            </a:extLst>
          </p:cNvPr>
          <p:cNvSpPr txBox="1"/>
          <p:nvPr/>
        </p:nvSpPr>
        <p:spPr>
          <a:xfrm>
            <a:off x="542471" y="1513115"/>
            <a:ext cx="8077199" cy="897169"/>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285750" indent="-285750">
              <a:lnSpc>
                <a:spcPct val="85000"/>
              </a:lnSpc>
              <a:spcAft>
                <a:spcPts val="600"/>
              </a:spcAft>
              <a:buClr>
                <a:schemeClr val="accent2"/>
              </a:buClr>
              <a:buSzPct val="70000"/>
              <a:buFont typeface="Wingdings" pitchFamily="34" charset="0"/>
              <a:buChar char="Ø"/>
            </a:pPr>
            <a:r>
              <a:rPr lang="en-GB">
                <a:cs typeface="Arial"/>
              </a:rPr>
              <a:t>European option:</a:t>
            </a:r>
            <a:r>
              <a:rPr lang="en-US">
                <a:cs typeface="Arial"/>
              </a:rPr>
              <a:t>​</a:t>
            </a:r>
            <a:endParaRPr lang="en-US"/>
          </a:p>
          <a:p>
            <a:pPr marL="742950" lvl="2" indent="-285750">
              <a:lnSpc>
                <a:spcPct val="85000"/>
              </a:lnSpc>
              <a:spcAft>
                <a:spcPts val="600"/>
              </a:spcAft>
              <a:buClr>
                <a:schemeClr val="accent2"/>
              </a:buClr>
              <a:buSzPct val="70000"/>
              <a:buFont typeface="Wingdings" pitchFamily="34" charset="0"/>
              <a:buChar char="Ø"/>
            </a:pPr>
            <a:r>
              <a:rPr lang="en-GB">
                <a:cs typeface="Arial"/>
              </a:rPr>
              <a:t>At maturity, multiply each payoff by the risk-neutral probability above</a:t>
            </a:r>
            <a:r>
              <a:rPr lang="en-US">
                <a:cs typeface="Arial"/>
              </a:rPr>
              <a:t>​</a:t>
            </a:r>
          </a:p>
          <a:p>
            <a:pPr marL="742950" lvl="2" indent="-285750">
              <a:lnSpc>
                <a:spcPct val="85000"/>
              </a:lnSpc>
              <a:spcAft>
                <a:spcPts val="600"/>
              </a:spcAft>
              <a:buClr>
                <a:schemeClr val="accent2"/>
              </a:buClr>
              <a:buSzPct val="70000"/>
              <a:buFont typeface="Wingdings" pitchFamily="34" charset="0"/>
              <a:buChar char="Ø"/>
            </a:pPr>
            <a:r>
              <a:rPr lang="en-GB">
                <a:cs typeface="Arial"/>
              </a:rPr>
              <a:t>Take weighted average to arrive at the price</a:t>
            </a:r>
          </a:p>
        </p:txBody>
      </p:sp>
    </p:spTree>
    <p:extLst>
      <p:ext uri="{BB962C8B-B14F-4D97-AF65-F5344CB8AC3E}">
        <p14:creationId xmlns:p14="http://schemas.microsoft.com/office/powerpoint/2010/main" val="405551670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FF11-2E94-2C19-7BE2-54C64F41CEA0}"/>
              </a:ext>
            </a:extLst>
          </p:cNvPr>
          <p:cNvSpPr>
            <a:spLocks noGrp="1"/>
          </p:cNvSpPr>
          <p:nvPr>
            <p:ph type="title"/>
          </p:nvPr>
        </p:nvSpPr>
        <p:spPr>
          <a:xfrm>
            <a:off x="457200" y="153686"/>
            <a:ext cx="8229600" cy="860400"/>
          </a:xfrm>
        </p:spPr>
        <p:txBody>
          <a:bodyPr vert="horz" lIns="0" tIns="0" rIns="0" bIns="0" rtlCol="0" anchor="ctr" anchorCtr="0">
            <a:noAutofit/>
          </a:bodyPr>
          <a:lstStyle/>
          <a:p>
            <a:r>
              <a:rPr lang="en-GB" sz="2400">
                <a:solidFill>
                  <a:schemeClr val="tx1"/>
                </a:solidFill>
                <a:latin typeface="Arial"/>
                <a:cs typeface="Arial"/>
              </a:rPr>
              <a:t>Appendix: Binomial Tree</a:t>
            </a:r>
            <a:endParaRPr lang="en-GB" sz="2400">
              <a:solidFill>
                <a:schemeClr val="tx1"/>
              </a:solidFill>
            </a:endParaRPr>
          </a:p>
        </p:txBody>
      </p:sp>
      <p:sp>
        <p:nvSpPr>
          <p:cNvPr id="3" name="Content Placeholder 2">
            <a:extLst>
              <a:ext uri="{FF2B5EF4-FFF2-40B4-BE49-F238E27FC236}">
                <a16:creationId xmlns:a16="http://schemas.microsoft.com/office/drawing/2014/main" id="{2A5E0A59-18DA-E4C3-4C12-EABF059CDB2A}"/>
              </a:ext>
            </a:extLst>
          </p:cNvPr>
          <p:cNvSpPr>
            <a:spLocks noGrp="1"/>
          </p:cNvSpPr>
          <p:nvPr>
            <p:ph idx="1"/>
          </p:nvPr>
        </p:nvSpPr>
        <p:spPr/>
        <p:txBody>
          <a:bodyPr/>
          <a:lstStyle/>
          <a:p>
            <a:pPr marL="652145" indent="-285750">
              <a:buFont typeface="Wingdings" pitchFamily="34" charset="0"/>
              <a:buChar char="Ø"/>
            </a:pPr>
            <a:r>
              <a:rPr lang="en-GB" sz="1600">
                <a:solidFill>
                  <a:schemeClr val="tx1"/>
                </a:solidFill>
                <a:latin typeface="Arial"/>
                <a:ea typeface="+mj-ea"/>
                <a:cs typeface="Arial"/>
              </a:rPr>
              <a:t>American option: Backwards Induction</a:t>
            </a:r>
            <a:endParaRPr lang="en-US" sz="1600">
              <a:solidFill>
                <a:schemeClr val="tx1"/>
              </a:solidFill>
              <a:latin typeface="Arial"/>
              <a:ea typeface="+mj-ea"/>
              <a:cs typeface="Arial"/>
            </a:endParaRPr>
          </a:p>
          <a:p>
            <a:pPr marL="1075690" lvl="1" indent="-353695">
              <a:buFont typeface="Wingdings" pitchFamily="34" charset="0"/>
              <a:buChar char="Ø"/>
            </a:pPr>
            <a:r>
              <a:rPr lang="en-GB" sz="1600">
                <a:solidFill>
                  <a:schemeClr val="tx1"/>
                </a:solidFill>
                <a:latin typeface="Arial"/>
                <a:ea typeface="+mj-ea"/>
                <a:cs typeface="Arial"/>
              </a:rPr>
              <a:t>Go backwards in the tree</a:t>
            </a:r>
          </a:p>
          <a:p>
            <a:pPr marL="1443990" lvl="2" indent="-353695">
              <a:buFont typeface="Wingdings" pitchFamily="34" charset="0"/>
              <a:buChar char="Ø"/>
            </a:pPr>
            <a:endParaRPr lang="en-GB" sz="1600">
              <a:solidFill>
                <a:schemeClr val="tx1"/>
              </a:solidFill>
              <a:latin typeface="Arial"/>
              <a:ea typeface="+mj-ea"/>
              <a:cs typeface="Arial"/>
            </a:endParaRPr>
          </a:p>
          <a:p>
            <a:pPr marL="1443990" lvl="2" indent="-353695">
              <a:buFont typeface="Wingdings" pitchFamily="34" charset="0"/>
              <a:buChar char="Ø"/>
            </a:pPr>
            <a:endParaRPr lang="en-GB" sz="1600">
              <a:solidFill>
                <a:schemeClr val="tx1"/>
              </a:solidFill>
              <a:latin typeface="Arial"/>
              <a:ea typeface="+mj-ea"/>
              <a:cs typeface="Arial"/>
            </a:endParaRPr>
          </a:p>
          <a:p>
            <a:pPr marL="1443990" lvl="2" indent="-353695">
              <a:buFont typeface="Wingdings" pitchFamily="34" charset="0"/>
              <a:buChar char="Ø"/>
            </a:pPr>
            <a:endParaRPr lang="en-GB" sz="1600">
              <a:solidFill>
                <a:schemeClr val="tx1"/>
              </a:solidFill>
              <a:latin typeface="Arial"/>
              <a:ea typeface="+mj-ea"/>
              <a:cs typeface="Arial"/>
            </a:endParaRPr>
          </a:p>
          <a:p>
            <a:pPr marL="1075690" lvl="1" indent="-353695">
              <a:buFont typeface="Wingdings" pitchFamily="34" charset="0"/>
              <a:buChar char="Ø"/>
            </a:pPr>
            <a:r>
              <a:rPr lang="en-GB" sz="1600">
                <a:solidFill>
                  <a:schemeClr val="tx1"/>
                </a:solidFill>
                <a:latin typeface="Arial"/>
                <a:ea typeface="+mj-ea"/>
                <a:cs typeface="Arial"/>
              </a:rPr>
              <a:t>At each node, check if you want to exercise early:</a:t>
            </a:r>
            <a:endParaRPr lang="en-US" sz="1600">
              <a:solidFill>
                <a:schemeClr val="tx1"/>
              </a:solidFill>
              <a:latin typeface="Arial"/>
              <a:ea typeface="+mj-ea"/>
              <a:cs typeface="Arial"/>
            </a:endParaRPr>
          </a:p>
          <a:p>
            <a:pPr marL="1443990" lvl="2" indent="-353695">
              <a:buFont typeface="Wingdings" pitchFamily="34" charset="0"/>
              <a:buChar char="Ø"/>
            </a:pPr>
            <a:r>
              <a:rPr lang="en-GB" sz="1600">
                <a:solidFill>
                  <a:schemeClr val="tx1"/>
                </a:solidFill>
                <a:latin typeface="Arial"/>
                <a:ea typeface="+mj-ea"/>
                <a:cs typeface="Arial"/>
              </a:rPr>
              <a:t>Compare early exercise payoff with expected continuation payoff</a:t>
            </a:r>
            <a:endParaRPr lang="en-US" sz="1600">
              <a:solidFill>
                <a:schemeClr val="tx1"/>
              </a:solidFill>
              <a:latin typeface="Arial"/>
              <a:ea typeface="+mj-ea"/>
              <a:cs typeface="Arial"/>
            </a:endParaRPr>
          </a:p>
          <a:p>
            <a:pPr marL="1799590" lvl="3">
              <a:buFont typeface="Wingdings" pitchFamily="34" charset="0"/>
              <a:buChar char="Ø"/>
            </a:pPr>
            <a:endParaRPr lang="en-GB">
              <a:solidFill>
                <a:schemeClr val="tx1"/>
              </a:solidFill>
              <a:latin typeface="Arial"/>
              <a:ea typeface="+mj-ea"/>
              <a:cs typeface="Arial"/>
            </a:endParaRPr>
          </a:p>
          <a:p>
            <a:pPr marL="1799590" lvl="3">
              <a:buFont typeface="Wingdings" pitchFamily="34" charset="0"/>
              <a:buChar char="Ø"/>
            </a:pPr>
            <a:endParaRPr lang="en-GB">
              <a:solidFill>
                <a:schemeClr val="tx1"/>
              </a:solidFill>
              <a:latin typeface="Arial"/>
              <a:ea typeface="+mj-ea"/>
              <a:cs typeface="Arial"/>
            </a:endParaRPr>
          </a:p>
          <a:p>
            <a:pPr marL="1799590" lvl="3">
              <a:buFont typeface="Wingdings" pitchFamily="34" charset="0"/>
              <a:buChar char="Ø"/>
            </a:pPr>
            <a:endParaRPr lang="en-GB">
              <a:solidFill>
                <a:schemeClr val="tx1"/>
              </a:solidFill>
              <a:latin typeface="Arial"/>
              <a:ea typeface="+mj-ea"/>
              <a:cs typeface="Arial"/>
            </a:endParaRPr>
          </a:p>
          <a:p>
            <a:pPr marL="2153920" lvl="4" indent="-353695">
              <a:buFont typeface="Wingdings" pitchFamily="34" charset="0"/>
              <a:buChar char="Ø"/>
            </a:pPr>
            <a:endParaRPr lang="en-GB">
              <a:solidFill>
                <a:schemeClr val="tx1"/>
              </a:solidFill>
              <a:latin typeface="Arial"/>
              <a:ea typeface="+mj-ea"/>
              <a:cs typeface="Arial"/>
            </a:endParaRPr>
          </a:p>
          <a:p>
            <a:pPr marL="2153920" lvl="4" indent="-353695">
              <a:buFont typeface="Wingdings" pitchFamily="34" charset="0"/>
              <a:buChar char="Ø"/>
            </a:pPr>
            <a:endParaRPr lang="en-GB">
              <a:solidFill>
                <a:schemeClr val="tx1"/>
              </a:solidFill>
              <a:latin typeface="Arial"/>
              <a:ea typeface="+mj-ea"/>
              <a:cs typeface="Arial"/>
            </a:endParaRPr>
          </a:p>
          <a:p>
            <a:pPr marL="2153920" lvl="4" indent="-353695">
              <a:buFont typeface="Wingdings" pitchFamily="34" charset="0"/>
              <a:buChar char="Ø"/>
            </a:pPr>
            <a:endParaRPr lang="en-GB">
              <a:solidFill>
                <a:schemeClr val="tx1"/>
              </a:solidFill>
              <a:latin typeface="Arial"/>
              <a:ea typeface="+mj-ea"/>
              <a:cs typeface="Arial"/>
            </a:endParaRPr>
          </a:p>
          <a:p>
            <a:pPr marL="1433195" lvl="3">
              <a:buFont typeface="Wingdings" pitchFamily="34" charset="0"/>
              <a:buChar char="Ø"/>
            </a:pPr>
            <a:r>
              <a:rPr lang="en-GB">
                <a:solidFill>
                  <a:schemeClr val="tx1"/>
                </a:solidFill>
                <a:latin typeface="Arial"/>
                <a:ea typeface="+mj-ea"/>
                <a:cs typeface="Arial"/>
              </a:rPr>
              <a:t>Captures optimal exercise is as early as possible</a:t>
            </a:r>
            <a:endParaRPr lang="en-GB">
              <a:solidFill>
                <a:schemeClr val="tx1"/>
              </a:solidFill>
              <a:ea typeface="+mj-ea"/>
              <a:cs typeface="Arial"/>
            </a:endParaRPr>
          </a:p>
          <a:p>
            <a:pPr marL="709295" indent="-353695">
              <a:buClr>
                <a:srgbClr val="FFE600"/>
              </a:buClr>
            </a:pPr>
            <a:endParaRPr lang="en-GB">
              <a:solidFill>
                <a:srgbClr val="808080"/>
              </a:solidFill>
              <a:cs typeface="Arial"/>
            </a:endParaRPr>
          </a:p>
          <a:p>
            <a:endParaRPr lang="en-GB">
              <a:cs typeface="Arial"/>
            </a:endParaRPr>
          </a:p>
          <a:p>
            <a:endParaRPr lang="en-GB">
              <a:cs typeface="Arial"/>
            </a:endParaRPr>
          </a:p>
        </p:txBody>
      </p:sp>
      <p:pic>
        <p:nvPicPr>
          <p:cNvPr id="4" name="Picture 4">
            <a:extLst>
              <a:ext uri="{FF2B5EF4-FFF2-40B4-BE49-F238E27FC236}">
                <a16:creationId xmlns:a16="http://schemas.microsoft.com/office/drawing/2014/main" id="{B6E36CCB-1A93-41A0-7BD9-54C5ABC9ECCB}"/>
              </a:ext>
            </a:extLst>
          </p:cNvPr>
          <p:cNvPicPr>
            <a:picLocks noChangeAspect="1"/>
          </p:cNvPicPr>
          <p:nvPr/>
        </p:nvPicPr>
        <p:blipFill>
          <a:blip r:embed="rId2"/>
          <a:stretch>
            <a:fillRect/>
          </a:stretch>
        </p:blipFill>
        <p:spPr>
          <a:xfrm>
            <a:off x="-1814" y="2069263"/>
            <a:ext cx="8158843" cy="750974"/>
          </a:xfrm>
          <a:prstGeom prst="rect">
            <a:avLst/>
          </a:prstGeom>
        </p:spPr>
      </p:pic>
      <p:pic>
        <p:nvPicPr>
          <p:cNvPr id="5" name="Picture 5">
            <a:extLst>
              <a:ext uri="{FF2B5EF4-FFF2-40B4-BE49-F238E27FC236}">
                <a16:creationId xmlns:a16="http://schemas.microsoft.com/office/drawing/2014/main" id="{2C4FAFB7-C78D-C7D0-02F6-6731A43FCDE9}"/>
              </a:ext>
            </a:extLst>
          </p:cNvPr>
          <p:cNvPicPr>
            <a:picLocks noChangeAspect="1"/>
          </p:cNvPicPr>
          <p:nvPr/>
        </p:nvPicPr>
        <p:blipFill>
          <a:blip r:embed="rId3"/>
          <a:stretch>
            <a:fillRect/>
          </a:stretch>
        </p:blipFill>
        <p:spPr>
          <a:xfrm>
            <a:off x="914399" y="3427744"/>
            <a:ext cx="6208486" cy="1109226"/>
          </a:xfrm>
          <a:prstGeom prst="rect">
            <a:avLst/>
          </a:prstGeom>
        </p:spPr>
      </p:pic>
      <p:pic>
        <p:nvPicPr>
          <p:cNvPr id="6" name="Picture 6">
            <a:extLst>
              <a:ext uri="{FF2B5EF4-FFF2-40B4-BE49-F238E27FC236}">
                <a16:creationId xmlns:a16="http://schemas.microsoft.com/office/drawing/2014/main" id="{94B839EE-775E-F689-EC35-237C03C9C9A3}"/>
              </a:ext>
            </a:extLst>
          </p:cNvPr>
          <p:cNvPicPr>
            <a:picLocks noChangeAspect="1"/>
          </p:cNvPicPr>
          <p:nvPr/>
        </p:nvPicPr>
        <p:blipFill>
          <a:blip r:embed="rId4"/>
          <a:stretch>
            <a:fillRect/>
          </a:stretch>
        </p:blipFill>
        <p:spPr>
          <a:xfrm>
            <a:off x="914400" y="4417053"/>
            <a:ext cx="7233559" cy="672750"/>
          </a:xfrm>
          <a:prstGeom prst="rect">
            <a:avLst/>
          </a:prstGeom>
        </p:spPr>
      </p:pic>
    </p:spTree>
    <p:extLst>
      <p:ext uri="{BB962C8B-B14F-4D97-AF65-F5344CB8AC3E}">
        <p14:creationId xmlns:p14="http://schemas.microsoft.com/office/powerpoint/2010/main" val="63161556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F531-150B-9AA6-2FB5-C9507EFA2A50}"/>
              </a:ext>
            </a:extLst>
          </p:cNvPr>
          <p:cNvSpPr>
            <a:spLocks noGrp="1"/>
          </p:cNvSpPr>
          <p:nvPr>
            <p:ph type="title"/>
          </p:nvPr>
        </p:nvSpPr>
        <p:spPr>
          <a:xfrm>
            <a:off x="457200" y="330667"/>
            <a:ext cx="8229600" cy="860400"/>
          </a:xfrm>
        </p:spPr>
        <p:txBody>
          <a:bodyPr/>
          <a:lstStyle/>
          <a:p>
            <a:r>
              <a:rPr lang="en-US" sz="2400">
                <a:solidFill>
                  <a:schemeClr val="tx1"/>
                </a:solidFill>
                <a:latin typeface="Arial"/>
                <a:cs typeface="Arial"/>
              </a:rPr>
              <a:t>References</a:t>
            </a:r>
            <a:endParaRPr lang="en-US" sz="2400">
              <a:solidFill>
                <a:schemeClr val="tx1"/>
              </a:solidFill>
            </a:endParaRPr>
          </a:p>
        </p:txBody>
      </p:sp>
      <p:sp>
        <p:nvSpPr>
          <p:cNvPr id="3" name="Content Placeholder 2">
            <a:extLst>
              <a:ext uri="{FF2B5EF4-FFF2-40B4-BE49-F238E27FC236}">
                <a16:creationId xmlns:a16="http://schemas.microsoft.com/office/drawing/2014/main" id="{C4F90092-1956-F40D-75FB-98DC8DDBB773}"/>
              </a:ext>
            </a:extLst>
          </p:cNvPr>
          <p:cNvSpPr>
            <a:spLocks noGrp="1"/>
          </p:cNvSpPr>
          <p:nvPr>
            <p:ph idx="1"/>
          </p:nvPr>
        </p:nvSpPr>
        <p:spPr>
          <a:xfrm>
            <a:off x="457200" y="1263760"/>
            <a:ext cx="8189140" cy="4859840"/>
          </a:xfrm>
        </p:spPr>
        <p:txBody>
          <a:bodyPr/>
          <a:lstStyle/>
          <a:p>
            <a:pPr marL="0" indent="0">
              <a:buNone/>
            </a:pPr>
            <a:endParaRPr lang="en-US" sz="1600">
              <a:ea typeface="+mn-lt"/>
              <a:cs typeface="+mn-lt"/>
            </a:endParaRPr>
          </a:p>
          <a:p>
            <a:r>
              <a:rPr lang="en-US" sz="1600">
                <a:solidFill>
                  <a:schemeClr val="tx1"/>
                </a:solidFill>
                <a:ea typeface="+mn-lt"/>
                <a:cs typeface="+mn-lt"/>
              </a:rPr>
              <a:t>Damian Karia, "Creating, Pricing, and Modeling ESG Derivatives" (2022), Master's thesis, University of Twente</a:t>
            </a:r>
          </a:p>
          <a:p>
            <a:pPr marL="709295" lvl="1" indent="-353695">
              <a:buFont typeface="Wingdings" pitchFamily="34" charset="0"/>
              <a:buChar char="Ø"/>
            </a:pPr>
            <a:r>
              <a:rPr lang="en-US" sz="1600">
                <a:ea typeface="+mn-lt"/>
                <a:cs typeface="+mn-lt"/>
                <a:hlinkClick r:id="rId2"/>
              </a:rPr>
              <a:t>http://essay.utwente.nl/92121/1/Karia_MA_BMS.pdf</a:t>
            </a:r>
            <a:endParaRPr lang="en-US" sz="1600">
              <a:ea typeface="+mn-lt"/>
              <a:cs typeface="+mn-lt"/>
            </a:endParaRPr>
          </a:p>
          <a:p>
            <a:pPr>
              <a:buFont typeface="Wingdings" pitchFamily="34" charset="0"/>
              <a:buChar char="Ø"/>
            </a:pPr>
            <a:endParaRPr lang="en-US" sz="1600">
              <a:ea typeface="+mn-lt"/>
              <a:cs typeface="+mn-lt"/>
            </a:endParaRPr>
          </a:p>
          <a:p>
            <a:pPr>
              <a:buFont typeface="Wingdings" pitchFamily="34" charset="0"/>
              <a:buChar char="Ø"/>
            </a:pPr>
            <a:r>
              <a:rPr lang="en-US" sz="1600">
                <a:solidFill>
                  <a:schemeClr val="tx1"/>
                </a:solidFill>
                <a:ea typeface="+mn-lt"/>
                <a:cs typeface="+mn-lt"/>
              </a:rPr>
              <a:t>Overview of ESG-related Derivatives Products and Transactions (2021)</a:t>
            </a:r>
          </a:p>
          <a:p>
            <a:pPr marL="709295" lvl="1" indent="-353695">
              <a:buFont typeface="Wingdings" pitchFamily="34" charset="0"/>
              <a:buChar char="Ø"/>
            </a:pPr>
            <a:r>
              <a:rPr lang="en-US" sz="1600">
                <a:ea typeface="+mn-lt"/>
                <a:cs typeface="+mn-lt"/>
                <a:hlinkClick r:id="rId3"/>
              </a:rPr>
              <a:t>https://service.betterregulation.com/document/480316</a:t>
            </a:r>
            <a:endParaRPr lang="en-US" sz="1600">
              <a:ea typeface="+mn-lt"/>
              <a:cs typeface="+mn-lt"/>
            </a:endParaRPr>
          </a:p>
          <a:p>
            <a:pPr>
              <a:buFont typeface="Wingdings" pitchFamily="34" charset="0"/>
              <a:buChar char="Ø"/>
            </a:pPr>
            <a:endParaRPr lang="en-US" sz="1600">
              <a:ea typeface="+mn-lt"/>
              <a:cs typeface="+mn-lt"/>
            </a:endParaRPr>
          </a:p>
          <a:p>
            <a:pPr>
              <a:buFont typeface="Wingdings" pitchFamily="34" charset="0"/>
              <a:buChar char="Ø"/>
            </a:pPr>
            <a:r>
              <a:rPr lang="en-US" sz="1600">
                <a:solidFill>
                  <a:schemeClr val="tx1"/>
                </a:solidFill>
                <a:ea typeface="+mn-lt"/>
                <a:cs typeface="+mn-lt"/>
              </a:rPr>
              <a:t>Sustainability-linked Derivatives: Where to Begin? (2022)</a:t>
            </a:r>
          </a:p>
          <a:p>
            <a:pPr marL="709295" lvl="1" indent="-353695">
              <a:buFont typeface="Wingdings" pitchFamily="34" charset="0"/>
              <a:buChar char="Ø"/>
            </a:pPr>
            <a:r>
              <a:rPr lang="en-US" sz="1600">
                <a:solidFill>
                  <a:srgbClr val="808080"/>
                </a:solidFill>
                <a:ea typeface="+mn-lt"/>
                <a:cs typeface="+mn-lt"/>
                <a:hlinkClick r:id="rId4"/>
              </a:rPr>
              <a:t>https</a:t>
            </a:r>
            <a:r>
              <a:rPr lang="en-US" sz="1600">
                <a:ea typeface="+mn-lt"/>
                <a:cs typeface="+mn-lt"/>
                <a:hlinkClick r:id="rId4"/>
              </a:rPr>
              <a:t>://www.isda.org/a/UYVgE/Sustainability-linked-Derivatives-Where-to-Begin.pdf</a:t>
            </a:r>
            <a:endParaRPr lang="en-US" sz="1600">
              <a:ea typeface="+mn-lt"/>
              <a:cs typeface="+mn-lt"/>
            </a:endParaRPr>
          </a:p>
          <a:p>
            <a:pPr>
              <a:buFont typeface="Wingdings" pitchFamily="34" charset="0"/>
              <a:buChar char="Ø"/>
            </a:pPr>
            <a:endParaRPr lang="en-US" sz="1600">
              <a:ea typeface="+mn-lt"/>
              <a:cs typeface="+mn-lt"/>
            </a:endParaRPr>
          </a:p>
          <a:p>
            <a:pPr>
              <a:buFont typeface="Wingdings" pitchFamily="34" charset="0"/>
              <a:buChar char="Ø"/>
            </a:pPr>
            <a:r>
              <a:rPr lang="en-US" sz="1600">
                <a:solidFill>
                  <a:schemeClr val="tx1"/>
                </a:solidFill>
                <a:ea typeface="+mn-lt"/>
                <a:cs typeface="+mn-lt"/>
              </a:rPr>
              <a:t>Davide Lauria1, W. Brent Lindquist1, Stefan Mittnik2, and Svetlozar T. Rachev1 -   ESG-Valued Portfolio Optimization and Dynamic Asset Pricing</a:t>
            </a:r>
          </a:p>
          <a:p>
            <a:pPr marL="709295" lvl="1" indent="-353695">
              <a:buFont typeface="Wingdings" pitchFamily="34" charset="0"/>
              <a:buChar char="Ø"/>
            </a:pPr>
            <a:r>
              <a:rPr lang="en-US" sz="1600">
                <a:ea typeface="+mn-lt"/>
                <a:cs typeface="+mn-lt"/>
                <a:hlinkClick r:id="rId5"/>
              </a:rPr>
              <a:t>https://arxiv.org/pdf/2206.02854.pdf</a:t>
            </a:r>
            <a:endParaRPr lang="en-US" sz="1600">
              <a:ea typeface="+mn-lt"/>
              <a:cs typeface="+mn-lt"/>
            </a:endParaRPr>
          </a:p>
          <a:p>
            <a:pPr>
              <a:buFont typeface="Wingdings" pitchFamily="34" charset="0"/>
              <a:buChar char="Ø"/>
            </a:pPr>
            <a:endParaRPr lang="en-US" sz="1600">
              <a:ea typeface="+mn-lt"/>
              <a:cs typeface="+mn-lt"/>
            </a:endParaRPr>
          </a:p>
          <a:p>
            <a:pPr>
              <a:buFont typeface="Wingdings" pitchFamily="34" charset="0"/>
              <a:buChar char="Ø"/>
            </a:pPr>
            <a:r>
              <a:rPr lang="en-US" sz="1600">
                <a:solidFill>
                  <a:schemeClr val="tx1"/>
                </a:solidFill>
                <a:ea typeface="+mn-lt"/>
                <a:cs typeface="+mn-lt"/>
                <a:hlinkClick r:id="rId6">
                  <a:extLst>
                    <a:ext uri="{A12FA001-AC4F-418D-AE19-62706E023703}">
                      <ahyp:hlinkClr xmlns:ahyp="http://schemas.microsoft.com/office/drawing/2018/hyperlinkcolor" val="tx"/>
                    </a:ext>
                  </a:extLst>
                </a:hlinkClick>
              </a:rPr>
              <a:t>Wharton Research Data Services</a:t>
            </a:r>
          </a:p>
          <a:p>
            <a:pPr marL="709295" lvl="1" indent="-353695">
              <a:buFont typeface="Wingdings" pitchFamily="34" charset="0"/>
              <a:buChar char="Ø"/>
            </a:pPr>
            <a:r>
              <a:rPr lang="en-US" sz="1600">
                <a:ea typeface="+mn-lt"/>
                <a:cs typeface="+mn-lt"/>
                <a:hlinkClick r:id="rId6"/>
              </a:rPr>
              <a:t>https://wrds-www.wharton.upenn.edu/login/?next=/pages/get-data/</a:t>
            </a:r>
            <a:endParaRPr lang="en-US" sz="1600">
              <a:cs typeface="Arial"/>
            </a:endParaRPr>
          </a:p>
          <a:p>
            <a:endParaRPr lang="en-US" sz="1600">
              <a:cs typeface="Arial"/>
            </a:endParaRPr>
          </a:p>
        </p:txBody>
      </p:sp>
    </p:spTree>
    <p:extLst>
      <p:ext uri="{BB962C8B-B14F-4D97-AF65-F5344CB8AC3E}">
        <p14:creationId xmlns:p14="http://schemas.microsoft.com/office/powerpoint/2010/main" val="8940940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B7F06E67-5EB2-FD33-FAF5-8A0C37F2E65E}"/>
              </a:ext>
            </a:extLst>
          </p:cNvPr>
          <p:cNvSpPr>
            <a:spLocks noGrp="1"/>
          </p:cNvSpPr>
          <p:nvPr>
            <p:ph type="title"/>
          </p:nvPr>
        </p:nvSpPr>
        <p:spPr>
          <a:xfrm>
            <a:off x="458604" y="166400"/>
            <a:ext cx="8229600" cy="860400"/>
          </a:xfrm>
        </p:spPr>
        <p:txBody>
          <a:bodyPr vert="horz" lIns="0" tIns="0" rIns="0" bIns="0" rtlCol="0" anchor="ctr" anchorCtr="0">
            <a:noAutofit/>
          </a:bodyPr>
          <a:lstStyle/>
          <a:p>
            <a:r>
              <a:rPr lang="en-US" sz="2400">
                <a:solidFill>
                  <a:schemeClr val="tx1"/>
                </a:solidFill>
                <a:latin typeface="Arial"/>
                <a:cs typeface="Arial"/>
              </a:rPr>
              <a:t>Overview of Sustainability-Linked Derivatives (SLD)</a:t>
            </a:r>
            <a:endParaRPr lang="en-US" sz="2400" err="1">
              <a:solidFill>
                <a:schemeClr val="tx1"/>
              </a:solidFill>
            </a:endParaRPr>
          </a:p>
        </p:txBody>
      </p:sp>
      <p:sp>
        <p:nvSpPr>
          <p:cNvPr id="3" name="Content Placeholder 2">
            <a:extLst>
              <a:ext uri="{FF2B5EF4-FFF2-40B4-BE49-F238E27FC236}">
                <a16:creationId xmlns:a16="http://schemas.microsoft.com/office/drawing/2014/main" id="{C8A20249-59D3-A1FD-2974-69E1F5491716}"/>
              </a:ext>
            </a:extLst>
          </p:cNvPr>
          <p:cNvSpPr>
            <a:spLocks noGrp="1"/>
          </p:cNvSpPr>
          <p:nvPr>
            <p:ph idx="1"/>
          </p:nvPr>
        </p:nvSpPr>
        <p:spPr>
          <a:xfrm>
            <a:off x="457200" y="1126412"/>
            <a:ext cx="8228881" cy="5163918"/>
          </a:xfrm>
        </p:spPr>
        <p:txBody>
          <a:bodyPr/>
          <a:lstStyle/>
          <a:p>
            <a:pPr>
              <a:buFont typeface="Wingdings" pitchFamily="34" charset="0"/>
              <a:buChar char="Ø"/>
            </a:pPr>
            <a:r>
              <a:rPr lang="en-US" sz="1600">
                <a:solidFill>
                  <a:schemeClr val="tx1"/>
                </a:solidFill>
                <a:ea typeface="+mn-lt"/>
                <a:cs typeface="+mn-lt"/>
              </a:rPr>
              <a:t>SLD's are the traditional derivatives which have pay-off dependent on accepted ESG factors.(Environmental, Social &amp; Governance factors)</a:t>
            </a:r>
            <a:endParaRPr lang="en-US">
              <a:solidFill>
                <a:schemeClr val="tx1"/>
              </a:solidFill>
            </a:endParaRPr>
          </a:p>
          <a:p>
            <a:pPr marL="285750" indent="-285750">
              <a:buFont typeface="Wingdings" pitchFamily="34" charset="0"/>
              <a:buChar char="Ø"/>
            </a:pPr>
            <a:endParaRPr lang="en-US" sz="1600">
              <a:solidFill>
                <a:schemeClr val="tx1"/>
              </a:solidFill>
              <a:ea typeface="+mn-lt"/>
              <a:cs typeface="+mn-lt"/>
            </a:endParaRPr>
          </a:p>
          <a:p>
            <a:pPr>
              <a:buFont typeface="Wingdings" pitchFamily="34" charset="0"/>
              <a:buChar char="Ø"/>
            </a:pPr>
            <a:r>
              <a:rPr lang="en-US" sz="1600">
                <a:solidFill>
                  <a:schemeClr val="tx1"/>
                </a:solidFill>
                <a:ea typeface="+mn-lt"/>
                <a:cs typeface="+mn-lt"/>
              </a:rPr>
              <a:t>SLDs are highly customizable transactions that use Key Performance Indicators(KPIs) to set sustainability targets.</a:t>
            </a:r>
          </a:p>
          <a:p>
            <a:pPr>
              <a:buFont typeface="Wingdings" pitchFamily="34" charset="0"/>
              <a:buChar char="Ø"/>
            </a:pPr>
            <a:endParaRPr lang="en-US" sz="1600">
              <a:solidFill>
                <a:schemeClr val="tx1"/>
              </a:solidFill>
              <a:ea typeface="+mn-lt"/>
              <a:cs typeface="+mn-lt"/>
            </a:endParaRPr>
          </a:p>
          <a:p>
            <a:pPr>
              <a:buFont typeface="Wingdings" pitchFamily="34" charset="0"/>
              <a:buChar char="Ø"/>
            </a:pPr>
            <a:r>
              <a:rPr lang="en-US" sz="1600">
                <a:solidFill>
                  <a:schemeClr val="tx1"/>
                </a:solidFill>
                <a:ea typeface="+mn-lt"/>
                <a:cs typeface="+mn-lt"/>
              </a:rPr>
              <a:t>SLD will likely be classified as an over-the-counter (OTC) derivative, which means existing regulatory requirements that apply to OTC derivatives need to be considered when trading SLDs.</a:t>
            </a:r>
          </a:p>
          <a:p>
            <a:endParaRPr lang="en-US" sz="1600">
              <a:solidFill>
                <a:schemeClr val="tx1"/>
              </a:solidFill>
              <a:ea typeface="+mn-lt"/>
              <a:cs typeface="+mn-lt"/>
            </a:endParaRPr>
          </a:p>
          <a:p>
            <a:pPr marL="0" indent="0">
              <a:buNone/>
            </a:pPr>
            <a:endParaRPr lang="en-US" sz="1600">
              <a:solidFill>
                <a:schemeClr val="tx1"/>
              </a:solidFill>
              <a:ea typeface="+mn-lt"/>
              <a:cs typeface="+mn-lt"/>
            </a:endParaRPr>
          </a:p>
          <a:p>
            <a:pPr>
              <a:buFont typeface="Wingdings" pitchFamily="34" charset="0"/>
              <a:buChar char="Ø"/>
            </a:pPr>
            <a:r>
              <a:rPr lang="en-US" sz="1600">
                <a:solidFill>
                  <a:schemeClr val="tx1"/>
                </a:solidFill>
                <a:ea typeface="+mn-lt"/>
                <a:cs typeface="+mn-lt"/>
              </a:rPr>
              <a:t>The EU NFRD (Non-Financial Reporting Directive) applied since 2018 requires qualifying companies to disclose a non-financial statement in their annual reports, which must contain information on the way they operate and manage social and environmental challenges</a:t>
            </a:r>
            <a:r>
              <a:rPr lang="en-US" sz="1600">
                <a:ea typeface="+mn-lt"/>
                <a:cs typeface="+mn-lt"/>
              </a:rPr>
              <a:t>.</a:t>
            </a:r>
            <a:endParaRPr lang="en-US" sz="1600">
              <a:cs typeface="Arial"/>
            </a:endParaRPr>
          </a:p>
          <a:p>
            <a:pPr>
              <a:buFont typeface="Wingdings" pitchFamily="34" charset="0"/>
              <a:buChar char="Ø"/>
            </a:pPr>
            <a:endParaRPr lang="en-US" sz="1600">
              <a:ea typeface="+mn-lt"/>
              <a:cs typeface="+mn-lt"/>
            </a:endParaRPr>
          </a:p>
          <a:p>
            <a:pPr>
              <a:buFont typeface="Wingdings" pitchFamily="34" charset="0"/>
              <a:buChar char="Ø"/>
            </a:pPr>
            <a:r>
              <a:rPr lang="en-US" sz="1600">
                <a:solidFill>
                  <a:schemeClr val="tx1"/>
                </a:solidFill>
                <a:ea typeface="+mn-lt"/>
                <a:cs typeface="+mn-lt"/>
              </a:rPr>
              <a:t>SFDR (Sustainable Finance Disclosure Regulation) requires market participants to consider any adverse sustainability impacts in their investment processes and the provision of sustainability related information with respect to financial products</a:t>
            </a:r>
          </a:p>
          <a:p>
            <a:endParaRPr lang="en-US" sz="2000">
              <a:solidFill>
                <a:srgbClr val="000000"/>
              </a:solidFill>
              <a:cs typeface="Arial"/>
            </a:endParaRPr>
          </a:p>
          <a:p>
            <a:endParaRPr lang="en-US">
              <a:cs typeface="Arial"/>
            </a:endParaRPr>
          </a:p>
        </p:txBody>
      </p:sp>
      <p:sp>
        <p:nvSpPr>
          <p:cNvPr id="2" name="TextBox 1">
            <a:extLst>
              <a:ext uri="{FF2B5EF4-FFF2-40B4-BE49-F238E27FC236}">
                <a16:creationId xmlns:a16="http://schemas.microsoft.com/office/drawing/2014/main" id="{B0D5B112-8896-C19D-71D0-988348CA6702}"/>
              </a:ext>
            </a:extLst>
          </p:cNvPr>
          <p:cNvSpPr txBox="1"/>
          <p:nvPr/>
        </p:nvSpPr>
        <p:spPr>
          <a:xfrm>
            <a:off x="458406" y="3618996"/>
            <a:ext cx="1749181" cy="298543"/>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algn="l">
              <a:lnSpc>
                <a:spcPct val="85000"/>
              </a:lnSpc>
              <a:spcAft>
                <a:spcPts val="600"/>
              </a:spcAft>
              <a:buClr>
                <a:schemeClr val="accent2"/>
              </a:buClr>
              <a:buSzPct val="70000"/>
            </a:pPr>
            <a:r>
              <a:rPr lang="en-US" sz="2000" b="1" u="sng">
                <a:cs typeface="Arial"/>
              </a:rPr>
              <a:t>Regulations:</a:t>
            </a:r>
            <a:endParaRPr lang="en-US" sz="1600" b="1" u="sng">
              <a:cs typeface="Arial"/>
            </a:endParaRPr>
          </a:p>
        </p:txBody>
      </p:sp>
    </p:spTree>
    <p:extLst>
      <p:ext uri="{BB962C8B-B14F-4D97-AF65-F5344CB8AC3E}">
        <p14:creationId xmlns:p14="http://schemas.microsoft.com/office/powerpoint/2010/main" val="35744388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B7F06E67-5EB2-FD33-FAF5-8A0C37F2E65E}"/>
              </a:ext>
            </a:extLst>
          </p:cNvPr>
          <p:cNvSpPr>
            <a:spLocks noGrp="1"/>
          </p:cNvSpPr>
          <p:nvPr>
            <p:ph type="title"/>
          </p:nvPr>
        </p:nvSpPr>
        <p:spPr>
          <a:xfrm>
            <a:off x="457200" y="201600"/>
            <a:ext cx="8229600" cy="860400"/>
          </a:xfrm>
        </p:spPr>
        <p:txBody>
          <a:bodyPr vert="horz" lIns="0" tIns="0" rIns="0" bIns="0" rtlCol="0" anchor="ctr" anchorCtr="0">
            <a:normAutofit/>
          </a:bodyPr>
          <a:lstStyle/>
          <a:p>
            <a:r>
              <a:rPr lang="en-US" sz="2400">
                <a:solidFill>
                  <a:schemeClr val="tx1"/>
                </a:solidFill>
                <a:latin typeface="Arial"/>
                <a:cs typeface="Arial"/>
              </a:rPr>
              <a:t>Trade Flow</a:t>
            </a:r>
          </a:p>
        </p:txBody>
      </p:sp>
      <p:graphicFrame>
        <p:nvGraphicFramePr>
          <p:cNvPr id="3" name="Diagram 4">
            <a:extLst>
              <a:ext uri="{FF2B5EF4-FFF2-40B4-BE49-F238E27FC236}">
                <a16:creationId xmlns:a16="http://schemas.microsoft.com/office/drawing/2014/main" id="{C6011D38-7314-52D0-F35D-CCC7BD7B1BCA}"/>
              </a:ext>
            </a:extLst>
          </p:cNvPr>
          <p:cNvGraphicFramePr/>
          <p:nvPr>
            <p:extLst>
              <p:ext uri="{D42A27DB-BD31-4B8C-83A1-F6EECF244321}">
                <p14:modId xmlns:p14="http://schemas.microsoft.com/office/powerpoint/2010/main" val="2767168006"/>
              </p:ext>
            </p:extLst>
          </p:nvPr>
        </p:nvGraphicFramePr>
        <p:xfrm>
          <a:off x="1467295" y="1527536"/>
          <a:ext cx="6268052" cy="3797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2" name="TextBox 1021">
            <a:extLst>
              <a:ext uri="{FF2B5EF4-FFF2-40B4-BE49-F238E27FC236}">
                <a16:creationId xmlns:a16="http://schemas.microsoft.com/office/drawing/2014/main" id="{78000F2B-E237-1D69-9F24-1E57F467C2C6}"/>
              </a:ext>
            </a:extLst>
          </p:cNvPr>
          <p:cNvSpPr txBox="1"/>
          <p:nvPr/>
        </p:nvSpPr>
        <p:spPr>
          <a:xfrm>
            <a:off x="502582" y="1153485"/>
            <a:ext cx="8206348" cy="246221"/>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342900" indent="-342900">
              <a:lnSpc>
                <a:spcPct val="85000"/>
              </a:lnSpc>
              <a:spcAft>
                <a:spcPts val="600"/>
              </a:spcAft>
              <a:buClr>
                <a:schemeClr val="accent2"/>
              </a:buClr>
              <a:buSzPct val="70000"/>
              <a:buFont typeface="Wingdings"/>
              <a:buChar char="Ø"/>
            </a:pPr>
            <a:r>
              <a:rPr lang="en-US" sz="1600">
                <a:ea typeface="+mn-lt"/>
                <a:cs typeface="+mn-lt"/>
              </a:rPr>
              <a:t>The below figure illustrates the main 4 steps involved while trading SLDs.</a:t>
            </a:r>
            <a:r>
              <a:rPr lang="en-US" sz="1600">
                <a:cs typeface="Arial"/>
              </a:rPr>
              <a:t> </a:t>
            </a:r>
            <a:endParaRPr lang="en-US">
              <a:cs typeface="Arial"/>
            </a:endParaRPr>
          </a:p>
        </p:txBody>
      </p:sp>
      <p:sp>
        <p:nvSpPr>
          <p:cNvPr id="1726" name="TextBox 1725">
            <a:extLst>
              <a:ext uri="{FF2B5EF4-FFF2-40B4-BE49-F238E27FC236}">
                <a16:creationId xmlns:a16="http://schemas.microsoft.com/office/drawing/2014/main" id="{77988A51-E23D-16E5-40B6-3EE29B776947}"/>
              </a:ext>
            </a:extLst>
          </p:cNvPr>
          <p:cNvSpPr txBox="1"/>
          <p:nvPr/>
        </p:nvSpPr>
        <p:spPr>
          <a:xfrm>
            <a:off x="494596" y="5440559"/>
            <a:ext cx="8203060" cy="689420"/>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285750" indent="-285750">
              <a:lnSpc>
                <a:spcPct val="85000"/>
              </a:lnSpc>
              <a:spcAft>
                <a:spcPts val="600"/>
              </a:spcAft>
              <a:buClr>
                <a:schemeClr val="accent2"/>
              </a:buClr>
              <a:buSzPct val="70000"/>
              <a:buFont typeface="Wingdings" pitchFamily="34" charset="0"/>
              <a:buChar char="Ø"/>
            </a:pPr>
            <a:r>
              <a:rPr lang="en-US" sz="1600">
                <a:ea typeface="+mn-lt"/>
                <a:cs typeface="+mn-lt"/>
              </a:rPr>
              <a:t>The most principal aspect of the trade flow is the KPI disclosure, and it is done after the trade is executed.</a:t>
            </a:r>
            <a:endParaRPr lang="en-US"/>
          </a:p>
          <a:p>
            <a:pPr marL="285750" indent="-285750">
              <a:lnSpc>
                <a:spcPct val="85000"/>
              </a:lnSpc>
              <a:spcAft>
                <a:spcPts val="600"/>
              </a:spcAft>
              <a:buClr>
                <a:schemeClr val="accent2"/>
              </a:buClr>
              <a:buSzPct val="70000"/>
              <a:buFont typeface="Arial" pitchFamily="34" charset="0"/>
              <a:buChar char="►"/>
            </a:pPr>
            <a:endParaRPr lang="en-US" sz="1200">
              <a:cs typeface="Arial"/>
            </a:endParaRPr>
          </a:p>
        </p:txBody>
      </p:sp>
    </p:spTree>
    <p:extLst>
      <p:ext uri="{BB962C8B-B14F-4D97-AF65-F5344CB8AC3E}">
        <p14:creationId xmlns:p14="http://schemas.microsoft.com/office/powerpoint/2010/main" val="2587333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4B10-9666-72C0-3B58-4339E3DA7FD1}"/>
              </a:ext>
            </a:extLst>
          </p:cNvPr>
          <p:cNvSpPr>
            <a:spLocks noGrp="1"/>
          </p:cNvSpPr>
          <p:nvPr>
            <p:ph type="title"/>
          </p:nvPr>
        </p:nvSpPr>
        <p:spPr>
          <a:xfrm>
            <a:off x="457200" y="161543"/>
            <a:ext cx="8229600" cy="860400"/>
          </a:xfrm>
        </p:spPr>
        <p:txBody>
          <a:bodyPr vert="horz" lIns="0" tIns="0" rIns="0" bIns="0" rtlCol="0" anchor="ctr" anchorCtr="0">
            <a:noAutofit/>
          </a:bodyPr>
          <a:lstStyle/>
          <a:p>
            <a:r>
              <a:rPr lang="en-US" sz="2400">
                <a:solidFill>
                  <a:schemeClr val="tx1"/>
                </a:solidFill>
                <a:latin typeface="Arial"/>
                <a:cs typeface="Arial"/>
              </a:rPr>
              <a:t>Overview of Sustainability-Linked Derivatives (SLD)</a:t>
            </a:r>
            <a:endParaRPr lang="en-US"/>
          </a:p>
        </p:txBody>
      </p:sp>
      <p:sp>
        <p:nvSpPr>
          <p:cNvPr id="3" name="Content Placeholder 2">
            <a:extLst>
              <a:ext uri="{FF2B5EF4-FFF2-40B4-BE49-F238E27FC236}">
                <a16:creationId xmlns:a16="http://schemas.microsoft.com/office/drawing/2014/main" id="{2FF1B764-9B28-8B33-A35B-4D11C508A9C8}"/>
              </a:ext>
            </a:extLst>
          </p:cNvPr>
          <p:cNvSpPr>
            <a:spLocks noGrp="1"/>
          </p:cNvSpPr>
          <p:nvPr>
            <p:ph idx="1"/>
          </p:nvPr>
        </p:nvSpPr>
        <p:spPr/>
        <p:txBody>
          <a:bodyPr/>
          <a:lstStyle/>
          <a:p>
            <a:pPr>
              <a:buFont typeface="Wingdings" pitchFamily="34" charset="0"/>
              <a:buChar char="Ø"/>
            </a:pPr>
            <a:r>
              <a:rPr lang="en-US" sz="1600">
                <a:solidFill>
                  <a:schemeClr val="tx1"/>
                </a:solidFill>
                <a:ea typeface="+mn-lt"/>
                <a:cs typeface="+mn-lt"/>
              </a:rPr>
              <a:t>An ESG overlay can be constructed in several different ways, including:  </a:t>
            </a:r>
            <a:endParaRPr lang="en-US">
              <a:solidFill>
                <a:schemeClr val="tx1"/>
              </a:solidFill>
              <a:cs typeface="Arial"/>
            </a:endParaRPr>
          </a:p>
          <a:p>
            <a:pPr marL="709295" lvl="1" indent="-353695">
              <a:buAutoNum type="romanLcPeriod"/>
            </a:pPr>
            <a:endParaRPr lang="en-US" sz="1600">
              <a:solidFill>
                <a:schemeClr val="tx1"/>
              </a:solidFill>
              <a:ea typeface="+mn-lt"/>
              <a:cs typeface="+mn-lt"/>
            </a:endParaRPr>
          </a:p>
          <a:p>
            <a:pPr marL="709295" lvl="1" indent="-353695">
              <a:buFont typeface="Wingdings" pitchFamily="34" charset="0"/>
              <a:buChar char="Ø"/>
            </a:pPr>
            <a:r>
              <a:rPr lang="en-US" sz="1600">
                <a:solidFill>
                  <a:schemeClr val="tx1"/>
                </a:solidFill>
                <a:ea typeface="+mn-lt"/>
                <a:cs typeface="+mn-lt"/>
              </a:rPr>
              <a:t>an adjustment to cashflows depending on whether the agreed ESG target(s) are met, so that a counterparty pays more if it fails to meet the agreed ESG target (s) and pays less if it meets the agreed ESG target(s) – for example, by way of:  </a:t>
            </a:r>
          </a:p>
          <a:p>
            <a:pPr marL="709295" lvl="1" indent="-353695">
              <a:buFont typeface="Wingdings" pitchFamily="34" charset="0"/>
              <a:buChar char="Ø"/>
            </a:pPr>
            <a:endParaRPr lang="en-US" sz="1600">
              <a:solidFill>
                <a:schemeClr val="tx1"/>
              </a:solidFill>
              <a:ea typeface="+mn-lt"/>
              <a:cs typeface="+mn-lt"/>
            </a:endParaRPr>
          </a:p>
          <a:p>
            <a:pPr marL="709295" lvl="1" indent="-353695">
              <a:buFont typeface="Wingdings" pitchFamily="34" charset="0"/>
              <a:buChar char="Ø"/>
            </a:pPr>
            <a:r>
              <a:rPr lang="en-US" sz="1600">
                <a:solidFill>
                  <a:schemeClr val="tx1"/>
                </a:solidFill>
                <a:ea typeface="+mn-lt"/>
                <a:cs typeface="+mn-lt"/>
              </a:rPr>
              <a:t>an adjustment (upward or downward) to the spread applied to an interest rate (for example - an interest rate swap)</a:t>
            </a:r>
          </a:p>
          <a:p>
            <a:pPr marL="355600" lvl="1" indent="0">
              <a:buNone/>
            </a:pPr>
            <a:endParaRPr lang="en-US" sz="1600">
              <a:solidFill>
                <a:schemeClr val="tx1"/>
              </a:solidFill>
              <a:ea typeface="+mn-lt"/>
              <a:cs typeface="+mn-lt"/>
            </a:endParaRPr>
          </a:p>
          <a:p>
            <a:pPr marL="709295" lvl="1" indent="-353695">
              <a:buFont typeface="Wingdings" pitchFamily="34" charset="0"/>
              <a:buChar char="Ø"/>
            </a:pPr>
            <a:r>
              <a:rPr lang="en-US" sz="1600">
                <a:solidFill>
                  <a:schemeClr val="tx1"/>
                </a:solidFill>
                <a:ea typeface="+mn-lt"/>
                <a:cs typeface="+mn-lt"/>
              </a:rPr>
              <a:t>a fee (or a ‘greenium’) to be paid by the buy-side counterparty to the sell-side counterparty, or a rebate to be given by the sell-side counterparty to the buy-side counterparty.</a:t>
            </a:r>
          </a:p>
          <a:p>
            <a:pPr marL="0" indent="0">
              <a:buNone/>
            </a:pPr>
            <a:endParaRPr lang="en-US" sz="1600">
              <a:solidFill>
                <a:schemeClr val="tx1"/>
              </a:solidFill>
              <a:cs typeface="Arial"/>
            </a:endParaRPr>
          </a:p>
        </p:txBody>
      </p:sp>
    </p:spTree>
    <p:extLst>
      <p:ext uri="{BB962C8B-B14F-4D97-AF65-F5344CB8AC3E}">
        <p14:creationId xmlns:p14="http://schemas.microsoft.com/office/powerpoint/2010/main" val="3534892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3515-A8C6-4576-0CB8-F04D8C84E0E3}"/>
              </a:ext>
            </a:extLst>
          </p:cNvPr>
          <p:cNvSpPr>
            <a:spLocks noGrp="1"/>
          </p:cNvSpPr>
          <p:nvPr>
            <p:ph type="title"/>
          </p:nvPr>
        </p:nvSpPr>
        <p:spPr>
          <a:xfrm>
            <a:off x="457200" y="173475"/>
            <a:ext cx="8229600" cy="860400"/>
          </a:xfrm>
        </p:spPr>
        <p:txBody>
          <a:bodyPr vert="horz" lIns="0" tIns="0" rIns="0" bIns="0" rtlCol="0" anchor="ctr" anchorCtr="0">
            <a:noAutofit/>
          </a:bodyPr>
          <a:lstStyle/>
          <a:p>
            <a:r>
              <a:rPr lang="en-US" sz="2400">
                <a:solidFill>
                  <a:schemeClr val="tx1"/>
                </a:solidFill>
                <a:latin typeface="Arial"/>
                <a:cs typeface="Arial"/>
              </a:rPr>
              <a:t>Payoff of Sample Binary Option on KPI</a:t>
            </a:r>
            <a:endParaRPr lang="en-US">
              <a:solidFill>
                <a:schemeClr val="tx1"/>
              </a:solidFill>
            </a:endParaRPr>
          </a:p>
        </p:txBody>
      </p:sp>
      <p:cxnSp>
        <p:nvCxnSpPr>
          <p:cNvPr id="14" name="Straight Arrow Connector 13">
            <a:extLst>
              <a:ext uri="{FF2B5EF4-FFF2-40B4-BE49-F238E27FC236}">
                <a16:creationId xmlns:a16="http://schemas.microsoft.com/office/drawing/2014/main" id="{627B0A12-ED33-0346-EE29-0EDC8B5215A0}"/>
              </a:ext>
            </a:extLst>
          </p:cNvPr>
          <p:cNvCxnSpPr/>
          <p:nvPr/>
        </p:nvCxnSpPr>
        <p:spPr>
          <a:xfrm flipH="1" flipV="1">
            <a:off x="1243172" y="2679943"/>
            <a:ext cx="18386" cy="2463705"/>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4AB10E0-71D8-9973-7E71-AC37F98A7FE7}"/>
              </a:ext>
            </a:extLst>
          </p:cNvPr>
          <p:cNvCxnSpPr/>
          <p:nvPr/>
        </p:nvCxnSpPr>
        <p:spPr>
          <a:xfrm>
            <a:off x="591363" y="4148519"/>
            <a:ext cx="6643773" cy="21167"/>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52177DDA-BE85-8E34-D2EF-B114959CAEE4}"/>
              </a:ext>
            </a:extLst>
          </p:cNvPr>
          <p:cNvCxnSpPr>
            <a:cxnSpLocks/>
          </p:cNvCxnSpPr>
          <p:nvPr/>
        </p:nvCxnSpPr>
        <p:spPr>
          <a:xfrm flipV="1">
            <a:off x="1251810" y="3243760"/>
            <a:ext cx="5130454" cy="1650046"/>
          </a:xfrm>
          <a:prstGeom prst="bentConnector3">
            <a:avLst>
              <a:gd name="adj1" fmla="val 50000"/>
            </a:avLst>
          </a:prstGeom>
          <a:ln>
            <a:tailEnd type="none"/>
          </a:ln>
        </p:spPr>
        <p:style>
          <a:lnRef idx="2">
            <a:schemeClr val="accent2"/>
          </a:lnRef>
          <a:fillRef idx="0">
            <a:schemeClr val="accent2"/>
          </a:fillRef>
          <a:effectRef idx="1">
            <a:schemeClr val="accent2"/>
          </a:effectRef>
          <a:fontRef idx="minor">
            <a:schemeClr val="tx1"/>
          </a:fontRef>
        </p:style>
      </p:cxnSp>
      <p:cxnSp>
        <p:nvCxnSpPr>
          <p:cNvPr id="24" name="Elbow Connector 23">
            <a:extLst>
              <a:ext uri="{FF2B5EF4-FFF2-40B4-BE49-F238E27FC236}">
                <a16:creationId xmlns:a16="http://schemas.microsoft.com/office/drawing/2014/main" id="{EC3DEC0A-6617-5070-3D38-5E8DD3ED70EF}"/>
              </a:ext>
            </a:extLst>
          </p:cNvPr>
          <p:cNvCxnSpPr>
            <a:cxnSpLocks/>
          </p:cNvCxnSpPr>
          <p:nvPr/>
        </p:nvCxnSpPr>
        <p:spPr>
          <a:xfrm flipV="1">
            <a:off x="1247827" y="3701213"/>
            <a:ext cx="5122181" cy="447304"/>
          </a:xfrm>
          <a:prstGeom prst="bentConnector3">
            <a:avLst>
              <a:gd name="adj1" fmla="val 50000"/>
            </a:avLst>
          </a:prstGeom>
          <a:ln>
            <a:tailEnd type="none"/>
          </a:ln>
        </p:spPr>
        <p:style>
          <a:lnRef idx="2">
            <a:schemeClr val="accent5"/>
          </a:lnRef>
          <a:fillRef idx="0">
            <a:schemeClr val="accent5"/>
          </a:fillRef>
          <a:effectRef idx="1">
            <a:schemeClr val="accent5"/>
          </a:effectRef>
          <a:fontRef idx="minor">
            <a:schemeClr val="tx1"/>
          </a:fontRef>
        </p:style>
      </p:cxnSp>
      <p:sp>
        <p:nvSpPr>
          <p:cNvPr id="28" name="TextBox 27">
            <a:extLst>
              <a:ext uri="{FF2B5EF4-FFF2-40B4-BE49-F238E27FC236}">
                <a16:creationId xmlns:a16="http://schemas.microsoft.com/office/drawing/2014/main" id="{2E5A0E84-D431-F08C-0E54-7495ECE8082D}"/>
              </a:ext>
            </a:extLst>
          </p:cNvPr>
          <p:cNvSpPr txBox="1"/>
          <p:nvPr/>
        </p:nvSpPr>
        <p:spPr>
          <a:xfrm>
            <a:off x="6794844" y="4159643"/>
            <a:ext cx="1599167" cy="193899"/>
          </a:xfrm>
          <a:prstGeom prst="rect">
            <a:avLst/>
          </a:prstGeom>
          <a:noFill/>
        </p:spPr>
        <p:txBody>
          <a:bodyPr wrap="square" lIns="0" tIns="36576" rIns="0" bIns="0" rtlCol="0" anchor="t">
            <a:spAutoFit/>
          </a:bodyPr>
          <a:lstStyle/>
          <a:p>
            <a:pPr>
              <a:lnSpc>
                <a:spcPct val="85000"/>
              </a:lnSpc>
              <a:spcAft>
                <a:spcPts val="600"/>
              </a:spcAft>
              <a:buClr>
                <a:schemeClr val="accent2"/>
              </a:buClr>
              <a:buSzPct val="70000"/>
            </a:pPr>
            <a:r>
              <a:rPr lang="en-US" sz="1200"/>
              <a:t>KPI</a:t>
            </a:r>
          </a:p>
        </p:txBody>
      </p:sp>
      <p:sp>
        <p:nvSpPr>
          <p:cNvPr id="29" name="TextBox 28">
            <a:extLst>
              <a:ext uri="{FF2B5EF4-FFF2-40B4-BE49-F238E27FC236}">
                <a16:creationId xmlns:a16="http://schemas.microsoft.com/office/drawing/2014/main" id="{3D8AAD78-D0AB-2540-3551-7433CD02EBB5}"/>
              </a:ext>
            </a:extLst>
          </p:cNvPr>
          <p:cNvSpPr txBox="1"/>
          <p:nvPr/>
        </p:nvSpPr>
        <p:spPr>
          <a:xfrm>
            <a:off x="685879" y="2811743"/>
            <a:ext cx="850601"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200"/>
              <a:t>Pay-off</a:t>
            </a:r>
          </a:p>
        </p:txBody>
      </p:sp>
      <p:sp>
        <p:nvSpPr>
          <p:cNvPr id="30" name="TextBox 29">
            <a:extLst>
              <a:ext uri="{FF2B5EF4-FFF2-40B4-BE49-F238E27FC236}">
                <a16:creationId xmlns:a16="http://schemas.microsoft.com/office/drawing/2014/main" id="{0DAAF9EB-B18A-3782-FF7A-57A5669E43E3}"/>
              </a:ext>
            </a:extLst>
          </p:cNvPr>
          <p:cNvSpPr txBox="1"/>
          <p:nvPr/>
        </p:nvSpPr>
        <p:spPr>
          <a:xfrm>
            <a:off x="1284560" y="5231959"/>
            <a:ext cx="6940544" cy="1468094"/>
          </a:xfrm>
          <a:prstGeom prst="rect">
            <a:avLst/>
          </a:prstGeom>
          <a:noFill/>
        </p:spPr>
        <p:txBody>
          <a:bodyPr wrap="square" lIns="0" tIns="36576" rIns="0" bIns="0" rtlCol="0" anchor="t">
            <a:spAutoFit/>
          </a:bodyPr>
          <a:lstStyle/>
          <a:p>
            <a:pPr>
              <a:lnSpc>
                <a:spcPct val="85000"/>
              </a:lnSpc>
              <a:spcAft>
                <a:spcPts val="600"/>
              </a:spcAft>
              <a:buClr>
                <a:schemeClr val="accent2"/>
              </a:buClr>
              <a:buSzPct val="70000"/>
            </a:pPr>
            <a:r>
              <a:rPr lang="en-US" sz="1200"/>
              <a:t>         </a:t>
            </a:r>
            <a:r>
              <a:rPr lang="en-US" sz="1600">
                <a:ea typeface="+mn-lt"/>
                <a:cs typeface="+mn-lt"/>
              </a:rPr>
              <a:t>pay-off with reward and penalty based on the KPI goal.</a:t>
            </a:r>
          </a:p>
          <a:p>
            <a:pPr>
              <a:lnSpc>
                <a:spcPct val="85000"/>
              </a:lnSpc>
              <a:spcAft>
                <a:spcPts val="600"/>
              </a:spcAft>
              <a:buClr>
                <a:schemeClr val="accent2"/>
              </a:buClr>
              <a:buSzPct val="70000"/>
            </a:pPr>
            <a:r>
              <a:rPr lang="en-US" sz="1200"/>
              <a:t>        </a:t>
            </a:r>
            <a:endParaRPr lang="en-US" sz="1200">
              <a:cs typeface="Arial"/>
            </a:endParaRPr>
          </a:p>
          <a:p>
            <a:pPr>
              <a:lnSpc>
                <a:spcPct val="85000"/>
              </a:lnSpc>
              <a:spcAft>
                <a:spcPts val="600"/>
              </a:spcAft>
              <a:buClr>
                <a:schemeClr val="accent2"/>
              </a:buClr>
              <a:buSzPct val="70000"/>
            </a:pPr>
            <a:r>
              <a:rPr lang="en-US" sz="1200"/>
              <a:t>         </a:t>
            </a:r>
            <a:r>
              <a:rPr lang="en-US" sz="1600">
                <a:ea typeface="+mn-lt"/>
                <a:cs typeface="+mn-lt"/>
              </a:rPr>
              <a:t>pay-off with just the reward on achieving the KPI goal and no penalty</a:t>
            </a:r>
          </a:p>
          <a:p>
            <a:pPr>
              <a:lnSpc>
                <a:spcPct val="85000"/>
              </a:lnSpc>
              <a:spcAft>
                <a:spcPts val="600"/>
              </a:spcAft>
              <a:buClr>
                <a:schemeClr val="accent2"/>
              </a:buClr>
              <a:buSzPct val="70000"/>
            </a:pPr>
            <a:endParaRPr lang="en-US" sz="1200"/>
          </a:p>
          <a:p>
            <a:pPr marL="285750" indent="-285750">
              <a:lnSpc>
                <a:spcPct val="85000"/>
              </a:lnSpc>
              <a:spcAft>
                <a:spcPts val="600"/>
              </a:spcAft>
              <a:buClr>
                <a:schemeClr val="accent2"/>
              </a:buClr>
              <a:buSzPct val="70000"/>
              <a:buFont typeface="Arial" pitchFamily="34" charset="0"/>
              <a:buChar char="►"/>
            </a:pPr>
            <a:endParaRPr lang="en-US" sz="1200"/>
          </a:p>
          <a:p>
            <a:pPr marL="285750" indent="-285750">
              <a:lnSpc>
                <a:spcPct val="85000"/>
              </a:lnSpc>
              <a:spcAft>
                <a:spcPts val="600"/>
              </a:spcAft>
              <a:buClr>
                <a:schemeClr val="accent2"/>
              </a:buClr>
              <a:buSzPct val="70000"/>
              <a:buFont typeface="Arial" pitchFamily="34" charset="0"/>
              <a:buChar char="►"/>
            </a:pPr>
            <a:endParaRPr lang="en-US" sz="1200"/>
          </a:p>
        </p:txBody>
      </p:sp>
      <p:cxnSp>
        <p:nvCxnSpPr>
          <p:cNvPr id="32" name="Straight Connector 31">
            <a:extLst>
              <a:ext uri="{FF2B5EF4-FFF2-40B4-BE49-F238E27FC236}">
                <a16:creationId xmlns:a16="http://schemas.microsoft.com/office/drawing/2014/main" id="{C23320CA-285E-A1BD-28C9-C2FE4DF18D55}"/>
              </a:ext>
            </a:extLst>
          </p:cNvPr>
          <p:cNvCxnSpPr/>
          <p:nvPr/>
        </p:nvCxnSpPr>
        <p:spPr>
          <a:xfrm>
            <a:off x="1407337" y="5400502"/>
            <a:ext cx="116958" cy="0"/>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37" name="Straight Connector 36">
            <a:extLst>
              <a:ext uri="{FF2B5EF4-FFF2-40B4-BE49-F238E27FC236}">
                <a16:creationId xmlns:a16="http://schemas.microsoft.com/office/drawing/2014/main" id="{8E6056E9-1EE2-4F4B-DE34-49ACB340D8AF}"/>
              </a:ext>
            </a:extLst>
          </p:cNvPr>
          <p:cNvCxnSpPr>
            <a:cxnSpLocks/>
          </p:cNvCxnSpPr>
          <p:nvPr/>
        </p:nvCxnSpPr>
        <p:spPr>
          <a:xfrm>
            <a:off x="1402023" y="5864676"/>
            <a:ext cx="116958" cy="0"/>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39" name="TextBox 38">
            <a:extLst>
              <a:ext uri="{FF2B5EF4-FFF2-40B4-BE49-F238E27FC236}">
                <a16:creationId xmlns:a16="http://schemas.microsoft.com/office/drawing/2014/main" id="{010DA8F9-78F7-30D3-30FD-07E33F37DBC3}"/>
              </a:ext>
            </a:extLst>
          </p:cNvPr>
          <p:cNvSpPr txBox="1"/>
          <p:nvPr/>
        </p:nvSpPr>
        <p:spPr>
          <a:xfrm>
            <a:off x="3913593" y="4196179"/>
            <a:ext cx="721537" cy="193899"/>
          </a:xfrm>
          <a:prstGeom prst="rect">
            <a:avLst/>
          </a:prstGeom>
          <a:noFill/>
        </p:spPr>
        <p:txBody>
          <a:bodyPr wrap="square" lIns="0" tIns="36576" rIns="0" bIns="0" rtlCol="0" anchor="t">
            <a:spAutoFit/>
          </a:bodyPr>
          <a:lstStyle/>
          <a:p>
            <a:pPr>
              <a:lnSpc>
                <a:spcPct val="85000"/>
              </a:lnSpc>
              <a:spcAft>
                <a:spcPts val="600"/>
              </a:spcAft>
              <a:buClr>
                <a:schemeClr val="accent2"/>
              </a:buClr>
              <a:buSzPct val="70000"/>
            </a:pPr>
            <a:r>
              <a:rPr lang="en-US" sz="1200"/>
              <a:t>KPI Goal</a:t>
            </a:r>
          </a:p>
        </p:txBody>
      </p:sp>
      <p:sp>
        <p:nvSpPr>
          <p:cNvPr id="40" name="TextBox 39">
            <a:extLst>
              <a:ext uri="{FF2B5EF4-FFF2-40B4-BE49-F238E27FC236}">
                <a16:creationId xmlns:a16="http://schemas.microsoft.com/office/drawing/2014/main" id="{631E80D4-D20B-0181-5C05-A1EA00E51A64}"/>
              </a:ext>
            </a:extLst>
          </p:cNvPr>
          <p:cNvSpPr txBox="1"/>
          <p:nvPr/>
        </p:nvSpPr>
        <p:spPr>
          <a:xfrm>
            <a:off x="528701" y="4149351"/>
            <a:ext cx="540540" cy="193899"/>
          </a:xfrm>
          <a:prstGeom prst="rect">
            <a:avLst/>
          </a:prstGeom>
          <a:noFill/>
        </p:spPr>
        <p:txBody>
          <a:bodyPr wrap="square" lIns="0" tIns="36576" rIns="0" bIns="0" rtlCol="0" anchor="t">
            <a:spAutoFit/>
          </a:bodyPr>
          <a:lstStyle/>
          <a:p>
            <a:pPr>
              <a:lnSpc>
                <a:spcPct val="85000"/>
              </a:lnSpc>
              <a:spcAft>
                <a:spcPts val="600"/>
              </a:spcAft>
              <a:buClr>
                <a:schemeClr val="accent2"/>
              </a:buClr>
              <a:buSzPct val="70000"/>
            </a:pPr>
            <a:r>
              <a:rPr lang="en-US" sz="1200"/>
              <a:t>0 bps</a:t>
            </a:r>
          </a:p>
        </p:txBody>
      </p:sp>
      <p:sp>
        <p:nvSpPr>
          <p:cNvPr id="48" name="TextBox 47">
            <a:extLst>
              <a:ext uri="{FF2B5EF4-FFF2-40B4-BE49-F238E27FC236}">
                <a16:creationId xmlns:a16="http://schemas.microsoft.com/office/drawing/2014/main" id="{ADF3CDF4-6810-BF8C-E39A-53013F4855C9}"/>
              </a:ext>
            </a:extLst>
          </p:cNvPr>
          <p:cNvSpPr txBox="1"/>
          <p:nvPr/>
        </p:nvSpPr>
        <p:spPr>
          <a:xfrm>
            <a:off x="537070" y="3606686"/>
            <a:ext cx="590165" cy="193899"/>
          </a:xfrm>
          <a:prstGeom prst="rect">
            <a:avLst/>
          </a:prstGeom>
          <a:noFill/>
        </p:spPr>
        <p:txBody>
          <a:bodyPr wrap="square" lIns="0" tIns="36576" rIns="0" bIns="0" rtlCol="0" anchor="t">
            <a:spAutoFit/>
          </a:bodyPr>
          <a:lstStyle/>
          <a:p>
            <a:pPr>
              <a:lnSpc>
                <a:spcPct val="85000"/>
              </a:lnSpc>
              <a:spcAft>
                <a:spcPts val="600"/>
              </a:spcAft>
              <a:buClr>
                <a:schemeClr val="accent2"/>
              </a:buClr>
              <a:buSzPct val="70000"/>
            </a:pPr>
            <a:r>
              <a:rPr lang="en-US" sz="1200">
                <a:cs typeface="Arial"/>
              </a:rPr>
              <a:t>5 bps</a:t>
            </a:r>
            <a:endParaRPr lang="en-US">
              <a:cs typeface="Arial"/>
            </a:endParaRPr>
          </a:p>
        </p:txBody>
      </p:sp>
      <p:sp>
        <p:nvSpPr>
          <p:cNvPr id="3" name="TextBox 2">
            <a:extLst>
              <a:ext uri="{FF2B5EF4-FFF2-40B4-BE49-F238E27FC236}">
                <a16:creationId xmlns:a16="http://schemas.microsoft.com/office/drawing/2014/main" id="{BDF9D253-3533-D53D-358A-618E25E36E3B}"/>
              </a:ext>
            </a:extLst>
          </p:cNvPr>
          <p:cNvSpPr txBox="1"/>
          <p:nvPr/>
        </p:nvSpPr>
        <p:spPr>
          <a:xfrm>
            <a:off x="519080" y="3178462"/>
            <a:ext cx="625607" cy="193899"/>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a:lnSpc>
                <a:spcPct val="85000"/>
              </a:lnSpc>
              <a:spcAft>
                <a:spcPts val="600"/>
              </a:spcAft>
              <a:buClr>
                <a:schemeClr val="accent2"/>
              </a:buClr>
              <a:buSzPct val="70000"/>
            </a:pPr>
            <a:r>
              <a:rPr lang="en-US" sz="1200">
                <a:cs typeface="Arial"/>
              </a:rPr>
              <a:t>10 bps</a:t>
            </a:r>
            <a:endParaRPr lang="en-US"/>
          </a:p>
        </p:txBody>
      </p:sp>
      <p:sp>
        <p:nvSpPr>
          <p:cNvPr id="5" name="TextBox 4">
            <a:extLst>
              <a:ext uri="{FF2B5EF4-FFF2-40B4-BE49-F238E27FC236}">
                <a16:creationId xmlns:a16="http://schemas.microsoft.com/office/drawing/2014/main" id="{8EAF5538-4E90-1B9C-87FF-85517511051A}"/>
              </a:ext>
            </a:extLst>
          </p:cNvPr>
          <p:cNvSpPr txBox="1"/>
          <p:nvPr/>
        </p:nvSpPr>
        <p:spPr>
          <a:xfrm>
            <a:off x="333872" y="3368351"/>
            <a:ext cx="312562" cy="193899"/>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algn="l">
              <a:lnSpc>
                <a:spcPct val="85000"/>
              </a:lnSpc>
              <a:spcAft>
                <a:spcPts val="600"/>
              </a:spcAft>
              <a:buClr>
                <a:schemeClr val="accent2"/>
              </a:buClr>
              <a:buSzPct val="70000"/>
            </a:pPr>
            <a:endParaRPr lang="en-US" sz="1200">
              <a:cs typeface="Arial"/>
            </a:endParaRPr>
          </a:p>
        </p:txBody>
      </p:sp>
      <p:cxnSp>
        <p:nvCxnSpPr>
          <p:cNvPr id="9" name="Straight Arrow Connector 8">
            <a:extLst>
              <a:ext uri="{FF2B5EF4-FFF2-40B4-BE49-F238E27FC236}">
                <a16:creationId xmlns:a16="http://schemas.microsoft.com/office/drawing/2014/main" id="{61E67D1A-55F8-F579-D58A-62DB3C0F2205}"/>
              </a:ext>
            </a:extLst>
          </p:cNvPr>
          <p:cNvCxnSpPr>
            <a:cxnSpLocks/>
          </p:cNvCxnSpPr>
          <p:nvPr/>
        </p:nvCxnSpPr>
        <p:spPr>
          <a:xfrm>
            <a:off x="1457588" y="3299713"/>
            <a:ext cx="2029819" cy="122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154E7E1-B47C-22CC-8CBF-FBC6EDD2D327}"/>
              </a:ext>
            </a:extLst>
          </p:cNvPr>
          <p:cNvSpPr txBox="1"/>
          <p:nvPr/>
        </p:nvSpPr>
        <p:spPr>
          <a:xfrm>
            <a:off x="491844" y="1124847"/>
            <a:ext cx="8105522" cy="1314206"/>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marL="285750" indent="-285750">
              <a:lnSpc>
                <a:spcPct val="85000"/>
              </a:lnSpc>
              <a:spcAft>
                <a:spcPts val="600"/>
              </a:spcAft>
              <a:buClr>
                <a:schemeClr val="accent2"/>
              </a:buClr>
              <a:buSzPct val="70000"/>
              <a:buFont typeface="Wingdings"/>
              <a:buChar char="Ø"/>
            </a:pPr>
            <a:r>
              <a:rPr lang="en-US" sz="1600">
                <a:cs typeface="Arial"/>
              </a:rPr>
              <a:t>Below figure compares the pay-offs of 2 sample binary options on KPI – </a:t>
            </a:r>
            <a:endParaRPr lang="en-US">
              <a:cs typeface="Arial"/>
            </a:endParaRPr>
          </a:p>
          <a:p>
            <a:pPr marL="742950" lvl="1" indent="-285750">
              <a:lnSpc>
                <a:spcPct val="85000"/>
              </a:lnSpc>
              <a:spcAft>
                <a:spcPts val="600"/>
              </a:spcAft>
              <a:buClr>
                <a:schemeClr val="accent2"/>
              </a:buClr>
              <a:buSzPct val="70000"/>
              <a:buFont typeface="Wingdings"/>
              <a:buChar char="Ø"/>
            </a:pPr>
            <a:r>
              <a:rPr lang="en-US" sz="1600">
                <a:cs typeface="Arial"/>
              </a:rPr>
              <a:t>binary option with bonus of 10 bps if the KPI goal is reached and penalty of 10 bps if the company falls short of the KPI goal.</a:t>
            </a:r>
          </a:p>
          <a:p>
            <a:pPr marL="742950" lvl="1" indent="-285750">
              <a:lnSpc>
                <a:spcPct val="85000"/>
              </a:lnSpc>
              <a:spcAft>
                <a:spcPts val="600"/>
              </a:spcAft>
              <a:buClr>
                <a:schemeClr val="accent2"/>
              </a:buClr>
              <a:buSzPct val="70000"/>
              <a:buFont typeface="Wingdings"/>
              <a:buChar char="Ø"/>
            </a:pPr>
            <a:endParaRPr lang="en-US" sz="1600">
              <a:ea typeface="+mn-lt"/>
              <a:cs typeface="+mn-lt"/>
            </a:endParaRPr>
          </a:p>
          <a:p>
            <a:pPr marL="742950" lvl="1" indent="-285750">
              <a:lnSpc>
                <a:spcPct val="85000"/>
              </a:lnSpc>
              <a:spcAft>
                <a:spcPts val="600"/>
              </a:spcAft>
              <a:buClr>
                <a:schemeClr val="accent2"/>
              </a:buClr>
              <a:buSzPct val="70000"/>
              <a:buFont typeface="Wingdings"/>
              <a:buChar char="Ø"/>
            </a:pPr>
            <a:r>
              <a:rPr lang="en-US" sz="1600">
                <a:ea typeface="+mn-lt"/>
                <a:cs typeface="+mn-lt"/>
              </a:rPr>
              <a:t>binary option with bonus of 5 bps if the KPI goal is reached and no penalty.</a:t>
            </a:r>
            <a:endParaRPr lang="en-US" sz="1600">
              <a:cs typeface="Arial"/>
            </a:endParaRPr>
          </a:p>
        </p:txBody>
      </p:sp>
      <p:sp>
        <p:nvSpPr>
          <p:cNvPr id="4" name="TextBox 3">
            <a:extLst>
              <a:ext uri="{FF2B5EF4-FFF2-40B4-BE49-F238E27FC236}">
                <a16:creationId xmlns:a16="http://schemas.microsoft.com/office/drawing/2014/main" id="{2FE1A797-0C07-B8C8-6EDB-21EB600D7FCA}"/>
              </a:ext>
            </a:extLst>
          </p:cNvPr>
          <p:cNvSpPr txBox="1"/>
          <p:nvPr/>
        </p:nvSpPr>
        <p:spPr>
          <a:xfrm>
            <a:off x="523877" y="4794250"/>
            <a:ext cx="650873" cy="193899"/>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a:lnSpc>
                <a:spcPct val="85000"/>
              </a:lnSpc>
              <a:spcAft>
                <a:spcPts val="600"/>
              </a:spcAft>
              <a:buClr>
                <a:schemeClr val="accent2"/>
              </a:buClr>
              <a:buSzPct val="70000"/>
            </a:pPr>
            <a:r>
              <a:rPr lang="en-US" sz="1200">
                <a:cs typeface="Arial"/>
              </a:rPr>
              <a:t>-10 bps</a:t>
            </a:r>
          </a:p>
        </p:txBody>
      </p:sp>
      <p:cxnSp>
        <p:nvCxnSpPr>
          <p:cNvPr id="7" name="Straight Arrow Connector 6">
            <a:extLst>
              <a:ext uri="{FF2B5EF4-FFF2-40B4-BE49-F238E27FC236}">
                <a16:creationId xmlns:a16="http://schemas.microsoft.com/office/drawing/2014/main" id="{5EBBC958-8503-0E48-65D0-10250D045392}"/>
              </a:ext>
            </a:extLst>
          </p:cNvPr>
          <p:cNvCxnSpPr>
            <a:cxnSpLocks/>
          </p:cNvCxnSpPr>
          <p:nvPr/>
        </p:nvCxnSpPr>
        <p:spPr>
          <a:xfrm>
            <a:off x="1457587" y="3701880"/>
            <a:ext cx="2029819" cy="122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17869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B495-1681-FC71-2E82-628C11CF18D7}"/>
              </a:ext>
            </a:extLst>
          </p:cNvPr>
          <p:cNvSpPr>
            <a:spLocks noGrp="1"/>
          </p:cNvSpPr>
          <p:nvPr>
            <p:ph type="title"/>
          </p:nvPr>
        </p:nvSpPr>
        <p:spPr>
          <a:xfrm>
            <a:off x="457200" y="129220"/>
            <a:ext cx="8229600" cy="860400"/>
          </a:xfrm>
        </p:spPr>
        <p:txBody>
          <a:bodyPr vert="horz" lIns="0" tIns="0" rIns="0" bIns="0" rtlCol="0" anchor="ctr" anchorCtr="0">
            <a:noAutofit/>
          </a:bodyPr>
          <a:lstStyle/>
          <a:p>
            <a:br>
              <a:rPr lang="en-US">
                <a:latin typeface="Arial"/>
                <a:cs typeface="Arial"/>
              </a:rPr>
            </a:br>
            <a:endParaRPr lang="en-US">
              <a:solidFill>
                <a:schemeClr val="tx1"/>
              </a:solidFill>
              <a:latin typeface="Arial"/>
              <a:cs typeface="Arial"/>
            </a:endParaRPr>
          </a:p>
        </p:txBody>
      </p:sp>
      <p:pic>
        <p:nvPicPr>
          <p:cNvPr id="7" name="Picture 7" descr="Graphical user interface&#10;&#10;Description automatically generated">
            <a:extLst>
              <a:ext uri="{FF2B5EF4-FFF2-40B4-BE49-F238E27FC236}">
                <a16:creationId xmlns:a16="http://schemas.microsoft.com/office/drawing/2014/main" id="{273C0B4B-EEBA-039C-B146-56F22B63F5C1}"/>
              </a:ext>
            </a:extLst>
          </p:cNvPr>
          <p:cNvPicPr>
            <a:picLocks noGrp="1" noChangeAspect="1"/>
          </p:cNvPicPr>
          <p:nvPr>
            <p:ph idx="1"/>
          </p:nvPr>
        </p:nvPicPr>
        <p:blipFill>
          <a:blip r:embed="rId2"/>
          <a:stretch>
            <a:fillRect/>
          </a:stretch>
        </p:blipFill>
        <p:spPr>
          <a:xfrm>
            <a:off x="463910" y="1116378"/>
            <a:ext cx="6020713" cy="5044816"/>
          </a:xfrm>
        </p:spPr>
      </p:pic>
      <p:sp>
        <p:nvSpPr>
          <p:cNvPr id="5" name="Title 1">
            <a:extLst>
              <a:ext uri="{FF2B5EF4-FFF2-40B4-BE49-F238E27FC236}">
                <a16:creationId xmlns:a16="http://schemas.microsoft.com/office/drawing/2014/main" id="{20DAF355-6D4C-73A5-7456-8D3728B126D0}"/>
              </a:ext>
            </a:extLst>
          </p:cNvPr>
          <p:cNvSpPr txBox="1">
            <a:spLocks/>
          </p:cNvSpPr>
          <p:nvPr/>
        </p:nvSpPr>
        <p:spPr>
          <a:xfrm>
            <a:off x="456007" y="158210"/>
            <a:ext cx="8229600" cy="860400"/>
          </a:xfrm>
          <a:prstGeom prst="rect">
            <a:avLst/>
          </a:prstGeom>
        </p:spPr>
        <p:txBody>
          <a:bodyPr vert="horz" lIns="0" tIns="0" rIns="0" bIns="0" rtlCol="0" anchor="ctr" anchorCtr="0">
            <a:normAutofit/>
          </a:bodyPr>
          <a:lstStyle>
            <a:lvl1pPr algn="l" defTabSz="914400" rtl="0" eaLnBrk="1" latinLnBrk="0" hangingPunct="1">
              <a:lnSpc>
                <a:spcPct val="85000"/>
              </a:lnSpc>
              <a:spcBef>
                <a:spcPct val="0"/>
              </a:spcBef>
              <a:buNone/>
              <a:defRPr sz="3000" b="1" kern="1200">
                <a:solidFill>
                  <a:srgbClr val="808080"/>
                </a:solidFill>
                <a:latin typeface="Arial" pitchFamily="34" charset="0"/>
                <a:ea typeface="+mj-ea"/>
                <a:cs typeface="Arial" pitchFamily="34" charset="0"/>
              </a:defRPr>
            </a:lvl1pPr>
          </a:lstStyle>
          <a:p>
            <a:r>
              <a:rPr lang="en-US" sz="2400">
                <a:solidFill>
                  <a:schemeClr val="tx1"/>
                </a:solidFill>
                <a:latin typeface="Arial"/>
                <a:cs typeface="Arial"/>
              </a:rPr>
              <a:t>Sample KPI Data</a:t>
            </a:r>
          </a:p>
        </p:txBody>
      </p:sp>
      <p:sp>
        <p:nvSpPr>
          <p:cNvPr id="3" name="TextBox 2">
            <a:extLst>
              <a:ext uri="{FF2B5EF4-FFF2-40B4-BE49-F238E27FC236}">
                <a16:creationId xmlns:a16="http://schemas.microsoft.com/office/drawing/2014/main" id="{9278B0C5-B34B-580D-EB09-8BB5F02DDFAB}"/>
              </a:ext>
            </a:extLst>
          </p:cNvPr>
          <p:cNvSpPr txBox="1"/>
          <p:nvPr/>
        </p:nvSpPr>
        <p:spPr>
          <a:xfrm>
            <a:off x="6645654" y="1386804"/>
            <a:ext cx="2550864" cy="3767185"/>
          </a:xfrm>
          <a:prstGeom prst="rect">
            <a:avLst/>
          </a:prstGeom>
          <a:noFill/>
        </p:spPr>
        <p:txBody>
          <a:bodyPr rot="0" spcFirstLastPara="0" vertOverflow="overflow" horzOverflow="overflow" vert="horz" wrap="square" lIns="0" tIns="36576" rIns="0" bIns="0" numCol="1" spcCol="0" rtlCol="0" fromWordArt="0" anchor="t" anchorCtr="0" forceAA="0" compatLnSpc="1">
            <a:prstTxWarp prst="textNoShape">
              <a:avLst/>
            </a:prstTxWarp>
            <a:spAutoFit/>
          </a:bodyPr>
          <a:lstStyle/>
          <a:p>
            <a:pPr>
              <a:lnSpc>
                <a:spcPct val="85000"/>
              </a:lnSpc>
              <a:spcAft>
                <a:spcPts val="600"/>
              </a:spcAft>
              <a:buClr>
                <a:schemeClr val="accent2"/>
              </a:buClr>
              <a:buSzPct val="70000"/>
            </a:pPr>
            <a:r>
              <a:rPr lang="en-US" sz="2000" b="1">
                <a:ea typeface="+mn-lt"/>
                <a:cs typeface="+mn-lt"/>
              </a:rPr>
              <a:t>Inference:</a:t>
            </a:r>
            <a:endParaRPr lang="en-US"/>
          </a:p>
          <a:p>
            <a:pPr>
              <a:lnSpc>
                <a:spcPct val="85000"/>
              </a:lnSpc>
              <a:spcAft>
                <a:spcPts val="600"/>
              </a:spcAft>
            </a:pPr>
            <a:endParaRPr lang="en-US" sz="2000" b="1">
              <a:ea typeface="+mn-lt"/>
              <a:cs typeface="+mn-lt"/>
            </a:endParaRPr>
          </a:p>
          <a:p>
            <a:pPr marL="285750" indent="-285750">
              <a:lnSpc>
                <a:spcPct val="85000"/>
              </a:lnSpc>
              <a:spcAft>
                <a:spcPts val="600"/>
              </a:spcAft>
              <a:buClr>
                <a:schemeClr val="accent2"/>
              </a:buClr>
              <a:buSzPct val="70000"/>
              <a:buFont typeface="Wingdings"/>
              <a:buChar char="Ø"/>
            </a:pPr>
            <a:r>
              <a:rPr lang="en-US" sz="1400">
                <a:ea typeface="+mn-lt"/>
                <a:cs typeface="+mn-lt"/>
              </a:rPr>
              <a:t>The figure illustrates different KPI factors under the subdivisions Enviornmental, Social and Governance.</a:t>
            </a:r>
            <a:endParaRPr lang="en-US">
              <a:ea typeface="+mn-lt"/>
              <a:cs typeface="+mn-lt"/>
            </a:endParaRPr>
          </a:p>
          <a:p>
            <a:pPr>
              <a:lnSpc>
                <a:spcPct val="85000"/>
              </a:lnSpc>
              <a:spcAft>
                <a:spcPts val="600"/>
              </a:spcAft>
              <a:buClr>
                <a:schemeClr val="accent2"/>
              </a:buClr>
              <a:buSzPct val="70000"/>
            </a:pPr>
            <a:endParaRPr lang="en-US" sz="1400">
              <a:ea typeface="+mn-lt"/>
              <a:cs typeface="+mn-lt"/>
            </a:endParaRPr>
          </a:p>
          <a:p>
            <a:pPr marL="285750" indent="-285750">
              <a:lnSpc>
                <a:spcPct val="85000"/>
              </a:lnSpc>
              <a:spcAft>
                <a:spcPts val="600"/>
              </a:spcAft>
              <a:buClr>
                <a:schemeClr val="accent2"/>
              </a:buClr>
              <a:buSzPct val="70000"/>
              <a:buFont typeface="Wingdings"/>
              <a:buChar char="Ø"/>
            </a:pPr>
            <a:r>
              <a:rPr lang="en-US" sz="1400">
                <a:ea typeface="+mn-lt"/>
                <a:cs typeface="+mn-lt"/>
              </a:rPr>
              <a:t>Any of these factors can be used as underlying KPI based on contract requirements and companies involved in the contract. </a:t>
            </a:r>
            <a:endParaRPr lang="en-US">
              <a:ea typeface="+mn-lt"/>
              <a:cs typeface="+mn-lt"/>
            </a:endParaRPr>
          </a:p>
          <a:p>
            <a:pPr>
              <a:lnSpc>
                <a:spcPct val="85000"/>
              </a:lnSpc>
              <a:spcAft>
                <a:spcPts val="600"/>
              </a:spcAft>
            </a:pPr>
            <a:endParaRPr lang="en-US" sz="1200">
              <a:cs typeface="Arial"/>
            </a:endParaRPr>
          </a:p>
          <a:p>
            <a:pPr>
              <a:lnSpc>
                <a:spcPct val="85000"/>
              </a:lnSpc>
              <a:spcAft>
                <a:spcPts val="600"/>
              </a:spcAft>
            </a:pPr>
            <a:endParaRPr lang="en-US" sz="1200">
              <a:cs typeface="Arial"/>
            </a:endParaRPr>
          </a:p>
          <a:p>
            <a:pPr>
              <a:lnSpc>
                <a:spcPct val="85000"/>
              </a:lnSpc>
              <a:spcAft>
                <a:spcPts val="600"/>
              </a:spcAft>
            </a:pPr>
            <a:endParaRPr lang="en-US" sz="1200">
              <a:cs typeface="Arial"/>
            </a:endParaRPr>
          </a:p>
        </p:txBody>
      </p:sp>
    </p:spTree>
    <p:extLst>
      <p:ext uri="{BB962C8B-B14F-4D97-AF65-F5344CB8AC3E}">
        <p14:creationId xmlns:p14="http://schemas.microsoft.com/office/powerpoint/2010/main" val="5657973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EEACD-7B57-6037-8DA8-B8B2C5A68DEE}"/>
              </a:ext>
            </a:extLst>
          </p:cNvPr>
          <p:cNvSpPr>
            <a:spLocks noGrp="1"/>
          </p:cNvSpPr>
          <p:nvPr>
            <p:ph idx="1"/>
          </p:nvPr>
        </p:nvSpPr>
        <p:spPr>
          <a:xfrm>
            <a:off x="362824" y="1079554"/>
            <a:ext cx="8229600" cy="4698000"/>
          </a:xfrm>
        </p:spPr>
        <p:txBody>
          <a:bodyPr/>
          <a:lstStyle/>
          <a:p>
            <a:pPr>
              <a:buFont typeface="Wingdings" pitchFamily="34" charset="0"/>
              <a:buChar char="Ø"/>
            </a:pPr>
            <a:r>
              <a:rPr lang="en-US" sz="1600">
                <a:solidFill>
                  <a:schemeClr val="tx1"/>
                </a:solidFill>
                <a:cs typeface="Arial"/>
              </a:rPr>
              <a:t>The challenge we faced with extracting the data is that we could not find the exact contract details </a:t>
            </a:r>
            <a:r>
              <a:rPr lang="en-US" sz="1600">
                <a:solidFill>
                  <a:schemeClr val="tx1"/>
                </a:solidFill>
                <a:ea typeface="+mn-lt"/>
                <a:cs typeface="+mn-lt"/>
              </a:rPr>
              <a:t>of the past SLD trades </a:t>
            </a:r>
            <a:r>
              <a:rPr lang="en-US" sz="1600">
                <a:solidFill>
                  <a:schemeClr val="tx1"/>
                </a:solidFill>
                <a:cs typeface="Arial"/>
              </a:rPr>
              <a:t>in platforms like Bloomberg, Refinitiv Eikon etc executed as they are OTC products.</a:t>
            </a:r>
            <a:endParaRPr lang="en-US" sz="1600">
              <a:solidFill>
                <a:schemeClr val="tx1"/>
              </a:solidFill>
              <a:ea typeface="+mn-lt"/>
              <a:cs typeface="+mn-lt"/>
            </a:endParaRPr>
          </a:p>
          <a:p>
            <a:pPr>
              <a:buFont typeface="Wingdings,Sans-Serif" pitchFamily="34" charset="0"/>
              <a:buChar char="Ø"/>
            </a:pPr>
            <a:endParaRPr lang="en-US" sz="1600">
              <a:solidFill>
                <a:schemeClr val="tx1"/>
              </a:solidFill>
              <a:cs typeface="Arial"/>
            </a:endParaRPr>
          </a:p>
          <a:p>
            <a:pPr>
              <a:buFont typeface="Wingdings" pitchFamily="34" charset="0"/>
              <a:buChar char="Ø"/>
            </a:pPr>
            <a:r>
              <a:rPr lang="en-US" sz="1600">
                <a:solidFill>
                  <a:schemeClr val="tx1"/>
                </a:solidFill>
                <a:cs typeface="Arial"/>
              </a:rPr>
              <a:t>The underlying data used as input for model is extracted from Wharton Research Data Services - WRDS platform.</a:t>
            </a:r>
          </a:p>
          <a:p>
            <a:pPr marL="0" indent="0">
              <a:buNone/>
            </a:pPr>
            <a:endParaRPr lang="en-US" sz="1600" b="1">
              <a:solidFill>
                <a:schemeClr val="tx1"/>
              </a:solidFill>
              <a:cs typeface="Arial"/>
            </a:endParaRPr>
          </a:p>
          <a:p>
            <a:pPr marL="0" indent="0">
              <a:buNone/>
            </a:pPr>
            <a:endParaRPr lang="en-US" sz="1600" b="1">
              <a:solidFill>
                <a:schemeClr val="tx1"/>
              </a:solidFill>
              <a:ea typeface="+mn-lt"/>
              <a:cs typeface="+mn-lt"/>
            </a:endParaRPr>
          </a:p>
          <a:p>
            <a:endParaRPr lang="en-US" sz="1600">
              <a:solidFill>
                <a:schemeClr val="tx1"/>
              </a:solidFill>
              <a:cs typeface="Arial"/>
            </a:endParaRPr>
          </a:p>
          <a:p>
            <a:endParaRPr lang="en-US" sz="1600">
              <a:solidFill>
                <a:srgbClr val="000000"/>
              </a:solidFill>
              <a:cs typeface="Arial"/>
            </a:endParaRPr>
          </a:p>
          <a:p>
            <a:endParaRPr lang="en-US" sz="1600">
              <a:solidFill>
                <a:srgbClr val="000000"/>
              </a:solidFill>
              <a:cs typeface="Arial"/>
            </a:endParaRPr>
          </a:p>
          <a:p>
            <a:pPr marL="0" indent="0">
              <a:buNone/>
            </a:pPr>
            <a:br>
              <a:rPr lang="en-US"/>
            </a:br>
            <a:endParaRPr lang="en-US">
              <a:cs typeface="Arial"/>
            </a:endParaRPr>
          </a:p>
          <a:p>
            <a:pPr>
              <a:buFont typeface="Wingdings,Sans-Serif" pitchFamily="34" charset="0"/>
              <a:buChar char="Ø"/>
            </a:pPr>
            <a:endParaRPr lang="en-US" sz="1600">
              <a:cs typeface="Arial"/>
            </a:endParaRPr>
          </a:p>
          <a:p>
            <a:pPr>
              <a:buFont typeface="Wingdings,Sans-Serif" pitchFamily="34" charset="0"/>
              <a:buChar char="Ø"/>
            </a:pPr>
            <a:endParaRPr lang="en-US" sz="1600">
              <a:cs typeface="Arial"/>
            </a:endParaRPr>
          </a:p>
          <a:p>
            <a:pPr>
              <a:buFont typeface="Wingdings,Sans-Serif" pitchFamily="34" charset="0"/>
              <a:buChar char="Ø"/>
            </a:pPr>
            <a:endParaRPr lang="en-US" sz="1600">
              <a:cs typeface="Arial"/>
            </a:endParaRPr>
          </a:p>
          <a:p>
            <a:pPr>
              <a:buFont typeface="Wingdings,Sans-Serif" pitchFamily="34" charset="0"/>
              <a:buChar char="Ø"/>
            </a:pPr>
            <a:endParaRPr lang="en-US" sz="1600">
              <a:cs typeface="Arial"/>
            </a:endParaRPr>
          </a:p>
          <a:p>
            <a:pPr>
              <a:buFont typeface="Wingdings,Sans-Serif" pitchFamily="34" charset="0"/>
              <a:buChar char="Ø"/>
            </a:pPr>
            <a:endParaRPr lang="en-US" sz="1600">
              <a:cs typeface="Arial"/>
            </a:endParaRPr>
          </a:p>
          <a:p>
            <a:pPr>
              <a:buFont typeface="Wingdings,Sans-Serif" pitchFamily="34" charset="0"/>
              <a:buChar char="Ø"/>
            </a:pPr>
            <a:endParaRPr lang="en-US" sz="1600">
              <a:cs typeface="Arial"/>
            </a:endParaRPr>
          </a:p>
          <a:p>
            <a:pPr>
              <a:buFont typeface="Wingdings,Sans-Serif" pitchFamily="34" charset="0"/>
              <a:buChar char="Ø"/>
            </a:pPr>
            <a:endParaRPr lang="en-US" sz="1600">
              <a:cs typeface="Arial"/>
            </a:endParaRPr>
          </a:p>
          <a:p>
            <a:pPr>
              <a:buFont typeface="Wingdings,Sans-Serif" pitchFamily="34" charset="0"/>
              <a:buChar char="Ø"/>
            </a:pPr>
            <a:endParaRPr lang="en-US" sz="1600">
              <a:cs typeface="Arial"/>
            </a:endParaRPr>
          </a:p>
          <a:p>
            <a:pPr>
              <a:buFont typeface="Wingdings,Sans-Serif" pitchFamily="34" charset="0"/>
              <a:buChar char="Ø"/>
            </a:pPr>
            <a:endParaRPr lang="en-US" sz="1600">
              <a:solidFill>
                <a:srgbClr val="000000"/>
              </a:solidFill>
              <a:cs typeface="Arial"/>
            </a:endParaRPr>
          </a:p>
          <a:p>
            <a:pPr>
              <a:buFont typeface="Wingdings,Sans-Serif" pitchFamily="34" charset="0"/>
              <a:buChar char="Ø"/>
            </a:pPr>
            <a:endParaRPr lang="en-US" sz="1600">
              <a:solidFill>
                <a:srgbClr val="000000"/>
              </a:solidFill>
              <a:cs typeface="Arial"/>
            </a:endParaRPr>
          </a:p>
          <a:p>
            <a:pPr>
              <a:buFont typeface="Wingdings,Sans-Serif" pitchFamily="34" charset="0"/>
              <a:buChar char="Ø"/>
            </a:pPr>
            <a:endParaRPr lang="en-US" sz="1600">
              <a:solidFill>
                <a:srgbClr val="000000"/>
              </a:solidFill>
              <a:cs typeface="Arial"/>
            </a:endParaRPr>
          </a:p>
          <a:p>
            <a:pPr>
              <a:buFont typeface="Wingdings,Sans-Serif" pitchFamily="34" charset="0"/>
              <a:buChar char="Ø"/>
            </a:pPr>
            <a:endParaRPr lang="en-US" sz="1600">
              <a:solidFill>
                <a:srgbClr val="000000"/>
              </a:solidFill>
              <a:cs typeface="Arial"/>
            </a:endParaRPr>
          </a:p>
          <a:p>
            <a:pPr marL="0" indent="0">
              <a:buNone/>
            </a:pPr>
            <a:endParaRPr lang="en-US" sz="1600">
              <a:solidFill>
                <a:srgbClr val="000000"/>
              </a:solidFill>
              <a:cs typeface="Arial"/>
            </a:endParaRPr>
          </a:p>
          <a:p>
            <a:pPr marL="0" indent="0">
              <a:buNone/>
            </a:pPr>
            <a:endParaRPr lang="en-US" sz="1600">
              <a:solidFill>
                <a:srgbClr val="000000"/>
              </a:solidFill>
              <a:cs typeface="Arial"/>
            </a:endParaRPr>
          </a:p>
          <a:p>
            <a:pPr>
              <a:buFont typeface="Wingdings,Sans-Serif" pitchFamily="34" charset="0"/>
              <a:buChar char="Ø"/>
            </a:pPr>
            <a:endParaRPr lang="en-US" sz="1600">
              <a:solidFill>
                <a:srgbClr val="000000"/>
              </a:solidFill>
              <a:cs typeface="Arial"/>
            </a:endParaRPr>
          </a:p>
          <a:p>
            <a:pPr marL="0" indent="0">
              <a:buNone/>
            </a:pPr>
            <a:endParaRPr lang="en-US" sz="1600">
              <a:solidFill>
                <a:srgbClr val="000000"/>
              </a:solidFill>
              <a:cs typeface="Arial"/>
            </a:endParaRPr>
          </a:p>
          <a:p>
            <a:pPr marL="0" indent="0">
              <a:buNone/>
            </a:pPr>
            <a:endParaRPr lang="en-US">
              <a:cs typeface="Arial"/>
            </a:endParaRPr>
          </a:p>
        </p:txBody>
      </p:sp>
      <p:sp>
        <p:nvSpPr>
          <p:cNvPr id="6" name="Title 5">
            <a:extLst>
              <a:ext uri="{FF2B5EF4-FFF2-40B4-BE49-F238E27FC236}">
                <a16:creationId xmlns:a16="http://schemas.microsoft.com/office/drawing/2014/main" id="{B8DD00DD-6812-ABAA-9491-1E0C318E7E49}"/>
              </a:ext>
            </a:extLst>
          </p:cNvPr>
          <p:cNvSpPr>
            <a:spLocks noGrp="1"/>
          </p:cNvSpPr>
          <p:nvPr>
            <p:ph type="title"/>
          </p:nvPr>
        </p:nvSpPr>
        <p:spPr/>
        <p:txBody>
          <a:bodyPr vert="horz" lIns="0" tIns="0" rIns="0" bIns="0" rtlCol="0" anchor="ctr" anchorCtr="0">
            <a:noAutofit/>
          </a:bodyPr>
          <a:lstStyle/>
          <a:p>
            <a:r>
              <a:rPr lang="en-US" sz="2400">
                <a:solidFill>
                  <a:schemeClr val="tx1"/>
                </a:solidFill>
                <a:latin typeface="Arial"/>
                <a:cs typeface="Arial"/>
              </a:rPr>
              <a:t>Data Extraction</a:t>
            </a:r>
          </a:p>
        </p:txBody>
      </p:sp>
      <p:graphicFrame>
        <p:nvGraphicFramePr>
          <p:cNvPr id="27" name="Diagram 27">
            <a:extLst>
              <a:ext uri="{FF2B5EF4-FFF2-40B4-BE49-F238E27FC236}">
                <a16:creationId xmlns:a16="http://schemas.microsoft.com/office/drawing/2014/main" id="{867F6CF1-6012-6CD1-3B01-26BAAFCA0048}"/>
              </a:ext>
            </a:extLst>
          </p:cNvPr>
          <p:cNvGraphicFramePr/>
          <p:nvPr>
            <p:extLst>
              <p:ext uri="{D42A27DB-BD31-4B8C-83A1-F6EECF244321}">
                <p14:modId xmlns:p14="http://schemas.microsoft.com/office/powerpoint/2010/main" val="3451362417"/>
              </p:ext>
            </p:extLst>
          </p:nvPr>
        </p:nvGraphicFramePr>
        <p:xfrm>
          <a:off x="550795" y="2729259"/>
          <a:ext cx="7615028" cy="3409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757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10;&#10;Description automatically generated">
            <a:extLst>
              <a:ext uri="{FF2B5EF4-FFF2-40B4-BE49-F238E27FC236}">
                <a16:creationId xmlns:a16="http://schemas.microsoft.com/office/drawing/2014/main" id="{0D778DAA-B9D6-2277-AD13-94A97195E6CA}"/>
              </a:ext>
            </a:extLst>
          </p:cNvPr>
          <p:cNvPicPr>
            <a:picLocks noGrp="1" noChangeAspect="1"/>
          </p:cNvPicPr>
          <p:nvPr>
            <p:ph idx="1"/>
          </p:nvPr>
        </p:nvPicPr>
        <p:blipFill>
          <a:blip r:embed="rId2"/>
          <a:stretch>
            <a:fillRect/>
          </a:stretch>
        </p:blipFill>
        <p:spPr>
          <a:xfrm>
            <a:off x="1601337" y="1103005"/>
            <a:ext cx="5401856" cy="2787454"/>
          </a:xfrm>
        </p:spPr>
      </p:pic>
      <p:pic>
        <p:nvPicPr>
          <p:cNvPr id="6" name="Picture 6" descr="Graphical user interface, application&#10;&#10;Description automatically generated">
            <a:extLst>
              <a:ext uri="{FF2B5EF4-FFF2-40B4-BE49-F238E27FC236}">
                <a16:creationId xmlns:a16="http://schemas.microsoft.com/office/drawing/2014/main" id="{4A680F35-36EA-F8A1-6784-3697C1AC7008}"/>
              </a:ext>
            </a:extLst>
          </p:cNvPr>
          <p:cNvPicPr>
            <a:picLocks noChangeAspect="1"/>
          </p:cNvPicPr>
          <p:nvPr/>
        </p:nvPicPr>
        <p:blipFill>
          <a:blip r:embed="rId3"/>
          <a:stretch>
            <a:fillRect/>
          </a:stretch>
        </p:blipFill>
        <p:spPr>
          <a:xfrm>
            <a:off x="1602223" y="3885219"/>
            <a:ext cx="5110120" cy="2331120"/>
          </a:xfrm>
          <a:prstGeom prst="rect">
            <a:avLst/>
          </a:prstGeom>
        </p:spPr>
      </p:pic>
      <p:sp>
        <p:nvSpPr>
          <p:cNvPr id="8" name="Title 5">
            <a:extLst>
              <a:ext uri="{FF2B5EF4-FFF2-40B4-BE49-F238E27FC236}">
                <a16:creationId xmlns:a16="http://schemas.microsoft.com/office/drawing/2014/main" id="{A40C95C0-7393-4E6A-A617-644B6FB99FE8}"/>
              </a:ext>
            </a:extLst>
          </p:cNvPr>
          <p:cNvSpPr>
            <a:spLocks noGrp="1"/>
          </p:cNvSpPr>
          <p:nvPr>
            <p:ph type="title"/>
          </p:nvPr>
        </p:nvSpPr>
        <p:spPr>
          <a:xfrm>
            <a:off x="457200" y="201600"/>
            <a:ext cx="8229600" cy="860400"/>
          </a:xfrm>
        </p:spPr>
        <p:txBody>
          <a:bodyPr vert="horz" lIns="0" tIns="0" rIns="0" bIns="0" rtlCol="0" anchor="ctr" anchorCtr="0">
            <a:noAutofit/>
          </a:bodyPr>
          <a:lstStyle/>
          <a:p>
            <a:r>
              <a:rPr lang="en-US" sz="2400">
                <a:solidFill>
                  <a:schemeClr val="tx1"/>
                </a:solidFill>
                <a:latin typeface="Arial"/>
                <a:cs typeface="Arial"/>
              </a:rPr>
              <a:t>Data Extraction</a:t>
            </a:r>
          </a:p>
        </p:txBody>
      </p:sp>
    </p:spTree>
    <p:extLst>
      <p:ext uri="{BB962C8B-B14F-4D97-AF65-F5344CB8AC3E}">
        <p14:creationId xmlns:p14="http://schemas.microsoft.com/office/powerpoint/2010/main" val="596350306"/>
      </p:ext>
    </p:extLst>
  </p:cSld>
  <p:clrMapOvr>
    <a:masterClrMapping/>
  </p:clrMapOvr>
  <p:transition>
    <p:fade/>
  </p:transition>
</p:sld>
</file>

<file path=ppt/theme/theme1.xml><?xml version="1.0" encoding="utf-8"?>
<a:theme xmlns:a="http://schemas.openxmlformats.org/drawingml/2006/main" name="EYU Regular 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light projection">
  <a:themeElements>
    <a:clrScheme name="Custom 1">
      <a:dk1>
        <a:srgbClr val="000000"/>
      </a:dk1>
      <a:lt1>
        <a:srgbClr val="808080"/>
      </a:lt1>
      <a:dk2>
        <a:srgbClr val="FFFFFF"/>
      </a:dk2>
      <a:lt2>
        <a:srgbClr val="80808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1_EY light projection">
  <a:themeElements>
    <a:clrScheme name="Custom 1">
      <a:dk1>
        <a:srgbClr val="000000"/>
      </a:dk1>
      <a:lt1>
        <a:srgbClr val="808080"/>
      </a:lt1>
      <a:dk2>
        <a:srgbClr val="FFFFFF"/>
      </a:dk2>
      <a:lt2>
        <a:srgbClr val="80808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regular presentation_2010">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2215</Words>
  <Application>Microsoft Macintosh PowerPoint</Application>
  <PresentationFormat>On-screen Show (4:3)</PresentationFormat>
  <Paragraphs>327</Paragraphs>
  <Slides>27</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27</vt:i4>
      </vt:variant>
    </vt:vector>
  </HeadingPairs>
  <TitlesOfParts>
    <vt:vector size="38" baseType="lpstr">
      <vt:lpstr>Arial</vt:lpstr>
      <vt:lpstr>Calibri</vt:lpstr>
      <vt:lpstr>Courier New</vt:lpstr>
      <vt:lpstr>EYInterstate</vt:lpstr>
      <vt:lpstr>EYInterstate Light</vt:lpstr>
      <vt:lpstr>Wingdings</vt:lpstr>
      <vt:lpstr>Wingdings,Sans-Serif</vt:lpstr>
      <vt:lpstr>EYU Regular presentation</vt:lpstr>
      <vt:lpstr>EY light projection</vt:lpstr>
      <vt:lpstr>1_EY light projection</vt:lpstr>
      <vt:lpstr>EY regular presentation_2010</vt:lpstr>
      <vt:lpstr>Pricing Sustainability-Linked Derivatives      Model Development</vt:lpstr>
      <vt:lpstr>Executive Summary</vt:lpstr>
      <vt:lpstr>Overview of Sustainability-Linked Derivatives (SLD)</vt:lpstr>
      <vt:lpstr>Trade Flow</vt:lpstr>
      <vt:lpstr>Overview of Sustainability-Linked Derivatives (SLD)</vt:lpstr>
      <vt:lpstr>Payoff of Sample Binary Option on KPI</vt:lpstr>
      <vt:lpstr> </vt:lpstr>
      <vt:lpstr>Data Extraction</vt:lpstr>
      <vt:lpstr>Data Extraction</vt:lpstr>
      <vt:lpstr>Hypothetical Contract</vt:lpstr>
      <vt:lpstr>Scaling the historical data</vt:lpstr>
      <vt:lpstr>Geometric Brownian Motion (GBM)</vt:lpstr>
      <vt:lpstr>Model Assumptions</vt:lpstr>
      <vt:lpstr>Goodness of Fit : Q-Q plot &amp; KS test</vt:lpstr>
      <vt:lpstr>Black-Scholes Model</vt:lpstr>
      <vt:lpstr>Results - Black Scholes Model </vt:lpstr>
      <vt:lpstr>Binomial Tree Model</vt:lpstr>
      <vt:lpstr>Results - Binomial Model</vt:lpstr>
      <vt:lpstr>Monte Carlo (MC) Simulation Model</vt:lpstr>
      <vt:lpstr>Results – MC Simulation  </vt:lpstr>
      <vt:lpstr>Comparison</vt:lpstr>
      <vt:lpstr>Conclusion</vt:lpstr>
      <vt:lpstr>Q &amp; A</vt:lpstr>
      <vt:lpstr>Appendix: Binomial Tree</vt:lpstr>
      <vt:lpstr>Appendix: Binomial Tree</vt:lpstr>
      <vt:lpstr>Appendix: Binomial Tree</vt:lpstr>
      <vt:lpstr>References</vt:lpstr>
    </vt:vector>
  </TitlesOfParts>
  <Company>Ernst &amp; Young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 Presentation</dc:title>
  <dc:creator>Vicky Vamvakousi</dc:creator>
  <cp:lastModifiedBy>Microsoft Office User</cp:lastModifiedBy>
  <cp:revision>105</cp:revision>
  <dcterms:created xsi:type="dcterms:W3CDTF">2014-04-11T07:04:28Z</dcterms:created>
  <dcterms:modified xsi:type="dcterms:W3CDTF">2022-12-14T21:24:09Z</dcterms:modified>
</cp:coreProperties>
</file>