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6" r:id="rId8"/>
    <p:sldId id="263" r:id="rId9"/>
    <p:sldId id="267" r:id="rId10"/>
    <p:sldId id="264" r:id="rId11"/>
    <p:sldId id="268" r:id="rId12"/>
    <p:sldId id="265" r:id="rId13"/>
    <p:sldId id="269" r:id="rId14"/>
    <p:sldId id="262" r:id="rId15"/>
    <p:sldId id="271" r:id="rId16"/>
    <p:sldId id="273" r:id="rId17"/>
    <p:sldId id="274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0514-7F13-4DBB-9173-175A2CE3280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CE2D-3C82-4526-99AC-7926E2946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JavaScript-3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… else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Syntax					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4"/>
          <a:stretch/>
        </p:blipFill>
        <p:spPr>
          <a:xfrm>
            <a:off x="838200" y="2337779"/>
            <a:ext cx="4810246" cy="2124075"/>
          </a:xfrm>
          <a:prstGeom prst="rect">
            <a:avLst/>
          </a:prstGeom>
        </p:spPr>
      </p:pic>
      <p:pic>
        <p:nvPicPr>
          <p:cNvPr id="7170" name="Picture 2" descr="Java Flow Control Statement - if, else and else if | Studyton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11" y="2337779"/>
            <a:ext cx="6161588" cy="44146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1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… else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Example					Flowchart</a:t>
            </a:r>
          </a:p>
          <a:p>
            <a:pPr marL="0" indent="0">
              <a:buNone/>
            </a:pPr>
            <a:r>
              <a:rPr lang="en-US" sz="1600" b="1" dirty="0" err="1" smtClean="0"/>
              <a:t>var</a:t>
            </a:r>
            <a:r>
              <a:rPr lang="en-US" sz="1600" b="1" dirty="0" smtClean="0"/>
              <a:t> n1=3;</a:t>
            </a:r>
          </a:p>
          <a:p>
            <a:pPr marL="0" indent="0">
              <a:buNone/>
            </a:pPr>
            <a:r>
              <a:rPr lang="en-US" sz="1600" b="1" dirty="0" smtClean="0"/>
              <a:t>if (n1 == 0){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console.log(“Zero”);</a:t>
            </a:r>
          </a:p>
          <a:p>
            <a:pPr marL="0" indent="0"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/>
              <a:t>else if (n1 == 1){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console.log(“One”);</a:t>
            </a:r>
          </a:p>
          <a:p>
            <a:pPr marL="0" indent="0"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/>
              <a:t>else if(n1 == 2){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console.log(“Two”);</a:t>
            </a:r>
          </a:p>
          <a:p>
            <a:pPr marL="0" indent="0"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/>
              <a:t>else{</a:t>
            </a:r>
          </a:p>
          <a:p>
            <a:pPr marL="0" indent="0">
              <a:buNone/>
            </a:pPr>
            <a:r>
              <a:rPr lang="en-US" sz="1600" b="1" dirty="0" smtClean="0"/>
              <a:t>	console.log(“Others”);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pic>
        <p:nvPicPr>
          <p:cNvPr id="7170" name="Picture 2" descr="Java Flow Control Statement - if, else and else if | Studyton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44" y="2187308"/>
            <a:ext cx="6161588" cy="44146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457200" lvl="1" indent="0">
              <a:buNone/>
            </a:pPr>
            <a:r>
              <a:rPr lang="en-US" b="1" dirty="0" smtClean="0"/>
              <a:t>if(n1 &gt; n2)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if(n1&gt;n3)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console.log(n1)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269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case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45720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var1 =1;</a:t>
            </a:r>
          </a:p>
          <a:p>
            <a:pPr marL="457200" lvl="1" indent="0">
              <a:buNone/>
            </a:pPr>
            <a:r>
              <a:rPr lang="en-US" b="1" dirty="0" smtClean="0"/>
              <a:t>switch(var1){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case 0: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console.log(“Zero”);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break;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default: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console.log</a:t>
            </a:r>
            <a:r>
              <a:rPr lang="en-US" b="1" dirty="0" smtClean="0"/>
              <a:t>(“Other”);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7880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 while Loop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break, continue, and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0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Syntax				Flowchart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20" y="2420364"/>
            <a:ext cx="422910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36" y="2420364"/>
            <a:ext cx="4083057" cy="37000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397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while </a:t>
            </a:r>
            <a:r>
              <a:rPr lang="en-US" b="1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Syntax				Flowchart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9376"/>
          <a:stretch/>
        </p:blipFill>
        <p:spPr>
          <a:xfrm>
            <a:off x="951892" y="2415600"/>
            <a:ext cx="3824389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228" y="2415600"/>
            <a:ext cx="5381625" cy="4314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062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</a:t>
            </a:r>
            <a:r>
              <a:rPr lang="en-US" b="1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Syntax						Flowchart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67" y="2447114"/>
            <a:ext cx="574357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18" y="2327296"/>
            <a:ext cx="4296205" cy="4317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792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			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509592" cy="33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4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			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1" y="1690688"/>
            <a:ext cx="7686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0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&amp; Logical Operators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 … else Statement</a:t>
            </a:r>
          </a:p>
          <a:p>
            <a:r>
              <a:rPr lang="en-US" dirty="0" smtClean="0"/>
              <a:t>if … else if Statement</a:t>
            </a:r>
          </a:p>
          <a:p>
            <a:r>
              <a:rPr lang="en-US" dirty="0" smtClean="0"/>
              <a:t>Nested if Statement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break, continue, and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</a:t>
            </a:r>
            <a:r>
              <a:rPr lang="en-US" b="1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001788" cy="27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Comparison operators compare two values and give back a </a:t>
            </a:r>
            <a:r>
              <a:rPr lang="en-US" dirty="0" err="1"/>
              <a:t>boolean</a:t>
            </a:r>
            <a:r>
              <a:rPr lang="en-US" dirty="0"/>
              <a:t> value: either true or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35532"/>
              </p:ext>
            </p:extLst>
          </p:nvPr>
        </p:nvGraphicFramePr>
        <p:xfrm>
          <a:off x="970842" y="2709334"/>
          <a:ext cx="10382957" cy="3467628"/>
        </p:xfrm>
        <a:graphic>
          <a:graphicData uri="http://schemas.openxmlformats.org/drawingml/2006/table">
            <a:tbl>
              <a:tblPr/>
              <a:tblGrid>
                <a:gridCol w="4323646"/>
                <a:gridCol w="6059311"/>
              </a:tblGrid>
              <a:tr h="511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12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 (==)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Returns true if the operands are equal.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dirty="0">
                          <a:effectLst/>
                        </a:rPr>
                        <a:t>Not equal</a:t>
                      </a:r>
                      <a:r>
                        <a:rPr lang="en-US" sz="2000" dirty="0">
                          <a:effectLst/>
                        </a:rPr>
                        <a:t> (!=)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Returns true if the operands are not equal.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6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dirty="0">
                          <a:effectLst/>
                        </a:rPr>
                        <a:t>Strict equal</a:t>
                      </a:r>
                      <a:r>
                        <a:rPr lang="en-US" sz="2000" dirty="0">
                          <a:effectLst/>
                        </a:rPr>
                        <a:t> (===)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Returns true if the operands are equal and of the same type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6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dirty="0">
                          <a:effectLst/>
                        </a:rPr>
                        <a:t>Strict not equal</a:t>
                      </a:r>
                      <a:r>
                        <a:rPr lang="en-US" sz="2000" dirty="0">
                          <a:effectLst/>
                        </a:rPr>
                        <a:t> (!==)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Returns true if the operands are of the same type but not equal, or are of different type.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1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Comparison operators compare two values and give back a </a:t>
            </a:r>
            <a:r>
              <a:rPr lang="en-US" dirty="0" err="1"/>
              <a:t>boolean</a:t>
            </a:r>
            <a:r>
              <a:rPr lang="en-US" dirty="0"/>
              <a:t> value: either true or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92515"/>
              </p:ext>
            </p:extLst>
          </p:nvPr>
        </p:nvGraphicFramePr>
        <p:xfrm>
          <a:off x="970843" y="2709334"/>
          <a:ext cx="10382956" cy="3467630"/>
        </p:xfrm>
        <a:graphic>
          <a:graphicData uri="http://schemas.openxmlformats.org/drawingml/2006/table">
            <a:tbl>
              <a:tblPr/>
              <a:tblGrid>
                <a:gridCol w="4323646"/>
                <a:gridCol w="6059310"/>
              </a:tblGrid>
              <a:tr h="403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62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dirty="0">
                          <a:effectLst/>
                        </a:rPr>
                        <a:t>Greater than</a:t>
                      </a:r>
                      <a:r>
                        <a:rPr lang="en-US" sz="2000" dirty="0">
                          <a:effectLst/>
                        </a:rPr>
                        <a:t> (&gt;)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Returns true if the left operand is greater than the right operand.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2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dirty="0">
                          <a:effectLst/>
                        </a:rPr>
                        <a:t>Greater than or equal</a:t>
                      </a:r>
                      <a:r>
                        <a:rPr lang="en-US" sz="2000" dirty="0">
                          <a:effectLst/>
                        </a:rPr>
                        <a:t> (&gt;=)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Returns true if the left operand is greater than or equal to the right operand.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2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dirty="0">
                          <a:effectLst/>
                        </a:rPr>
                        <a:t>Less than</a:t>
                      </a:r>
                      <a:r>
                        <a:rPr lang="en-US" sz="2000" dirty="0">
                          <a:effectLst/>
                        </a:rPr>
                        <a:t> (&lt;)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Returns true if the left operand is less than the right operand.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dirty="0">
                          <a:effectLst/>
                        </a:rPr>
                        <a:t>Less than or equal</a:t>
                      </a:r>
                      <a:r>
                        <a:rPr lang="en-US" sz="2000" dirty="0">
                          <a:effectLst/>
                        </a:rPr>
                        <a:t> (&lt;=)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Returns true if the left operand is less than or equal to the right operand.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10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Comparison operators compare two values and give back a </a:t>
            </a:r>
            <a:r>
              <a:rPr lang="en-US" dirty="0" err="1"/>
              <a:t>boolean</a:t>
            </a:r>
            <a:r>
              <a:rPr lang="en-US" dirty="0"/>
              <a:t> value: either true or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55006"/>
              </p:ext>
            </p:extLst>
          </p:nvPr>
        </p:nvGraphicFramePr>
        <p:xfrm>
          <a:off x="838200" y="2724570"/>
          <a:ext cx="10515600" cy="2765974"/>
        </p:xfrm>
        <a:graphic>
          <a:graphicData uri="http://schemas.openxmlformats.org/drawingml/2006/table">
            <a:tbl>
              <a:tblPr/>
              <a:tblGrid>
                <a:gridCol w="2761034"/>
                <a:gridCol w="7754566"/>
              </a:tblGrid>
              <a:tr h="31063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7981" marR="127981" marT="63990" marB="63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7981" marR="127981" marT="63990" marB="63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94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&amp;&amp;</a:t>
                      </a:r>
                    </a:p>
                  </a:txBody>
                  <a:tcPr marL="127981" marR="127981" marT="63990" marB="63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Logical AND</a:t>
                      </a:r>
                      <a:r>
                        <a:rPr lang="en-US" sz="2000" dirty="0">
                          <a:effectLst/>
                        </a:rPr>
                        <a:t>: true if both the operands/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values are true, else evaluates to false</a:t>
                      </a:r>
                    </a:p>
                  </a:txBody>
                  <a:tcPr marL="127981" marR="127981" marT="63990" marB="63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</a:tr>
              <a:tr h="12382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||</a:t>
                      </a:r>
                    </a:p>
                  </a:txBody>
                  <a:tcPr marL="127981" marR="127981" marT="63990" marB="63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Logical OR</a:t>
                      </a:r>
                      <a:r>
                        <a:rPr lang="en-US" sz="2000" dirty="0">
                          <a:effectLst/>
                        </a:rPr>
                        <a:t>: true if either of the operands/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values is true. evaluates to false if both are false</a:t>
                      </a:r>
                    </a:p>
                  </a:txBody>
                  <a:tcPr marL="127981" marR="127981" marT="63990" marB="63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82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Syntax					Flowchart</a:t>
            </a:r>
          </a:p>
          <a:p>
            <a:pPr marL="457200" indent="0">
              <a:buNone/>
            </a:pPr>
            <a:r>
              <a:rPr lang="en-US" dirty="0"/>
              <a:t>if (condition) {</a:t>
            </a:r>
          </a:p>
          <a:p>
            <a:pPr marL="457200" indent="0">
              <a:buNone/>
            </a:pPr>
            <a:r>
              <a:rPr lang="en-US" dirty="0"/>
              <a:t>    // the body of if</a:t>
            </a:r>
          </a:p>
          <a:p>
            <a:pPr marL="45720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101" name="Picture 5" descr="Java Flow Control Statement - if, else and else if | Studyton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03" y="2360409"/>
            <a:ext cx="3321542" cy="39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1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if (3 &gt; 2) </a:t>
            </a:r>
            <a:r>
              <a:rPr lang="en-US" dirty="0"/>
              <a:t>{</a:t>
            </a:r>
          </a:p>
          <a:p>
            <a:pPr marL="457200" indent="0">
              <a:buNone/>
            </a:pPr>
            <a:r>
              <a:rPr lang="en-US" dirty="0"/>
              <a:t>    </a:t>
            </a:r>
            <a:r>
              <a:rPr lang="en-US" dirty="0" smtClean="0"/>
              <a:t>console.log(“True”);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7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…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Syntax					Flowchart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0868"/>
            <a:ext cx="4600575" cy="1704975"/>
          </a:xfrm>
          <a:prstGeom prst="rect">
            <a:avLst/>
          </a:prstGeom>
        </p:spPr>
      </p:pic>
      <p:pic>
        <p:nvPicPr>
          <p:cNvPr id="5124" name="Picture 4" descr="JavaScript Conditional Statements: IF, Else, Else IF (Exampl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493" y="2420868"/>
            <a:ext cx="5576618" cy="38910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4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…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Syntax					Flowchart</a:t>
            </a:r>
          </a:p>
          <a:p>
            <a:pPr marL="463550" indent="0">
              <a:buNone/>
            </a:pPr>
            <a:r>
              <a:rPr lang="en-US" b="1" dirty="0" smtClean="0"/>
              <a:t>if (3 &gt; 2){</a:t>
            </a:r>
          </a:p>
          <a:p>
            <a:pPr marL="463550" indent="0">
              <a:buNone/>
            </a:pPr>
            <a:r>
              <a:rPr lang="en-US" b="1" dirty="0" smtClean="0"/>
              <a:t>	console.log(“True”);</a:t>
            </a:r>
            <a:endParaRPr lang="en-US" b="1" dirty="0"/>
          </a:p>
          <a:p>
            <a:pPr marL="463550" indent="0">
              <a:buNone/>
            </a:pPr>
            <a:r>
              <a:rPr lang="en-US" b="1" dirty="0" smtClean="0"/>
              <a:t>}</a:t>
            </a:r>
          </a:p>
          <a:p>
            <a:pPr marL="463550" indent="0">
              <a:buNone/>
            </a:pPr>
            <a:r>
              <a:rPr lang="en-US" b="1" dirty="0" smtClean="0"/>
              <a:t>else{</a:t>
            </a:r>
          </a:p>
          <a:p>
            <a:pPr marL="463550" indent="0">
              <a:buNone/>
            </a:pPr>
            <a:r>
              <a:rPr lang="en-US" b="1" dirty="0"/>
              <a:t>	console.log</a:t>
            </a:r>
            <a:r>
              <a:rPr lang="en-US" b="1" dirty="0" smtClean="0"/>
              <a:t>(“False”);</a:t>
            </a:r>
            <a:endParaRPr lang="en-US" b="1" dirty="0"/>
          </a:p>
          <a:p>
            <a:pPr marL="463550" indent="0">
              <a:buNone/>
            </a:pPr>
            <a:r>
              <a:rPr lang="en-US" b="1" dirty="0" smtClean="0"/>
              <a:t>}</a:t>
            </a:r>
          </a:p>
        </p:txBody>
      </p:sp>
      <p:pic>
        <p:nvPicPr>
          <p:cNvPr id="5124" name="Picture 4" descr="JavaScript Conditional Statements: IF, Else, Else IF (Exampl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493" y="2420868"/>
            <a:ext cx="5576618" cy="38910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5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255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JavaScript-3</vt:lpstr>
      <vt:lpstr>Control Statements</vt:lpstr>
      <vt:lpstr>Comparison Operators</vt:lpstr>
      <vt:lpstr>Comparison Operators</vt:lpstr>
      <vt:lpstr>Logical Operators</vt:lpstr>
      <vt:lpstr>if Statement</vt:lpstr>
      <vt:lpstr>if Statement</vt:lpstr>
      <vt:lpstr>if … else Statement</vt:lpstr>
      <vt:lpstr>if … else Statement</vt:lpstr>
      <vt:lpstr>if … else if Statement</vt:lpstr>
      <vt:lpstr>if … else if Statement</vt:lpstr>
      <vt:lpstr>Nested if Statement</vt:lpstr>
      <vt:lpstr>switch case Statement</vt:lpstr>
      <vt:lpstr>Looping Statements</vt:lpstr>
      <vt:lpstr>while Loop</vt:lpstr>
      <vt:lpstr>do while Loop</vt:lpstr>
      <vt:lpstr>for Loop</vt:lpstr>
      <vt:lpstr>break statement</vt:lpstr>
      <vt:lpstr>continue statement</vt:lpstr>
      <vt:lpstr>return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JavaScript-2</dc:title>
  <dc:creator>Microsoft account</dc:creator>
  <cp:lastModifiedBy>Microsoft account</cp:lastModifiedBy>
  <cp:revision>41</cp:revision>
  <dcterms:created xsi:type="dcterms:W3CDTF">2022-05-05T05:17:18Z</dcterms:created>
  <dcterms:modified xsi:type="dcterms:W3CDTF">2022-05-06T00:31:39Z</dcterms:modified>
</cp:coreProperties>
</file>