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6" r:id="rId13"/>
    <p:sldId id="277" r:id="rId14"/>
    <p:sldId id="278" r:id="rId15"/>
    <p:sldId id="279" r:id="rId16"/>
    <p:sldId id="280" r:id="rId17"/>
    <p:sldId id="274" r:id="rId18"/>
    <p:sldId id="267" r:id="rId19"/>
    <p:sldId id="269" r:id="rId20"/>
    <p:sldId id="268" r:id="rId21"/>
    <p:sldId id="270" r:id="rId22"/>
    <p:sldId id="271" r:id="rId23"/>
    <p:sldId id="272" r:id="rId24"/>
    <p:sldId id="273" r:id="rId25"/>
    <p:sldId id="275"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6147C5-8976-4C6A-9D71-ADEC300B7FB0}"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FA92C-3C72-4573-87CA-6631E49F0849}" type="slidenum">
              <a:rPr lang="en-US" smtClean="0"/>
              <a:t>‹#›</a:t>
            </a:fld>
            <a:endParaRPr lang="en-US"/>
          </a:p>
        </p:txBody>
      </p:sp>
    </p:spTree>
    <p:extLst>
      <p:ext uri="{BB962C8B-B14F-4D97-AF65-F5344CB8AC3E}">
        <p14:creationId xmlns:p14="http://schemas.microsoft.com/office/powerpoint/2010/main" val="5977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6147C5-8976-4C6A-9D71-ADEC300B7FB0}"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FA92C-3C72-4573-87CA-6631E49F0849}" type="slidenum">
              <a:rPr lang="en-US" smtClean="0"/>
              <a:t>‹#›</a:t>
            </a:fld>
            <a:endParaRPr lang="en-US"/>
          </a:p>
        </p:txBody>
      </p:sp>
    </p:spTree>
    <p:extLst>
      <p:ext uri="{BB962C8B-B14F-4D97-AF65-F5344CB8AC3E}">
        <p14:creationId xmlns:p14="http://schemas.microsoft.com/office/powerpoint/2010/main" val="301127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6147C5-8976-4C6A-9D71-ADEC300B7FB0}"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FA92C-3C72-4573-87CA-6631E49F0849}" type="slidenum">
              <a:rPr lang="en-US" smtClean="0"/>
              <a:t>‹#›</a:t>
            </a:fld>
            <a:endParaRPr lang="en-US"/>
          </a:p>
        </p:txBody>
      </p:sp>
    </p:spTree>
    <p:extLst>
      <p:ext uri="{BB962C8B-B14F-4D97-AF65-F5344CB8AC3E}">
        <p14:creationId xmlns:p14="http://schemas.microsoft.com/office/powerpoint/2010/main" val="3874256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6147C5-8976-4C6A-9D71-ADEC300B7FB0}"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FA92C-3C72-4573-87CA-6631E49F0849}" type="slidenum">
              <a:rPr lang="en-US" smtClean="0"/>
              <a:t>‹#›</a:t>
            </a:fld>
            <a:endParaRPr lang="en-US"/>
          </a:p>
        </p:txBody>
      </p:sp>
    </p:spTree>
    <p:extLst>
      <p:ext uri="{BB962C8B-B14F-4D97-AF65-F5344CB8AC3E}">
        <p14:creationId xmlns:p14="http://schemas.microsoft.com/office/powerpoint/2010/main" val="331537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6147C5-8976-4C6A-9D71-ADEC300B7FB0}"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FA92C-3C72-4573-87CA-6631E49F0849}" type="slidenum">
              <a:rPr lang="en-US" smtClean="0"/>
              <a:t>‹#›</a:t>
            </a:fld>
            <a:endParaRPr lang="en-US"/>
          </a:p>
        </p:txBody>
      </p:sp>
    </p:spTree>
    <p:extLst>
      <p:ext uri="{BB962C8B-B14F-4D97-AF65-F5344CB8AC3E}">
        <p14:creationId xmlns:p14="http://schemas.microsoft.com/office/powerpoint/2010/main" val="144558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6147C5-8976-4C6A-9D71-ADEC300B7FB0}"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FA92C-3C72-4573-87CA-6631E49F0849}" type="slidenum">
              <a:rPr lang="en-US" smtClean="0"/>
              <a:t>‹#›</a:t>
            </a:fld>
            <a:endParaRPr lang="en-US"/>
          </a:p>
        </p:txBody>
      </p:sp>
    </p:spTree>
    <p:extLst>
      <p:ext uri="{BB962C8B-B14F-4D97-AF65-F5344CB8AC3E}">
        <p14:creationId xmlns:p14="http://schemas.microsoft.com/office/powerpoint/2010/main" val="107037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6147C5-8976-4C6A-9D71-ADEC300B7FB0}" type="datetimeFigureOut">
              <a:rPr lang="en-US" smtClean="0"/>
              <a:t>5/18/2022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3FA92C-3C72-4573-87CA-6631E49F0849}" type="slidenum">
              <a:rPr lang="en-US" smtClean="0"/>
              <a:t>‹#›</a:t>
            </a:fld>
            <a:endParaRPr lang="en-US"/>
          </a:p>
        </p:txBody>
      </p:sp>
    </p:spTree>
    <p:extLst>
      <p:ext uri="{BB962C8B-B14F-4D97-AF65-F5344CB8AC3E}">
        <p14:creationId xmlns:p14="http://schemas.microsoft.com/office/powerpoint/2010/main" val="599800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6147C5-8976-4C6A-9D71-ADEC300B7FB0}" type="datetimeFigureOut">
              <a:rPr lang="en-US" smtClean="0"/>
              <a:t>5/18/2022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3FA92C-3C72-4573-87CA-6631E49F0849}" type="slidenum">
              <a:rPr lang="en-US" smtClean="0"/>
              <a:t>‹#›</a:t>
            </a:fld>
            <a:endParaRPr lang="en-US"/>
          </a:p>
        </p:txBody>
      </p:sp>
    </p:spTree>
    <p:extLst>
      <p:ext uri="{BB962C8B-B14F-4D97-AF65-F5344CB8AC3E}">
        <p14:creationId xmlns:p14="http://schemas.microsoft.com/office/powerpoint/2010/main" val="858728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147C5-8976-4C6A-9D71-ADEC300B7FB0}" type="datetimeFigureOut">
              <a:rPr lang="en-US" smtClean="0"/>
              <a:t>5/18/2022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3FA92C-3C72-4573-87CA-6631E49F0849}" type="slidenum">
              <a:rPr lang="en-US" smtClean="0"/>
              <a:t>‹#›</a:t>
            </a:fld>
            <a:endParaRPr lang="en-US"/>
          </a:p>
        </p:txBody>
      </p:sp>
    </p:spTree>
    <p:extLst>
      <p:ext uri="{BB962C8B-B14F-4D97-AF65-F5344CB8AC3E}">
        <p14:creationId xmlns:p14="http://schemas.microsoft.com/office/powerpoint/2010/main" val="2539694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6147C5-8976-4C6A-9D71-ADEC300B7FB0}"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FA92C-3C72-4573-87CA-6631E49F0849}" type="slidenum">
              <a:rPr lang="en-US" smtClean="0"/>
              <a:t>‹#›</a:t>
            </a:fld>
            <a:endParaRPr lang="en-US"/>
          </a:p>
        </p:txBody>
      </p:sp>
    </p:spTree>
    <p:extLst>
      <p:ext uri="{BB962C8B-B14F-4D97-AF65-F5344CB8AC3E}">
        <p14:creationId xmlns:p14="http://schemas.microsoft.com/office/powerpoint/2010/main" val="2591546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6147C5-8976-4C6A-9D71-ADEC300B7FB0}"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FA92C-3C72-4573-87CA-6631E49F0849}" type="slidenum">
              <a:rPr lang="en-US" smtClean="0"/>
              <a:t>‹#›</a:t>
            </a:fld>
            <a:endParaRPr lang="en-US"/>
          </a:p>
        </p:txBody>
      </p:sp>
    </p:spTree>
    <p:extLst>
      <p:ext uri="{BB962C8B-B14F-4D97-AF65-F5344CB8AC3E}">
        <p14:creationId xmlns:p14="http://schemas.microsoft.com/office/powerpoint/2010/main" val="708860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147C5-8976-4C6A-9D71-ADEC300B7FB0}" type="datetimeFigureOut">
              <a:rPr lang="en-US" smtClean="0"/>
              <a:t>5/18/2022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FA92C-3C72-4573-87CA-6631E49F0849}" type="slidenum">
              <a:rPr lang="en-US" smtClean="0"/>
              <a:t>‹#›</a:t>
            </a:fld>
            <a:endParaRPr lang="en-US"/>
          </a:p>
        </p:txBody>
      </p:sp>
    </p:spTree>
    <p:extLst>
      <p:ext uri="{BB962C8B-B14F-4D97-AF65-F5344CB8AC3E}">
        <p14:creationId xmlns:p14="http://schemas.microsoft.com/office/powerpoint/2010/main" val="77387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JavaScript-4</a:t>
            </a:r>
            <a:endParaRPr lang="en-US" dirty="0"/>
          </a:p>
        </p:txBody>
      </p:sp>
      <p:sp>
        <p:nvSpPr>
          <p:cNvPr id="3" name="Subtitle 2"/>
          <p:cNvSpPr>
            <a:spLocks noGrp="1"/>
          </p:cNvSpPr>
          <p:nvPr>
            <p:ph type="subTitle" idx="1"/>
          </p:nvPr>
        </p:nvSpPr>
        <p:spPr/>
        <p:txBody>
          <a:bodyPr/>
          <a:lstStyle/>
          <a:p>
            <a:r>
              <a:rPr lang="en-US" dirty="0" smtClean="0"/>
              <a:t>Krishna </a:t>
            </a:r>
            <a:r>
              <a:rPr lang="en-US" dirty="0" err="1" smtClean="0"/>
              <a:t>Aryal</a:t>
            </a:r>
            <a:endParaRPr lang="en-US" dirty="0"/>
          </a:p>
        </p:txBody>
      </p:sp>
    </p:spTree>
    <p:extLst>
      <p:ext uri="{BB962C8B-B14F-4D97-AF65-F5344CB8AC3E}">
        <p14:creationId xmlns:p14="http://schemas.microsoft.com/office/powerpoint/2010/main" val="4112737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Global Scope</a:t>
            </a:r>
            <a:endParaRPr lang="en-US" b="1"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rotWithShape="1">
          <a:blip r:embed="rId2"/>
          <a:srcRect l="1" r="-48164"/>
          <a:stretch/>
        </p:blipFill>
        <p:spPr>
          <a:xfrm>
            <a:off x="838200" y="1825624"/>
            <a:ext cx="10533434" cy="4345809"/>
          </a:xfrm>
          <a:prstGeom prst="rect">
            <a:avLst/>
          </a:prstGeom>
          <a:solidFill>
            <a:schemeClr val="accent1">
              <a:lumMod val="20000"/>
              <a:lumOff val="80000"/>
            </a:schemeClr>
          </a:solidFill>
          <a:ln>
            <a:solidFill>
              <a:schemeClr val="accent1"/>
            </a:solidFill>
          </a:ln>
        </p:spPr>
      </p:pic>
    </p:spTree>
    <p:extLst>
      <p:ext uri="{BB962C8B-B14F-4D97-AF65-F5344CB8AC3E}">
        <p14:creationId xmlns:p14="http://schemas.microsoft.com/office/powerpoint/2010/main" val="2648960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Local Scope</a:t>
            </a:r>
            <a:endParaRPr lang="en-US" b="1" dirty="0"/>
          </a:p>
        </p:txBody>
      </p:sp>
      <p:sp>
        <p:nvSpPr>
          <p:cNvPr id="3" name="Content Placeholder 2"/>
          <p:cNvSpPr>
            <a:spLocks noGrp="1"/>
          </p:cNvSpPr>
          <p:nvPr>
            <p:ph idx="1"/>
          </p:nvPr>
        </p:nvSpPr>
        <p:spPr/>
        <p:txBody>
          <a:bodyPr/>
          <a:lstStyle/>
          <a:p>
            <a:pPr marL="0" indent="0">
              <a:buNone/>
            </a:pPr>
            <a:endParaRPr lang="en-US" dirty="0"/>
          </a:p>
        </p:txBody>
      </p:sp>
      <p:pic>
        <p:nvPicPr>
          <p:cNvPr id="5" name="Picture 4"/>
          <p:cNvPicPr>
            <a:picLocks noChangeAspect="1"/>
          </p:cNvPicPr>
          <p:nvPr/>
        </p:nvPicPr>
        <p:blipFill>
          <a:blip r:embed="rId2"/>
          <a:stretch>
            <a:fillRect/>
          </a:stretch>
        </p:blipFill>
        <p:spPr>
          <a:xfrm>
            <a:off x="838199" y="1825625"/>
            <a:ext cx="10556687" cy="3874784"/>
          </a:xfrm>
          <a:prstGeom prst="rect">
            <a:avLst/>
          </a:prstGeom>
          <a:ln>
            <a:solidFill>
              <a:schemeClr val="accent1"/>
            </a:solidFill>
          </a:ln>
        </p:spPr>
      </p:pic>
    </p:spTree>
    <p:extLst>
      <p:ext uri="{BB962C8B-B14F-4D97-AF65-F5344CB8AC3E}">
        <p14:creationId xmlns:p14="http://schemas.microsoft.com/office/powerpoint/2010/main" val="3155969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var</a:t>
            </a:r>
            <a:r>
              <a:rPr lang="en-US" b="1" dirty="0"/>
              <a:t>, let, </a:t>
            </a:r>
            <a:r>
              <a:rPr lang="en-US" b="1" dirty="0" smtClean="0"/>
              <a:t>&amp; </a:t>
            </a:r>
            <a:r>
              <a:rPr lang="en-US" b="1" dirty="0" err="1" smtClean="0"/>
              <a:t>const</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6177966"/>
              </p:ext>
            </p:extLst>
          </p:nvPr>
        </p:nvGraphicFramePr>
        <p:xfrm>
          <a:off x="838200" y="1690688"/>
          <a:ext cx="10515600" cy="2343088"/>
        </p:xfrm>
        <a:graphic>
          <a:graphicData uri="http://schemas.openxmlformats.org/drawingml/2006/table">
            <a:tbl>
              <a:tblPr/>
              <a:tblGrid>
                <a:gridCol w="2103120"/>
                <a:gridCol w="2103120"/>
                <a:gridCol w="2103120"/>
                <a:gridCol w="2103120"/>
                <a:gridCol w="2103120"/>
              </a:tblGrid>
              <a:tr h="585772">
                <a:tc>
                  <a:txBody>
                    <a:bodyPr/>
                    <a:lstStyle/>
                    <a:p>
                      <a:pPr algn="ctr"/>
                      <a:r>
                        <a:rPr lang="en-US" b="1" dirty="0">
                          <a:solidFill>
                            <a:schemeClr val="bg1"/>
                          </a:solidFill>
                          <a:effectLst/>
                        </a:rPr>
                        <a:t>Keyword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b="1" dirty="0">
                          <a:solidFill>
                            <a:schemeClr val="bg1"/>
                          </a:solidFill>
                          <a:effectLst/>
                        </a:rPr>
                        <a:t>Scope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b="1" dirty="0">
                          <a:solidFill>
                            <a:schemeClr val="bg1"/>
                          </a:solidFill>
                          <a:effectLst/>
                        </a:rPr>
                        <a:t>Hoisting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b="1" dirty="0">
                          <a:solidFill>
                            <a:schemeClr val="bg1"/>
                          </a:solidFill>
                          <a:effectLst/>
                        </a:rPr>
                        <a:t>Can Be Reassigned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b="1" dirty="0">
                          <a:solidFill>
                            <a:schemeClr val="bg1"/>
                          </a:solidFill>
                          <a:effectLst/>
                        </a:rPr>
                        <a:t>Can Be </a:t>
                      </a:r>
                      <a:r>
                        <a:rPr lang="en-US" b="1" dirty="0" err="1">
                          <a:solidFill>
                            <a:schemeClr val="bg1"/>
                          </a:solidFill>
                          <a:effectLst/>
                        </a:rPr>
                        <a:t>Redeclared</a:t>
                      </a:r>
                      <a:endParaRPr lang="en-US" b="1" dirty="0">
                        <a:solidFill>
                          <a:schemeClr val="bg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585772">
                <a:tc>
                  <a:txBody>
                    <a:bodyPr/>
                    <a:lstStyle/>
                    <a:p>
                      <a:pPr algn="ctr"/>
                      <a:r>
                        <a:rPr lang="en-US" sz="2000" u="none" strike="noStrike" dirty="0" err="1">
                          <a:solidFill>
                            <a:srgbClr val="0069FF"/>
                          </a:solidFill>
                          <a:effectLst/>
                        </a:rPr>
                        <a:t>var</a:t>
                      </a:r>
                      <a:endParaRPr lang="en-US" sz="20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effectLst/>
                        </a:rPr>
                        <a:t>Function scope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effectLs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effectLs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effectLs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5772">
                <a:tc>
                  <a:txBody>
                    <a:bodyPr/>
                    <a:lstStyle/>
                    <a:p>
                      <a:pPr algn="ctr"/>
                      <a:r>
                        <a:rPr lang="en-US" sz="2000" u="none" strike="noStrike" dirty="0">
                          <a:solidFill>
                            <a:srgbClr val="0069FF"/>
                          </a:solidFill>
                          <a:effectLst/>
                        </a:rPr>
                        <a:t>let</a:t>
                      </a:r>
                      <a:endParaRPr lang="en-US" sz="20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effectLst/>
                        </a:rPr>
                        <a:t>Block scope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effectLs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effectLs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effectLs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5772">
                <a:tc>
                  <a:txBody>
                    <a:bodyPr/>
                    <a:lstStyle/>
                    <a:p>
                      <a:pPr algn="ctr"/>
                      <a:r>
                        <a:rPr lang="en-US" sz="2000" u="none" strike="noStrike" dirty="0" err="1">
                          <a:solidFill>
                            <a:srgbClr val="0069FF"/>
                          </a:solidFill>
                          <a:effectLst/>
                        </a:rPr>
                        <a:t>const</a:t>
                      </a:r>
                      <a:endParaRPr lang="en-US" sz="20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effectLst/>
                        </a:rPr>
                        <a:t>Block scope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effectLs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effectLs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effectLs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60278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var</a:t>
            </a:r>
            <a:r>
              <a:rPr lang="en-US" dirty="0"/>
              <a:t>, let, </a:t>
            </a:r>
            <a:r>
              <a:rPr lang="en-US" dirty="0" smtClean="0"/>
              <a:t>&amp; </a:t>
            </a:r>
            <a:r>
              <a:rPr lang="en-US" dirty="0" err="1" smtClean="0"/>
              <a:t>const</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838200" y="1825625"/>
            <a:ext cx="9867900" cy="1809750"/>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4714875" y="4319588"/>
            <a:ext cx="6638925" cy="1857375"/>
          </a:xfrm>
          <a:prstGeom prst="rect">
            <a:avLst/>
          </a:prstGeom>
          <a:ln>
            <a:solidFill>
              <a:schemeClr val="accent1"/>
            </a:solidFill>
          </a:ln>
        </p:spPr>
      </p:pic>
    </p:spTree>
    <p:extLst>
      <p:ext uri="{BB962C8B-B14F-4D97-AF65-F5344CB8AC3E}">
        <p14:creationId xmlns:p14="http://schemas.microsoft.com/office/powerpoint/2010/main" val="78099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var</a:t>
            </a:r>
            <a:r>
              <a:rPr lang="en-US" dirty="0"/>
              <a:t>, </a:t>
            </a:r>
            <a:r>
              <a:rPr lang="en-US" b="1" dirty="0"/>
              <a:t>let, </a:t>
            </a:r>
            <a:r>
              <a:rPr lang="en-US" b="1" dirty="0" smtClean="0"/>
              <a:t>&amp; </a:t>
            </a:r>
            <a:r>
              <a:rPr lang="en-US" b="1" dirty="0" err="1" smtClean="0"/>
              <a:t>const</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199" y="1825624"/>
            <a:ext cx="7100693" cy="4351339"/>
          </a:xfrm>
          <a:prstGeom prst="rect">
            <a:avLst/>
          </a:prstGeom>
          <a:ln>
            <a:solidFill>
              <a:schemeClr val="accent1"/>
            </a:solidFill>
          </a:ln>
        </p:spPr>
      </p:pic>
    </p:spTree>
    <p:extLst>
      <p:ext uri="{BB962C8B-B14F-4D97-AF65-F5344CB8AC3E}">
        <p14:creationId xmlns:p14="http://schemas.microsoft.com/office/powerpoint/2010/main" val="822659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Default parameters</a:t>
            </a:r>
            <a:endParaRPr lang="en-US" b="1"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838200" y="1825625"/>
            <a:ext cx="7812037" cy="2482229"/>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2682940" y="4442791"/>
            <a:ext cx="8670860" cy="1734172"/>
          </a:xfrm>
          <a:prstGeom prst="rect">
            <a:avLst/>
          </a:prstGeom>
          <a:ln>
            <a:solidFill>
              <a:schemeClr val="accent1"/>
            </a:solidFill>
          </a:ln>
        </p:spPr>
      </p:pic>
    </p:spTree>
    <p:extLst>
      <p:ext uri="{BB962C8B-B14F-4D97-AF65-F5344CB8AC3E}">
        <p14:creationId xmlns:p14="http://schemas.microsoft.com/office/powerpoint/2010/main" val="1186995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Default parameters</a:t>
            </a:r>
            <a:endParaRPr lang="en-US" b="1"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838200" y="1825625"/>
            <a:ext cx="7812037" cy="2482229"/>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2682940" y="4442791"/>
            <a:ext cx="8670860" cy="1734172"/>
          </a:xfrm>
          <a:prstGeom prst="rect">
            <a:avLst/>
          </a:prstGeom>
          <a:ln>
            <a:solidFill>
              <a:schemeClr val="accent1"/>
            </a:solidFill>
          </a:ln>
        </p:spPr>
      </p:pic>
    </p:spTree>
    <p:extLst>
      <p:ext uri="{BB962C8B-B14F-4D97-AF65-F5344CB8AC3E}">
        <p14:creationId xmlns:p14="http://schemas.microsoft.com/office/powerpoint/2010/main" val="2984858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Functions</a:t>
            </a:r>
          </a:p>
        </p:txBody>
      </p:sp>
      <p:sp>
        <p:nvSpPr>
          <p:cNvPr id="3" name="Content Placeholder 2"/>
          <p:cNvSpPr>
            <a:spLocks noGrp="1"/>
          </p:cNvSpPr>
          <p:nvPr>
            <p:ph idx="1"/>
          </p:nvPr>
        </p:nvSpPr>
        <p:spPr/>
        <p:txBody>
          <a:bodyPr/>
          <a:lstStyle/>
          <a:p>
            <a:pPr marL="0" indent="0">
              <a:buNone/>
            </a:pPr>
            <a:r>
              <a:rPr lang="en-US" dirty="0" smtClean="0"/>
              <a:t>A </a:t>
            </a:r>
            <a:r>
              <a:rPr lang="en-US" dirty="0"/>
              <a:t>function can have one or more inner functions. These nested functions are in the scope of outer function. Inner function can access variables and parameters of outer function. However, outer function cannot access variables defined inside inner functions.</a:t>
            </a:r>
          </a:p>
        </p:txBody>
      </p:sp>
      <p:pic>
        <p:nvPicPr>
          <p:cNvPr id="6" name="Picture 5"/>
          <p:cNvPicPr>
            <a:picLocks noChangeAspect="1"/>
          </p:cNvPicPr>
          <p:nvPr/>
        </p:nvPicPr>
        <p:blipFill>
          <a:blip r:embed="rId2"/>
          <a:stretch>
            <a:fillRect/>
          </a:stretch>
        </p:blipFill>
        <p:spPr>
          <a:xfrm>
            <a:off x="982391" y="3587480"/>
            <a:ext cx="8982075" cy="3009900"/>
          </a:xfrm>
          <a:prstGeom prst="rect">
            <a:avLst/>
          </a:prstGeom>
          <a:ln>
            <a:solidFill>
              <a:schemeClr val="accent1"/>
            </a:solidFill>
          </a:ln>
        </p:spPr>
      </p:pic>
    </p:spTree>
    <p:extLst>
      <p:ext uri="{BB962C8B-B14F-4D97-AF65-F5344CB8AC3E}">
        <p14:creationId xmlns:p14="http://schemas.microsoft.com/office/powerpoint/2010/main" val="161092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Hoisting variable</a:t>
            </a:r>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838200" y="1825624"/>
            <a:ext cx="10530037" cy="3626051"/>
          </a:xfrm>
          <a:prstGeom prst="rect">
            <a:avLst/>
          </a:prstGeom>
          <a:ln>
            <a:solidFill>
              <a:schemeClr val="accent1"/>
            </a:solidFill>
          </a:ln>
        </p:spPr>
      </p:pic>
    </p:spTree>
    <p:extLst>
      <p:ext uri="{BB962C8B-B14F-4D97-AF65-F5344CB8AC3E}">
        <p14:creationId xmlns:p14="http://schemas.microsoft.com/office/powerpoint/2010/main" val="2925596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Hoisting variable</a:t>
            </a:r>
          </a:p>
        </p:txBody>
      </p:sp>
      <p:sp>
        <p:nvSpPr>
          <p:cNvPr id="3" name="Content Placeholder 2"/>
          <p:cNvSpPr>
            <a:spLocks noGrp="1"/>
          </p:cNvSpPr>
          <p:nvPr>
            <p:ph idx="1"/>
          </p:nvPr>
        </p:nvSpPr>
        <p:spPr/>
        <p:txBody>
          <a:bodyPr/>
          <a:lstStyle/>
          <a:p>
            <a:pPr marL="0" indent="0">
              <a:buNone/>
            </a:pPr>
            <a:endParaRPr lang="en-US" dirty="0"/>
          </a:p>
        </p:txBody>
      </p:sp>
      <p:pic>
        <p:nvPicPr>
          <p:cNvPr id="5" name="Picture 4"/>
          <p:cNvPicPr>
            <a:picLocks noChangeAspect="1"/>
          </p:cNvPicPr>
          <p:nvPr/>
        </p:nvPicPr>
        <p:blipFill>
          <a:blip r:embed="rId2"/>
          <a:stretch>
            <a:fillRect/>
          </a:stretch>
        </p:blipFill>
        <p:spPr>
          <a:xfrm>
            <a:off x="838200" y="1825625"/>
            <a:ext cx="10513641" cy="2387560"/>
          </a:xfrm>
          <a:prstGeom prst="rect">
            <a:avLst/>
          </a:prstGeom>
          <a:ln>
            <a:solidFill>
              <a:schemeClr val="accent1"/>
            </a:solidFill>
          </a:ln>
        </p:spPr>
      </p:pic>
    </p:spTree>
    <p:extLst>
      <p:ext uri="{BB962C8B-B14F-4D97-AF65-F5344CB8AC3E}">
        <p14:creationId xmlns:p14="http://schemas.microsoft.com/office/powerpoint/2010/main" val="4003971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Introduction</a:t>
            </a:r>
          </a:p>
          <a:p>
            <a:r>
              <a:rPr lang="en-US" dirty="0" smtClean="0"/>
              <a:t>Defining a function</a:t>
            </a:r>
          </a:p>
          <a:p>
            <a:r>
              <a:rPr lang="en-US" dirty="0" smtClean="0"/>
              <a:t>Calling a function</a:t>
            </a:r>
          </a:p>
          <a:p>
            <a:r>
              <a:rPr lang="en-US" dirty="0" smtClean="0"/>
              <a:t>Embedding JavaScript file</a:t>
            </a:r>
          </a:p>
          <a:p>
            <a:r>
              <a:rPr lang="en-US" dirty="0" smtClean="0"/>
              <a:t>Function parameter and argument</a:t>
            </a:r>
          </a:p>
          <a:p>
            <a:r>
              <a:rPr lang="en-US" dirty="0" smtClean="0"/>
              <a:t>Returning value</a:t>
            </a:r>
          </a:p>
          <a:p>
            <a:r>
              <a:rPr lang="en-US" dirty="0" smtClean="0"/>
              <a:t>Variable scope and lifetime</a:t>
            </a:r>
          </a:p>
          <a:p>
            <a:r>
              <a:rPr lang="en-US" dirty="0" smtClean="0"/>
              <a:t>Hoisting variable</a:t>
            </a:r>
          </a:p>
          <a:p>
            <a:r>
              <a:rPr lang="en-US" dirty="0" smtClean="0"/>
              <a:t>Recursive function</a:t>
            </a:r>
          </a:p>
          <a:p>
            <a:r>
              <a:rPr lang="en-US" dirty="0" smtClean="0"/>
              <a:t>Function expressions</a:t>
            </a:r>
          </a:p>
          <a:p>
            <a:r>
              <a:rPr lang="en-US" dirty="0" smtClean="0"/>
              <a:t>Arrow function</a:t>
            </a:r>
          </a:p>
          <a:p>
            <a:pPr marL="0" indent="0">
              <a:buNone/>
            </a:pPr>
            <a:endParaRPr lang="en-US" dirty="0"/>
          </a:p>
        </p:txBody>
      </p:sp>
    </p:spTree>
    <p:extLst>
      <p:ext uri="{BB962C8B-B14F-4D97-AF65-F5344CB8AC3E}">
        <p14:creationId xmlns:p14="http://schemas.microsoft.com/office/powerpoint/2010/main" val="2785797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Hoisting </a:t>
            </a:r>
            <a:r>
              <a:rPr lang="en-US" b="1" dirty="0" smtClean="0"/>
              <a:t>function</a:t>
            </a:r>
            <a:endParaRPr lang="en-US" b="1"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838200" y="1825625"/>
            <a:ext cx="10502055" cy="2318358"/>
          </a:xfrm>
          <a:prstGeom prst="rect">
            <a:avLst/>
          </a:prstGeom>
          <a:ln>
            <a:solidFill>
              <a:schemeClr val="accent1"/>
            </a:solidFill>
          </a:ln>
        </p:spPr>
      </p:pic>
    </p:spTree>
    <p:extLst>
      <p:ext uri="{BB962C8B-B14F-4D97-AF65-F5344CB8AC3E}">
        <p14:creationId xmlns:p14="http://schemas.microsoft.com/office/powerpoint/2010/main" val="1969529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Recursive </a:t>
            </a:r>
            <a:r>
              <a:rPr lang="en-US" b="1" dirty="0" smtClean="0"/>
              <a:t>function</a:t>
            </a:r>
            <a:endParaRPr lang="en-US" b="1" dirty="0"/>
          </a:p>
        </p:txBody>
      </p:sp>
      <p:sp>
        <p:nvSpPr>
          <p:cNvPr id="3" name="Content Placeholder 2"/>
          <p:cNvSpPr>
            <a:spLocks noGrp="1"/>
          </p:cNvSpPr>
          <p:nvPr>
            <p:ph idx="1"/>
          </p:nvPr>
        </p:nvSpPr>
        <p:spPr/>
        <p:txBody>
          <a:bodyPr/>
          <a:lstStyle/>
          <a:p>
            <a:pPr marL="0" indent="0">
              <a:buNone/>
            </a:pPr>
            <a:r>
              <a:rPr lang="en-US" dirty="0"/>
              <a:t>A function that calls itself is called a recursive function.</a:t>
            </a:r>
          </a:p>
        </p:txBody>
      </p:sp>
      <p:pic>
        <p:nvPicPr>
          <p:cNvPr id="4" name="Picture 3"/>
          <p:cNvPicPr>
            <a:picLocks noChangeAspect="1"/>
          </p:cNvPicPr>
          <p:nvPr/>
        </p:nvPicPr>
        <p:blipFill rotWithShape="1">
          <a:blip r:embed="rId2"/>
          <a:srcRect r="52656"/>
          <a:stretch/>
        </p:blipFill>
        <p:spPr>
          <a:xfrm>
            <a:off x="838200" y="2288049"/>
            <a:ext cx="3756950" cy="3478930"/>
          </a:xfrm>
          <a:prstGeom prst="rect">
            <a:avLst/>
          </a:prstGeom>
        </p:spPr>
      </p:pic>
      <p:pic>
        <p:nvPicPr>
          <p:cNvPr id="5" name="Picture 4"/>
          <p:cNvPicPr>
            <a:picLocks noChangeAspect="1"/>
          </p:cNvPicPr>
          <p:nvPr/>
        </p:nvPicPr>
        <p:blipFill>
          <a:blip r:embed="rId3"/>
          <a:stretch>
            <a:fillRect/>
          </a:stretch>
        </p:blipFill>
        <p:spPr>
          <a:xfrm>
            <a:off x="4747729" y="2936720"/>
            <a:ext cx="6432081" cy="2156140"/>
          </a:xfrm>
          <a:prstGeom prst="rect">
            <a:avLst/>
          </a:prstGeom>
          <a:ln>
            <a:solidFill>
              <a:schemeClr val="accent1"/>
            </a:solidFill>
          </a:ln>
        </p:spPr>
      </p:pic>
    </p:spTree>
    <p:extLst>
      <p:ext uri="{BB962C8B-B14F-4D97-AF65-F5344CB8AC3E}">
        <p14:creationId xmlns:p14="http://schemas.microsoft.com/office/powerpoint/2010/main" val="3067065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Recursive </a:t>
            </a:r>
            <a:r>
              <a:rPr lang="en-US" b="1" dirty="0" smtClean="0"/>
              <a:t>function</a:t>
            </a:r>
            <a:endParaRPr lang="en-US" b="1" dirty="0"/>
          </a:p>
        </p:txBody>
      </p:sp>
      <p:sp>
        <p:nvSpPr>
          <p:cNvPr id="3" name="Content Placeholder 2"/>
          <p:cNvSpPr>
            <a:spLocks noGrp="1"/>
          </p:cNvSpPr>
          <p:nvPr>
            <p:ph idx="1"/>
          </p:nvPr>
        </p:nvSpPr>
        <p:spPr/>
        <p:txBody>
          <a:bodyPr/>
          <a:lstStyle/>
          <a:p>
            <a:pPr marL="0" indent="0">
              <a:buNone/>
            </a:pPr>
            <a:endParaRPr lang="en-US" dirty="0"/>
          </a:p>
        </p:txBody>
      </p:sp>
      <p:pic>
        <p:nvPicPr>
          <p:cNvPr id="6" name="Picture 5"/>
          <p:cNvPicPr>
            <a:picLocks noChangeAspect="1"/>
          </p:cNvPicPr>
          <p:nvPr/>
        </p:nvPicPr>
        <p:blipFill>
          <a:blip r:embed="rId2"/>
          <a:stretch>
            <a:fillRect/>
          </a:stretch>
        </p:blipFill>
        <p:spPr>
          <a:xfrm>
            <a:off x="838199" y="1825624"/>
            <a:ext cx="9602165" cy="4351435"/>
          </a:xfrm>
          <a:prstGeom prst="rect">
            <a:avLst/>
          </a:prstGeom>
          <a:ln>
            <a:solidFill>
              <a:schemeClr val="accent1"/>
            </a:solidFill>
          </a:ln>
        </p:spPr>
      </p:pic>
    </p:spTree>
    <p:extLst>
      <p:ext uri="{BB962C8B-B14F-4D97-AF65-F5344CB8AC3E}">
        <p14:creationId xmlns:p14="http://schemas.microsoft.com/office/powerpoint/2010/main" val="2495723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a:t>
            </a:r>
            <a:r>
              <a:rPr lang="en-US" b="1" dirty="0" smtClean="0"/>
              <a:t>expressions</a:t>
            </a:r>
            <a:endParaRPr lang="en-US" b="1" dirty="0"/>
          </a:p>
        </p:txBody>
      </p:sp>
      <p:sp>
        <p:nvSpPr>
          <p:cNvPr id="3" name="Content Placeholder 2"/>
          <p:cNvSpPr>
            <a:spLocks noGrp="1"/>
          </p:cNvSpPr>
          <p:nvPr>
            <p:ph idx="1"/>
          </p:nvPr>
        </p:nvSpPr>
        <p:spPr/>
        <p:txBody>
          <a:bodyPr/>
          <a:lstStyle/>
          <a:p>
            <a:pPr marL="0" indent="0">
              <a:buNone/>
            </a:pPr>
            <a:r>
              <a:rPr lang="en-US" dirty="0"/>
              <a:t>JavaScript allows us to assign a function to a variable and then use that variable as a function.</a:t>
            </a:r>
          </a:p>
        </p:txBody>
      </p:sp>
      <p:pic>
        <p:nvPicPr>
          <p:cNvPr id="4" name="Picture 3"/>
          <p:cNvPicPr>
            <a:picLocks noChangeAspect="1"/>
          </p:cNvPicPr>
          <p:nvPr/>
        </p:nvPicPr>
        <p:blipFill>
          <a:blip r:embed="rId2"/>
          <a:stretch>
            <a:fillRect/>
          </a:stretch>
        </p:blipFill>
        <p:spPr>
          <a:xfrm>
            <a:off x="965672" y="2777246"/>
            <a:ext cx="10232135" cy="2378414"/>
          </a:xfrm>
          <a:prstGeom prst="rect">
            <a:avLst/>
          </a:prstGeom>
          <a:ln>
            <a:solidFill>
              <a:schemeClr val="accent1"/>
            </a:solidFill>
          </a:ln>
        </p:spPr>
      </p:pic>
    </p:spTree>
    <p:extLst>
      <p:ext uri="{BB962C8B-B14F-4D97-AF65-F5344CB8AC3E}">
        <p14:creationId xmlns:p14="http://schemas.microsoft.com/office/powerpoint/2010/main" val="1113321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Anonymous Function</a:t>
            </a:r>
          </a:p>
        </p:txBody>
      </p:sp>
      <p:sp>
        <p:nvSpPr>
          <p:cNvPr id="3" name="Content Placeholder 2"/>
          <p:cNvSpPr>
            <a:spLocks noGrp="1"/>
          </p:cNvSpPr>
          <p:nvPr>
            <p:ph idx="1"/>
          </p:nvPr>
        </p:nvSpPr>
        <p:spPr/>
        <p:txBody>
          <a:bodyPr/>
          <a:lstStyle/>
          <a:p>
            <a:pPr marL="0" indent="0">
              <a:buNone/>
            </a:pPr>
            <a:r>
              <a:rPr lang="en-US" dirty="0"/>
              <a:t>JavaScript allows us to define a function without any name. This unnamed function is called anonymous function. Anonymous function must be assigned to a variable.</a:t>
            </a:r>
          </a:p>
        </p:txBody>
      </p:sp>
      <p:pic>
        <p:nvPicPr>
          <p:cNvPr id="4" name="Picture 3"/>
          <p:cNvPicPr>
            <a:picLocks noChangeAspect="1"/>
          </p:cNvPicPr>
          <p:nvPr/>
        </p:nvPicPr>
        <p:blipFill rotWithShape="1">
          <a:blip r:embed="rId2"/>
          <a:srcRect r="65491" b="59682"/>
          <a:stretch/>
        </p:blipFill>
        <p:spPr>
          <a:xfrm>
            <a:off x="1032753" y="3462168"/>
            <a:ext cx="5288225" cy="2487646"/>
          </a:xfrm>
          <a:prstGeom prst="rect">
            <a:avLst/>
          </a:prstGeom>
          <a:ln>
            <a:solidFill>
              <a:schemeClr val="accent1"/>
            </a:solidFill>
          </a:ln>
        </p:spPr>
      </p:pic>
    </p:spTree>
    <p:extLst>
      <p:ext uri="{BB962C8B-B14F-4D97-AF65-F5344CB8AC3E}">
        <p14:creationId xmlns:p14="http://schemas.microsoft.com/office/powerpoint/2010/main" val="4243873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Arrow </a:t>
            </a:r>
            <a:r>
              <a:rPr lang="en-US" b="1" dirty="0" smtClean="0"/>
              <a:t>functions</a:t>
            </a:r>
            <a:endParaRPr lang="en-US" b="1" dirty="0"/>
          </a:p>
        </p:txBody>
      </p:sp>
      <p:sp>
        <p:nvSpPr>
          <p:cNvPr id="3" name="Content Placeholder 2"/>
          <p:cNvSpPr>
            <a:spLocks noGrp="1"/>
          </p:cNvSpPr>
          <p:nvPr>
            <p:ph idx="1"/>
          </p:nvPr>
        </p:nvSpPr>
        <p:spPr/>
        <p:txBody>
          <a:bodyPr/>
          <a:lstStyle/>
          <a:p>
            <a:pPr marL="0" indent="0">
              <a:buNone/>
            </a:pPr>
            <a:r>
              <a:rPr lang="en-US" b="1" dirty="0"/>
              <a:t>Arrow functions</a:t>
            </a:r>
            <a:r>
              <a:rPr lang="en-US" dirty="0"/>
              <a:t> are a new way to write anonymous function expressions, and are similar to lambda functions in some other programming languages, such as </a:t>
            </a:r>
            <a:r>
              <a:rPr lang="en-US" dirty="0" smtClean="0"/>
              <a:t>Java, Python etc.</a:t>
            </a:r>
            <a:endParaRPr lang="en-US" dirty="0"/>
          </a:p>
        </p:txBody>
      </p:sp>
      <p:pic>
        <p:nvPicPr>
          <p:cNvPr id="5" name="Picture 4"/>
          <p:cNvPicPr>
            <a:picLocks noChangeAspect="1"/>
          </p:cNvPicPr>
          <p:nvPr/>
        </p:nvPicPr>
        <p:blipFill>
          <a:blip r:embed="rId2"/>
          <a:stretch>
            <a:fillRect/>
          </a:stretch>
        </p:blipFill>
        <p:spPr>
          <a:xfrm>
            <a:off x="838200" y="3395147"/>
            <a:ext cx="10818713" cy="2916753"/>
          </a:xfrm>
          <a:prstGeom prst="rect">
            <a:avLst/>
          </a:prstGeom>
          <a:ln>
            <a:solidFill>
              <a:schemeClr val="accent1"/>
            </a:solidFill>
          </a:ln>
        </p:spPr>
      </p:pic>
      <p:pic>
        <p:nvPicPr>
          <p:cNvPr id="6" name="Picture 5"/>
          <p:cNvPicPr>
            <a:picLocks noChangeAspect="1"/>
          </p:cNvPicPr>
          <p:nvPr/>
        </p:nvPicPr>
        <p:blipFill rotWithShape="1">
          <a:blip r:embed="rId3"/>
          <a:srcRect r="31870"/>
          <a:stretch/>
        </p:blipFill>
        <p:spPr>
          <a:xfrm>
            <a:off x="7441599" y="5220086"/>
            <a:ext cx="4581526" cy="1533525"/>
          </a:xfrm>
          <a:prstGeom prst="rect">
            <a:avLst/>
          </a:prstGeom>
          <a:ln>
            <a:solidFill>
              <a:schemeClr val="accent1"/>
            </a:solidFill>
          </a:ln>
        </p:spPr>
      </p:pic>
    </p:spTree>
    <p:extLst>
      <p:ext uri="{BB962C8B-B14F-4D97-AF65-F5344CB8AC3E}">
        <p14:creationId xmlns:p14="http://schemas.microsoft.com/office/powerpoint/2010/main" val="2217159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Rest parameter</a:t>
            </a:r>
            <a:endParaRPr lang="en-US" b="1"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838200" y="1825625"/>
            <a:ext cx="5411850" cy="3461992"/>
          </a:xfrm>
          <a:prstGeom prst="rect">
            <a:avLst/>
          </a:prstGeom>
          <a:ln>
            <a:solidFill>
              <a:schemeClr val="accent1"/>
            </a:solidFill>
          </a:ln>
        </p:spPr>
      </p:pic>
      <p:pic>
        <p:nvPicPr>
          <p:cNvPr id="7" name="Picture 6"/>
          <p:cNvPicPr>
            <a:picLocks noChangeAspect="1"/>
          </p:cNvPicPr>
          <p:nvPr/>
        </p:nvPicPr>
        <p:blipFill rotWithShape="1">
          <a:blip r:embed="rId3"/>
          <a:srcRect r="19557"/>
          <a:stretch/>
        </p:blipFill>
        <p:spPr>
          <a:xfrm>
            <a:off x="6793600" y="2769842"/>
            <a:ext cx="5264069" cy="1061486"/>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6777751" y="3966265"/>
            <a:ext cx="5295766" cy="1178133"/>
          </a:xfrm>
          <a:prstGeom prst="rect">
            <a:avLst/>
          </a:prstGeom>
          <a:ln>
            <a:solidFill>
              <a:schemeClr val="accent1"/>
            </a:solidFill>
          </a:ln>
        </p:spPr>
      </p:pic>
    </p:spTree>
    <p:extLst>
      <p:ext uri="{BB962C8B-B14F-4D97-AF65-F5344CB8AC3E}">
        <p14:creationId xmlns:p14="http://schemas.microsoft.com/office/powerpoint/2010/main" val="1950102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a:t>
            </a:r>
            <a:endParaRPr lang="en-US" b="1" dirty="0"/>
          </a:p>
        </p:txBody>
      </p:sp>
      <p:sp>
        <p:nvSpPr>
          <p:cNvPr id="3" name="Content Placeholder 2"/>
          <p:cNvSpPr>
            <a:spLocks noGrp="1"/>
          </p:cNvSpPr>
          <p:nvPr>
            <p:ph idx="1"/>
          </p:nvPr>
        </p:nvSpPr>
        <p:spPr>
          <a:xfrm>
            <a:off x="838200" y="1371600"/>
            <a:ext cx="10515600" cy="4805363"/>
          </a:xfrm>
        </p:spPr>
        <p:txBody>
          <a:bodyPr/>
          <a:lstStyle/>
          <a:p>
            <a:pPr marL="0" indent="0">
              <a:buNone/>
            </a:pPr>
            <a:r>
              <a:rPr lang="en-US" dirty="0" smtClean="0"/>
              <a:t>A function is a block of code that performs a specific task.</a:t>
            </a:r>
          </a:p>
        </p:txBody>
      </p:sp>
      <p:sp>
        <p:nvSpPr>
          <p:cNvPr id="4" name="Rectangle 3"/>
          <p:cNvSpPr/>
          <p:nvPr/>
        </p:nvSpPr>
        <p:spPr>
          <a:xfrm>
            <a:off x="7412477" y="2419940"/>
            <a:ext cx="3941323" cy="799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Index.html</a:t>
            </a:r>
            <a:endParaRPr lang="en-US" dirty="0"/>
          </a:p>
        </p:txBody>
      </p:sp>
      <p:sp>
        <p:nvSpPr>
          <p:cNvPr id="6" name="Rectangle 5"/>
          <p:cNvSpPr/>
          <p:nvPr/>
        </p:nvSpPr>
        <p:spPr>
          <a:xfrm>
            <a:off x="7412476" y="3498536"/>
            <a:ext cx="3941323" cy="799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About.html</a:t>
            </a:r>
            <a:endParaRPr lang="en-US" dirty="0"/>
          </a:p>
        </p:txBody>
      </p:sp>
      <p:sp>
        <p:nvSpPr>
          <p:cNvPr id="7" name="Rectangle 6"/>
          <p:cNvSpPr/>
          <p:nvPr/>
        </p:nvSpPr>
        <p:spPr>
          <a:xfrm>
            <a:off x="7412475" y="4577132"/>
            <a:ext cx="3941323" cy="799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Services.html</a:t>
            </a:r>
            <a:endParaRPr lang="en-US" dirty="0"/>
          </a:p>
        </p:txBody>
      </p:sp>
      <p:sp>
        <p:nvSpPr>
          <p:cNvPr id="8" name="Rectangle 7"/>
          <p:cNvSpPr/>
          <p:nvPr/>
        </p:nvSpPr>
        <p:spPr>
          <a:xfrm>
            <a:off x="7412474" y="5571404"/>
            <a:ext cx="3941323" cy="799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Contact.html</a:t>
            </a:r>
            <a:endParaRPr lang="en-US" dirty="0"/>
          </a:p>
        </p:txBody>
      </p:sp>
      <p:cxnSp>
        <p:nvCxnSpPr>
          <p:cNvPr id="9" name="Straight Arrow Connector 8"/>
          <p:cNvCxnSpPr/>
          <p:nvPr/>
        </p:nvCxnSpPr>
        <p:spPr>
          <a:xfrm flipV="1">
            <a:off x="6693425" y="2966936"/>
            <a:ext cx="719049" cy="1428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1"/>
          </p:cNvCxnSpPr>
          <p:nvPr/>
        </p:nvCxnSpPr>
        <p:spPr>
          <a:xfrm flipV="1">
            <a:off x="6693425" y="3898494"/>
            <a:ext cx="719051" cy="462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1"/>
          </p:cNvCxnSpPr>
          <p:nvPr/>
        </p:nvCxnSpPr>
        <p:spPr>
          <a:xfrm>
            <a:off x="6693425" y="4382775"/>
            <a:ext cx="719050" cy="594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8" idx="1"/>
          </p:cNvCxnSpPr>
          <p:nvPr/>
        </p:nvCxnSpPr>
        <p:spPr>
          <a:xfrm>
            <a:off x="6693425" y="4391252"/>
            <a:ext cx="719049" cy="1580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Dev #1 — Addition Function (JavaScript) | by Michael V. | The Startup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788" y="3392174"/>
            <a:ext cx="5734050" cy="198120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544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Defining a function</a:t>
            </a:r>
            <a:endParaRPr lang="en-US" b="1" dirty="0"/>
          </a:p>
        </p:txBody>
      </p:sp>
      <p:sp>
        <p:nvSpPr>
          <p:cNvPr id="3" name="Content Placeholder 2"/>
          <p:cNvSpPr>
            <a:spLocks noGrp="1"/>
          </p:cNvSpPr>
          <p:nvPr>
            <p:ph idx="1"/>
          </p:nvPr>
        </p:nvSpPr>
        <p:spPr/>
        <p:txBody>
          <a:bodyPr/>
          <a:lstStyle/>
          <a:p>
            <a:pPr marL="0" indent="0">
              <a:lnSpc>
                <a:spcPct val="150000"/>
              </a:lnSpc>
              <a:buNone/>
            </a:pPr>
            <a:r>
              <a:rPr lang="en-US" dirty="0" smtClean="0"/>
              <a:t>A function definition (also called a function declaration, or function statement) consists of the function keyword, followed by:</a:t>
            </a:r>
          </a:p>
          <a:p>
            <a:pPr lvl="1">
              <a:lnSpc>
                <a:spcPct val="150000"/>
              </a:lnSpc>
            </a:pPr>
            <a:r>
              <a:rPr lang="en-US" dirty="0" smtClean="0"/>
              <a:t>The name of the function.</a:t>
            </a:r>
          </a:p>
          <a:p>
            <a:pPr lvl="1">
              <a:lnSpc>
                <a:spcPct val="150000"/>
              </a:lnSpc>
            </a:pPr>
            <a:r>
              <a:rPr lang="en-US" dirty="0" smtClean="0"/>
              <a:t>A list of parameters to the function, enclosed in parentheses and separated by commas.</a:t>
            </a:r>
          </a:p>
          <a:p>
            <a:pPr lvl="1">
              <a:lnSpc>
                <a:spcPct val="150000"/>
              </a:lnSpc>
            </a:pPr>
            <a:r>
              <a:rPr lang="en-US" dirty="0" smtClean="0"/>
              <a:t>The JavaScript statements that define the function, enclosed in curly brackets, {...}.</a:t>
            </a:r>
            <a:endParaRPr lang="en-US" dirty="0"/>
          </a:p>
        </p:txBody>
      </p:sp>
    </p:spTree>
    <p:extLst>
      <p:ext uri="{BB962C8B-B14F-4D97-AF65-F5344CB8AC3E}">
        <p14:creationId xmlns:p14="http://schemas.microsoft.com/office/powerpoint/2010/main" val="2047517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Defining a function</a:t>
            </a:r>
            <a:endParaRPr lang="en-US" b="1" dirty="0"/>
          </a:p>
        </p:txBody>
      </p:sp>
      <p:sp>
        <p:nvSpPr>
          <p:cNvPr id="3" name="Content Placeholder 2"/>
          <p:cNvSpPr>
            <a:spLocks noGrp="1"/>
          </p:cNvSpPr>
          <p:nvPr>
            <p:ph idx="1"/>
          </p:nvPr>
        </p:nvSpPr>
        <p:spPr/>
        <p:txBody>
          <a:bodyPr/>
          <a:lstStyle/>
          <a:p>
            <a:pPr marL="0" indent="0">
              <a:lnSpc>
                <a:spcPct val="150000"/>
              </a:lnSpc>
              <a:buNone/>
            </a:pPr>
            <a:endParaRPr lang="en-US" dirty="0"/>
          </a:p>
        </p:txBody>
      </p:sp>
      <p:pic>
        <p:nvPicPr>
          <p:cNvPr id="4" name="Picture 3"/>
          <p:cNvPicPr>
            <a:picLocks noChangeAspect="1"/>
          </p:cNvPicPr>
          <p:nvPr/>
        </p:nvPicPr>
        <p:blipFill>
          <a:blip r:embed="rId2"/>
          <a:stretch>
            <a:fillRect/>
          </a:stretch>
        </p:blipFill>
        <p:spPr>
          <a:xfrm>
            <a:off x="838200" y="1825625"/>
            <a:ext cx="5796009" cy="1900069"/>
          </a:xfrm>
          <a:prstGeom prst="rect">
            <a:avLst/>
          </a:prstGeom>
          <a:ln>
            <a:solidFill>
              <a:schemeClr val="accent1"/>
            </a:solidFill>
          </a:ln>
        </p:spPr>
      </p:pic>
    </p:spTree>
    <p:extLst>
      <p:ext uri="{BB962C8B-B14F-4D97-AF65-F5344CB8AC3E}">
        <p14:creationId xmlns:p14="http://schemas.microsoft.com/office/powerpoint/2010/main" val="25843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Calling a function</a:t>
            </a:r>
          </a:p>
        </p:txBody>
      </p:sp>
      <p:sp>
        <p:nvSpPr>
          <p:cNvPr id="3" name="Content Placeholder 2"/>
          <p:cNvSpPr>
            <a:spLocks noGrp="1"/>
          </p:cNvSpPr>
          <p:nvPr>
            <p:ph idx="1"/>
          </p:nvPr>
        </p:nvSpPr>
        <p:spPr/>
        <p:txBody>
          <a:bodyPr/>
          <a:lstStyle/>
          <a:p>
            <a:pPr marL="0" indent="0">
              <a:lnSpc>
                <a:spcPct val="150000"/>
              </a:lnSpc>
              <a:buNone/>
            </a:pPr>
            <a:endParaRPr lang="en-US" dirty="0"/>
          </a:p>
        </p:txBody>
      </p:sp>
      <p:pic>
        <p:nvPicPr>
          <p:cNvPr id="4" name="Picture 3"/>
          <p:cNvPicPr>
            <a:picLocks noChangeAspect="1"/>
          </p:cNvPicPr>
          <p:nvPr/>
        </p:nvPicPr>
        <p:blipFill>
          <a:blip r:embed="rId2"/>
          <a:stretch>
            <a:fillRect/>
          </a:stretch>
        </p:blipFill>
        <p:spPr>
          <a:xfrm>
            <a:off x="838200" y="2853189"/>
            <a:ext cx="5796009" cy="1900069"/>
          </a:xfrm>
          <a:prstGeom prst="rect">
            <a:avLst/>
          </a:prstGeom>
          <a:ln>
            <a:solidFill>
              <a:schemeClr val="accent1"/>
            </a:solidFill>
          </a:ln>
        </p:spPr>
      </p:pic>
      <p:sp>
        <p:nvSpPr>
          <p:cNvPr id="5" name="Rectangle 4"/>
          <p:cNvSpPr/>
          <p:nvPr/>
        </p:nvSpPr>
        <p:spPr>
          <a:xfrm>
            <a:off x="7558267" y="2325157"/>
            <a:ext cx="3795533" cy="8333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err="1" smtClean="0">
                <a:solidFill>
                  <a:schemeClr val="tx1"/>
                </a:solidFill>
              </a:rPr>
              <a:t>var</a:t>
            </a:r>
            <a:r>
              <a:rPr lang="en-US" sz="2800" dirty="0" smtClean="0">
                <a:solidFill>
                  <a:schemeClr val="tx1"/>
                </a:solidFill>
              </a:rPr>
              <a:t> x = </a:t>
            </a:r>
            <a:r>
              <a:rPr lang="en-US" sz="2800" dirty="0" smtClean="0">
                <a:solidFill>
                  <a:srgbClr val="C00000"/>
                </a:solidFill>
              </a:rPr>
              <a:t>square</a:t>
            </a:r>
            <a:r>
              <a:rPr lang="en-US" sz="2800" dirty="0" smtClean="0">
                <a:solidFill>
                  <a:schemeClr val="tx2"/>
                </a:solidFill>
              </a:rPr>
              <a:t>(</a:t>
            </a:r>
            <a:r>
              <a:rPr lang="en-US" sz="2800" dirty="0" smtClean="0">
                <a:solidFill>
                  <a:schemeClr val="tx1"/>
                </a:solidFill>
              </a:rPr>
              <a:t>10</a:t>
            </a:r>
            <a:r>
              <a:rPr lang="en-US" sz="2800" dirty="0" smtClean="0">
                <a:solidFill>
                  <a:schemeClr val="tx2"/>
                </a:solidFill>
              </a:rPr>
              <a:t>);</a:t>
            </a:r>
            <a:endParaRPr lang="en-US" sz="2800" dirty="0">
              <a:solidFill>
                <a:schemeClr val="tx2"/>
              </a:solidFill>
            </a:endParaRPr>
          </a:p>
        </p:txBody>
      </p:sp>
      <p:sp>
        <p:nvSpPr>
          <p:cNvPr id="6" name="Rectangle 5"/>
          <p:cNvSpPr/>
          <p:nvPr/>
        </p:nvSpPr>
        <p:spPr>
          <a:xfrm>
            <a:off x="7558267" y="3386536"/>
            <a:ext cx="3795531" cy="8333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err="1" smtClean="0">
                <a:solidFill>
                  <a:schemeClr val="tx1"/>
                </a:solidFill>
              </a:rPr>
              <a:t>var</a:t>
            </a:r>
            <a:r>
              <a:rPr lang="en-US" sz="2800" dirty="0" smtClean="0">
                <a:solidFill>
                  <a:schemeClr val="tx1"/>
                </a:solidFill>
              </a:rPr>
              <a:t> y = </a:t>
            </a:r>
            <a:r>
              <a:rPr lang="en-US" sz="2800" dirty="0" smtClean="0">
                <a:solidFill>
                  <a:srgbClr val="C00000"/>
                </a:solidFill>
              </a:rPr>
              <a:t>square</a:t>
            </a:r>
            <a:r>
              <a:rPr lang="en-US" sz="2800" dirty="0" smtClean="0">
                <a:solidFill>
                  <a:schemeClr val="tx2"/>
                </a:solidFill>
              </a:rPr>
              <a:t>(</a:t>
            </a:r>
            <a:r>
              <a:rPr lang="en-US" sz="2800" dirty="0" smtClean="0">
                <a:solidFill>
                  <a:schemeClr val="tx1"/>
                </a:solidFill>
              </a:rPr>
              <a:t>10</a:t>
            </a:r>
            <a:r>
              <a:rPr lang="en-US" sz="2800" dirty="0" smtClean="0">
                <a:solidFill>
                  <a:schemeClr val="tx2"/>
                </a:solidFill>
              </a:rPr>
              <a:t>);</a:t>
            </a:r>
            <a:endParaRPr lang="en-US" sz="2800" dirty="0">
              <a:solidFill>
                <a:schemeClr val="tx2"/>
              </a:solidFill>
            </a:endParaRPr>
          </a:p>
        </p:txBody>
      </p:sp>
      <p:sp>
        <p:nvSpPr>
          <p:cNvPr id="7" name="Rectangle 6"/>
          <p:cNvSpPr/>
          <p:nvPr/>
        </p:nvSpPr>
        <p:spPr>
          <a:xfrm>
            <a:off x="7558267" y="4498169"/>
            <a:ext cx="3795532" cy="8333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console.log(</a:t>
            </a:r>
            <a:r>
              <a:rPr lang="en-US" sz="2800" dirty="0" smtClean="0">
                <a:solidFill>
                  <a:srgbClr val="C00000"/>
                </a:solidFill>
              </a:rPr>
              <a:t>square</a:t>
            </a:r>
            <a:r>
              <a:rPr lang="en-US" sz="2800" dirty="0" smtClean="0">
                <a:solidFill>
                  <a:schemeClr val="tx2"/>
                </a:solidFill>
              </a:rPr>
              <a:t>(</a:t>
            </a:r>
            <a:r>
              <a:rPr lang="en-US" sz="2800" dirty="0" smtClean="0">
                <a:solidFill>
                  <a:schemeClr val="tx1"/>
                </a:solidFill>
              </a:rPr>
              <a:t>10</a:t>
            </a:r>
            <a:r>
              <a:rPr lang="en-US" sz="2800" dirty="0" smtClean="0">
                <a:solidFill>
                  <a:schemeClr val="tx2"/>
                </a:solidFill>
              </a:rPr>
              <a:t>));</a:t>
            </a:r>
            <a:endParaRPr lang="en-US" sz="2800" dirty="0">
              <a:solidFill>
                <a:schemeClr val="tx2"/>
              </a:solidFill>
            </a:endParaRPr>
          </a:p>
        </p:txBody>
      </p:sp>
    </p:spTree>
    <p:extLst>
      <p:ext uri="{BB962C8B-B14F-4D97-AF65-F5344CB8AC3E}">
        <p14:creationId xmlns:p14="http://schemas.microsoft.com/office/powerpoint/2010/main" val="1074601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Embedding JavaScript file</a:t>
            </a:r>
          </a:p>
        </p:txBody>
      </p:sp>
      <p:sp>
        <p:nvSpPr>
          <p:cNvPr id="3" name="Content Placeholder 2"/>
          <p:cNvSpPr>
            <a:spLocks noGrp="1"/>
          </p:cNvSpPr>
          <p:nvPr>
            <p:ph idx="1"/>
          </p:nvPr>
        </p:nvSpPr>
        <p:spPr/>
        <p:txBody>
          <a:bodyPr/>
          <a:lstStyle/>
          <a:p>
            <a:pPr marL="0" indent="0">
              <a:lnSpc>
                <a:spcPct val="150000"/>
              </a:lnSpc>
              <a:buNone/>
            </a:pPr>
            <a:r>
              <a:rPr lang="en-US" b="1" dirty="0" smtClean="0"/>
              <a:t>myscripts.js						index.html</a:t>
            </a:r>
            <a:endParaRPr lang="en-US" b="1" dirty="0"/>
          </a:p>
        </p:txBody>
      </p:sp>
      <p:pic>
        <p:nvPicPr>
          <p:cNvPr id="10" name="Picture 2" descr="Functions in JavaScript - TekTutorials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35324"/>
            <a:ext cx="5396247" cy="364163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188740" y="2626469"/>
            <a:ext cx="4786009" cy="1661993"/>
          </a:xfrm>
          <a:prstGeom prst="rect">
            <a:avLst/>
          </a:prstGeom>
          <a:solidFill>
            <a:schemeClr val="accent2">
              <a:lumMod val="20000"/>
              <a:lumOff val="80000"/>
            </a:schemeClr>
          </a:solidFill>
        </p:spPr>
        <p:txBody>
          <a:bodyPr wrap="square" rtlCol="0">
            <a:spAutoFit/>
          </a:bodyPr>
          <a:lstStyle/>
          <a:p>
            <a:r>
              <a:rPr lang="en-US" sz="2400" dirty="0"/>
              <a:t>&lt;script </a:t>
            </a:r>
            <a:r>
              <a:rPr lang="en-US" sz="2400" dirty="0" err="1"/>
              <a:t>src</a:t>
            </a:r>
            <a:r>
              <a:rPr lang="en-US" sz="2400" dirty="0"/>
              <a:t>="myscripts.js"&gt;&lt;/script</a:t>
            </a:r>
            <a:r>
              <a:rPr lang="en-US" sz="2400" dirty="0" smtClean="0"/>
              <a:t>&gt;</a:t>
            </a:r>
          </a:p>
          <a:p>
            <a:endParaRPr lang="en-US" dirty="0"/>
          </a:p>
          <a:p>
            <a:r>
              <a:rPr lang="en-US" sz="2000" dirty="0" err="1" smtClean="0"/>
              <a:t>var</a:t>
            </a:r>
            <a:r>
              <a:rPr lang="en-US" sz="2000" dirty="0" smtClean="0"/>
              <a:t> result = </a:t>
            </a:r>
            <a:r>
              <a:rPr lang="en-US" sz="2000" dirty="0" err="1" smtClean="0"/>
              <a:t>calcArea</a:t>
            </a:r>
            <a:r>
              <a:rPr lang="en-US" sz="2000" dirty="0" smtClean="0"/>
              <a:t>(6, 7);</a:t>
            </a:r>
          </a:p>
          <a:p>
            <a:endParaRPr lang="en-US" sz="2000" dirty="0"/>
          </a:p>
          <a:p>
            <a:r>
              <a:rPr lang="en-US" sz="2000" dirty="0" err="1" smtClean="0"/>
              <a:t>document.alert</a:t>
            </a:r>
            <a:r>
              <a:rPr lang="en-US" sz="2000" dirty="0" smtClean="0"/>
              <a:t>(result);</a:t>
            </a:r>
            <a:endParaRPr lang="en-US" sz="2000" dirty="0"/>
          </a:p>
        </p:txBody>
      </p:sp>
    </p:spTree>
    <p:extLst>
      <p:ext uri="{BB962C8B-B14F-4D97-AF65-F5344CB8AC3E}">
        <p14:creationId xmlns:p14="http://schemas.microsoft.com/office/powerpoint/2010/main" val="2366371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 parameter, argument &amp; returning value</a:t>
            </a:r>
          </a:p>
        </p:txBody>
      </p:sp>
      <p:sp>
        <p:nvSpPr>
          <p:cNvPr id="3" name="Content Placeholder 2"/>
          <p:cNvSpPr>
            <a:spLocks noGrp="1"/>
          </p:cNvSpPr>
          <p:nvPr>
            <p:ph idx="1"/>
          </p:nvPr>
        </p:nvSpPr>
        <p:spPr/>
        <p:txBody>
          <a:bodyPr/>
          <a:lstStyle/>
          <a:p>
            <a:pPr marL="0" indent="0">
              <a:lnSpc>
                <a:spcPct val="150000"/>
              </a:lnSpc>
              <a:buNone/>
            </a:pPr>
            <a:r>
              <a:rPr lang="en-US" b="1" dirty="0" smtClean="0"/>
              <a:t>index.html 							myscripts.js	</a:t>
            </a:r>
            <a:endParaRPr lang="en-US" b="1" dirty="0"/>
          </a:p>
        </p:txBody>
      </p:sp>
      <p:pic>
        <p:nvPicPr>
          <p:cNvPr id="10" name="Picture 2" descr="Functions in JavaScript - TekTutorials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39" y="2670262"/>
            <a:ext cx="5238162" cy="35349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90309" y="2670261"/>
            <a:ext cx="5440101" cy="1938992"/>
          </a:xfrm>
          <a:prstGeom prst="rect">
            <a:avLst/>
          </a:prstGeom>
          <a:solidFill>
            <a:schemeClr val="accent2">
              <a:lumMod val="20000"/>
              <a:lumOff val="80000"/>
            </a:schemeClr>
          </a:solidFill>
        </p:spPr>
        <p:txBody>
          <a:bodyPr wrap="square" rtlCol="0">
            <a:spAutoFit/>
          </a:bodyPr>
          <a:lstStyle/>
          <a:p>
            <a:r>
              <a:rPr lang="en-US" sz="2800" dirty="0"/>
              <a:t>&lt;script </a:t>
            </a:r>
            <a:r>
              <a:rPr lang="en-US" sz="2800" dirty="0" err="1"/>
              <a:t>src</a:t>
            </a:r>
            <a:r>
              <a:rPr lang="en-US" sz="2800" dirty="0"/>
              <a:t>="myscripts.js"&gt;&lt;/script</a:t>
            </a:r>
            <a:r>
              <a:rPr lang="en-US" sz="2800" dirty="0" smtClean="0"/>
              <a:t>&gt;</a:t>
            </a:r>
          </a:p>
          <a:p>
            <a:endParaRPr lang="en-US" sz="2000" dirty="0"/>
          </a:p>
          <a:p>
            <a:r>
              <a:rPr lang="en-US" sz="2400" dirty="0" err="1" smtClean="0"/>
              <a:t>var</a:t>
            </a:r>
            <a:r>
              <a:rPr lang="en-US" sz="2400" dirty="0" smtClean="0"/>
              <a:t> result = </a:t>
            </a:r>
            <a:r>
              <a:rPr lang="en-US" sz="2400" dirty="0" err="1" smtClean="0"/>
              <a:t>calcArea</a:t>
            </a:r>
            <a:r>
              <a:rPr lang="en-US" sz="2400" dirty="0" smtClean="0"/>
              <a:t>(6, 7);</a:t>
            </a:r>
          </a:p>
          <a:p>
            <a:endParaRPr lang="en-US" sz="2400" dirty="0"/>
          </a:p>
          <a:p>
            <a:r>
              <a:rPr lang="en-US" sz="2400" dirty="0" err="1" smtClean="0"/>
              <a:t>document.alert</a:t>
            </a:r>
            <a:r>
              <a:rPr lang="en-US" sz="2400" dirty="0" smtClean="0"/>
              <a:t>(result);</a:t>
            </a:r>
            <a:endParaRPr lang="en-US" sz="2400" dirty="0"/>
          </a:p>
        </p:txBody>
      </p:sp>
    </p:spTree>
    <p:extLst>
      <p:ext uri="{BB962C8B-B14F-4D97-AF65-F5344CB8AC3E}">
        <p14:creationId xmlns:p14="http://schemas.microsoft.com/office/powerpoint/2010/main" val="1030545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Variable Scope and Lifetime</a:t>
            </a:r>
            <a:endParaRPr lang="en-US" b="1" dirty="0"/>
          </a:p>
        </p:txBody>
      </p:sp>
      <p:sp>
        <p:nvSpPr>
          <p:cNvPr id="3" name="Content Placeholder 2"/>
          <p:cNvSpPr>
            <a:spLocks noGrp="1"/>
          </p:cNvSpPr>
          <p:nvPr>
            <p:ph idx="1"/>
          </p:nvPr>
        </p:nvSpPr>
        <p:spPr/>
        <p:txBody>
          <a:bodyPr/>
          <a:lstStyle/>
          <a:p>
            <a:pPr marL="0" indent="0">
              <a:buNone/>
            </a:pPr>
            <a:r>
              <a:rPr lang="en-US" dirty="0" smtClean="0"/>
              <a:t>Scope refers to the availability of variables and functions in certain parts of the code.</a:t>
            </a:r>
          </a:p>
          <a:p>
            <a:pPr lvl="1"/>
            <a:r>
              <a:rPr lang="en-US" dirty="0" smtClean="0"/>
              <a:t>Global Scope</a:t>
            </a:r>
          </a:p>
          <a:p>
            <a:pPr lvl="1"/>
            <a:r>
              <a:rPr lang="en-US" dirty="0" smtClean="0"/>
              <a:t>Local Scope</a:t>
            </a:r>
            <a:endParaRPr lang="en-US" dirty="0"/>
          </a:p>
        </p:txBody>
      </p:sp>
    </p:spTree>
    <p:extLst>
      <p:ext uri="{BB962C8B-B14F-4D97-AF65-F5344CB8AC3E}">
        <p14:creationId xmlns:p14="http://schemas.microsoft.com/office/powerpoint/2010/main" val="147201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TotalTime>
  <Words>376</Words>
  <Application>Microsoft Office PowerPoint</Application>
  <PresentationFormat>Widescreen</PresentationFormat>
  <Paragraphs>90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JavaScript-4</vt:lpstr>
      <vt:lpstr>Functions</vt:lpstr>
      <vt:lpstr>Functions</vt:lpstr>
      <vt:lpstr>Defining a function</vt:lpstr>
      <vt:lpstr>Defining a function</vt:lpstr>
      <vt:lpstr>Calling a function</vt:lpstr>
      <vt:lpstr>Embedding JavaScript file</vt:lpstr>
      <vt:lpstr>Function parameter, argument &amp; returning value</vt:lpstr>
      <vt:lpstr>Variable Scope and Lifetime</vt:lpstr>
      <vt:lpstr>Global Scope</vt:lpstr>
      <vt:lpstr>Local Scope</vt:lpstr>
      <vt:lpstr>var, let, &amp; const</vt:lpstr>
      <vt:lpstr>var, let, &amp; const</vt:lpstr>
      <vt:lpstr>var, let, &amp; const</vt:lpstr>
      <vt:lpstr>Default parameters</vt:lpstr>
      <vt:lpstr>Default parameters</vt:lpstr>
      <vt:lpstr>Nested Functions</vt:lpstr>
      <vt:lpstr>Hoisting variable</vt:lpstr>
      <vt:lpstr>Hoisting variable</vt:lpstr>
      <vt:lpstr>Hoisting function</vt:lpstr>
      <vt:lpstr>Recursive function</vt:lpstr>
      <vt:lpstr>Recursive function</vt:lpstr>
      <vt:lpstr>Function expressions</vt:lpstr>
      <vt:lpstr>Anonymous Function</vt:lpstr>
      <vt:lpstr>Arrow functions</vt:lpstr>
      <vt:lpstr>Rest parameter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JavaScript-4</dc:title>
  <dc:creator>Microsoft account</dc:creator>
  <cp:lastModifiedBy>Microsoft account</cp:lastModifiedBy>
  <cp:revision>84</cp:revision>
  <dcterms:created xsi:type="dcterms:W3CDTF">2022-05-06T00:36:54Z</dcterms:created>
  <dcterms:modified xsi:type="dcterms:W3CDTF">2022-05-18T10:27:59Z</dcterms:modified>
</cp:coreProperties>
</file>