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4"/>
  </p:sldMasterIdLst>
  <p:notesMasterIdLst>
    <p:notesMasterId r:id="rId31"/>
  </p:notesMasterIdLst>
  <p:handoutMasterIdLst>
    <p:handoutMasterId r:id="rId32"/>
  </p:handoutMasterIdLst>
  <p:sldIdLst>
    <p:sldId id="256" r:id="rId5"/>
    <p:sldId id="257" r:id="rId6"/>
    <p:sldId id="296" r:id="rId7"/>
    <p:sldId id="259" r:id="rId8"/>
    <p:sldId id="297" r:id="rId9"/>
    <p:sldId id="290" r:id="rId10"/>
    <p:sldId id="277" r:id="rId11"/>
    <p:sldId id="275" r:id="rId12"/>
    <p:sldId id="279" r:id="rId13"/>
    <p:sldId id="273" r:id="rId14"/>
    <p:sldId id="284" r:id="rId15"/>
    <p:sldId id="286" r:id="rId16"/>
    <p:sldId id="278" r:id="rId17"/>
    <p:sldId id="288" r:id="rId18"/>
    <p:sldId id="270" r:id="rId19"/>
    <p:sldId id="281" r:id="rId20"/>
    <p:sldId id="282" r:id="rId21"/>
    <p:sldId id="272" r:id="rId22"/>
    <p:sldId id="289" r:id="rId23"/>
    <p:sldId id="280" r:id="rId24"/>
    <p:sldId id="285" r:id="rId25"/>
    <p:sldId id="287" r:id="rId26"/>
    <p:sldId id="292" r:id="rId27"/>
    <p:sldId id="293" r:id="rId28"/>
    <p:sldId id="295" r:id="rId29"/>
    <p:sldId id="269" r:id="rId30"/>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46" autoAdjust="0"/>
    <p:restoredTop sz="82943"/>
  </p:normalViewPr>
  <p:slideViewPr>
    <p:cSldViewPr>
      <p:cViewPr>
        <p:scale>
          <a:sx n="100" d="100"/>
          <a:sy n="100" d="100"/>
        </p:scale>
        <p:origin x="1784" y="2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026CC9D-42E3-0A45-86A0-D0516F61D9C7}" type="datetimeFigureOut">
              <a:rPr lang="en-US" smtClean="0"/>
              <a:t>4/26/17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3C8AED-4184-9F4F-AF98-33D52849B908}" type="slidenum">
              <a:rPr lang="en-US" smtClean="0"/>
              <a:t>‹#›</a:t>
            </a:fld>
            <a:endParaRPr lang="en-US"/>
          </a:p>
        </p:txBody>
      </p:sp>
    </p:spTree>
    <p:extLst>
      <p:ext uri="{BB962C8B-B14F-4D97-AF65-F5344CB8AC3E}">
        <p14:creationId xmlns:p14="http://schemas.microsoft.com/office/powerpoint/2010/main" val="14108270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4/26/17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000000"/>
                </a:solidFill>
                <a:latin typeface="Calibri"/>
              </a:rPr>
              <a:t>Diagram gives view of all the processes, design patterns/styles, data flow,and connectors.</a:t>
            </a:r>
          </a:p>
          <a:p>
            <a:r>
              <a:rPr lang="en-US" dirty="0">
                <a:solidFill>
                  <a:srgbClr val="000000"/>
                </a:solidFill>
                <a:latin typeface="Calibri"/>
              </a:rPr>
              <a:t>Remote</a:t>
            </a:r>
            <a:r>
              <a:rPr lang="en-US">
                <a:solidFill>
                  <a:srgbClr val="000000"/>
                </a:solidFill>
                <a:latin typeface="Calibri"/>
              </a:rPr>
              <a:t> temp process – computer requests/pulls cur temp data from event bus</a:t>
            </a:r>
            <a:endParaRPr lang="en-US" dirty="0">
              <a:solidFill>
                <a:srgbClr val="000000"/>
              </a:solidFill>
              <a:latin typeface="Calibri"/>
            </a:endParaRPr>
          </a:p>
          <a:p>
            <a:r>
              <a:rPr lang="en-US">
                <a:solidFill>
                  <a:srgbClr val="000000"/>
                </a:solidFill>
                <a:latin typeface="Calibri"/>
              </a:rPr>
              <a:t>Certain non-process components are also included because the processes communicate with them (shown as the paths between components)</a:t>
            </a:r>
          </a:p>
          <a:p>
            <a:r>
              <a:rPr lang="en-US">
                <a:solidFill>
                  <a:srgbClr val="000000"/>
                </a:solidFill>
                <a:latin typeface="Calibri"/>
              </a:rPr>
              <a:t>Examples: database</a:t>
            </a:r>
            <a:endParaRPr lang="en-US" dirty="0">
              <a:solidFill>
                <a:srgbClr val="000000"/>
              </a:solidFill>
              <a:latin typeface="Calibri"/>
            </a:endParaRPr>
          </a:p>
          <a:p>
            <a:r>
              <a:rPr lang="en-US">
                <a:solidFill>
                  <a:srgbClr val="000000"/>
                </a:solidFill>
                <a:latin typeface="Calibri"/>
              </a:rPr>
              <a:t>Sensors send data in a stream to data bus (connector</a:t>
            </a:r>
            <a:r>
              <a:rPr lang="en-US" dirty="0">
                <a:solidFill>
                  <a:srgbClr val="000000"/>
                </a:solidFill>
                <a:latin typeface="Calibri"/>
              </a:rPr>
              <a:t>)</a:t>
            </a:r>
            <a:r>
              <a:rPr lang="en-US">
                <a:solidFill>
                  <a:srgbClr val="000000"/>
                </a:solidFill>
                <a:latin typeface="Calibri"/>
              </a:rPr>
              <a:t> using Simple Sensor Interface Protocol(SSI ). Data Bus then sends data to Event bus and diagnostic bus. Diagnostic bus filters data for errors. Errors are sent to computer </a:t>
            </a:r>
            <a:r>
              <a:rPr lang="en-US" dirty="0">
                <a:solidFill>
                  <a:srgbClr val="000000"/>
                </a:solidFill>
                <a:latin typeface="Calibri"/>
              </a:rPr>
              <a:t>for</a:t>
            </a:r>
            <a:r>
              <a:rPr lang="en-US">
                <a:solidFill>
                  <a:srgbClr val="000000"/>
                </a:solidFill>
                <a:latin typeface="Calibri"/>
              </a:rPr>
              <a:t> storing in status reports (bug reports).</a:t>
            </a:r>
            <a:endParaRPr lang="en-US" dirty="0">
              <a:solidFill>
                <a:srgbClr val="000000"/>
              </a:solidFill>
              <a:latin typeface="Calibri"/>
            </a:endParaRPr>
          </a:p>
          <a:p>
            <a:r>
              <a:rPr lang="en-US">
                <a:solidFill>
                  <a:srgbClr val="000000"/>
                </a:solidFill>
                <a:latin typeface="Calibri"/>
              </a:rPr>
              <a:t>Computer - event bus communication is </a:t>
            </a:r>
            <a:r>
              <a:rPr lang="en-US" dirty="0" err="1">
                <a:solidFill>
                  <a:srgbClr val="000000"/>
                </a:solidFill>
                <a:latin typeface="Calibri"/>
              </a:rPr>
              <a:t>bi-directional.Event</a:t>
            </a:r>
            <a:r>
              <a:rPr lang="en-US">
                <a:solidFill>
                  <a:srgbClr val="000000"/>
                </a:solidFill>
                <a:latin typeface="Calibri"/>
              </a:rPr>
              <a:t> bus pushes sensor data(such as luminosity)to</a:t>
            </a:r>
            <a:r>
              <a:rPr lang="en-US" dirty="0">
                <a:solidFill>
                  <a:srgbClr val="000000"/>
                </a:solidFill>
                <a:latin typeface="Calibri"/>
              </a:rPr>
              <a:t> </a:t>
            </a:r>
            <a:r>
              <a:rPr lang="en-US">
                <a:solidFill>
                  <a:srgbClr val="000000"/>
                </a:solidFill>
                <a:latin typeface="Calibri"/>
              </a:rPr>
              <a:t>computer. In other direction, computer can request (pull) curr temp data from event bus,and</a:t>
            </a:r>
            <a:r>
              <a:rPr lang="en-US" dirty="0">
                <a:solidFill>
                  <a:srgbClr val="000000"/>
                </a:solidFill>
                <a:latin typeface="Calibri"/>
              </a:rPr>
              <a:t> </a:t>
            </a:r>
            <a:r>
              <a:rPr lang="en-US">
                <a:solidFill>
                  <a:srgbClr val="000000"/>
                </a:solidFill>
                <a:latin typeface="Calibri"/>
              </a:rPr>
              <a:t>it will receive the data.</a:t>
            </a:r>
          </a:p>
          <a:p>
            <a:r>
              <a:rPr lang="en-US">
                <a:solidFill>
                  <a:srgbClr val="000000"/>
                </a:solidFill>
                <a:latin typeface="Calibri"/>
              </a:rPr>
              <a:t>Manage Services: GUI elem. User passes control to computer via procedure call. Computer returns services. User makes choice, then manager service passes control to temp control, blower speed, or luminosity(via proc call connectors)</a:t>
            </a:r>
            <a:endParaRPr lang="en-US" dirty="0">
              <a:solidFill>
                <a:srgbClr val="000000"/>
              </a:solidFill>
              <a:latin typeface="Calibri"/>
            </a:endParaRPr>
          </a:p>
          <a:p>
            <a:endParaRPr lang="en-US">
              <a:solidFill>
                <a:srgbClr val="000000"/>
              </a:solidFill>
              <a:latin typeface="Calibri"/>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10</a:t>
            </a:fld>
            <a:endParaRPr lang="en-US"/>
          </a:p>
        </p:txBody>
      </p:sp>
    </p:spTree>
    <p:extLst>
      <p:ext uri="{BB962C8B-B14F-4D97-AF65-F5344CB8AC3E}">
        <p14:creationId xmlns:p14="http://schemas.microsoft.com/office/powerpoint/2010/main" val="384980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Calibri"/>
              </a:rPr>
              <a:t>Pattern</a:t>
            </a:r>
            <a:r>
              <a:rPr lang="en-US">
                <a:solidFill>
                  <a:srgbClr val="000000"/>
                </a:solidFill>
                <a:latin typeface="Calibri"/>
              </a:rPr>
              <a:t> based on independent components that asynchronously emit and receive events, which are communicated over event buses</a:t>
            </a:r>
          </a:p>
          <a:p>
            <a:r>
              <a:rPr lang="en-US">
                <a:solidFill>
                  <a:srgbClr val="000000"/>
                </a:solidFill>
                <a:latin typeface="Calibri"/>
              </a:rPr>
              <a:t>Components can concurrently generate/consume events,and are independent</a:t>
            </a:r>
            <a:endParaRPr lang="en-US" dirty="0">
              <a:solidFill>
                <a:srgbClr val="000000"/>
              </a:solidFill>
              <a:latin typeface="Calibri"/>
            </a:endParaRPr>
          </a:p>
          <a:p>
            <a:r>
              <a:rPr lang="en-US" dirty="0"/>
              <a:t>Loosely</a:t>
            </a:r>
            <a:r>
              <a:rPr lang="en-US"/>
              <a:t> coupled components (such as our various sensors). Event bus to computer communication bi-directional</a:t>
            </a:r>
            <a:endParaRPr lang="en-US" dirty="0"/>
          </a:p>
          <a:p>
            <a:r>
              <a:rPr lang="en-US"/>
              <a:t>   Ambient temp sensor &lt;- data bus &lt;- event bus </a:t>
            </a:r>
            <a:r>
              <a:rPr lang="en-US" dirty="0"/>
              <a:t> </a:t>
            </a:r>
            <a:r>
              <a:rPr lang="en-US"/>
              <a:t>&lt;- computer(pull request initiated by comp)</a:t>
            </a:r>
            <a:endParaRPr lang="en-US" dirty="0"/>
          </a:p>
          <a:p>
            <a:r>
              <a:rPr lang="en-US" dirty="0"/>
              <a:t> </a:t>
            </a:r>
            <a:r>
              <a:rPr lang="en-US"/>
              <a:t>Luminosity sensor -&gt; data bus-&gt;event bus-&gt;computer (pushed from event bus to comp, data from sensor sent in stream)</a:t>
            </a:r>
            <a:r>
              <a:rPr lang="en-US" dirty="0"/>
              <a:t> </a:t>
            </a:r>
          </a:p>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11</a:t>
            </a:fld>
            <a:endParaRPr lang="en-US"/>
          </a:p>
        </p:txBody>
      </p:sp>
    </p:spTree>
    <p:extLst>
      <p:ext uri="{BB962C8B-B14F-4D97-AF65-F5344CB8AC3E}">
        <p14:creationId xmlns:p14="http://schemas.microsoft.com/office/powerpoint/2010/main" val="1302096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Legacy Services : </a:t>
            </a:r>
          </a:p>
          <a:p>
            <a:r>
              <a:rPr lang="en-US"/>
              <a:t>Navigation Services from Google</a:t>
            </a:r>
            <a:endParaRPr lang="en-US">
              <a:solidFill>
                <a:srgbClr val="000000"/>
              </a:solidFill>
              <a:latin typeface="Calibri"/>
            </a:endParaRPr>
          </a:p>
          <a:p>
            <a:r>
              <a:rPr lang="en-US"/>
              <a:t>SunEarthTools API for sun positioning to assist with luminosity adjustment functionality</a:t>
            </a:r>
          </a:p>
          <a:p>
            <a:r>
              <a:rPr lang="en-US"/>
              <a:t>Login, Registration, Remote temp control are in App layer</a:t>
            </a:r>
          </a:p>
          <a:p>
            <a:r>
              <a:rPr lang="en-US" dirty="0"/>
              <a:t>Events</a:t>
            </a:r>
            <a:r>
              <a:rPr lang="en-US"/>
              <a:t>: Temp Updates,Luminosity events, bug reports </a:t>
            </a:r>
          </a:p>
        </p:txBody>
      </p:sp>
      <p:sp>
        <p:nvSpPr>
          <p:cNvPr id="4" name="Slide Number Placeholder 3"/>
          <p:cNvSpPr>
            <a:spLocks noGrp="1"/>
          </p:cNvSpPr>
          <p:nvPr>
            <p:ph type="sldNum" sz="quarter" idx="10"/>
          </p:nvPr>
        </p:nvSpPr>
        <p:spPr/>
        <p:txBody>
          <a:bodyPr/>
          <a:lstStyle/>
          <a:p>
            <a:fld id="{A5D78FC6-CE17-4259-A63C-DDFC12E048FC}" type="slidenum">
              <a:rPr lang="en-US" smtClean="0"/>
              <a:pPr/>
              <a:t>12</a:t>
            </a:fld>
            <a:endParaRPr lang="en-US"/>
          </a:p>
        </p:txBody>
      </p:sp>
    </p:spTree>
    <p:extLst>
      <p:ext uri="{BB962C8B-B14F-4D97-AF65-F5344CB8AC3E}">
        <p14:creationId xmlns:p14="http://schemas.microsoft.com/office/powerpoint/2010/main" val="3114408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13</a:t>
            </a:fld>
            <a:endParaRPr lang="en-US"/>
          </a:p>
        </p:txBody>
      </p:sp>
    </p:spTree>
    <p:extLst>
      <p:ext uri="{BB962C8B-B14F-4D97-AF65-F5344CB8AC3E}">
        <p14:creationId xmlns:p14="http://schemas.microsoft.com/office/powerpoint/2010/main" val="1984804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It illustrates from the programmer’s perspective and is also</a:t>
            </a:r>
            <a:r>
              <a:rPr lang="en-US" sz="1200" baseline="0" dirty="0" smtClean="0"/>
              <a:t> known as implementation view.</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14</a:t>
            </a:fld>
            <a:endParaRPr lang="en-US"/>
          </a:p>
        </p:txBody>
      </p:sp>
    </p:spTree>
    <p:extLst>
      <p:ext uri="{BB962C8B-B14F-4D97-AF65-F5344CB8AC3E}">
        <p14:creationId xmlns:p14="http://schemas.microsoft.com/office/powerpoint/2010/main" val="1592861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Basically</a:t>
            </a:r>
            <a:r>
              <a:rPr lang="en-US" baseline="0" dirty="0"/>
              <a:t> there are 4 Layers and 2 Cross Cutting sections. </a:t>
            </a:r>
          </a:p>
          <a:p>
            <a:endParaRPr lang="en-US" baseline="0" dirty="0"/>
          </a:p>
          <a:p>
            <a:r>
              <a:rPr lang="en-US" b="1" baseline="0" dirty="0"/>
              <a:t>UI: </a:t>
            </a:r>
            <a:r>
              <a:rPr lang="en-US" baseline="0" dirty="0"/>
              <a:t>This </a:t>
            </a:r>
            <a:r>
              <a:rPr lang="en-US" dirty="0"/>
              <a:t>layer provides an interface </a:t>
            </a:r>
            <a:r>
              <a:rPr lang="en-US" baseline="0" dirty="0"/>
              <a:t>for </a:t>
            </a:r>
            <a:r>
              <a:rPr lang="en-US" dirty="0"/>
              <a:t>the </a:t>
            </a:r>
            <a:r>
              <a:rPr lang="en-US" baseline="0" dirty="0"/>
              <a:t>user</a:t>
            </a:r>
            <a:r>
              <a:rPr lang="en-US" dirty="0"/>
              <a:t>. </a:t>
            </a:r>
            <a:r>
              <a:rPr lang="en-US"/>
              <a:t>This allows </a:t>
            </a:r>
            <a:r>
              <a:rPr lang="en-US" baseline="0" smtClean="0"/>
              <a:t>the </a:t>
            </a:r>
            <a:r>
              <a:rPr lang="en-US" dirty="0"/>
              <a:t>user </a:t>
            </a:r>
            <a:r>
              <a:rPr lang="en-US"/>
              <a:t>to communicate </a:t>
            </a:r>
            <a:r>
              <a:rPr lang="en-US" smtClean="0"/>
              <a:t>with </a:t>
            </a:r>
            <a:r>
              <a:rPr lang="en-US" baseline="0" dirty="0"/>
              <a:t>the </a:t>
            </a:r>
            <a:r>
              <a:rPr lang="en-US" dirty="0"/>
              <a:t>application.</a:t>
            </a:r>
            <a:endParaRPr lang="en-US" baseline="0" dirty="0"/>
          </a:p>
          <a:p>
            <a:endParaRPr lang="en-US" dirty="0"/>
          </a:p>
          <a:p>
            <a:r>
              <a:rPr lang="en-US" b="1" baseline="0"/>
              <a:t>User </a:t>
            </a:r>
            <a:r>
              <a:rPr lang="en-US" b="1" baseline="0" dirty="0"/>
              <a:t>Functions: </a:t>
            </a:r>
            <a:r>
              <a:rPr lang="en-US" baseline="0" dirty="0"/>
              <a:t>The functions in this layer are performed by each subsystem controlled by their respective coordinators on the layer above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15</a:t>
            </a:fld>
            <a:endParaRPr lang="en-US"/>
          </a:p>
        </p:txBody>
      </p:sp>
    </p:spTree>
    <p:extLst>
      <p:ext uri="{BB962C8B-B14F-4D97-AF65-F5344CB8AC3E}">
        <p14:creationId xmlns:p14="http://schemas.microsoft.com/office/powerpoint/2010/main" val="537120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Events: </a:t>
            </a:r>
            <a:r>
              <a:rPr lang="en-US" dirty="0"/>
              <a:t>This layer sends triggered events based on data from sensors.</a:t>
            </a:r>
          </a:p>
          <a:p>
            <a:endParaRPr lang="en-US" dirty="0"/>
          </a:p>
          <a:p>
            <a:r>
              <a:rPr lang="en-US" b="1" dirty="0"/>
              <a:t>Data:</a:t>
            </a:r>
            <a:r>
              <a:rPr lang="en-US" dirty="0"/>
              <a:t> This is a data bus that sends and receives data from different devices.</a:t>
            </a:r>
          </a:p>
          <a:p>
            <a:endParaRPr lang="en-US" dirty="0"/>
          </a:p>
          <a:p>
            <a:r>
              <a:rPr lang="en-US" b="1" dirty="0"/>
              <a:t>N/w Stack: </a:t>
            </a:r>
            <a:r>
              <a:rPr lang="en-US" dirty="0"/>
              <a:t>This layer establishes the connection b/w devices.</a:t>
            </a:r>
          </a:p>
          <a:p>
            <a:endParaRPr lang="en-US" dirty="0"/>
          </a:p>
          <a:p>
            <a:r>
              <a:rPr lang="en-US" b="1" dirty="0" err="1"/>
              <a:t>IoT</a:t>
            </a:r>
            <a:r>
              <a:rPr lang="en-US" b="1" dirty="0"/>
              <a:t> Devices: </a:t>
            </a:r>
            <a:r>
              <a:rPr lang="en-US" dirty="0"/>
              <a:t>This layer comprises of sensors and other components </a:t>
            </a:r>
          </a:p>
        </p:txBody>
      </p:sp>
      <p:sp>
        <p:nvSpPr>
          <p:cNvPr id="4" name="Slide Number Placeholder 3"/>
          <p:cNvSpPr>
            <a:spLocks noGrp="1"/>
          </p:cNvSpPr>
          <p:nvPr>
            <p:ph type="sldNum" sz="quarter" idx="10"/>
          </p:nvPr>
        </p:nvSpPr>
        <p:spPr/>
        <p:txBody>
          <a:bodyPr/>
          <a:lstStyle/>
          <a:p>
            <a:fld id="{A5D78FC6-CE17-4259-A63C-DDFC12E048FC}" type="slidenum">
              <a:rPr lang="en-US" smtClean="0"/>
              <a:pPr/>
              <a:t>16</a:t>
            </a:fld>
            <a:endParaRPr lang="en-US"/>
          </a:p>
        </p:txBody>
      </p:sp>
    </p:spTree>
    <p:extLst>
      <p:ext uri="{BB962C8B-B14F-4D97-AF65-F5344CB8AC3E}">
        <p14:creationId xmlns:p14="http://schemas.microsoft.com/office/powerpoint/2010/main" val="172150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UI</a:t>
            </a:r>
            <a:r>
              <a:rPr lang="en-US"/>
              <a:t> Layer consists of 4 modules. 4</a:t>
            </a:r>
            <a:r>
              <a:rPr lang="en-US" baseline="30000"/>
              <a:t>th</a:t>
            </a:r>
            <a:r>
              <a:rPr lang="en-US"/>
              <a:t> module is Web Module(it helps in invitation process)</a:t>
            </a:r>
          </a:p>
          <a:p>
            <a:endParaRPr lang="en-US" dirty="0"/>
          </a:p>
          <a:p>
            <a:r>
              <a:rPr lang="en-US" b="1"/>
              <a:t>Get user:</a:t>
            </a:r>
            <a:r>
              <a:rPr lang="en-US"/>
              <a:t> This module gets the user preferences when a user is logged in( seat adjustments, steering adjustment, temp etc.)</a:t>
            </a:r>
            <a:endParaRPr lang="en-US" dirty="0"/>
          </a:p>
          <a:p>
            <a:endParaRPr lang="en-US" dirty="0"/>
          </a:p>
          <a:p>
            <a:r>
              <a:rPr lang="en-US" b="1"/>
              <a:t>Toggle mode: </a:t>
            </a:r>
            <a:r>
              <a:rPr lang="en-US"/>
              <a:t>It switches b/w manual and semi-auto.</a:t>
            </a:r>
            <a:endParaRPr lang="en-US" dirty="0"/>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17</a:t>
            </a:fld>
            <a:endParaRPr lang="en-US"/>
          </a:p>
        </p:txBody>
      </p:sp>
    </p:spTree>
    <p:extLst>
      <p:ext uri="{BB962C8B-B14F-4D97-AF65-F5344CB8AC3E}">
        <p14:creationId xmlns:p14="http://schemas.microsoft.com/office/powerpoint/2010/main" val="2654382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list of procedures and steps,</a:t>
            </a:r>
            <a:r>
              <a:rPr lang="en-US" baseline="0" dirty="0"/>
              <a:t> or a lecture slide with media.</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18</a:t>
            </a:fld>
            <a:endParaRPr lang="en-US"/>
          </a:p>
        </p:txBody>
      </p:sp>
    </p:spTree>
    <p:extLst>
      <p:ext uri="{BB962C8B-B14F-4D97-AF65-F5344CB8AC3E}">
        <p14:creationId xmlns:p14="http://schemas.microsoft.com/office/powerpoint/2010/main" val="62274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physical view displays the components and nodes that are required for the working of software that is built for this project. This view describes various physical components such as user devices, various types of servers, databases and connections between them. </a:t>
            </a:r>
          </a:p>
        </p:txBody>
      </p:sp>
      <p:sp>
        <p:nvSpPr>
          <p:cNvPr id="4" name="Slide Number Placeholder 3"/>
          <p:cNvSpPr>
            <a:spLocks noGrp="1"/>
          </p:cNvSpPr>
          <p:nvPr>
            <p:ph type="sldNum" sz="quarter" idx="10"/>
          </p:nvPr>
        </p:nvSpPr>
        <p:spPr/>
        <p:txBody>
          <a:bodyPr/>
          <a:lstStyle/>
          <a:p>
            <a:fld id="{A5D78FC6-CE17-4259-A63C-DDFC12E048FC}" type="slidenum">
              <a:rPr lang="en-US" smtClean="0"/>
              <a:pPr/>
              <a:t>19</a:t>
            </a:fld>
            <a:endParaRPr lang="en-US"/>
          </a:p>
        </p:txBody>
      </p:sp>
    </p:spTree>
    <p:extLst>
      <p:ext uri="{BB962C8B-B14F-4D97-AF65-F5344CB8AC3E}">
        <p14:creationId xmlns:p14="http://schemas.microsoft.com/office/powerpoint/2010/main" val="1430357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Calibri"/>
              </a:rPr>
              <a:t>We're always reading that there are literally hundreds of technologies used in building a </a:t>
            </a:r>
            <a:r>
              <a:rPr lang="en-US">
                <a:latin typeface="Calibri"/>
              </a:rPr>
              <a:t>connected </a:t>
            </a:r>
            <a:r>
              <a:rPr lang="en-US" dirty="0">
                <a:latin typeface="Calibri"/>
              </a:rPr>
              <a:t>car</a:t>
            </a:r>
            <a:r>
              <a:rPr lang="en-US">
                <a:latin typeface="Calibri"/>
              </a:rPr>
              <a:t>. Few months </a:t>
            </a:r>
            <a:r>
              <a:rPr lang="en-US" dirty="0">
                <a:latin typeface="Calibri"/>
              </a:rPr>
              <a:t>ago, I had no inkling what a connected car is and I was completely stumped by the variety of features provided by the IOT connected devices that would swarm up on our roads  in  our near future. What are they? How convenient and easy to use would those features provided by the  technologies </a:t>
            </a:r>
            <a:r>
              <a:rPr lang="en-US">
                <a:latin typeface="Calibri"/>
              </a:rPr>
              <a:t>would </a:t>
            </a:r>
            <a:r>
              <a:rPr lang="en-US" dirty="0">
                <a:latin typeface="Calibri"/>
              </a:rPr>
              <a:t>be</a:t>
            </a:r>
            <a:r>
              <a:rPr lang="en-US">
                <a:latin typeface="Calibri"/>
              </a:rPr>
              <a:t>? And what made them knocking on our doors?</a:t>
            </a:r>
            <a:endParaRPr lang="en-US" dirty="0">
              <a:latin typeface="Calibri"/>
            </a:endParaRPr>
          </a:p>
          <a:p>
            <a:endParaRPr lang="en-US" dirty="0">
              <a:latin typeface="Calibri"/>
            </a:endParaRPr>
          </a:p>
          <a:p>
            <a:r>
              <a:rPr lang="en-US" dirty="0">
                <a:latin typeface="Calibri"/>
              </a:rPr>
              <a:t>And here are our 2 cents in building an "environmental conditions module" for the  </a:t>
            </a:r>
            <a:r>
              <a:rPr lang="en-US">
                <a:latin typeface="Calibri"/>
              </a:rPr>
              <a:t>Connected </a:t>
            </a:r>
            <a:r>
              <a:rPr lang="en-US" dirty="0">
                <a:latin typeface="Calibri"/>
              </a:rPr>
              <a:t>cars</a:t>
            </a:r>
            <a:r>
              <a:rPr lang="en-US">
                <a:latin typeface="Calibri"/>
              </a:rPr>
              <a:t>, assuming everyone </a:t>
            </a:r>
            <a:r>
              <a:rPr lang="en-US" dirty="0">
                <a:latin typeface="Calibri"/>
              </a:rPr>
              <a:t>is familiar with 4+1 model architecture, I start with the Logical view and what made us go with these options.</a:t>
            </a:r>
          </a:p>
          <a:p>
            <a:endParaRPr lang="en-US" dirty="0">
              <a:latin typeface="Calibri"/>
            </a:endParaRPr>
          </a:p>
          <a:p>
            <a:pPr marL="171450" indent="-171450">
              <a:buFont typeface="Arial" panose="020B0604020202020204" pitchFamily="34" charset="0"/>
              <a:buChar char="•"/>
            </a:pPr>
            <a:r>
              <a:rPr lang="en-US" dirty="0">
                <a:latin typeface="Calibri"/>
              </a:rPr>
              <a:t>What</a:t>
            </a:r>
            <a:r>
              <a:rPr lang="en-US">
                <a:latin typeface="Calibri"/>
              </a:rPr>
              <a:t> does the word "Environmental Conditions" mean for the connected car?</a:t>
            </a:r>
            <a:r>
              <a:rPr lang="en-US" dirty="0">
                <a:latin typeface="Calibri"/>
              </a:rPr>
              <a:t>  </a:t>
            </a:r>
          </a:p>
          <a:p>
            <a:pPr marL="171450" indent="-171450">
              <a:buFont typeface="Arial" panose="020B0604020202020204" pitchFamily="34" charset="0"/>
              <a:buChar char="•"/>
            </a:pPr>
            <a:r>
              <a:rPr lang="en-US">
                <a:latin typeface="Calibri"/>
              </a:rPr>
              <a:t>What significant requirements exist in building this module?</a:t>
            </a:r>
            <a:endParaRPr lang="en-US" dirty="0">
              <a:latin typeface="Calibri"/>
            </a:endParaRPr>
          </a:p>
          <a:p>
            <a:endParaRPr lang="en-US" dirty="0">
              <a:latin typeface="Calibri"/>
            </a:endParaRPr>
          </a:p>
          <a:p>
            <a:endParaRPr lang="en-US" dirty="0">
              <a:latin typeface="Calibri"/>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devices are physical endpoints through which user can access the</a:t>
            </a:r>
            <a:r>
              <a:rPr lang="en-US" baseline="0" dirty="0"/>
              <a:t> functionality.  We assume to have thousands of users using this module, so we need to have a load balancer, ESB, Enterprise service bus, is used as a load balancer and also interacts with responses from server to direct the response from server. You must have seen User Management in the previous slides, which would require a server to do all the functions specified in the function </a:t>
            </a:r>
            <a:r>
              <a:rPr lang="en-US" baseline="0" dirty="0" smtClean="0"/>
              <a:t>layer. This is an application server which connects to user database that holds the information of users.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20</a:t>
            </a:fld>
            <a:endParaRPr lang="en-US"/>
          </a:p>
        </p:txBody>
      </p:sp>
    </p:spTree>
    <p:extLst>
      <p:ext uri="{BB962C8B-B14F-4D97-AF65-F5344CB8AC3E}">
        <p14:creationId xmlns:p14="http://schemas.microsoft.com/office/powerpoint/2010/main" val="13837425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21</a:t>
            </a:fld>
            <a:endParaRPr lang="en-US"/>
          </a:p>
        </p:txBody>
      </p:sp>
    </p:spTree>
    <p:extLst>
      <p:ext uri="{BB962C8B-B14F-4D97-AF65-F5344CB8AC3E}">
        <p14:creationId xmlns:p14="http://schemas.microsoft.com/office/powerpoint/2010/main" val="1487143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Dare</a:t>
            </a:r>
            <a:r>
              <a:rPr lang="en-US" baseline="0" dirty="0" smtClean="0"/>
              <a:t> ask questions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Temperature control --&gt; Internal temperature &amp; Surface temperature  </a:t>
            </a:r>
          </a:p>
          <a:p>
            <a:pPr marL="171450" indent="-171450">
              <a:buFont typeface="Arial" panose="020B0604020202020204" pitchFamily="34" charset="0"/>
              <a:buChar char="•"/>
            </a:pPr>
            <a:r>
              <a:rPr lang="en-US"/>
              <a:t>The ambient (ATC) or outside air temperature sensor is an (NTC) negative temperature coefficient sensor that informs the semi automatic/automatic temperature control system of outside air temperature. The NTC sensor’s resistance decreases as the outside air temperature increases. The computer uses this input, along with other in-car temperature sensors to control temperature and blower speed. When there’s a problem with this </a:t>
            </a:r>
            <a:r>
              <a:rPr lang="en-US" smtClean="0"/>
              <a:t>sensor</a:t>
            </a:r>
            <a:endParaRPr lang="en-US"/>
          </a:p>
          <a:p>
            <a:pPr marL="171450" indent="-171450">
              <a:buFont typeface="Arial" panose="020B0604020202020204" pitchFamily="34" charset="0"/>
              <a:buChar char="•"/>
            </a:pPr>
            <a:r>
              <a:rPr lang="en-US"/>
              <a:t>GPS linked climate control system communicated with GPS linked solar sensor that determines the position of the sun relative to the driver&amp; passenger I.e it uses the global satellites to tell dual-zone climate control system to keep sunny side of car cool.</a:t>
            </a:r>
          </a:p>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3</a:t>
            </a:fld>
            <a:endParaRPr lang="en-US"/>
          </a:p>
        </p:txBody>
      </p:sp>
    </p:spTree>
    <p:extLst>
      <p:ext uri="{BB962C8B-B14F-4D97-AF65-F5344CB8AC3E}">
        <p14:creationId xmlns:p14="http://schemas.microsoft.com/office/powerpoint/2010/main" val="3618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maximize passenger comfort on short trips or long, the TLX features a dual-zone, automatic climate control, allowing the driver and front passenger to adjust their own temperature and airflow settings. With the Technology Package and above, a solar sensor measures the sun’s intensity to determine its impact on interior temperature. The GPS receiver on the Acura Navigation System</a:t>
            </a:r>
            <a:r>
              <a:rPr lang="en-US" sz="1200" b="1" i="0" kern="1200" baseline="30000" dirty="0" smtClean="0">
                <a:solidFill>
                  <a:schemeClr val="tx1"/>
                </a:solidFill>
                <a:effectLst/>
                <a:latin typeface="+mn-lt"/>
                <a:ea typeface="+mn-ea"/>
                <a:cs typeface="+mn-cs"/>
              </a:rPr>
              <a:t>10</a:t>
            </a:r>
            <a:r>
              <a:rPr lang="en-US" sz="1200" b="0" i="0" kern="1200" dirty="0" smtClean="0">
                <a:solidFill>
                  <a:schemeClr val="tx1"/>
                </a:solidFill>
                <a:effectLst/>
                <a:latin typeface="+mn-lt"/>
                <a:ea typeface="+mn-ea"/>
                <a:cs typeface="+mn-cs"/>
              </a:rPr>
              <a:t> tracks the sun’s position relative to the car.</a:t>
            </a:r>
          </a:p>
          <a:p>
            <a:r>
              <a:rPr lang="en-US" sz="1200" b="0" i="0" kern="1200" dirty="0" smtClean="0">
                <a:solidFill>
                  <a:schemeClr val="tx1"/>
                </a:solidFill>
                <a:effectLst/>
                <a:latin typeface="+mn-lt"/>
                <a:ea typeface="+mn-ea"/>
                <a:cs typeface="+mn-cs"/>
              </a:rPr>
              <a:t>As you approach, the TLX detects which remote you have and automatically sets your preferred climate-control settings.</a:t>
            </a:r>
          </a:p>
          <a:p>
            <a:r>
              <a:rPr lang="en-US" sz="1200" b="0" i="0" kern="1200" dirty="0" smtClean="0">
                <a:solidFill>
                  <a:schemeClr val="tx1"/>
                </a:solidFill>
                <a:effectLst/>
                <a:latin typeface="+mn-lt"/>
                <a:ea typeface="+mn-ea"/>
                <a:cs typeface="+mn-cs"/>
              </a:rPr>
              <a:t>When driving alone, all climate zones can synchronize to a single setting.</a:t>
            </a:r>
          </a:p>
          <a:p>
            <a:r>
              <a:rPr lang="en-US" sz="1200" b="0" i="0" kern="1200" dirty="0" smtClean="0">
                <a:solidFill>
                  <a:schemeClr val="tx1"/>
                </a:solidFill>
                <a:effectLst/>
                <a:latin typeface="+mn-lt"/>
                <a:ea typeface="+mn-ea"/>
                <a:cs typeface="+mn-cs"/>
              </a:rPr>
              <a:t>Adjustable vents behind the center console allow rear passengers to direct and control airflow.</a:t>
            </a:r>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a:t>
            </a:fld>
            <a:endParaRPr lang="en-US"/>
          </a:p>
        </p:txBody>
      </p:sp>
    </p:spTree>
    <p:extLst>
      <p:ext uri="{BB962C8B-B14F-4D97-AF65-F5344CB8AC3E}">
        <p14:creationId xmlns:p14="http://schemas.microsoft.com/office/powerpoint/2010/main" val="2178777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a:t>
            </a:r>
            <a:r>
              <a:rPr lang="en-US"/>
              <a:t> the features provided are both automatic and manual, user can control manually and computer performs automatic changes, user have also access to these features in use case</a:t>
            </a:r>
            <a:endParaRPr lang="en-US" dirty="0"/>
          </a:p>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6</a:t>
            </a:fld>
            <a:endParaRPr lang="en-US"/>
          </a:p>
        </p:txBody>
      </p:sp>
    </p:spTree>
    <p:extLst>
      <p:ext uri="{BB962C8B-B14F-4D97-AF65-F5344CB8AC3E}">
        <p14:creationId xmlns:p14="http://schemas.microsoft.com/office/powerpoint/2010/main" val="1391671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a:t>
            </a:r>
            <a:r>
              <a:rPr lang="en-US" dirty="0"/>
              <a:t>applaud the person who came up with an idea of taking up the project of Electronic nose which we'd be using in our connected cars.</a:t>
            </a:r>
          </a:p>
          <a:p>
            <a:endParaRPr lang="en-US" dirty="0"/>
          </a:p>
          <a:p>
            <a:pPr marL="171450" indent="-171450">
              <a:buFont typeface="Arial" panose="020B0604020202020204" pitchFamily="34" charset="0"/>
              <a:buChar char="•"/>
            </a:pPr>
            <a:r>
              <a:rPr lang="en-US" dirty="0" smtClean="0"/>
              <a:t>Air </a:t>
            </a:r>
            <a:r>
              <a:rPr lang="en-US" dirty="0"/>
              <a:t>Quality sensor checks for pollutants inside the car such as CO / HC /NOX or other  Volatile Organic Compounds. </a:t>
            </a:r>
          </a:p>
          <a:p>
            <a:endParaRPr lang="en-US" dirty="0"/>
          </a:p>
          <a:p>
            <a:pPr marL="171450" indent="-171450">
              <a:buFont typeface="Arial" panose="020B0604020202020204" pitchFamily="34" charset="0"/>
              <a:buChar char="•"/>
            </a:pPr>
            <a:r>
              <a:rPr lang="en-US" b="1" u="sng" dirty="0" smtClean="0"/>
              <a:t>Google</a:t>
            </a:r>
            <a:r>
              <a:rPr lang="en-US" b="1" u="sng" baseline="0" dirty="0" smtClean="0"/>
              <a:t> NEST </a:t>
            </a:r>
            <a:endParaRPr lang="en-US" dirty="0"/>
          </a:p>
          <a:p>
            <a:pPr marL="171450" indent="-171450">
              <a:buFont typeface="Arial" panose="020B0604020202020204" pitchFamily="34" charset="0"/>
              <a:buChar char="•"/>
            </a:pPr>
            <a:r>
              <a:rPr lang="en-US" dirty="0"/>
              <a:t>When ignition is turned off a memory circuit stores previous settings </a:t>
            </a:r>
          </a:p>
          <a:p>
            <a:pPr marL="171450" indent="-171450">
              <a:buFont typeface="Arial" panose="020B0604020202020204" pitchFamily="34" charset="0"/>
              <a:buChar char="•"/>
            </a:pPr>
            <a:r>
              <a:rPr lang="en-US" dirty="0"/>
              <a:t>The blower controls convert low – current signals to high-current feed in the blower motor. The speed is controlled using a power transistor circuit</a:t>
            </a:r>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7</a:t>
            </a:fld>
            <a:endParaRPr lang="en-US"/>
          </a:p>
        </p:txBody>
      </p:sp>
    </p:spTree>
    <p:extLst>
      <p:ext uri="{BB962C8B-B14F-4D97-AF65-F5344CB8AC3E}">
        <p14:creationId xmlns:p14="http://schemas.microsoft.com/office/powerpoint/2010/main" val="2592879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8</a:t>
            </a:fld>
            <a:endParaRPr lang="en-US"/>
          </a:p>
        </p:txBody>
      </p:sp>
    </p:spTree>
    <p:extLst>
      <p:ext uri="{BB962C8B-B14F-4D97-AF65-F5344CB8AC3E}">
        <p14:creationId xmlns:p14="http://schemas.microsoft.com/office/powerpoint/2010/main" val="3525555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Describes</a:t>
            </a:r>
            <a:r>
              <a:rPr lang="en-US"/>
              <a:t> view of the architecture that includes running processes and instantiated objects that exist in the system. It describes important concurrency and synchronization issues.</a:t>
            </a:r>
          </a:p>
          <a:p>
            <a:endParaRPr lang="en-US" dirty="0"/>
          </a:p>
          <a:p>
            <a:r>
              <a:rPr lang="en-US"/>
              <a:t>Set of independently executing logical networks of communicating programs(processes)</a:t>
            </a:r>
          </a:p>
          <a:p>
            <a:endParaRPr lang="en-US" dirty="0"/>
          </a:p>
          <a:p>
            <a:r>
              <a:rPr lang="en-US"/>
              <a:t>Classes/subsystems from logical view will be mapped onto processes</a:t>
            </a:r>
            <a:endParaRPr lang="en-US" dirty="0"/>
          </a:p>
          <a:p>
            <a:endParaRPr lang="en-US" dirty="0"/>
          </a:p>
          <a:p>
            <a:r>
              <a:rPr lang="en-US" smtClean="0"/>
              <a:t>Qual</a:t>
            </a:r>
            <a:r>
              <a:rPr lang="en-US"/>
              <a:t> Attrib: Availability, Usability, Connectivity, Interoperability</a:t>
            </a:r>
          </a:p>
        </p:txBody>
      </p:sp>
      <p:sp>
        <p:nvSpPr>
          <p:cNvPr id="4" name="Slide Number Placeholder 3"/>
          <p:cNvSpPr>
            <a:spLocks noGrp="1"/>
          </p:cNvSpPr>
          <p:nvPr>
            <p:ph type="sldNum" sz="quarter" idx="10"/>
          </p:nvPr>
        </p:nvSpPr>
        <p:spPr/>
        <p:txBody>
          <a:bodyPr/>
          <a:lstStyle/>
          <a:p>
            <a:fld id="{A5D78FC6-CE17-4259-A63C-DDFC12E048FC}" type="slidenum">
              <a:rPr lang="en-US" smtClean="0"/>
              <a:pPr/>
              <a:t>9</a:t>
            </a:fld>
            <a:endParaRPr lang="en-US"/>
          </a:p>
        </p:txBody>
      </p:sp>
    </p:spTree>
    <p:extLst>
      <p:ext uri="{BB962C8B-B14F-4D97-AF65-F5344CB8AC3E}">
        <p14:creationId xmlns:p14="http://schemas.microsoft.com/office/powerpoint/2010/main" val="2875898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bright="42000" contrast="-68000"/>
          </a:blip>
          <a:srcRect/>
          <a:stretch>
            <a:fillRect l="-30000" t="-20000" r="-2000" b="12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a:prstGeom prst="rect">
            <a:avLst/>
          </a:prstGeo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743653DA-8BF4-4869-96FE-9BCF43372D46}" type="datetime8">
              <a:rPr lang="en-US" smtClean="0"/>
              <a:pPr algn="ctr"/>
              <a:t>4/26/17 4:33 PM</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lumMod val="85000"/>
            <a:alpha val="37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89560"/>
            <a:ext cx="8153400" cy="9906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4/26/17 4:33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solidFill>
          <a:schemeClr val="bg1">
            <a:lumMod val="85000"/>
            <a:alpha val="37000"/>
          </a:schemeClr>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a:prstGeom prst="rect">
            <a:avLst/>
          </a:prstGeo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8D3816DF-213E-421B-92D3-C068DBB023D6}" type="datetime8">
              <a:rPr lang="en-US" smtClean="0">
                <a:solidFill>
                  <a:schemeClr val="tx2"/>
                </a:solidFill>
              </a:rPr>
              <a:pPr/>
              <a:t>4/26/17 4:33 PM</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lumMod val="85000"/>
            <a:alpha val="37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a:prstGeom prst="rect">
            <a:avLst/>
          </a:prstGeo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B7129108-AC8D-4212-9283-60D9E99BF07A}" type="datetime8">
              <a:rPr lang="en-US" smtClean="0"/>
              <a:pPr/>
              <a:t>4/26/17 4:33 PM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lumMod val="85000"/>
            <a:alpha val="37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a:prstGeom prst="rect">
            <a:avLst/>
          </a:prstGeo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p>
            <a:fld id="{B6DED3D3-6235-4F4C-B439-DF277FB555A7}" type="datetime8">
              <a:rPr lang="en-US" smtClean="0"/>
              <a:pPr/>
              <a:t>4/26/17 4:33 PM</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lumMod val="85000"/>
            <a:alpha val="37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89560"/>
            <a:ext cx="8153400" cy="990600"/>
          </a:xfrm>
          <a:prstGeom prst="rect">
            <a:avLst/>
          </a:prstGeom>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3B5F1E3E-4B2F-4895-B65E-28B2E64F39F6}" type="datetime8">
              <a:rPr lang="en-US" smtClean="0"/>
              <a:pPr/>
              <a:t>4/26/17 4:33 PM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lumMod val="85000"/>
            <a:alpha val="37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a:prstGeom prst="rect">
            <a:avLst/>
          </a:prstGeom>
        </p:spPr>
        <p:txBody>
          <a:bodyPr anchor="ctr"/>
          <a:lstStyle>
            <a:lvl1pPr>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63085435-8225-4333-BFFA-0096413F0D76}" type="datetime8">
              <a:rPr lang="en-US" smtClean="0"/>
              <a:pPr/>
              <a:t>4/26/17 4:33 PM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lumMod val="85000"/>
            <a:alpha val="37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89560"/>
            <a:ext cx="8153400" cy="9906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83C494-2A87-468C-A21B-CB14FB9ABB00}" type="datetime8">
              <a:rPr lang="en-US" smtClean="0"/>
              <a:pPr/>
              <a:t>4/26/17 4:33 PM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bg>
      <p:bgPr>
        <a:solidFill>
          <a:schemeClr val="bg1">
            <a:lumMod val="85000"/>
            <a:alpha val="37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4/26/17 4:33 PM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
        <p:nvSpPr>
          <p:cNvPr id="5" name="Content Placeholder 8"/>
          <p:cNvSpPr>
            <a:spLocks noGrp="1"/>
          </p:cNvSpPr>
          <p:nvPr>
            <p:ph sz="quarter" idx="1"/>
          </p:nvPr>
        </p:nvSpPr>
        <p:spPr>
          <a:xfrm>
            <a:off x="533400" y="533400"/>
            <a:ext cx="8229600" cy="5486400"/>
          </a:xfrm>
        </p:spPr>
        <p:txBody>
          <a:bodyPr/>
          <a:lstStyle/>
          <a:p>
            <a:pPr lvl="0"/>
            <a:r>
              <a:rPr lang="en-US"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lumMod val="85000"/>
            <a:alpha val="37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a:prstGeom prst="rect">
            <a:avLst/>
          </a:prstGeo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4/26/17 4:33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sm_pencil.png"/>
          <p:cNvPicPr>
            <a:picLocks noChangeAspect="1"/>
          </p:cNvPicPr>
          <p:nvPr userDrawn="1"/>
        </p:nvPicPr>
        <p:blipFill>
          <a:blip r:embed="rId2"/>
          <a:stretch>
            <a:fillRect/>
          </a:stretch>
        </p:blipFill>
        <p:spPr>
          <a:xfrm>
            <a:off x="612648" y="1755648"/>
            <a:ext cx="1615307" cy="2145615"/>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lumMod val="85000"/>
            <a:alpha val="37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a:prstGeom prst="rect">
            <a:avLst/>
          </a:prstGeom>
        </p:spPr>
        <p:txBody>
          <a:bodyPr anchor="ctr"/>
          <a:lstStyle>
            <a:lvl1pPr algn="l">
              <a:buNone/>
              <a:defRPr sz="2800" b="0">
                <a:solidFill>
                  <a:srgbClr val="FFFFFF"/>
                </a:solidFill>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51E20EC5-AC53-4169-941E-EDF10CD23748}" type="datetime8">
              <a:rPr lang="en-US" smtClean="0"/>
              <a:pPr/>
              <a:t>4/26/17 4:33 PM</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smtClean="0"/>
              <a:t>Drag picture to placeholder or click icon to add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752600"/>
            <a:ext cx="8150352" cy="4343400"/>
          </a:xfrm>
          <a:prstGeom prst="rect">
            <a:avLst/>
          </a:prstGeom>
        </p:spPr>
        <p:txBody>
          <a:bodyPr vert="horz">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4/26/17 4:33 PM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userDrawn="1"/>
        </p:nvSpPr>
        <p:spPr bwMode="white">
          <a:xfrm>
            <a:off x="0" y="128016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userDrawn="1"/>
        </p:nvSpPr>
        <p:spPr>
          <a:xfrm>
            <a:off x="0" y="132588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userDrawn="1"/>
        </p:nvSpPr>
        <p:spPr>
          <a:xfrm>
            <a:off x="590550" y="132588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325880"/>
            <a:ext cx="533400" cy="228600"/>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0.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4000"/>
            <a:lum/>
            <a:extLst/>
          </a:blip>
          <a:srcRect/>
          <a:stretch>
            <a:fillRect l="-17000" r="-17000"/>
          </a:stretch>
        </a:blipFill>
        <a:effectLst/>
      </p:bgPr>
    </p:bg>
    <p:spTree>
      <p:nvGrpSpPr>
        <p:cNvPr id="1" name=""/>
        <p:cNvGrpSpPr/>
        <p:nvPr/>
      </p:nvGrpSpPr>
      <p:grpSpPr>
        <a:xfrm>
          <a:off x="0" y="0"/>
          <a:ext cx="0" cy="0"/>
          <a:chOff x="0" y="0"/>
          <a:chExt cx="0" cy="0"/>
        </a:xfrm>
      </p:grpSpPr>
      <p:sp>
        <p:nvSpPr>
          <p:cNvPr id="2" name="Rectangle 1"/>
          <p:cNvSpPr>
            <a:spLocks noGrp="1"/>
          </p:cNvSpPr>
          <p:nvPr>
            <p:ph type="ctrTitle"/>
          </p:nvPr>
        </p:nvSpPr>
        <p:spPr>
          <a:xfrm>
            <a:off x="2565400" y="4267200"/>
            <a:ext cx="6477000" cy="1447800"/>
          </a:xfrm>
          <a:noFill/>
          <a:ln>
            <a:noFill/>
          </a:ln>
        </p:spPr>
        <p:txBody>
          <a:bodyPr anchor="b">
            <a:normAutofit/>
          </a:bodyPr>
          <a:lstStyle/>
          <a:p>
            <a:pPr algn="r"/>
            <a:r>
              <a:rPr lang="en-US" cap="none" spc="-150" dirty="0" smtClean="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Pr>
              <a:t>Environmental Conditions</a:t>
            </a:r>
            <a:endParaRPr lang="en-US" cap="none" spc="-150"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3" name="Rectangle 2"/>
          <p:cNvSpPr>
            <a:spLocks noGrp="1"/>
          </p:cNvSpPr>
          <p:nvPr>
            <p:ph type="subTitle" idx="1"/>
          </p:nvPr>
        </p:nvSpPr>
        <p:spPr/>
        <p:txBody>
          <a:bodyPr numCol="2">
            <a:noAutofit/>
          </a:bodyPr>
          <a:lstStyle/>
          <a:p>
            <a:pPr algn="ctr"/>
            <a:endParaRPr lang="en-US" sz="1800" dirty="0"/>
          </a:p>
          <a:p>
            <a:pPr algn="ctr"/>
            <a:r>
              <a:rPr lang="en-US" sz="1800" dirty="0"/>
              <a:t>Sharavan Koushik</a:t>
            </a:r>
          </a:p>
          <a:p>
            <a:pPr algn="ctr"/>
            <a:r>
              <a:rPr lang="en-US" sz="1800" dirty="0"/>
              <a:t>Sai</a:t>
            </a:r>
            <a:r>
              <a:rPr lang="en-US" sz="1800"/>
              <a:t> Krishna</a:t>
            </a:r>
            <a:endParaRPr lang="en-US" sz="1800" dirty="0"/>
          </a:p>
          <a:p>
            <a:pPr algn="ctr"/>
            <a:endParaRPr lang="en-US" sz="1800" dirty="0"/>
          </a:p>
          <a:p>
            <a:pPr algn="ctr"/>
            <a:endParaRPr lang="en-US" sz="1800" dirty="0"/>
          </a:p>
          <a:p>
            <a:pPr algn="ctr"/>
            <a:r>
              <a:rPr lang="en-US" sz="1800" dirty="0"/>
              <a:t>Kaushik Vadlamani</a:t>
            </a:r>
          </a:p>
          <a:p>
            <a:pPr algn="ctr"/>
            <a:r>
              <a:rPr lang="en-US" sz="1800" dirty="0"/>
              <a:t>Vineeth </a:t>
            </a:r>
            <a:br>
              <a:rPr lang="en-US" sz="1800" dirty="0"/>
            </a:br>
            <a:endParaRPr 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7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3413" y="228600"/>
            <a:ext cx="8153400" cy="990600"/>
          </a:xfrm>
        </p:spPr>
        <p:txBody>
          <a:bodyPr/>
          <a:lstStyle/>
          <a:p>
            <a:pPr algn="ctr"/>
            <a:r>
              <a:rPr lang="en-US" smtClean="0"/>
              <a:t>Process </a:t>
            </a:r>
            <a:r>
              <a:rPr lang="en-US"/>
              <a:t>View Diagram</a:t>
            </a:r>
            <a:endParaRPr lang="en-US" dirty="0"/>
          </a:p>
        </p:txBody>
      </p:sp>
      <p:pic>
        <p:nvPicPr>
          <p:cNvPr id="6" name="Picture 6"/>
          <p:cNvPicPr>
            <a:picLocks noChangeAspect="1"/>
          </p:cNvPicPr>
          <p:nvPr/>
        </p:nvPicPr>
        <p:blipFill>
          <a:blip r:embed="rId3"/>
          <a:stretch>
            <a:fillRect/>
          </a:stretch>
        </p:blipFill>
        <p:spPr>
          <a:xfrm>
            <a:off x="275161" y="1836738"/>
            <a:ext cx="8511652" cy="4416425"/>
          </a:xfrm>
          <a:prstGeom prst="rect">
            <a:avLst/>
          </a:prstGeom>
        </p:spPr>
      </p:pic>
    </p:spTree>
    <p:extLst>
      <p:ext uri="{BB962C8B-B14F-4D97-AF65-F5344CB8AC3E}">
        <p14:creationId xmlns:p14="http://schemas.microsoft.com/office/powerpoint/2010/main" val="23623084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7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Architectural Style/Pattern</a:t>
            </a:r>
            <a:endParaRPr lang="en-US"/>
          </a:p>
        </p:txBody>
      </p:sp>
      <p:sp>
        <p:nvSpPr>
          <p:cNvPr id="3" name="Content Placeholder 2"/>
          <p:cNvSpPr>
            <a:spLocks noGrp="1"/>
          </p:cNvSpPr>
          <p:nvPr>
            <p:ph sz="quarter" idx="1"/>
          </p:nvPr>
        </p:nvSpPr>
        <p:spPr>
          <a:xfrm>
            <a:off x="612648" y="1905000"/>
            <a:ext cx="8153400" cy="4495800"/>
          </a:xfrm>
        </p:spPr>
        <p:txBody>
          <a:bodyPr vert="horz" anchor="t">
            <a:normAutofit/>
          </a:bodyPr>
          <a:lstStyle/>
          <a:p>
            <a:r>
              <a:rPr lang="en-US" sz="2200" dirty="0"/>
              <a:t>Event-Based Pattern was used for our project</a:t>
            </a:r>
          </a:p>
          <a:p>
            <a:endParaRPr lang="en-US" sz="2200" dirty="0">
              <a:solidFill>
                <a:srgbClr val="000000"/>
              </a:solidFill>
            </a:endParaRPr>
          </a:p>
          <a:p>
            <a:r>
              <a:rPr lang="en-US" sz="2200" dirty="0">
                <a:solidFill>
                  <a:srgbClr val="000000"/>
                </a:solidFill>
              </a:rPr>
              <a:t>The various sensors and services are independent</a:t>
            </a:r>
          </a:p>
          <a:p>
            <a:pPr marL="0" indent="0">
              <a:buNone/>
            </a:pPr>
            <a:endParaRPr lang="en-US" sz="2200" dirty="0">
              <a:solidFill>
                <a:srgbClr val="000000"/>
              </a:solidFill>
            </a:endParaRPr>
          </a:p>
          <a:p>
            <a:r>
              <a:rPr lang="en-US" sz="2200" dirty="0">
                <a:solidFill>
                  <a:srgbClr val="000000"/>
                </a:solidFill>
              </a:rPr>
              <a:t>Sensor related events transmitted asynchronously</a:t>
            </a:r>
          </a:p>
          <a:p>
            <a:endParaRPr lang="en-US" sz="2200" dirty="0"/>
          </a:p>
          <a:p>
            <a:r>
              <a:rPr lang="en-US" sz="2200" dirty="0">
                <a:solidFill>
                  <a:srgbClr val="000000"/>
                </a:solidFill>
              </a:rPr>
              <a:t>Our components communicate via various buses</a:t>
            </a:r>
          </a:p>
          <a:p>
            <a:endParaRPr lang="en-US" sz="2200" dirty="0"/>
          </a:p>
          <a:p>
            <a:endParaRPr lang="en-US" sz="2200" dirty="0"/>
          </a:p>
          <a:p>
            <a:endParaRPr lang="en-US" sz="2200" dirty="0"/>
          </a:p>
        </p:txBody>
      </p:sp>
    </p:spTree>
    <p:extLst>
      <p:ext uri="{BB962C8B-B14F-4D97-AF65-F5344CB8AC3E}">
        <p14:creationId xmlns:p14="http://schemas.microsoft.com/office/powerpoint/2010/main" val="33527944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7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Alignment with Reference Architecture</a:t>
            </a:r>
          </a:p>
        </p:txBody>
      </p:sp>
      <p:pic>
        <p:nvPicPr>
          <p:cNvPr id="4" name="Picture 4"/>
          <p:cNvPicPr>
            <a:picLocks noChangeAspect="1"/>
          </p:cNvPicPr>
          <p:nvPr/>
        </p:nvPicPr>
        <p:blipFill>
          <a:blip r:embed="rId3"/>
          <a:stretch>
            <a:fillRect/>
          </a:stretch>
        </p:blipFill>
        <p:spPr>
          <a:xfrm>
            <a:off x="1590675" y="1990725"/>
            <a:ext cx="5840412" cy="4161220"/>
          </a:xfrm>
          <a:prstGeom prst="rect">
            <a:avLst/>
          </a:prstGeom>
        </p:spPr>
      </p:pic>
    </p:spTree>
    <p:extLst>
      <p:ext uri="{BB962C8B-B14F-4D97-AF65-F5344CB8AC3E}">
        <p14:creationId xmlns:p14="http://schemas.microsoft.com/office/powerpoint/2010/main" val="17552872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7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Development View</a:t>
            </a:r>
          </a:p>
        </p:txBody>
      </p:sp>
    </p:spTree>
    <p:extLst>
      <p:ext uri="{BB962C8B-B14F-4D97-AF65-F5344CB8AC3E}">
        <p14:creationId xmlns:p14="http://schemas.microsoft.com/office/powerpoint/2010/main" val="1855508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7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dirty="0"/>
              <a:t>Development View</a:t>
            </a:r>
          </a:p>
        </p:txBody>
      </p:sp>
      <p:sp>
        <p:nvSpPr>
          <p:cNvPr id="9" name="Content Placeholder 8"/>
          <p:cNvSpPr>
            <a:spLocks noGrp="1"/>
          </p:cNvSpPr>
          <p:nvPr>
            <p:ph sz="quarter" idx="2"/>
          </p:nvPr>
        </p:nvSpPr>
        <p:spPr>
          <a:xfrm>
            <a:off x="4890247" y="1828800"/>
            <a:ext cx="3886200" cy="4572000"/>
          </a:xfrm>
        </p:spPr>
        <p:txBody>
          <a:bodyPr>
            <a:noAutofit/>
          </a:bodyPr>
          <a:lstStyle/>
          <a:p>
            <a:endParaRPr lang="en-US" sz="2200" dirty="0"/>
          </a:p>
          <a:p>
            <a:r>
              <a:rPr lang="en-US" sz="2200"/>
              <a:t>Focuses </a:t>
            </a:r>
            <a:r>
              <a:rPr lang="en-US" sz="2200" dirty="0"/>
              <a:t>on module organization </a:t>
            </a:r>
          </a:p>
          <a:p>
            <a:endParaRPr lang="en-US" sz="2200" dirty="0"/>
          </a:p>
          <a:p>
            <a:r>
              <a:rPr lang="en-US" sz="2200" dirty="0"/>
              <a:t>Shows the layered structure of the software</a:t>
            </a:r>
          </a:p>
          <a:p>
            <a:endParaRPr lang="en-US" sz="2200" dirty="0"/>
          </a:p>
          <a:p>
            <a:r>
              <a:rPr lang="en-US" sz="2200" dirty="0"/>
              <a:t>Describes the responsibilities of each layer</a:t>
            </a:r>
          </a:p>
          <a:p>
            <a:endParaRPr lang="en-US" sz="2200"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10000" b="10000"/>
          <a:stretch/>
        </p:blipFill>
        <p:spPr>
          <a:xfrm>
            <a:off x="298076" y="2658035"/>
            <a:ext cx="4350124" cy="3200400"/>
          </a:xfrm>
          <a:prstGeom prst="rect">
            <a:avLst/>
          </a:prstGeom>
          <a:solidFill>
            <a:schemeClr val="bg1">
              <a:lumMod val="85000"/>
              <a:alpha val="37000"/>
            </a:schemeClr>
          </a:solidFill>
        </p:spPr>
      </p:pic>
    </p:spTree>
    <p:extLst>
      <p:ext uri="{BB962C8B-B14F-4D97-AF65-F5344CB8AC3E}">
        <p14:creationId xmlns:p14="http://schemas.microsoft.com/office/powerpoint/2010/main" val="1175298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7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View Diagram</a:t>
            </a:r>
            <a:endParaRPr lang="en-US" dirty="0"/>
          </a:p>
        </p:txBody>
      </p:sp>
      <p:pic>
        <p:nvPicPr>
          <p:cNvPr id="5" name="Picture 5" descr="Picture1.png"/>
          <p:cNvPicPr>
            <a:picLocks noChangeAspect="1"/>
          </p:cNvPicPr>
          <p:nvPr/>
        </p:nvPicPr>
        <p:blipFill rotWithShape="1">
          <a:blip r:embed="rId3"/>
          <a:srcRect l="1899" t="3572" r="1371" b="3572"/>
          <a:stretch/>
        </p:blipFill>
        <p:spPr>
          <a:xfrm>
            <a:off x="57851" y="1828800"/>
            <a:ext cx="9049690" cy="4724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4" name="Straight Arrow Connector 3"/>
          <p:cNvCxnSpPr/>
          <p:nvPr/>
        </p:nvCxnSpPr>
        <p:spPr>
          <a:xfrm>
            <a:off x="7315200" y="2133600"/>
            <a:ext cx="0" cy="2895600"/>
          </a:xfrm>
          <a:prstGeom prst="straightConnector1">
            <a:avLst/>
          </a:prstGeom>
          <a:ln>
            <a:solidFill>
              <a:schemeClr val="dk1">
                <a:alpha val="59000"/>
              </a:schemeClr>
            </a:solidFill>
            <a:headEnd type="triangle"/>
            <a:tailEnd type="triangle"/>
          </a:ln>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7315200" y="2590800"/>
            <a:ext cx="1219200" cy="492443"/>
          </a:xfrm>
          <a:prstGeom prst="rect">
            <a:avLst/>
          </a:prstGeom>
          <a:noFill/>
        </p:spPr>
        <p:txBody>
          <a:bodyPr wrap="square" rtlCol="0">
            <a:spAutoFit/>
          </a:bodyPr>
          <a:lstStyle/>
          <a:p>
            <a:r>
              <a:rPr lang="en-US" sz="1300" dirty="0">
                <a:solidFill>
                  <a:schemeClr val="tx1">
                    <a:alpha val="82000"/>
                  </a:schemeClr>
                </a:solidFill>
              </a:rPr>
              <a:t>User Specific Layers</a:t>
            </a:r>
            <a:endParaRPr lang="en-US" sz="1300" dirty="0"/>
          </a:p>
        </p:txBody>
      </p:sp>
      <p:cxnSp>
        <p:nvCxnSpPr>
          <p:cNvPr id="8" name="Straight Arrow Connector 7"/>
          <p:cNvCxnSpPr/>
          <p:nvPr/>
        </p:nvCxnSpPr>
        <p:spPr>
          <a:xfrm>
            <a:off x="7315200" y="5029200"/>
            <a:ext cx="0" cy="914400"/>
          </a:xfrm>
          <a:prstGeom prst="straightConnector1">
            <a:avLst/>
          </a:prstGeom>
          <a:ln>
            <a:solidFill>
              <a:schemeClr val="dk1">
                <a:alpha val="59000"/>
              </a:schemeClr>
            </a:solidFill>
            <a:headEnd type="triangle"/>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7467600" y="5257800"/>
            <a:ext cx="1639941" cy="292388"/>
          </a:xfrm>
          <a:prstGeom prst="rect">
            <a:avLst/>
          </a:prstGeom>
          <a:noFill/>
        </p:spPr>
        <p:txBody>
          <a:bodyPr wrap="square" rtlCol="0">
            <a:spAutoFit/>
          </a:bodyPr>
          <a:lstStyle/>
          <a:p>
            <a:r>
              <a:rPr lang="en-US" sz="1300" dirty="0">
                <a:solidFill>
                  <a:schemeClr val="tx1">
                    <a:alpha val="82000"/>
                  </a:schemeClr>
                </a:solidFill>
              </a:rPr>
              <a:t>Data Specific Layer</a:t>
            </a:r>
            <a:endParaRPr lang="en-US" sz="1300" dirty="0"/>
          </a:p>
        </p:txBody>
      </p:sp>
    </p:spTree>
    <p:extLst>
      <p:ext uri="{BB962C8B-B14F-4D97-AF65-F5344CB8AC3E}">
        <p14:creationId xmlns:p14="http://schemas.microsoft.com/office/powerpoint/2010/main" val="10066138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7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Alignment with Reference Architecture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28800"/>
            <a:ext cx="9144000" cy="4724400"/>
          </a:xfrm>
          <a:prstGeom prst="rect">
            <a:avLst/>
          </a:prstGeom>
        </p:spPr>
      </p:pic>
    </p:spTree>
    <p:extLst>
      <p:ext uri="{BB962C8B-B14F-4D97-AF65-F5344CB8AC3E}">
        <p14:creationId xmlns:p14="http://schemas.microsoft.com/office/powerpoint/2010/main" val="15285414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7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666" t="3390" r="1666" b="3390"/>
          <a:stretch/>
        </p:blipFill>
        <p:spPr>
          <a:xfrm>
            <a:off x="1" y="2057400"/>
            <a:ext cx="9144000" cy="4114800"/>
          </a:xfrm>
          <a:prstGeom prst="rect">
            <a:avLst/>
          </a:prstGeom>
        </p:spPr>
      </p:pic>
    </p:spTree>
    <p:extLst>
      <p:ext uri="{BB962C8B-B14F-4D97-AF65-F5344CB8AC3E}">
        <p14:creationId xmlns:p14="http://schemas.microsoft.com/office/powerpoint/2010/main" val="6276733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7000"/>
          </a:schemeClr>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Physical View</a:t>
            </a:r>
            <a:endParaRPr lang="en-US" dirty="0"/>
          </a:p>
        </p:txBody>
      </p:sp>
    </p:spTree>
    <p:extLst>
      <p:ext uri="{BB962C8B-B14F-4D97-AF65-F5344CB8AC3E}">
        <p14:creationId xmlns:p14="http://schemas.microsoft.com/office/powerpoint/2010/main" val="14930331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7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Physical View</a:t>
            </a:r>
            <a:endParaRPr lang="en-US" dirty="0"/>
          </a:p>
        </p:txBody>
      </p:sp>
      <p:sp>
        <p:nvSpPr>
          <p:cNvPr id="5" name="Content Placeholder 4"/>
          <p:cNvSpPr>
            <a:spLocks noGrp="1"/>
          </p:cNvSpPr>
          <p:nvPr>
            <p:ph sz="quarter" idx="1"/>
          </p:nvPr>
        </p:nvSpPr>
        <p:spPr>
          <a:xfrm>
            <a:off x="612648" y="1981200"/>
            <a:ext cx="8153400" cy="4495800"/>
          </a:xfrm>
        </p:spPr>
        <p:txBody>
          <a:bodyPr>
            <a:normAutofit/>
          </a:bodyPr>
          <a:lstStyle/>
          <a:p>
            <a:r>
              <a:rPr lang="en-US" sz="2200" dirty="0" smtClean="0"/>
              <a:t>Components and nodes displayed</a:t>
            </a:r>
          </a:p>
          <a:p>
            <a:endParaRPr lang="en-US" sz="2200" dirty="0" smtClean="0"/>
          </a:p>
          <a:p>
            <a:r>
              <a:rPr lang="en-US" sz="2200" dirty="0" smtClean="0"/>
              <a:t>Describes </a:t>
            </a:r>
            <a:r>
              <a:rPr lang="en-US" sz="2200" dirty="0"/>
              <a:t>various physical </a:t>
            </a:r>
            <a:r>
              <a:rPr lang="en-US" sz="2200" dirty="0" smtClean="0"/>
              <a:t>components</a:t>
            </a:r>
          </a:p>
          <a:p>
            <a:endParaRPr lang="en-US" sz="2200" dirty="0"/>
          </a:p>
          <a:p>
            <a:r>
              <a:rPr lang="en-US" sz="2200" dirty="0" smtClean="0"/>
              <a:t>Shows physical connections between components</a:t>
            </a:r>
            <a:endParaRPr lang="en-US" sz="2200" dirty="0"/>
          </a:p>
          <a:p>
            <a:endParaRPr lang="en-US" sz="2200" dirty="0" smtClean="0"/>
          </a:p>
          <a:p>
            <a:r>
              <a:rPr lang="en-US" sz="2200" dirty="0" smtClean="0"/>
              <a:t>Also known as “Deployment View”</a:t>
            </a:r>
            <a:endParaRPr lang="en-US" sz="2200" dirty="0"/>
          </a:p>
        </p:txBody>
      </p:sp>
    </p:spTree>
    <p:extLst>
      <p:ext uri="{BB962C8B-B14F-4D97-AF65-F5344CB8AC3E}">
        <p14:creationId xmlns:p14="http://schemas.microsoft.com/office/powerpoint/2010/main" val="15854024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7000"/>
          </a:schemeClr>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Index</a:t>
            </a:r>
            <a:endParaRPr lang="en-US" dirty="0"/>
          </a:p>
        </p:txBody>
      </p:sp>
      <p:sp>
        <p:nvSpPr>
          <p:cNvPr id="3" name="Rectangle 2"/>
          <p:cNvSpPr>
            <a:spLocks noGrp="1"/>
          </p:cNvSpPr>
          <p:nvPr>
            <p:ph sz="quarter" idx="1"/>
          </p:nvPr>
        </p:nvSpPr>
        <p:spPr>
          <a:xfrm>
            <a:off x="609600" y="1828800"/>
            <a:ext cx="8153400" cy="4269833"/>
          </a:xfrm>
          <a:ln w="19050" cmpd="dbl">
            <a:noFill/>
          </a:ln>
        </p:spPr>
        <p:txBody>
          <a:bodyPr vert="horz" anchor="t">
            <a:normAutofit lnSpcReduction="10000"/>
          </a:bodyPr>
          <a:lstStyle/>
          <a:p>
            <a:pPr>
              <a:lnSpc>
                <a:spcPct val="150000"/>
              </a:lnSpc>
              <a:buFont typeface="Wingdings" pitchFamily="2" charset="2"/>
              <a:buChar char="Ø"/>
            </a:pPr>
            <a:r>
              <a:rPr lang="en-US" sz="2400" dirty="0" smtClean="0"/>
              <a:t>Architecturally Significant Requirements</a:t>
            </a:r>
          </a:p>
          <a:p>
            <a:pPr>
              <a:lnSpc>
                <a:spcPct val="150000"/>
              </a:lnSpc>
              <a:buFont typeface="Wingdings" pitchFamily="2" charset="2"/>
              <a:buChar char="Ø"/>
            </a:pPr>
            <a:r>
              <a:rPr lang="en-US" sz="2400" dirty="0" smtClean="0"/>
              <a:t>Logical View</a:t>
            </a:r>
          </a:p>
          <a:p>
            <a:pPr>
              <a:lnSpc>
                <a:spcPct val="150000"/>
              </a:lnSpc>
              <a:buFont typeface="Wingdings" pitchFamily="2" charset="2"/>
              <a:buChar char="Ø"/>
            </a:pPr>
            <a:r>
              <a:rPr lang="en-US" sz="2400" dirty="0" smtClean="0"/>
              <a:t>Process View</a:t>
            </a:r>
          </a:p>
          <a:p>
            <a:pPr>
              <a:lnSpc>
                <a:spcPct val="150000"/>
              </a:lnSpc>
              <a:buFont typeface="Wingdings" pitchFamily="2" charset="2"/>
              <a:buChar char="Ø"/>
            </a:pPr>
            <a:r>
              <a:rPr lang="en-US" sz="2400" dirty="0" smtClean="0"/>
              <a:t>Development View</a:t>
            </a:r>
          </a:p>
          <a:p>
            <a:pPr>
              <a:lnSpc>
                <a:spcPct val="150000"/>
              </a:lnSpc>
              <a:buFont typeface="Wingdings" pitchFamily="2" charset="2"/>
              <a:buChar char="Ø"/>
            </a:pPr>
            <a:r>
              <a:rPr lang="en-US" sz="2400" dirty="0" smtClean="0"/>
              <a:t>Physical View</a:t>
            </a:r>
          </a:p>
          <a:p>
            <a:pPr>
              <a:lnSpc>
                <a:spcPct val="150000"/>
              </a:lnSpc>
              <a:buFont typeface="Wingdings" pitchFamily="2" charset="2"/>
              <a:buChar char="Ø"/>
            </a:pPr>
            <a:r>
              <a:rPr lang="en-US" sz="2400" dirty="0" err="1" smtClean="0"/>
              <a:t>IoT</a:t>
            </a:r>
            <a:r>
              <a:rPr lang="en-US" sz="2400" dirty="0" smtClean="0"/>
              <a:t> Reference Architecture</a:t>
            </a:r>
          </a:p>
          <a:p>
            <a:pPr>
              <a:lnSpc>
                <a:spcPct val="150000"/>
              </a:lnSpc>
              <a:buFont typeface="Wingdings" pitchFamily="2" charset="2"/>
              <a:buChar char="Ø"/>
            </a:pPr>
            <a:r>
              <a:rPr lang="en-US" sz="2400" dirty="0" smtClean="0"/>
              <a:t>Scenario &amp; Revision Discussion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7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6095"/>
            <a:ext cx="5257800" cy="6825916"/>
          </a:xfrm>
          <a:prstGeom prst="rect">
            <a:avLst/>
          </a:prstGeom>
        </p:spPr>
      </p:pic>
      <p:sp>
        <p:nvSpPr>
          <p:cNvPr id="6" name="Vertical Title 5"/>
          <p:cNvSpPr>
            <a:spLocks noGrp="1"/>
          </p:cNvSpPr>
          <p:nvPr>
            <p:ph type="title" orient="vert"/>
          </p:nvPr>
        </p:nvSpPr>
        <p:spPr>
          <a:xfrm>
            <a:off x="6934200" y="533400"/>
            <a:ext cx="2209800" cy="5516563"/>
          </a:xfrm>
        </p:spPr>
        <p:txBody>
          <a:bodyPr vert="horz">
            <a:normAutofit/>
          </a:bodyPr>
          <a:lstStyle/>
          <a:p>
            <a:r>
              <a:rPr lang="en-US" sz="3600" dirty="0">
                <a:ln w="0"/>
              </a:rPr>
              <a:t>Physical View </a:t>
            </a:r>
            <a:r>
              <a:rPr lang="en-US" sz="3600" dirty="0" smtClean="0">
                <a:ln w="0"/>
              </a:rPr>
              <a:t>Node</a:t>
            </a:r>
            <a:br>
              <a:rPr lang="en-US" sz="3600" dirty="0" smtClean="0">
                <a:ln w="0"/>
              </a:rPr>
            </a:br>
            <a:r>
              <a:rPr lang="en-US" sz="3600" dirty="0" smtClean="0">
                <a:ln w="0"/>
              </a:rPr>
              <a:t>Diagram</a:t>
            </a:r>
            <a:endParaRPr lang="en-US" sz="3600" dirty="0">
              <a:ln w="0"/>
            </a:endParaRPr>
          </a:p>
        </p:txBody>
      </p:sp>
    </p:spTree>
    <p:extLst>
      <p:ext uri="{BB962C8B-B14F-4D97-AF65-F5344CB8AC3E}">
        <p14:creationId xmlns:p14="http://schemas.microsoft.com/office/powerpoint/2010/main" val="4008223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7000"/>
          </a:schemeClr>
        </a:solidFill>
        <a:effectLst/>
      </p:bgPr>
    </p:bg>
    <p:spTree>
      <p:nvGrpSpPr>
        <p:cNvPr id="1" name=""/>
        <p:cNvGrpSpPr/>
        <p:nvPr/>
      </p:nvGrpSpPr>
      <p:grpSpPr>
        <a:xfrm>
          <a:off x="0" y="0"/>
          <a:ext cx="0" cy="0"/>
          <a:chOff x="0" y="0"/>
          <a:chExt cx="0" cy="0"/>
        </a:xfrm>
      </p:grpSpPr>
      <p:sp>
        <p:nvSpPr>
          <p:cNvPr id="3" name="Vertical Title 2"/>
          <p:cNvSpPr>
            <a:spLocks noGrp="1"/>
          </p:cNvSpPr>
          <p:nvPr>
            <p:ph type="title" orient="vert"/>
          </p:nvPr>
        </p:nvSpPr>
        <p:spPr>
          <a:xfrm>
            <a:off x="6934200" y="427037"/>
            <a:ext cx="1905000" cy="5516563"/>
          </a:xfrm>
        </p:spPr>
        <p:txBody>
          <a:bodyPr vert="horz">
            <a:normAutofit/>
          </a:bodyPr>
          <a:lstStyle/>
          <a:p>
            <a:r>
              <a:rPr lang="en-US" sz="3600" dirty="0"/>
              <a:t>Physical View </a:t>
            </a:r>
            <a:br>
              <a:rPr lang="en-US" sz="3600" dirty="0"/>
            </a:br>
            <a:r>
              <a:rPr lang="en-US" sz="3600" dirty="0"/>
              <a:t>Process Diagram</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0"/>
            <a:ext cx="5029200" cy="6858000"/>
          </a:xfrm>
          <a:prstGeom prst="rect">
            <a:avLst/>
          </a:prstGeom>
        </p:spPr>
      </p:pic>
    </p:spTree>
    <p:extLst>
      <p:ext uri="{BB962C8B-B14F-4D97-AF65-F5344CB8AC3E}">
        <p14:creationId xmlns:p14="http://schemas.microsoft.com/office/powerpoint/2010/main" val="11625048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7000"/>
          </a:schemeClr>
        </a:solidFill>
        <a:effectLst/>
      </p:bgPr>
    </p:bg>
    <p:spTree>
      <p:nvGrpSpPr>
        <p:cNvPr id="1" name=""/>
        <p:cNvGrpSpPr/>
        <p:nvPr/>
      </p:nvGrpSpPr>
      <p:grpSpPr>
        <a:xfrm>
          <a:off x="0" y="0"/>
          <a:ext cx="0" cy="0"/>
          <a:chOff x="0" y="0"/>
          <a:chExt cx="0" cy="0"/>
        </a:xfrm>
      </p:grpSpPr>
      <p:sp>
        <p:nvSpPr>
          <p:cNvPr id="2" name="Vertical Title 1"/>
          <p:cNvSpPr>
            <a:spLocks noGrp="1"/>
          </p:cNvSpPr>
          <p:nvPr>
            <p:ph type="title"/>
          </p:nvPr>
        </p:nvSpPr>
        <p:spPr/>
        <p:txBody>
          <a:bodyPr vert="horz"/>
          <a:lstStyle/>
          <a:p>
            <a:r>
              <a:rPr lang="en-US" dirty="0" err="1" smtClean="0"/>
              <a:t>IoT</a:t>
            </a:r>
            <a:r>
              <a:rPr lang="en-US" dirty="0" smtClean="0"/>
              <a:t> Reference Architecture</a:t>
            </a:r>
            <a:endParaRPr lang="en-US" dirty="0"/>
          </a:p>
        </p:txBody>
      </p:sp>
      <p:pic>
        <p:nvPicPr>
          <p:cNvPr id="6" name="Content Placeholder 5"/>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10442" t="2857" r="1739" b="2857"/>
          <a:stretch/>
        </p:blipFill>
        <p:spPr>
          <a:xfrm>
            <a:off x="612648" y="1576136"/>
            <a:ext cx="8085040" cy="5281863"/>
          </a:xfrm>
        </p:spPr>
      </p:pic>
    </p:spTree>
    <p:extLst>
      <p:ext uri="{BB962C8B-B14F-4D97-AF65-F5344CB8AC3E}">
        <p14:creationId xmlns:p14="http://schemas.microsoft.com/office/powerpoint/2010/main" val="2290813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Scenario &amp; </a:t>
            </a:r>
            <a:r>
              <a:rPr lang="en-US"/>
              <a:t>Revision Discussion </a:t>
            </a:r>
            <a:endParaRPr lang="en-US" dirty="0"/>
          </a:p>
        </p:txBody>
      </p:sp>
    </p:spTree>
    <p:extLst>
      <p:ext uri="{BB962C8B-B14F-4D97-AF65-F5344CB8AC3E}">
        <p14:creationId xmlns:p14="http://schemas.microsoft.com/office/powerpoint/2010/main" val="5783917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itle 2"/>
          <p:cNvSpPr>
            <a:spLocks noGrp="1"/>
          </p:cNvSpPr>
          <p:nvPr>
            <p:ph type="title" orient="vert"/>
          </p:nvPr>
        </p:nvSpPr>
        <p:spPr>
          <a:xfrm>
            <a:off x="6781800" y="3132931"/>
            <a:ext cx="1828800" cy="609599"/>
          </a:xfrm>
        </p:spPr>
        <p:txBody>
          <a:bodyPr vert="horz"/>
          <a:lstStyle/>
          <a:p>
            <a:r>
              <a:rPr lang="en-US" sz="3600" dirty="0" smtClean="0"/>
              <a:t>Scenario</a:t>
            </a:r>
            <a:endParaRPr lang="en-US" sz="3600" dirty="0"/>
          </a:p>
        </p:txBody>
      </p:sp>
      <p:pic>
        <p:nvPicPr>
          <p:cNvPr id="2" name="Content Placeholder 1"/>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152400" y="76200"/>
            <a:ext cx="5707063" cy="6723062"/>
          </a:xfrm>
        </p:spPr>
      </p:pic>
    </p:spTree>
    <p:extLst>
      <p:ext uri="{BB962C8B-B14F-4D97-AF65-F5344CB8AC3E}">
        <p14:creationId xmlns:p14="http://schemas.microsoft.com/office/powerpoint/2010/main" val="19518334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Revision Discussion</a:t>
            </a:r>
            <a:endParaRPr lang="en-US" dirty="0"/>
          </a:p>
        </p:txBody>
      </p:sp>
      <p:sp>
        <p:nvSpPr>
          <p:cNvPr id="5" name="Content Placeholder 4"/>
          <p:cNvSpPr>
            <a:spLocks noGrp="1"/>
          </p:cNvSpPr>
          <p:nvPr>
            <p:ph sz="quarter" idx="1"/>
          </p:nvPr>
        </p:nvSpPr>
        <p:spPr>
          <a:xfrm>
            <a:off x="612648" y="1752600"/>
            <a:ext cx="8153400" cy="4495800"/>
          </a:xfrm>
        </p:spPr>
        <p:txBody>
          <a:bodyPr>
            <a:noAutofit/>
          </a:bodyPr>
          <a:lstStyle/>
          <a:p>
            <a:r>
              <a:rPr lang="en-US" sz="2000" dirty="0" smtClean="0"/>
              <a:t>Milestone 1</a:t>
            </a:r>
          </a:p>
          <a:p>
            <a:pPr lvl="1"/>
            <a:r>
              <a:rPr lang="en-US" sz="1800" dirty="0" smtClean="0"/>
              <a:t>Features specified</a:t>
            </a:r>
          </a:p>
          <a:p>
            <a:pPr lvl="1"/>
            <a:r>
              <a:rPr lang="en-US" sz="1800" dirty="0" smtClean="0"/>
              <a:t>ASRs filtered from features</a:t>
            </a:r>
          </a:p>
          <a:p>
            <a:r>
              <a:rPr lang="en-US" sz="2000" dirty="0" smtClean="0"/>
              <a:t>Milestone 2</a:t>
            </a:r>
          </a:p>
          <a:p>
            <a:pPr lvl="1"/>
            <a:r>
              <a:rPr lang="en-US" sz="1800" dirty="0" smtClean="0"/>
              <a:t>Revised ASRs based on feasibility</a:t>
            </a:r>
          </a:p>
          <a:p>
            <a:pPr lvl="1"/>
            <a:r>
              <a:rPr lang="en-US" sz="1800" dirty="0" smtClean="0"/>
              <a:t>MVC architecture adopted</a:t>
            </a:r>
          </a:p>
          <a:p>
            <a:r>
              <a:rPr lang="en-US" sz="2000" dirty="0" smtClean="0"/>
              <a:t>Milestone 3</a:t>
            </a:r>
          </a:p>
          <a:p>
            <a:pPr lvl="1"/>
            <a:r>
              <a:rPr lang="en-US" sz="1800" dirty="0" smtClean="0"/>
              <a:t>Management Services added, for data observation and notification, as a cross cutting section</a:t>
            </a:r>
          </a:p>
          <a:p>
            <a:pPr lvl="1"/>
            <a:r>
              <a:rPr lang="en-US" sz="1800" dirty="0" smtClean="0"/>
              <a:t>We removed diagnostic bus in the milestone 3</a:t>
            </a:r>
          </a:p>
          <a:p>
            <a:r>
              <a:rPr lang="en-US" sz="2000" dirty="0" smtClean="0"/>
              <a:t>Milestone 4</a:t>
            </a:r>
          </a:p>
          <a:p>
            <a:pPr lvl="1"/>
            <a:r>
              <a:rPr lang="en-US" sz="1800" dirty="0" smtClean="0"/>
              <a:t>Added web application to UI Layer</a:t>
            </a:r>
          </a:p>
          <a:p>
            <a:pPr lvl="1"/>
            <a:r>
              <a:rPr lang="en-US" sz="1800" dirty="0" smtClean="0"/>
              <a:t>Adopted invitation process for added security</a:t>
            </a:r>
          </a:p>
        </p:txBody>
      </p:sp>
    </p:spTree>
    <p:extLst>
      <p:ext uri="{BB962C8B-B14F-4D97-AF65-F5344CB8AC3E}">
        <p14:creationId xmlns:p14="http://schemas.microsoft.com/office/powerpoint/2010/main" val="19914359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7000"/>
          </a:schemeClr>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ea typeface="Helvetica" charset="0"/>
                <a:cs typeface="Helvetica" charset="0"/>
              </a:rPr>
              <a:t>Thank you.</a:t>
            </a:r>
            <a:endParaRPr lang="en-US" dirty="0">
              <a:ea typeface="Helvetica" charset="0"/>
              <a:cs typeface="Helvetica"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575" y="314325"/>
            <a:ext cx="9085136" cy="990600"/>
          </a:xfrm>
        </p:spPr>
        <p:txBody>
          <a:bodyPr anchor="t"/>
          <a:lstStyle/>
          <a:p>
            <a:pPr algn="ctr"/>
            <a:r>
              <a:rPr lang="en-US" dirty="0"/>
              <a:t>Architecturally Significant Requirements</a:t>
            </a:r>
          </a:p>
        </p:txBody>
      </p:sp>
      <p:sp>
        <p:nvSpPr>
          <p:cNvPr id="2" name="Content Placeholder 1"/>
          <p:cNvSpPr>
            <a:spLocks noGrp="1"/>
          </p:cNvSpPr>
          <p:nvPr>
            <p:ph sz="quarter" idx="1"/>
          </p:nvPr>
        </p:nvSpPr>
        <p:spPr>
          <a:xfrm>
            <a:off x="400241" y="2085975"/>
            <a:ext cx="8153400" cy="4495800"/>
          </a:xfrm>
        </p:spPr>
        <p:txBody>
          <a:bodyPr vert="horz" anchor="t">
            <a:normAutofit/>
          </a:bodyPr>
          <a:lstStyle/>
          <a:p>
            <a:r>
              <a:rPr lang="en-US" sz="2200" dirty="0"/>
              <a:t>Ambient Temperature Control</a:t>
            </a:r>
          </a:p>
          <a:p>
            <a:r>
              <a:rPr lang="en-US" sz="2200" dirty="0"/>
              <a:t>GPS linked Climate Control </a:t>
            </a:r>
            <a:r>
              <a:rPr lang="en-US" sz="2200" dirty="0" smtClean="0"/>
              <a:t>System (MTK &amp; </a:t>
            </a:r>
            <a:r>
              <a:rPr lang="en-US" sz="2200" dirty="0" err="1" smtClean="0"/>
              <a:t>MRTe</a:t>
            </a:r>
            <a:r>
              <a:rPr lang="en-US" sz="2200" dirty="0" smtClean="0"/>
              <a:t>)</a:t>
            </a:r>
            <a:endParaRPr lang="en-US" sz="2200" dirty="0"/>
          </a:p>
          <a:p>
            <a:r>
              <a:rPr lang="en-US" sz="2200" dirty="0"/>
              <a:t>Luminosity Control</a:t>
            </a:r>
          </a:p>
          <a:p>
            <a:r>
              <a:rPr lang="en-US" sz="2200" dirty="0"/>
              <a:t>Bug Reports</a:t>
            </a:r>
          </a:p>
          <a:p>
            <a:endParaRPr lang="en-US" sz="2200" dirty="0"/>
          </a:p>
          <a:p>
            <a:pPr marL="0" indent="0">
              <a:buNone/>
            </a:pPr>
            <a:r>
              <a:rPr lang="en-US" sz="2200" dirty="0"/>
              <a:t> Features</a:t>
            </a:r>
            <a:endParaRPr lang="en-US" sz="2200" u="sng" dirty="0"/>
          </a:p>
          <a:p>
            <a:pPr lvl="1"/>
            <a:r>
              <a:rPr lang="en-US" sz="2200" dirty="0"/>
              <a:t>Sound Positioning</a:t>
            </a:r>
          </a:p>
          <a:p>
            <a:pPr lvl="1"/>
            <a:r>
              <a:rPr lang="en-US" sz="2200" dirty="0"/>
              <a:t>Air Quality Management</a:t>
            </a:r>
          </a:p>
          <a:p>
            <a:pPr lvl="1"/>
            <a:r>
              <a:rPr lang="en-US" sz="2200" dirty="0"/>
              <a:t>Humidity Control</a:t>
            </a:r>
          </a:p>
        </p:txBody>
      </p:sp>
    </p:spTree>
    <p:extLst>
      <p:ext uri="{BB962C8B-B14F-4D97-AF65-F5344CB8AC3E}">
        <p14:creationId xmlns:p14="http://schemas.microsoft.com/office/powerpoint/2010/main" val="2812075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7000"/>
          </a:schemeClr>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Logical View</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47650" y="2171700"/>
            <a:ext cx="8153400" cy="4495800"/>
          </a:xfrm>
        </p:spPr>
        <p:txBody>
          <a:bodyPr vert="horz" anchor="t">
            <a:normAutofit/>
          </a:bodyPr>
          <a:lstStyle/>
          <a:p>
            <a:r>
              <a:rPr lang="en-US" dirty="0"/>
              <a:t>Specifies functional requirements of the system.</a:t>
            </a:r>
          </a:p>
          <a:p>
            <a:r>
              <a:rPr lang="en-US" dirty="0"/>
              <a:t> The main artifact of the logical view is the design model:</a:t>
            </a:r>
          </a:p>
          <a:p>
            <a:pPr lvl="2"/>
            <a:r>
              <a:rPr lang="en-US" dirty="0"/>
              <a:t>The design model consists of collaborating classes, organized into subsystems</a:t>
            </a:r>
            <a:r>
              <a:rPr lang="en-US"/>
              <a:t>. </a:t>
            </a:r>
            <a:r>
              <a:rPr lang="en-US" smtClean="0"/>
              <a:t>Artifacts </a:t>
            </a:r>
            <a:r>
              <a:rPr lang="en-US" dirty="0"/>
              <a:t>involved in the design model may include: </a:t>
            </a:r>
            <a:r>
              <a:rPr lang="en-US" dirty="0">
                <a:latin typeface="TW Cen MT"/>
              </a:rPr>
              <a:t>class, interaction, and state diagrams the subsystems and their interfaces</a:t>
            </a:r>
          </a:p>
          <a:p>
            <a:pPr marL="685800" lvl="2" indent="0">
              <a:buNone/>
            </a:pPr>
            <a:endParaRPr lang="en-US"/>
          </a:p>
        </p:txBody>
      </p:sp>
    </p:spTree>
    <p:extLst>
      <p:ext uri="{BB962C8B-B14F-4D97-AF65-F5344CB8AC3E}">
        <p14:creationId xmlns:p14="http://schemas.microsoft.com/office/powerpoint/2010/main" val="19477931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457200"/>
            <a:ext cx="8153400" cy="990600"/>
          </a:xfrm>
        </p:spPr>
        <p:txBody>
          <a:bodyPr/>
          <a:lstStyle/>
          <a:p>
            <a:r>
              <a:rPr lang="en-US" sz="3600" dirty="0" smtClean="0"/>
              <a:t>Use-case Diagram</a:t>
            </a:r>
            <a:endParaRPr lang="en-US" sz="3600" dirty="0"/>
          </a:p>
        </p:txBody>
      </p:sp>
      <p:pic>
        <p:nvPicPr>
          <p:cNvPr id="9" name="Content Placeholder 8"/>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4869" y="1600200"/>
            <a:ext cx="9099131" cy="5257800"/>
          </a:xfrm>
        </p:spPr>
      </p:pic>
    </p:spTree>
    <p:extLst>
      <p:ext uri="{BB962C8B-B14F-4D97-AF65-F5344CB8AC3E}">
        <p14:creationId xmlns:p14="http://schemas.microsoft.com/office/powerpoint/2010/main" val="10739719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7000"/>
          </a:schemeClr>
        </a:solidFill>
        <a:effectLst/>
      </p:bgPr>
    </p:bg>
    <p:spTree>
      <p:nvGrpSpPr>
        <p:cNvPr id="1" name=""/>
        <p:cNvGrpSpPr/>
        <p:nvPr/>
      </p:nvGrpSpPr>
      <p:grpSpPr>
        <a:xfrm>
          <a:off x="0" y="0"/>
          <a:ext cx="0" cy="0"/>
          <a:chOff x="0" y="0"/>
          <a:chExt cx="0" cy="0"/>
        </a:xfrm>
      </p:grpSpPr>
      <p:pic>
        <p:nvPicPr>
          <p:cNvPr id="4" name="Picture 4"/>
          <p:cNvPicPr>
            <a:picLocks noGrp="1" noChangeAspect="1"/>
          </p:cNvPicPr>
          <p:nvPr>
            <p:ph sz="quarter" idx="4294967295"/>
          </p:nvPr>
        </p:nvPicPr>
        <p:blipFill>
          <a:blip r:embed="rId3">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Tree>
    <p:extLst>
      <p:ext uri="{BB962C8B-B14F-4D97-AF65-F5344CB8AC3E}">
        <p14:creationId xmlns:p14="http://schemas.microsoft.com/office/powerpoint/2010/main" val="27919261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7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a:t>
            </a:r>
            <a:r>
              <a:rPr lang="en-US"/>
              <a:t> View</a:t>
            </a:r>
          </a:p>
        </p:txBody>
      </p:sp>
    </p:spTree>
    <p:extLst>
      <p:ext uri="{BB962C8B-B14F-4D97-AF65-F5344CB8AC3E}">
        <p14:creationId xmlns:p14="http://schemas.microsoft.com/office/powerpoint/2010/main" val="1263226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7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Process </a:t>
            </a:r>
            <a:r>
              <a:rPr lang="en-US" dirty="0"/>
              <a:t>View</a:t>
            </a:r>
          </a:p>
        </p:txBody>
      </p:sp>
      <p:sp>
        <p:nvSpPr>
          <p:cNvPr id="3" name="Content Placeholder 2"/>
          <p:cNvSpPr>
            <a:spLocks noGrp="1"/>
          </p:cNvSpPr>
          <p:nvPr>
            <p:ph sz="quarter" idx="1"/>
          </p:nvPr>
        </p:nvSpPr>
        <p:spPr>
          <a:xfrm>
            <a:off x="612648" y="1905000"/>
            <a:ext cx="8153400" cy="4495800"/>
          </a:xfrm>
        </p:spPr>
        <p:txBody>
          <a:bodyPr vert="horz" anchor="t">
            <a:normAutofit lnSpcReduction="10000"/>
          </a:bodyPr>
          <a:lstStyle/>
          <a:p>
            <a:r>
              <a:rPr lang="en-US" sz="2200" dirty="0"/>
              <a:t>Runtime and execution view</a:t>
            </a:r>
            <a:endParaRPr lang="en-US" dirty="0"/>
          </a:p>
          <a:p>
            <a:pPr marL="0" indent="0">
              <a:buNone/>
            </a:pPr>
            <a:endParaRPr lang="en-US" dirty="0"/>
          </a:p>
          <a:p>
            <a:r>
              <a:rPr lang="en-US" sz="2200" dirty="0"/>
              <a:t>Outlines various components and processes involved in system execution</a:t>
            </a:r>
            <a:endParaRPr lang="en-US" dirty="0"/>
          </a:p>
          <a:p>
            <a:endParaRPr lang="en-US" dirty="0">
              <a:solidFill>
                <a:srgbClr val="000000"/>
              </a:solidFill>
              <a:latin typeface="Tw Cen MT"/>
            </a:endParaRPr>
          </a:p>
          <a:p>
            <a:r>
              <a:rPr lang="en-US" sz="2200" dirty="0">
                <a:solidFill>
                  <a:srgbClr val="000000"/>
                </a:solidFill>
                <a:latin typeface="Tw Cen MT"/>
              </a:rPr>
              <a:t>Mapping of classes/subsystems onto </a:t>
            </a:r>
            <a:r>
              <a:rPr lang="en-US" sz="2200" dirty="0" smtClean="0">
                <a:solidFill>
                  <a:srgbClr val="000000"/>
                </a:solidFill>
                <a:latin typeface="Tw Cen MT"/>
              </a:rPr>
              <a:t>processes/threads</a:t>
            </a:r>
            <a:endParaRPr lang="en-US" dirty="0">
              <a:solidFill>
                <a:srgbClr val="000000"/>
              </a:solidFill>
              <a:latin typeface="Tw Cen MT"/>
            </a:endParaRPr>
          </a:p>
          <a:p>
            <a:endParaRPr lang="en-US" dirty="0">
              <a:solidFill>
                <a:srgbClr val="000000"/>
              </a:solidFill>
              <a:latin typeface="Tw Cen MT"/>
            </a:endParaRPr>
          </a:p>
          <a:p>
            <a:r>
              <a:rPr lang="en-US" sz="2200" dirty="0">
                <a:solidFill>
                  <a:srgbClr val="000000"/>
                </a:solidFill>
                <a:latin typeface="Tw Cen MT"/>
              </a:rPr>
              <a:t>Lists architecturally significant quality attributes</a:t>
            </a:r>
            <a:endParaRPr lang="en-US" dirty="0">
              <a:solidFill>
                <a:srgbClr val="000000"/>
              </a:solidFill>
              <a:latin typeface="Tw Cen MT"/>
            </a:endParaRPr>
          </a:p>
          <a:p>
            <a:endParaRPr lang="en-US" dirty="0">
              <a:solidFill>
                <a:srgbClr val="000000"/>
              </a:solidFill>
              <a:latin typeface="Tw Cen MT"/>
            </a:endParaRPr>
          </a:p>
          <a:p>
            <a:r>
              <a:rPr lang="en-US" sz="2200" dirty="0">
                <a:solidFill>
                  <a:srgbClr val="000000"/>
                </a:solidFill>
                <a:latin typeface="Tw Cen MT"/>
              </a:rPr>
              <a:t>Describes architectural style/pattern used</a:t>
            </a:r>
            <a:endParaRPr lang="en-US" dirty="0">
              <a:solidFill>
                <a:srgbClr val="000000"/>
              </a:solidFill>
              <a:latin typeface="Tw Cen MT"/>
            </a:endParaRPr>
          </a:p>
          <a:p>
            <a:endParaRPr lang="en-US" dirty="0">
              <a:solidFill>
                <a:srgbClr val="000000"/>
              </a:solidFill>
              <a:latin typeface="Tw Cen MT"/>
            </a:endParaRPr>
          </a:p>
          <a:p>
            <a:endParaRPr lang="en-US" dirty="0">
              <a:solidFill>
                <a:srgbClr val="000000"/>
              </a:solidFill>
              <a:latin typeface="Tw Cen MT"/>
            </a:endParaRPr>
          </a:p>
          <a:p>
            <a:endParaRPr lang="en-US" dirty="0">
              <a:solidFill>
                <a:srgbClr val="000000"/>
              </a:solidFill>
              <a:latin typeface="Tw Cen MT"/>
            </a:endParaRPr>
          </a:p>
          <a:p>
            <a:endParaRPr lang="en-US" dirty="0">
              <a:solidFill>
                <a:srgbClr val="000000"/>
              </a:solidFill>
              <a:latin typeface="Tw Cen MT"/>
            </a:endParaRPr>
          </a:p>
        </p:txBody>
      </p:sp>
    </p:spTree>
    <p:extLst>
      <p:ext uri="{BB962C8B-B14F-4D97-AF65-F5344CB8AC3E}">
        <p14:creationId xmlns:p14="http://schemas.microsoft.com/office/powerpoint/2010/main" val="28418499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Student presentation">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rketSpecific xmlns="4873beb7-5857-4685-be1f-d57550cc96cc" xsi:nil="true"/>
    <ApprovalStatus xmlns="4873beb7-5857-4685-be1f-d57550cc96cc">InProgress</ApprovalStatus>
    <DirectSourceMarket xmlns="4873beb7-5857-4685-be1f-d57550cc96cc" xsi:nil="true"/>
    <PrimaryImageGen xmlns="4873beb7-5857-4685-be1f-d57550cc96cc">true</PrimaryImageGen>
    <ThumbnailAssetId xmlns="4873beb7-5857-4685-be1f-d57550cc96cc" xsi:nil="true"/>
    <TPFriendlyName xmlns="4873beb7-5857-4685-be1f-d57550cc96cc">Academic presentation for college course (paper and pencil design)</TPFriendlyName>
    <NumericId xmlns="4873beb7-5857-4685-be1f-d57550cc96cc">-1</NumericId>
    <BusinessGroup xmlns="4873beb7-5857-4685-be1f-d57550cc96cc" xsi:nil="true"/>
    <SourceTitle xmlns="4873beb7-5857-4685-be1f-d57550cc96cc">Academic presentation for college course (paper and pencil design)</SourceTitle>
    <APEditor xmlns="4873beb7-5857-4685-be1f-d57550cc96cc">
      <UserInfo>
        <DisplayName>REDMOND\v-luannv</DisplayName>
        <AccountId>92</AccountId>
        <AccountType/>
      </UserInfo>
    </APEditor>
    <OpenTemplate xmlns="4873beb7-5857-4685-be1f-d57550cc96cc">true</OpenTemplate>
    <UALocComments xmlns="4873beb7-5857-4685-be1f-d57550cc96cc" xsi:nil="true"/>
    <ParentAssetId xmlns="4873beb7-5857-4685-be1f-d57550cc96cc" xsi:nil="true"/>
    <IntlLangReviewDate xmlns="4873beb7-5857-4685-be1f-d57550cc96cc" xsi:nil="true"/>
    <PublishStatusLookup xmlns="4873beb7-5857-4685-be1f-d57550cc96cc">
      <Value>267510</Value>
      <Value>1317420</Value>
    </PublishStatusLookup>
    <MachineTranslated xmlns="4873beb7-5857-4685-be1f-d57550cc96cc">false</MachineTranslated>
    <OriginalSourceMarket xmlns="4873beb7-5857-4685-be1f-d57550cc96cc" xsi:nil="true"/>
    <TPInstallLocation xmlns="4873beb7-5857-4685-be1f-d57550cc96cc">{My Templates}</TPInstallLocation>
    <APDescription xmlns="4873beb7-5857-4685-be1f-d57550cc96cc" xsi:nil="true"/>
    <ContentItem xmlns="4873beb7-5857-4685-be1f-d57550cc96cc" xsi:nil="true"/>
    <ClipArtFilename xmlns="4873beb7-5857-4685-be1f-d57550cc96cc" xsi:nil="true"/>
    <PublishTargets xmlns="4873beb7-5857-4685-be1f-d57550cc96cc">OfficeOnline</PublishTargets>
    <TimesCloned xmlns="4873beb7-5857-4685-be1f-d57550cc96cc" xsi:nil="true"/>
    <AcquiredFrom xmlns="4873beb7-5857-4685-be1f-d57550cc96cc" xsi:nil="true"/>
    <AssetStart xmlns="4873beb7-5857-4685-be1f-d57550cc96cc">2009-05-30T21:00:12+00:00</AssetStart>
    <Provider xmlns="4873beb7-5857-4685-be1f-d57550cc96cc">EY006220130</Provider>
    <LastHandOff xmlns="4873beb7-5857-4685-be1f-d57550cc96cc" xsi:nil="true"/>
    <TPClientViewer xmlns="4873beb7-5857-4685-be1f-d57550cc96cc">Microsoft Office PowerPoint</TPClientViewer>
    <IsDeleted xmlns="4873beb7-5857-4685-be1f-d57550cc96cc">false</IsDeleted>
    <TemplateStatus xmlns="4873beb7-5857-4685-be1f-d57550cc96cc">Complete</TemplateStatus>
    <SubmitterId xmlns="4873beb7-5857-4685-be1f-d57550cc96cc" xsi:nil="true"/>
    <TPExecutable xmlns="4873beb7-5857-4685-be1f-d57550cc96cc" xsi:nil="true"/>
    <AssetType xmlns="4873beb7-5857-4685-be1f-d57550cc96cc">TP</AssetType>
    <CSXSubmissionDate xmlns="4873beb7-5857-4685-be1f-d57550cc96cc" xsi:nil="true"/>
    <CSXUpdate xmlns="4873beb7-5857-4685-be1f-d57550cc96cc">false</CSXUpdate>
    <ApprovalLog xmlns="4873beb7-5857-4685-be1f-d57550cc96cc" xsi:nil="true"/>
    <BugNumber xmlns="4873beb7-5857-4685-be1f-d57550cc96cc">91</BugNumber>
    <Milestone xmlns="4873beb7-5857-4685-be1f-d57550cc96cc" xsi:nil="true"/>
    <OriginAsset xmlns="4873beb7-5857-4685-be1f-d57550cc96cc" xsi:nil="true"/>
    <TPComponent xmlns="4873beb7-5857-4685-be1f-d57550cc96cc">PPTFiles</TPComponent>
    <AssetId xmlns="4873beb7-5857-4685-be1f-d57550cc96cc">TP010352479</AssetId>
    <TPLaunchHelpLink xmlns="4873beb7-5857-4685-be1f-d57550cc96cc" xsi:nil="true"/>
    <TPApplication xmlns="4873beb7-5857-4685-be1f-d57550cc96cc">PowerPoint</TPApplication>
    <IntlLocPriority xmlns="4873beb7-5857-4685-be1f-d57550cc96cc" xsi:nil="true"/>
    <IntlLangReviewer xmlns="4873beb7-5857-4685-be1f-d57550cc96cc" xsi:nil="true"/>
    <HandoffToMSDN xmlns="4873beb7-5857-4685-be1f-d57550cc96cc" xsi:nil="true"/>
    <PlannedPubDate xmlns="4873beb7-5857-4685-be1f-d57550cc96cc" xsi:nil="true"/>
    <CrawlForDependencies xmlns="4873beb7-5857-4685-be1f-d57550cc96cc">false</CrawlForDependencies>
    <TrustLevel xmlns="4873beb7-5857-4685-be1f-d57550cc96cc">1 Microsoft Managed Content</TrustLevel>
    <IsSearchable xmlns="4873beb7-5857-4685-be1f-d57550cc96cc">false</IsSearchable>
    <TPNamespace xmlns="4873beb7-5857-4685-be1f-d57550cc96cc">POWERPNT</TPNamespace>
    <Markets xmlns="4873beb7-5857-4685-be1f-d57550cc96cc"/>
    <IntlLangReview xmlns="4873beb7-5857-4685-be1f-d57550cc96cc" xsi:nil="true"/>
    <UAProjectedTotalWords xmlns="4873beb7-5857-4685-be1f-d57550cc96cc" xsi:nil="true"/>
    <OutputCachingOn xmlns="4873beb7-5857-4685-be1f-d57550cc96cc">false</OutputCachingOn>
    <AverageRating xmlns="4873beb7-5857-4685-be1f-d57550cc96cc" xsi:nil="true"/>
    <TPCommandLine xmlns="4873beb7-5857-4685-be1f-d57550cc96cc">{PP} /n {FilePath}</TPCommandLine>
    <TPAppVersion xmlns="4873beb7-5857-4685-be1f-d57550cc96cc">12</TPAppVersion>
    <APAuthor xmlns="4873beb7-5857-4685-be1f-d57550cc96cc">
      <UserInfo>
        <DisplayName>REDMOND\cynvey</DisplayName>
        <AccountId>191</AccountId>
        <AccountType/>
      </UserInfo>
    </APAuthor>
    <EditorialStatus xmlns="4873beb7-5857-4685-be1f-d57550cc96cc" xsi:nil="true"/>
    <TPLaunchHelpLinkType xmlns="4873beb7-5857-4685-be1f-d57550cc96cc">Template</TPLaunchHelpLinkType>
    <LastModifiedDateTime xmlns="4873beb7-5857-4685-be1f-d57550cc96cc" xsi:nil="true"/>
    <UACurrentWords xmlns="4873beb7-5857-4685-be1f-d57550cc96cc">0</UACurrentWords>
    <UALocRecommendation xmlns="4873beb7-5857-4685-be1f-d57550cc96cc">Localize</UALocRecommendation>
    <ArtSampleDocs xmlns="4873beb7-5857-4685-be1f-d57550cc96cc" xsi:nil="true"/>
    <UANotes xmlns="4873beb7-5857-4685-be1f-d57550cc96cc" xsi:nil="true"/>
    <ShowIn xmlns="4873beb7-5857-4685-be1f-d57550cc96cc" xsi:nil="true"/>
    <CSXHash xmlns="4873beb7-5857-4685-be1f-d57550cc96cc" xsi:nil="true"/>
    <VoteCount xmlns="4873beb7-5857-4685-be1f-d57550cc96cc" xsi:nil="true"/>
    <AssetExpire xmlns="4873beb7-5857-4685-be1f-d57550cc96cc">2100-01-01T00:00:00+00:00</AssetExpire>
    <CSXSubmissionMarket xmlns="4873beb7-5857-4685-be1f-d57550cc96cc" xsi:nil="true"/>
    <DSATActionTaken xmlns="4873beb7-5857-4685-be1f-d57550cc96cc" xsi:nil="true"/>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12 Default</TemplateTemplateType>
    <OOCacheId xmlns="4873beb7-5857-4685-be1f-d57550cc96cc" xsi:nil="true"/>
    <BlockPublish xmlns="4873beb7-5857-4685-be1f-d57550cc96cc" xsi:nil="true"/>
    <CampaignTagsTaxHTField0 xmlns="4873beb7-5857-4685-be1f-d57550cc96cc">
      <Terms xmlns="http://schemas.microsoft.com/office/infopath/2007/PartnerControls"/>
    </CampaignTagsTaxHTField0>
    <LocLastLocAttemptVersionLookup xmlns="4873beb7-5857-4685-be1f-d57550cc96cc">117093</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B6A5FA-AEDC-493D-A38F-607DB1F3875F}">
  <ds:schemaRefs>
    <ds:schemaRef ds:uri="http://schemas.microsoft.com/sharepoint/v3/contenttype/forms"/>
  </ds:schemaRefs>
</ds:datastoreItem>
</file>

<file path=customXml/itemProps2.xml><?xml version="1.0" encoding="utf-8"?>
<ds:datastoreItem xmlns:ds="http://schemas.openxmlformats.org/officeDocument/2006/customXml" ds:itemID="{0A596B1C-92AC-41F9-8421-20FF8CE9AFDC}">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226359F3-F14F-4B19-AC27-79DE2071F5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for college course (paper and pencil design)</Template>
  <TotalTime>0</TotalTime>
  <Words>1005</Words>
  <Application>Microsoft Macintosh PowerPoint</Application>
  <PresentationFormat>On-screen Show (4:3)</PresentationFormat>
  <Paragraphs>185</Paragraphs>
  <Slides>26</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Helvetica</vt:lpstr>
      <vt:lpstr>TW Cen MT</vt:lpstr>
      <vt:lpstr>TW Cen MT</vt:lpstr>
      <vt:lpstr>Wingdings</vt:lpstr>
      <vt:lpstr>Wingdings 2</vt:lpstr>
      <vt:lpstr>Student presentation</vt:lpstr>
      <vt:lpstr>Environmental Conditions</vt:lpstr>
      <vt:lpstr>Index</vt:lpstr>
      <vt:lpstr>Architecturally Significant Requirements</vt:lpstr>
      <vt:lpstr>Logical View</vt:lpstr>
      <vt:lpstr>PowerPoint Presentation</vt:lpstr>
      <vt:lpstr>Use-case Diagram</vt:lpstr>
      <vt:lpstr>PowerPoint Presentation</vt:lpstr>
      <vt:lpstr>Process View</vt:lpstr>
      <vt:lpstr>Process View</vt:lpstr>
      <vt:lpstr>Process View Diagram</vt:lpstr>
      <vt:lpstr>      Architectural Style/Pattern</vt:lpstr>
      <vt:lpstr>  Alignment with Reference Architecture</vt:lpstr>
      <vt:lpstr>Development View</vt:lpstr>
      <vt:lpstr>Development View</vt:lpstr>
      <vt:lpstr>Development View Diagram</vt:lpstr>
      <vt:lpstr>Alignment with Reference Architecture</vt:lpstr>
      <vt:lpstr>Modules</vt:lpstr>
      <vt:lpstr>Physical View</vt:lpstr>
      <vt:lpstr>Physical View</vt:lpstr>
      <vt:lpstr>Physical View Node Diagram</vt:lpstr>
      <vt:lpstr>Physical View  Process Diagram</vt:lpstr>
      <vt:lpstr>IoT Reference Architecture</vt:lpstr>
      <vt:lpstr>Scenario &amp; Revision Discussion </vt:lpstr>
      <vt:lpstr>Scenario</vt:lpstr>
      <vt:lpstr>Revision Discussion</vt:lpstr>
      <vt:lpstr>Thank you.</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Climate Control EcoSystem</dc:title>
  <dc:creator>Sai Krishna Dubagunta</dc:creator>
  <cp:lastModifiedBy/>
  <cp:revision>1</cp:revision>
  <dcterms:created xsi:type="dcterms:W3CDTF">2017-04-18T23:45:53Z</dcterms:created>
  <dcterms:modified xsi:type="dcterms:W3CDTF">2017-04-26T20:44:27Z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y fmtid="{D5CDD505-2E9C-101B-9397-08002B2CF9AE}" pid="3" name="ContentTypeId">
    <vt:lpwstr>0x0101006EDDDB5EE6D98C44930B742096920B300400F5B6D36B3EF94B4E9A635CDF2A18F5B8</vt:lpwstr>
  </property>
  <property fmtid="{D5CDD505-2E9C-101B-9397-08002B2CF9AE}" pid="4" name="ImageGenCounter">
    <vt:lpwstr>0</vt:lpwstr>
  </property>
  <property fmtid="{D5CDD505-2E9C-101B-9397-08002B2CF9AE}" pid="5" name="ViolationReportStatus">
    <vt:lpwstr>None</vt:lpwstr>
  </property>
  <property fmtid="{D5CDD505-2E9C-101B-9397-08002B2CF9AE}" pid="6" name="ImageGenStatus">
    <vt:lpwstr>0</vt:lpwstr>
  </property>
  <property fmtid="{D5CDD505-2E9C-101B-9397-08002B2CF9AE}" pid="7" name="Applications">
    <vt:lpwstr>79;#tpl120;#419;#zpp140;#65;#zpp120</vt:lpwstr>
  </property>
  <property fmtid="{D5CDD505-2E9C-101B-9397-08002B2CF9AE}" pid="8" name="PolicheckCounter">
    <vt:lpwstr>0</vt:lpwstr>
  </property>
  <property fmtid="{D5CDD505-2E9C-101B-9397-08002B2CF9AE}" pid="9" name="PolicheckStatus">
    <vt:lpwstr>0</vt:lpwstr>
  </property>
  <property fmtid="{D5CDD505-2E9C-101B-9397-08002B2CF9AE}" pid="10" name="APTrustLevel">
    <vt:r8>1</vt:r8>
  </property>
</Properties>
</file>