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4"/>
  </p:notesMasterIdLst>
  <p:handoutMasterIdLst>
    <p:handoutMasterId r:id="rId25"/>
  </p:handoutMasterIdLst>
  <p:sldIdLst>
    <p:sldId id="1720" r:id="rId5"/>
    <p:sldId id="1736" r:id="rId6"/>
    <p:sldId id="1721" r:id="rId7"/>
    <p:sldId id="1729" r:id="rId8"/>
    <p:sldId id="1750" r:id="rId9"/>
    <p:sldId id="1751" r:id="rId10"/>
    <p:sldId id="1722" r:id="rId11"/>
    <p:sldId id="1753" r:id="rId12"/>
    <p:sldId id="1754" r:id="rId13"/>
    <p:sldId id="1755" r:id="rId14"/>
    <p:sldId id="1756" r:id="rId15"/>
    <p:sldId id="1757" r:id="rId16"/>
    <p:sldId id="1752" r:id="rId17"/>
    <p:sldId id="1758" r:id="rId18"/>
    <p:sldId id="1759" r:id="rId19"/>
    <p:sldId id="1760" r:id="rId20"/>
    <p:sldId id="1761" r:id="rId21"/>
    <p:sldId id="1762" r:id="rId22"/>
    <p:sldId id="1532"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F2F2F2"/>
    <a:srgbClr val="30E5D1"/>
    <a:srgbClr val="00E7CF"/>
    <a:srgbClr val="FFFFFF"/>
    <a:srgbClr val="30E5D0"/>
    <a:srgbClr val="008575"/>
    <a:srgbClr val="107C10"/>
    <a:srgbClr val="000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8E87A-9B3F-48DF-94FC-A84490498CB4}" v="20" dt="2020-11-06T01:18:47.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46" autoAdjust="0"/>
    <p:restoredTop sz="93484" autoAdjust="0"/>
  </p:normalViewPr>
  <p:slideViewPr>
    <p:cSldViewPr snapToGrid="0">
      <p:cViewPr varScale="1">
        <p:scale>
          <a:sx n="106" d="100"/>
          <a:sy n="106" d="100"/>
        </p:scale>
        <p:origin x="1212" y="11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8/12/2021 1:03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8/12/2021 1:02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8/12/2021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572637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8/12/2021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74856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8/12/2021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41642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8/12/2021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360611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8/12/2021 1:02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5046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8/12/2021 1:02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ligh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Microsoft Dynamics 365 logo">
            <a:extLst>
              <a:ext uri="{FF2B5EF4-FFF2-40B4-BE49-F238E27FC236}">
                <a16:creationId xmlns:a16="http://schemas.microsoft.com/office/drawing/2014/main" id="{A4F019A0-D1A3-4E90-BE72-0BEA5623FCC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lines 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588263" y="457200"/>
            <a:ext cx="11018520" cy="1107996"/>
          </a:xfrm>
        </p:spPr>
        <p:txBody>
          <a:bodyPr/>
          <a:lstStyle>
            <a:lvl1pPr>
              <a:defRPr/>
            </a:lvl1pPr>
          </a:lstStyle>
          <a:p>
            <a:r>
              <a:rPr lang="en-US"/>
              <a:t>Click to edit Master title style</a:t>
            </a:r>
            <a:br>
              <a:rPr lang="en-US"/>
            </a:br>
            <a:r>
              <a:rPr lang="en-US"/>
              <a:t>Two line title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648381"/>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42625849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with four circ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3" name="Straight Connector 2">
            <a:extLst>
              <a:ext uri="{FF2B5EF4-FFF2-40B4-BE49-F238E27FC236}">
                <a16:creationId xmlns:a16="http://schemas.microsoft.com/office/drawing/2014/main" id="{19BA2105-6190-4AAC-A3BC-539B574EF13B}"/>
              </a:ext>
              <a:ext uri="{C183D7F6-B498-43B3-948B-1728B52AA6E4}">
                <adec:decorative xmlns:adec="http://schemas.microsoft.com/office/drawing/2017/decorative" val="1"/>
              </a:ext>
            </a:extLst>
          </p:cNvPr>
          <p:cNvCxnSpPr>
            <a:cxnSpLocks/>
          </p:cNvCxnSpPr>
          <p:nvPr userDrawn="1"/>
        </p:nvCxnSpPr>
        <p:spPr>
          <a:xfrm>
            <a:off x="1" y="3578405"/>
            <a:ext cx="12192000" cy="0"/>
          </a:xfrm>
          <a:prstGeom prst="line">
            <a:avLst/>
          </a:prstGeom>
          <a:no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 name="Arc 3">
            <a:extLst>
              <a:ext uri="{FF2B5EF4-FFF2-40B4-BE49-F238E27FC236}">
                <a16:creationId xmlns:a16="http://schemas.microsoft.com/office/drawing/2014/main" id="{7B826E00-4539-4D8C-8D40-819BF35DDBDF}"/>
              </a:ext>
              <a:ext uri="{C183D7F6-B498-43B3-948B-1728B52AA6E4}">
                <adec:decorative xmlns:adec="http://schemas.microsoft.com/office/drawing/2017/decorative" val="1"/>
              </a:ext>
            </a:extLst>
          </p:cNvPr>
          <p:cNvSpPr/>
          <p:nvPr userDrawn="1"/>
        </p:nvSpPr>
        <p:spPr bwMode="auto">
          <a:xfrm>
            <a:off x="455995" y="2357499"/>
            <a:ext cx="2620012" cy="2620012"/>
          </a:xfrm>
          <a:prstGeom prst="arc">
            <a:avLst>
              <a:gd name="adj1" fmla="val 11007060"/>
              <a:gd name="adj2" fmla="val 21393524"/>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5" name="Oval 4">
            <a:extLst>
              <a:ext uri="{FF2B5EF4-FFF2-40B4-BE49-F238E27FC236}">
                <a16:creationId xmlns:a16="http://schemas.microsoft.com/office/drawing/2014/main" id="{FF7CBA59-1E06-489C-80B5-229553356236}"/>
              </a:ext>
              <a:ext uri="{C183D7F6-B498-43B3-948B-1728B52AA6E4}">
                <adec:decorative xmlns:adec="http://schemas.microsoft.com/office/drawing/2017/decorative" val="1"/>
              </a:ext>
            </a:extLst>
          </p:cNvPr>
          <p:cNvSpPr/>
          <p:nvPr userDrawn="1"/>
        </p:nvSpPr>
        <p:spPr bwMode="auto">
          <a:xfrm>
            <a:off x="594453"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000">
              <a:solidFill>
                <a:schemeClr val="tx1"/>
              </a:solidFill>
              <a:latin typeface="+mj-lt"/>
            </a:endParaRPr>
          </a:p>
        </p:txBody>
      </p:sp>
      <p:sp>
        <p:nvSpPr>
          <p:cNvPr id="6" name="Arc 5">
            <a:extLst>
              <a:ext uri="{FF2B5EF4-FFF2-40B4-BE49-F238E27FC236}">
                <a16:creationId xmlns:a16="http://schemas.microsoft.com/office/drawing/2014/main" id="{77C8D528-0FE3-4182-AA44-A2FEFB883615}"/>
              </a:ext>
              <a:ext uri="{C183D7F6-B498-43B3-948B-1728B52AA6E4}">
                <adec:decorative xmlns:adec="http://schemas.microsoft.com/office/drawing/2017/decorative" val="1"/>
              </a:ext>
            </a:extLst>
          </p:cNvPr>
          <p:cNvSpPr/>
          <p:nvPr userDrawn="1"/>
        </p:nvSpPr>
        <p:spPr bwMode="auto">
          <a:xfrm>
            <a:off x="3351480" y="2357499"/>
            <a:ext cx="2620012" cy="2620012"/>
          </a:xfrm>
          <a:prstGeom prst="arc">
            <a:avLst>
              <a:gd name="adj1" fmla="val 11001177"/>
              <a:gd name="adj2" fmla="val 21393068"/>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7" name="Oval 6">
            <a:extLst>
              <a:ext uri="{FF2B5EF4-FFF2-40B4-BE49-F238E27FC236}">
                <a16:creationId xmlns:a16="http://schemas.microsoft.com/office/drawing/2014/main" id="{297122BF-364A-46A3-9256-76EC8418AC69}"/>
              </a:ext>
              <a:ext uri="{C183D7F6-B498-43B3-948B-1728B52AA6E4}">
                <adec:decorative xmlns:adec="http://schemas.microsoft.com/office/drawing/2017/decorative" val="1"/>
              </a:ext>
            </a:extLst>
          </p:cNvPr>
          <p:cNvSpPr/>
          <p:nvPr userDrawn="1"/>
        </p:nvSpPr>
        <p:spPr bwMode="auto">
          <a:xfrm>
            <a:off x="3493840"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8" name="Arc 7">
            <a:extLst>
              <a:ext uri="{FF2B5EF4-FFF2-40B4-BE49-F238E27FC236}">
                <a16:creationId xmlns:a16="http://schemas.microsoft.com/office/drawing/2014/main" id="{C9449B7F-0CC0-4A2C-9987-EBBF3AABF495}"/>
              </a:ext>
              <a:ext uri="{C183D7F6-B498-43B3-948B-1728B52AA6E4}">
                <adec:decorative xmlns:adec="http://schemas.microsoft.com/office/drawing/2017/decorative" val="1"/>
              </a:ext>
            </a:extLst>
          </p:cNvPr>
          <p:cNvSpPr/>
          <p:nvPr userDrawn="1"/>
        </p:nvSpPr>
        <p:spPr bwMode="auto">
          <a:xfrm>
            <a:off x="6246965" y="2357499"/>
            <a:ext cx="2620012" cy="2620012"/>
          </a:xfrm>
          <a:prstGeom prst="arc">
            <a:avLst>
              <a:gd name="adj1" fmla="val 10999415"/>
              <a:gd name="adj2" fmla="val 21399177"/>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9" name="Oval 8">
            <a:extLst>
              <a:ext uri="{FF2B5EF4-FFF2-40B4-BE49-F238E27FC236}">
                <a16:creationId xmlns:a16="http://schemas.microsoft.com/office/drawing/2014/main" id="{1E60920E-D2FF-4BA7-8508-1CE11C9A6EFD}"/>
              </a:ext>
              <a:ext uri="{C183D7F6-B498-43B3-948B-1728B52AA6E4}">
                <adec:decorative xmlns:adec="http://schemas.microsoft.com/office/drawing/2017/decorative" val="1"/>
              </a:ext>
            </a:extLst>
          </p:cNvPr>
          <p:cNvSpPr/>
          <p:nvPr userDrawn="1"/>
        </p:nvSpPr>
        <p:spPr bwMode="auto">
          <a:xfrm>
            <a:off x="6393227"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10" name="Arc 9">
            <a:extLst>
              <a:ext uri="{FF2B5EF4-FFF2-40B4-BE49-F238E27FC236}">
                <a16:creationId xmlns:a16="http://schemas.microsoft.com/office/drawing/2014/main" id="{4EA5E634-7A4C-42E5-A9EF-BC834A0DD4BE}"/>
              </a:ext>
              <a:ext uri="{C183D7F6-B498-43B3-948B-1728B52AA6E4}">
                <adec:decorative xmlns:adec="http://schemas.microsoft.com/office/drawing/2017/decorative" val="1"/>
              </a:ext>
            </a:extLst>
          </p:cNvPr>
          <p:cNvSpPr/>
          <p:nvPr userDrawn="1"/>
        </p:nvSpPr>
        <p:spPr bwMode="auto">
          <a:xfrm>
            <a:off x="9142452" y="2357499"/>
            <a:ext cx="2620012" cy="2620012"/>
          </a:xfrm>
          <a:prstGeom prst="arc">
            <a:avLst>
              <a:gd name="adj1" fmla="val 11007909"/>
              <a:gd name="adj2" fmla="val 21392185"/>
            </a:avLst>
          </a:prstGeom>
          <a:solidFill>
            <a:schemeClr val="bg1"/>
          </a:solidFill>
          <a:ln w="19050">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1" name="Oval 10">
            <a:extLst>
              <a:ext uri="{FF2B5EF4-FFF2-40B4-BE49-F238E27FC236}">
                <a16:creationId xmlns:a16="http://schemas.microsoft.com/office/drawing/2014/main" id="{411BCB16-E601-4E3E-8E95-9FC45C1F9AB4}"/>
              </a:ext>
              <a:ext uri="{C183D7F6-B498-43B3-948B-1728B52AA6E4}">
                <adec:decorative xmlns:adec="http://schemas.microsoft.com/office/drawing/2017/decorative" val="1"/>
              </a:ext>
            </a:extLst>
          </p:cNvPr>
          <p:cNvSpPr/>
          <p:nvPr userDrawn="1"/>
        </p:nvSpPr>
        <p:spPr bwMode="auto">
          <a:xfrm>
            <a:off x="9292614" y="2507664"/>
            <a:ext cx="2319687" cy="2319680"/>
          </a:xfrm>
          <a:prstGeom prst="ellipse">
            <a:avLst/>
          </a:prstGeom>
          <a:solidFill>
            <a:schemeClr val="bg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Tree>
    <p:extLst>
      <p:ext uri="{BB962C8B-B14F-4D97-AF65-F5344CB8AC3E}">
        <p14:creationId xmlns:p14="http://schemas.microsoft.com/office/powerpoint/2010/main" val="30676274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3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BFBC-9AE0-493D-B462-54A492DD4DCE}"/>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7A94B293-DE06-48B8-BF99-2989B2883BD6}"/>
              </a:ext>
            </a:extLst>
          </p:cNvPr>
          <p:cNvSpPr/>
          <p:nvPr userDrawn="1"/>
        </p:nvSpPr>
        <p:spPr bwMode="auto">
          <a:xfrm>
            <a:off x="588264"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15" name="Rectangle 14">
            <a:extLst>
              <a:ext uri="{FF2B5EF4-FFF2-40B4-BE49-F238E27FC236}">
                <a16:creationId xmlns:a16="http://schemas.microsoft.com/office/drawing/2014/main" id="{46293142-EA7F-4033-9354-3F0B2A559727}"/>
              </a:ext>
            </a:extLst>
          </p:cNvPr>
          <p:cNvSpPr/>
          <p:nvPr userDrawn="1"/>
        </p:nvSpPr>
        <p:spPr bwMode="auto">
          <a:xfrm>
            <a:off x="4310459"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sp>
        <p:nvSpPr>
          <p:cNvPr id="20" name="Rectangle 19">
            <a:extLst>
              <a:ext uri="{FF2B5EF4-FFF2-40B4-BE49-F238E27FC236}">
                <a16:creationId xmlns:a16="http://schemas.microsoft.com/office/drawing/2014/main" id="{4862C5E5-DC5F-4879-8F65-425C054B79C9}"/>
              </a:ext>
            </a:extLst>
          </p:cNvPr>
          <p:cNvSpPr/>
          <p:nvPr userDrawn="1"/>
        </p:nvSpPr>
        <p:spPr bwMode="auto">
          <a:xfrm>
            <a:off x="8032655" y="1905388"/>
            <a:ext cx="3576733" cy="356831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075710" rIns="179285" bIns="143428" numCol="1" spcCol="0" rtlCol="0" fromWordArt="0" anchor="t" anchorCtr="0" forceAA="0" compatLnSpc="1">
            <a:prstTxWarp prst="textNoShape">
              <a:avLst/>
            </a:prstTxWarp>
            <a:noAutofit/>
          </a:bodyPr>
          <a:lstStyle/>
          <a:p>
            <a:endParaRPr lang="en-US" sz="2200">
              <a:solidFill>
                <a:schemeClr val="tx1"/>
              </a:solidFill>
            </a:endParaRPr>
          </a:p>
        </p:txBody>
      </p:sp>
      <p:grpSp>
        <p:nvGrpSpPr>
          <p:cNvPr id="11" name="Group 10">
            <a:extLst>
              <a:ext uri="{FF2B5EF4-FFF2-40B4-BE49-F238E27FC236}">
                <a16:creationId xmlns:a16="http://schemas.microsoft.com/office/drawing/2014/main" id="{971AE2C5-3D9A-4185-B174-E33B3E173A1A}"/>
              </a:ext>
              <a:ext uri="{C183D7F6-B498-43B3-948B-1728B52AA6E4}">
                <adec:decorative xmlns:adec="http://schemas.microsoft.com/office/drawing/2017/decorative" val="1"/>
              </a:ext>
            </a:extLst>
          </p:cNvPr>
          <p:cNvGrpSpPr/>
          <p:nvPr userDrawn="1"/>
        </p:nvGrpSpPr>
        <p:grpSpPr>
          <a:xfrm>
            <a:off x="759695" y="2058384"/>
            <a:ext cx="777240" cy="777240"/>
            <a:chOff x="3615992" y="453692"/>
            <a:chExt cx="731520" cy="731520"/>
          </a:xfrm>
          <a:solidFill>
            <a:schemeClr val="bg1"/>
          </a:solidFill>
        </p:grpSpPr>
        <p:sp>
          <p:nvSpPr>
            <p:cNvPr id="12" name="Oval 11">
              <a:extLst>
                <a:ext uri="{FF2B5EF4-FFF2-40B4-BE49-F238E27FC236}">
                  <a16:creationId xmlns:a16="http://schemas.microsoft.com/office/drawing/2014/main" id="{3648D0FD-68EA-4BE1-8AD0-0FD7FDD9AAAD}"/>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0A9E0669-154C-4181-BA3C-91210D993948}"/>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 name="Group 15">
            <a:extLst>
              <a:ext uri="{FF2B5EF4-FFF2-40B4-BE49-F238E27FC236}">
                <a16:creationId xmlns:a16="http://schemas.microsoft.com/office/drawing/2014/main" id="{E7CA146D-5BCF-4AEB-9B4E-3A976B1C0012}"/>
              </a:ext>
              <a:ext uri="{C183D7F6-B498-43B3-948B-1728B52AA6E4}">
                <adec:decorative xmlns:adec="http://schemas.microsoft.com/office/drawing/2017/decorative" val="1"/>
              </a:ext>
            </a:extLst>
          </p:cNvPr>
          <p:cNvGrpSpPr/>
          <p:nvPr userDrawn="1"/>
        </p:nvGrpSpPr>
        <p:grpSpPr>
          <a:xfrm>
            <a:off x="4481890" y="2058384"/>
            <a:ext cx="777240" cy="777240"/>
            <a:chOff x="3615992" y="453692"/>
            <a:chExt cx="731520" cy="731520"/>
          </a:xfrm>
          <a:solidFill>
            <a:schemeClr val="bg1"/>
          </a:solidFill>
        </p:grpSpPr>
        <p:sp>
          <p:nvSpPr>
            <p:cNvPr id="17" name="Oval 16">
              <a:extLst>
                <a:ext uri="{FF2B5EF4-FFF2-40B4-BE49-F238E27FC236}">
                  <a16:creationId xmlns:a16="http://schemas.microsoft.com/office/drawing/2014/main" id="{E6BB8356-54C1-4643-8AA2-64596131ADC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3C4BEC56-DA55-468C-A329-620C32B3B110}"/>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grpSp>
        <p:nvGrpSpPr>
          <p:cNvPr id="21" name="Group 20">
            <a:extLst>
              <a:ext uri="{FF2B5EF4-FFF2-40B4-BE49-F238E27FC236}">
                <a16:creationId xmlns:a16="http://schemas.microsoft.com/office/drawing/2014/main" id="{85ADC63A-5E71-401C-A585-C7F157D24030}"/>
              </a:ext>
              <a:ext uri="{C183D7F6-B498-43B3-948B-1728B52AA6E4}">
                <adec:decorative xmlns:adec="http://schemas.microsoft.com/office/drawing/2017/decorative" val="1"/>
              </a:ext>
            </a:extLst>
          </p:cNvPr>
          <p:cNvGrpSpPr/>
          <p:nvPr userDrawn="1"/>
        </p:nvGrpSpPr>
        <p:grpSpPr>
          <a:xfrm>
            <a:off x="8204086" y="2058384"/>
            <a:ext cx="777240" cy="777240"/>
            <a:chOff x="3615992" y="453692"/>
            <a:chExt cx="731520" cy="731520"/>
          </a:xfrm>
          <a:solidFill>
            <a:schemeClr val="bg1"/>
          </a:solidFill>
        </p:grpSpPr>
        <p:sp>
          <p:nvSpPr>
            <p:cNvPr id="22" name="Oval 21">
              <a:extLst>
                <a:ext uri="{FF2B5EF4-FFF2-40B4-BE49-F238E27FC236}">
                  <a16:creationId xmlns:a16="http://schemas.microsoft.com/office/drawing/2014/main" id="{2F84D6A2-0249-4358-87D8-46D2A89FFF65}"/>
                </a:ext>
              </a:extLst>
            </p:cNvPr>
            <p:cNvSpPr/>
            <p:nvPr/>
          </p:nvSpPr>
          <p:spPr bwMode="auto">
            <a:xfrm rot="10800000" flipV="1">
              <a:off x="3615992" y="453692"/>
              <a:ext cx="731520" cy="731520"/>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64199FDD-0FD8-4720-85CA-ECFFA7124C1B}"/>
                </a:ext>
              </a:extLst>
            </p:cNvPr>
            <p:cNvSpPr/>
            <p:nvPr/>
          </p:nvSpPr>
          <p:spPr bwMode="auto">
            <a:xfrm rot="10800000" flipV="1">
              <a:off x="3684968" y="522669"/>
              <a:ext cx="593568" cy="593568"/>
            </a:xfrm>
            <a:prstGeom prst="ellipse">
              <a:avLst/>
            </a:prstGeom>
            <a:grpFill/>
            <a:ln w="28575">
              <a:solidFill>
                <a:schemeClr val="accent1"/>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37022934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layout">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199" y="3179701"/>
            <a:ext cx="2453685" cy="498598"/>
          </a:xfrm>
        </p:spPr>
        <p:txBody>
          <a:bodyPr wrap="square" lIns="0" tIns="0" rIns="0" bIns="0" anchor="ctr">
            <a:spAutoFit/>
          </a:bodyPr>
          <a:lstStyle>
            <a:lvl1pPr>
              <a:lnSpc>
                <a:spcPct val="90000"/>
              </a:lnSpc>
              <a:defRPr sz="3600" strike="noStrike">
                <a:solidFill>
                  <a:schemeClr val="bg1"/>
                </a:solidFill>
              </a:defRPr>
            </a:lvl1pPr>
          </a:lstStyle>
          <a:p>
            <a:r>
              <a:rPr lang="en-US"/>
              <a:t>Title</a:t>
            </a:r>
          </a:p>
        </p:txBody>
      </p:sp>
    </p:spTree>
    <p:extLst>
      <p:ext uri="{BB962C8B-B14F-4D97-AF65-F5344CB8AC3E}">
        <p14:creationId xmlns:p14="http://schemas.microsoft.com/office/powerpoint/2010/main" val="2682199503"/>
      </p:ext>
    </p:extLst>
  </p:cSld>
  <p:clrMapOvr>
    <a:masterClrMapping/>
  </p:clrMapOvr>
  <p:transition>
    <p:fade/>
  </p:transition>
  <p:extLst>
    <p:ext uri="{DCECCB84-F9BA-43D5-87BE-67443E8EF086}">
      <p15:sldGuideLst xmlns:p15="http://schemas.microsoft.com/office/powerpoint/2012/main">
        <p15:guide id="1" pos="2875" userDrawn="1">
          <p15:clr>
            <a:srgbClr val="FBAE40"/>
          </p15:clr>
        </p15:guide>
        <p15:guide id="2" pos="2270" userDrawn="1">
          <p15:clr>
            <a:srgbClr val="FBAE40"/>
          </p15:clr>
        </p15:guide>
        <p15:guide id="3" pos="4800" userDrawn="1">
          <p15:clr>
            <a:srgbClr val="FBAE40"/>
          </p15:clr>
        </p15:guide>
        <p15:guide id="4" pos="540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Layout narrow">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1C27667-61D6-47B8-841B-B8703E9D5926}"/>
              </a:ext>
            </a:extLst>
          </p:cNvPr>
          <p:cNvSpPr/>
          <p:nvPr userDrawn="1"/>
        </p:nvSpPr>
        <p:spPr bwMode="auto">
          <a:xfrm>
            <a:off x="0" y="0"/>
            <a:ext cx="2552700" cy="68580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chemeClr val="bg1"/>
              </a:solidFill>
              <a:ea typeface="Segoe UI" pitchFamily="34" charset="0"/>
              <a:cs typeface="Segoe UI" pitchFamily="34" charset="0"/>
            </a:endParaRPr>
          </a:p>
        </p:txBody>
      </p:sp>
      <p:sp>
        <p:nvSpPr>
          <p:cNvPr id="2" name="Title 1"/>
          <p:cNvSpPr>
            <a:spLocks noGrp="1"/>
          </p:cNvSpPr>
          <p:nvPr>
            <p:ph type="title" hasCustomPrompt="1"/>
          </p:nvPr>
        </p:nvSpPr>
        <p:spPr>
          <a:xfrm>
            <a:off x="584199" y="3227431"/>
            <a:ext cx="1866901" cy="403137"/>
          </a:xfrm>
        </p:spPr>
        <p:txBody>
          <a:bodyPr wrap="square" lIns="0" tIns="0" rIns="0" bIns="0" anchor="ctr">
            <a:spAutoFit/>
          </a:bodyPr>
          <a:lstStyle>
            <a:lvl1pPr>
              <a:lnSpc>
                <a:spcPts val="3137"/>
              </a:lnSpc>
              <a:defRPr sz="2745" strike="noStrike">
                <a:solidFill>
                  <a:schemeClr val="bg1"/>
                </a:solidFill>
              </a:defRPr>
            </a:lvl1pPr>
          </a:lstStyle>
          <a:p>
            <a:r>
              <a:rPr lang="en-US"/>
              <a:t>Title</a:t>
            </a:r>
          </a:p>
        </p:txBody>
      </p:sp>
    </p:spTree>
    <p:extLst>
      <p:ext uri="{BB962C8B-B14F-4D97-AF65-F5344CB8AC3E}">
        <p14:creationId xmlns:p14="http://schemas.microsoft.com/office/powerpoint/2010/main" val="3352337776"/>
      </p:ext>
    </p:extLst>
  </p:cSld>
  <p:clrMapOvr>
    <a:masterClrMapping/>
  </p:clrMapOvr>
  <p:transition>
    <p:fade/>
  </p:transition>
  <p:extLst>
    <p:ext uri="{DCECCB84-F9BA-43D5-87BE-67443E8EF086}">
      <p15:sldGuideLst xmlns:p15="http://schemas.microsoft.com/office/powerpoint/2012/main">
        <p15:guide id="1" pos="2262" userDrawn="1">
          <p15:clr>
            <a:srgbClr val="FBAE40"/>
          </p15:clr>
        </p15:guide>
        <p15:guide id="2" pos="1758" userDrawn="1">
          <p15:clr>
            <a:srgbClr val="FBAE40"/>
          </p15:clr>
        </p15:guide>
        <p15:guide id="3" pos="4638" userDrawn="1">
          <p15:clr>
            <a:srgbClr val="FBAE40"/>
          </p15:clr>
        </p15:guide>
        <p15:guide id="4" pos="514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207401"/>
            <a:ext cx="8892608" cy="4431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200"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1485384"/>
      </p:ext>
    </p:extLst>
  </p:cSld>
  <p:clrMapOvr>
    <a:masterClrMapping/>
  </p:clrMapOvr>
  <p:transition>
    <p:fade/>
  </p:transition>
  <p:extLst>
    <p:ext uri="{DCECCB84-F9BA-43D5-87BE-67443E8EF086}">
      <p15:sldGuideLst xmlns:p15="http://schemas.microsoft.com/office/powerpoint/2012/main">
        <p15:guide id="1" pos="6408" userDrawn="1">
          <p15:clr>
            <a:srgbClr val="FBAE40"/>
          </p15:clr>
        </p15:guide>
        <p15:guide id="2" pos="7120" userDrawn="1">
          <p15:clr>
            <a:srgbClr val="FBAE40"/>
          </p15:clr>
        </p15:guide>
        <p15:guide id="3" orient="horz" pos="2514" userDrawn="1">
          <p15:clr>
            <a:srgbClr val="FBAE40"/>
          </p15:clr>
        </p15:guide>
        <p15:guide id="4" orient="horz" pos="1803"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Narrow">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3DB7-76AF-499E-BE2C-6723DCDB84D2}"/>
              </a:ext>
            </a:extLst>
          </p:cNvPr>
          <p:cNvSpPr>
            <a:spLocks noGrp="1"/>
          </p:cNvSpPr>
          <p:nvPr>
            <p:ph type="title"/>
          </p:nvPr>
        </p:nvSpPr>
        <p:spPr>
          <a:xfrm>
            <a:off x="588263" y="3213557"/>
            <a:ext cx="9542708" cy="430887"/>
          </a:xfrm>
        </p:spPr>
        <p:txBody>
          <a:bodyPr/>
          <a:lstStyle>
            <a:lvl1pPr>
              <a:defRPr sz="2800">
                <a:solidFill>
                  <a:schemeClr val="bg1"/>
                </a:solidFill>
              </a:defRPr>
            </a:lvl1pPr>
          </a:lstStyle>
          <a:p>
            <a:r>
              <a:rPr lang="en-US"/>
              <a:t>Click to edit Master title style</a:t>
            </a:r>
          </a:p>
        </p:txBody>
      </p:sp>
    </p:spTree>
    <p:extLst>
      <p:ext uri="{BB962C8B-B14F-4D97-AF65-F5344CB8AC3E}">
        <p14:creationId xmlns:p14="http://schemas.microsoft.com/office/powerpoint/2010/main" val="2728701913"/>
      </p:ext>
    </p:extLst>
  </p:cSld>
  <p:clrMapOvr>
    <a:masterClrMapping/>
  </p:clrMapOvr>
  <p:transition>
    <p:fade/>
  </p:transition>
  <p:extLst>
    <p:ext uri="{DCECCB84-F9BA-43D5-87BE-67443E8EF086}">
      <p15:sldGuideLst xmlns:p15="http://schemas.microsoft.com/office/powerpoint/2012/main">
        <p15:guide id="3" orient="horz" pos="2496" userDrawn="1">
          <p15:clr>
            <a:srgbClr val="FBAE40"/>
          </p15:clr>
        </p15:guide>
        <p15:guide id="4" orient="horz" pos="1803">
          <p15:clr>
            <a:srgbClr val="FBAE40"/>
          </p15:clr>
        </p15:guide>
        <p15:guide id="5" pos="6700" userDrawn="1">
          <p15:clr>
            <a:srgbClr val="FBAE40"/>
          </p15:clr>
        </p15:guide>
        <p15:guide id="6" pos="7192" userDrawn="1">
          <p15:clr>
            <a:srgbClr val="FBAE40"/>
          </p15:clr>
        </p15:guide>
        <p15:guide id="7" orient="horz" pos="2424" userDrawn="1">
          <p15:clr>
            <a:srgbClr val="FBAE40"/>
          </p15:clr>
        </p15:guide>
        <p15:guide id="8" orient="horz" pos="1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2716" y="3227431"/>
            <a:ext cx="2690830"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81286527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2">
    <p:bg>
      <p:bgPr>
        <a:solidFill>
          <a:srgbClr val="19191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3" name="Picture 2" descr="Microsoft Dynamics 365 logo, white text version">
            <a:extLst>
              <a:ext uri="{FF2B5EF4-FFF2-40B4-BE49-F238E27FC236}">
                <a16:creationId xmlns:a16="http://schemas.microsoft.com/office/drawing/2014/main" id="{9B7CA3D8-8EC2-4E20-955C-A95CB279C9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2891199"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black"/>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black">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bwMode="invGray">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609379" cy="553998"/>
          </a:xfrm>
        </p:spPr>
        <p:txBody>
          <a:bodyPr/>
          <a:lstStyle/>
          <a:p>
            <a:r>
              <a:rPr lang="en-US"/>
              <a:t>Click to edit Master title style</a:t>
            </a:r>
          </a:p>
        </p:txBody>
      </p:sp>
    </p:spTree>
    <p:extLst>
      <p:ext uri="{BB962C8B-B14F-4D97-AF65-F5344CB8AC3E}">
        <p14:creationId xmlns:p14="http://schemas.microsoft.com/office/powerpoint/2010/main" val="2640908947"/>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userDrawn="1">
          <p15:clr>
            <a:srgbClr val="FBAE40"/>
          </p15:clr>
        </p15:guide>
        <p15:guide id="32" pos="1368">
          <p15:clr>
            <a:srgbClr val="A4A3A4"/>
          </p15:clr>
        </p15:guide>
        <p15:guide id="33" pos="876" userDrawn="1">
          <p15:clr>
            <a:srgbClr val="FBAE40"/>
          </p15:clr>
        </p15:guide>
        <p15:guide id="34" pos="3359">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icture with sub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4599754" cy="553998"/>
          </a:xfrm>
          <a:noFill/>
        </p:spPr>
        <p:txBody>
          <a:bodyPr/>
          <a:lstStyle/>
          <a:p>
            <a:r>
              <a:rPr lang="en-US"/>
              <a:t>Click to edit Master title style</a:t>
            </a:r>
          </a:p>
        </p:txBody>
      </p:sp>
      <p:sp>
        <p:nvSpPr>
          <p:cNvPr id="5" name="Text Placeholder 5">
            <a:extLst>
              <a:ext uri="{FF2B5EF4-FFF2-40B4-BE49-F238E27FC236}">
                <a16:creationId xmlns:a16="http://schemas.microsoft.com/office/drawing/2014/main" id="{C730E0EF-84C6-4FB4-9B13-3AEF09949334}"/>
              </a:ext>
            </a:extLst>
          </p:cNvPr>
          <p:cNvSpPr>
            <a:spLocks noGrp="1"/>
          </p:cNvSpPr>
          <p:nvPr>
            <p:ph type="body" sz="quarter" idx="10" hasCustomPrompt="1"/>
          </p:nvPr>
        </p:nvSpPr>
        <p:spPr>
          <a:xfrm>
            <a:off x="585658" y="1648381"/>
            <a:ext cx="4602359" cy="307777"/>
          </a:xfrm>
        </p:spPr>
        <p:txBody>
          <a:bodyPr/>
          <a:lstStyle>
            <a:lvl1pPr marL="0" indent="0">
              <a:buNone/>
              <a:defRPr sz="20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507648016"/>
      </p:ext>
    </p:extLst>
  </p:cSld>
  <p:clrMapOvr>
    <a:masterClrMapping/>
  </p:clrMapOvr>
  <p:transition>
    <p:fade/>
  </p:transition>
  <p:extLst>
    <p:ext uri="{DCECCB84-F9BA-43D5-87BE-67443E8EF086}">
      <p15:sldGuideLst xmlns:p15="http://schemas.microsoft.com/office/powerpoint/2012/main">
        <p15:guide id="6" pos="1728">
          <p15:clr>
            <a:srgbClr val="A4A3A4"/>
          </p15:clr>
        </p15:guide>
        <p15:guide id="7" pos="2640">
          <p15:clr>
            <a:srgbClr val="A4A3A4"/>
          </p15:clr>
        </p15:guide>
        <p15:guide id="8" pos="780">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993">
          <p15:clr>
            <a:srgbClr val="FBAE40"/>
          </p15:clr>
        </p15:guide>
        <p15:guide id="32" pos="1368">
          <p15:clr>
            <a:srgbClr val="A4A3A4"/>
          </p15:clr>
        </p15:guide>
        <p15:guide id="33" pos="876">
          <p15:clr>
            <a:srgbClr val="FBAE40"/>
          </p15:clr>
        </p15:guide>
        <p15:guide id="34" pos="3359">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1728" userDrawn="1">
          <p15:clr>
            <a:srgbClr val="A4A3A4"/>
          </p15:clr>
        </p15:guide>
        <p15:guide id="7" pos="2640" userDrawn="1">
          <p15:clr>
            <a:srgbClr val="A4A3A4"/>
          </p15:clr>
        </p15:guide>
        <p15:guide id="8" pos="5976" userDrawn="1">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7008"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1148" userDrawn="1">
          <p15:clr>
            <a:srgbClr val="FBAE40"/>
          </p15:clr>
        </p15:guide>
        <p15:guide id="32" pos="1368" userDrawn="1">
          <p15:clr>
            <a:srgbClr val="A4A3A4"/>
          </p15:clr>
        </p15:guide>
        <p15:guide id="33" pos="972" userDrawn="1">
          <p15:clr>
            <a:srgbClr val="FBAE40"/>
          </p15:clr>
        </p15:guide>
        <p15:guide id="34" pos="7680" userDrawn="1">
          <p15:clr>
            <a:srgbClr val="F26B43"/>
          </p15:clr>
        </p15:guide>
        <p15:guide id="35" pos="3352"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6BBFF35C-CD19-46FD-B2EA-DD0CA1AA6A39}"/>
              </a:ext>
            </a:extLst>
          </p:cNvPr>
          <p:cNvSpPr>
            <a:spLocks noGrp="1"/>
          </p:cNvSpPr>
          <p:nvPr>
            <p:ph type="body" sz="quarter" idx="10" hasCustomPrompt="1"/>
          </p:nvPr>
        </p:nvSpPr>
        <p:spPr>
          <a:xfrm>
            <a:off x="585658" y="1252022"/>
            <a:ext cx="11021125" cy="369332"/>
          </a:xfrm>
        </p:spPr>
        <p:txBody>
          <a:bodyPr/>
          <a:lstStyle>
            <a:lvl1pPr marL="0" indent="0">
              <a:buNone/>
              <a:defRPr sz="2400">
                <a:solidFill>
                  <a:schemeClr val="accent1"/>
                </a:solidFill>
                <a:latin typeface="+mj-lt"/>
              </a:defRPr>
            </a:lvl1pPr>
          </a:lstStyle>
          <a:p>
            <a:pPr lvl="0"/>
            <a:r>
              <a:rPr lang="en-US"/>
              <a:t>Click to edit Subtitle</a:t>
            </a:r>
          </a:p>
        </p:txBody>
      </p:sp>
    </p:spTree>
    <p:extLst>
      <p:ext uri="{BB962C8B-B14F-4D97-AF65-F5344CB8AC3E}">
        <p14:creationId xmlns:p14="http://schemas.microsoft.com/office/powerpoint/2010/main" val="8783328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cstate="screen">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10" r:id="rId2"/>
    <p:sldLayoutId id="2147484240" r:id="rId3"/>
    <p:sldLayoutId id="2147484910" r:id="rId4"/>
    <p:sldLayoutId id="2147484911" r:id="rId5"/>
    <p:sldLayoutId id="2147484973" r:id="rId6"/>
    <p:sldLayoutId id="2147484974" r:id="rId7"/>
    <p:sldLayoutId id="2147484639" r:id="rId8"/>
    <p:sldLayoutId id="2147484970" r:id="rId9"/>
    <p:sldLayoutId id="2147484971" r:id="rId10"/>
    <p:sldLayoutId id="2147484965" r:id="rId11"/>
    <p:sldLayoutId id="2147484966" r:id="rId12"/>
    <p:sldLayoutId id="2147484964" r:id="rId13"/>
    <p:sldLayoutId id="2147484969" r:id="rId14"/>
    <p:sldLayoutId id="2147484968" r:id="rId15"/>
    <p:sldLayoutId id="2147484972" r:id="rId16"/>
    <p:sldLayoutId id="2147484967" r:id="rId17"/>
    <p:sldLayoutId id="2147484603" r:id="rId18"/>
    <p:sldLayoutId id="2147484249" r:id="rId19"/>
    <p:sldLayoutId id="2147484640" r:id="rId20"/>
    <p:sldLayoutId id="2147484584" r:id="rId21"/>
    <p:sldLayoutId id="2147484583" r:id="rId22"/>
    <p:sldLayoutId id="2147484671" r:id="rId23"/>
    <p:sldLayoutId id="2147484673" r:id="rId24"/>
    <p:sldLayoutId id="2147484585" r:id="rId25"/>
    <p:sldLayoutId id="2147484299" r:id="rId26"/>
    <p:sldLayoutId id="2147484263"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2425541"/>
            <a:ext cx="4167887" cy="2215991"/>
          </a:xfrm>
        </p:spPr>
        <p:txBody>
          <a:bodyPr anchor="t"/>
          <a:lstStyle/>
          <a:p>
            <a:r>
              <a:rPr lang="bs-Latn-BA" dirty="0"/>
              <a:t>Module </a:t>
            </a:r>
            <a:r>
              <a:rPr lang="en-US" dirty="0"/>
              <a:t>7: Create surveys with Dynamics 365 Customer Voice</a:t>
            </a:r>
          </a:p>
        </p:txBody>
      </p:sp>
    </p:spTree>
    <p:extLst>
      <p:ext uri="{BB962C8B-B14F-4D97-AF65-F5344CB8AC3E}">
        <p14:creationId xmlns:p14="http://schemas.microsoft.com/office/powerpoint/2010/main" val="546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BF24-FB44-48E8-9412-A4A5C7525A9F}"/>
              </a:ext>
            </a:extLst>
          </p:cNvPr>
          <p:cNvSpPr>
            <a:spLocks noGrp="1"/>
          </p:cNvSpPr>
          <p:nvPr>
            <p:ph type="title"/>
          </p:nvPr>
        </p:nvSpPr>
        <p:spPr/>
        <p:txBody>
          <a:bodyPr/>
          <a:lstStyle/>
          <a:p>
            <a:r>
              <a:rPr lang="en-US" dirty="0"/>
              <a:t>Use branching rules in a survey</a:t>
            </a:r>
          </a:p>
        </p:txBody>
      </p:sp>
      <p:pic>
        <p:nvPicPr>
          <p:cNvPr id="4" name="Picture 3" descr="Graphical user interface, text, application, email&#10;&#10;Description automatically generated">
            <a:extLst>
              <a:ext uri="{FF2B5EF4-FFF2-40B4-BE49-F238E27FC236}">
                <a16:creationId xmlns:a16="http://schemas.microsoft.com/office/drawing/2014/main" id="{8008E697-B444-425F-A3F4-38DBC0B50706}"/>
              </a:ext>
            </a:extLst>
          </p:cNvPr>
          <p:cNvPicPr>
            <a:picLocks noChangeAspect="1"/>
          </p:cNvPicPr>
          <p:nvPr/>
        </p:nvPicPr>
        <p:blipFill>
          <a:blip r:embed="rId2"/>
          <a:stretch>
            <a:fillRect/>
          </a:stretch>
        </p:blipFill>
        <p:spPr>
          <a:xfrm>
            <a:off x="341211" y="1908313"/>
            <a:ext cx="11509578" cy="3369365"/>
          </a:xfrm>
          <a:prstGeom prst="rect">
            <a:avLst/>
          </a:prstGeom>
        </p:spPr>
      </p:pic>
    </p:spTree>
    <p:extLst>
      <p:ext uri="{BB962C8B-B14F-4D97-AF65-F5344CB8AC3E}">
        <p14:creationId xmlns:p14="http://schemas.microsoft.com/office/powerpoint/2010/main" val="97493312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9CAC-78BF-4EB2-9397-948A1AC78EB5}"/>
              </a:ext>
            </a:extLst>
          </p:cNvPr>
          <p:cNvSpPr>
            <a:spLocks noGrp="1"/>
          </p:cNvSpPr>
          <p:nvPr>
            <p:ph type="title"/>
          </p:nvPr>
        </p:nvSpPr>
        <p:spPr/>
        <p:txBody>
          <a:bodyPr/>
          <a:lstStyle/>
          <a:p>
            <a:r>
              <a:rPr lang="en-US" dirty="0"/>
              <a:t>Use variables in a survey</a:t>
            </a:r>
          </a:p>
        </p:txBody>
      </p:sp>
      <p:pic>
        <p:nvPicPr>
          <p:cNvPr id="6" name="Picture 5" descr="Graphical user interface, text, application, email&#10;&#10;Description automatically generated">
            <a:extLst>
              <a:ext uri="{FF2B5EF4-FFF2-40B4-BE49-F238E27FC236}">
                <a16:creationId xmlns:a16="http://schemas.microsoft.com/office/drawing/2014/main" id="{5465A937-5BF6-4634-B9DF-6F735755E08F}"/>
              </a:ext>
            </a:extLst>
          </p:cNvPr>
          <p:cNvPicPr>
            <a:picLocks noChangeAspect="1"/>
          </p:cNvPicPr>
          <p:nvPr/>
        </p:nvPicPr>
        <p:blipFill>
          <a:blip r:embed="rId2"/>
          <a:stretch>
            <a:fillRect/>
          </a:stretch>
        </p:blipFill>
        <p:spPr>
          <a:xfrm>
            <a:off x="1259496" y="1523749"/>
            <a:ext cx="10020815" cy="4877051"/>
          </a:xfrm>
          <a:prstGeom prst="rect">
            <a:avLst/>
          </a:prstGeom>
        </p:spPr>
      </p:pic>
    </p:spTree>
    <p:extLst>
      <p:ext uri="{BB962C8B-B14F-4D97-AF65-F5344CB8AC3E}">
        <p14:creationId xmlns:p14="http://schemas.microsoft.com/office/powerpoint/2010/main" val="30454812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59CBF-66B1-4A92-B61E-63357BCD17FF}"/>
              </a:ext>
            </a:extLst>
          </p:cNvPr>
          <p:cNvSpPr>
            <a:spLocks noGrp="1"/>
          </p:cNvSpPr>
          <p:nvPr>
            <p:ph type="title"/>
          </p:nvPr>
        </p:nvSpPr>
        <p:spPr/>
        <p:txBody>
          <a:bodyPr/>
          <a:lstStyle/>
          <a:p>
            <a:r>
              <a:rPr lang="en-US" dirty="0"/>
              <a:t>Add satisfaction metrics</a:t>
            </a:r>
          </a:p>
        </p:txBody>
      </p:sp>
      <p:sp>
        <p:nvSpPr>
          <p:cNvPr id="4" name="Text Placeholder 2">
            <a:extLst>
              <a:ext uri="{FF2B5EF4-FFF2-40B4-BE49-F238E27FC236}">
                <a16:creationId xmlns:a16="http://schemas.microsoft.com/office/drawing/2014/main" id="{C92E0342-F4B2-4843-8C4A-E9B78EEA5A89}"/>
              </a:ext>
            </a:extLst>
          </p:cNvPr>
          <p:cNvSpPr txBox="1">
            <a:spLocks/>
          </p:cNvSpPr>
          <p:nvPr/>
        </p:nvSpPr>
        <p:spPr>
          <a:xfrm>
            <a:off x="584197"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NPS (Net Promoter Score)</a:t>
            </a:r>
          </a:p>
        </p:txBody>
      </p:sp>
      <p:sp>
        <p:nvSpPr>
          <p:cNvPr id="6" name="Text Placeholder 2">
            <a:extLst>
              <a:ext uri="{FF2B5EF4-FFF2-40B4-BE49-F238E27FC236}">
                <a16:creationId xmlns:a16="http://schemas.microsoft.com/office/drawing/2014/main" id="{B2DC8767-E542-4C11-8683-5DB47F1E35E1}"/>
              </a:ext>
            </a:extLst>
          </p:cNvPr>
          <p:cNvSpPr txBox="1">
            <a:spLocks/>
          </p:cNvSpPr>
          <p:nvPr/>
        </p:nvSpPr>
        <p:spPr>
          <a:xfrm>
            <a:off x="4317352"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Sentiment</a:t>
            </a:r>
          </a:p>
        </p:txBody>
      </p:sp>
      <p:sp>
        <p:nvSpPr>
          <p:cNvPr id="8" name="Text Placeholder 2">
            <a:extLst>
              <a:ext uri="{FF2B5EF4-FFF2-40B4-BE49-F238E27FC236}">
                <a16:creationId xmlns:a16="http://schemas.microsoft.com/office/drawing/2014/main" id="{421B0A9C-9981-47CD-8DB8-9936DFF61F6B}"/>
              </a:ext>
            </a:extLst>
          </p:cNvPr>
          <p:cNvSpPr txBox="1">
            <a:spLocks/>
          </p:cNvSpPr>
          <p:nvPr/>
        </p:nvSpPr>
        <p:spPr>
          <a:xfrm>
            <a:off x="8050508"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CSAT (Customer Satisfaction)</a:t>
            </a:r>
          </a:p>
        </p:txBody>
      </p:sp>
      <p:pic>
        <p:nvPicPr>
          <p:cNvPr id="10" name="Picture 9" descr="Graphical user interface, application, PowerPoint&#10;&#10;Description automatically generated">
            <a:extLst>
              <a:ext uri="{FF2B5EF4-FFF2-40B4-BE49-F238E27FC236}">
                <a16:creationId xmlns:a16="http://schemas.microsoft.com/office/drawing/2014/main" id="{108D991A-4AAB-4624-8BD2-3FF3E5D156A5}"/>
              </a:ext>
            </a:extLst>
          </p:cNvPr>
          <p:cNvPicPr>
            <a:picLocks noChangeAspect="1"/>
          </p:cNvPicPr>
          <p:nvPr/>
        </p:nvPicPr>
        <p:blipFill>
          <a:blip r:embed="rId2"/>
          <a:stretch>
            <a:fillRect/>
          </a:stretch>
        </p:blipFill>
        <p:spPr>
          <a:xfrm>
            <a:off x="2499691" y="2836500"/>
            <a:ext cx="6857167" cy="3729409"/>
          </a:xfrm>
          <a:prstGeom prst="rect">
            <a:avLst/>
          </a:prstGeom>
        </p:spPr>
      </p:pic>
    </p:spTree>
    <p:extLst>
      <p:ext uri="{BB962C8B-B14F-4D97-AF65-F5344CB8AC3E}">
        <p14:creationId xmlns:p14="http://schemas.microsoft.com/office/powerpoint/2010/main" val="338674809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CAC2-CD6C-4EC1-B650-2E4EEBA0AE7B}"/>
              </a:ext>
            </a:extLst>
          </p:cNvPr>
          <p:cNvSpPr>
            <a:spLocks noGrp="1"/>
          </p:cNvSpPr>
          <p:nvPr>
            <p:ph type="title"/>
          </p:nvPr>
        </p:nvSpPr>
        <p:spPr>
          <a:xfrm>
            <a:off x="585217" y="2985802"/>
            <a:ext cx="8892608" cy="886397"/>
          </a:xfrm>
        </p:spPr>
        <p:txBody>
          <a:bodyPr/>
          <a:lstStyle/>
          <a:p>
            <a:r>
              <a:rPr lang="en-US" dirty="0"/>
              <a:t>Lesson 3: Send Dynamics 365 Customer Voice surveys</a:t>
            </a:r>
          </a:p>
        </p:txBody>
      </p:sp>
    </p:spTree>
    <p:extLst>
      <p:ext uri="{BB962C8B-B14F-4D97-AF65-F5344CB8AC3E}">
        <p14:creationId xmlns:p14="http://schemas.microsoft.com/office/powerpoint/2010/main" val="64814714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CE92-97AC-41C5-A282-BB42FC8A4CBE}"/>
              </a:ext>
            </a:extLst>
          </p:cNvPr>
          <p:cNvSpPr>
            <a:spLocks noGrp="1"/>
          </p:cNvSpPr>
          <p:nvPr>
            <p:ph type="title"/>
          </p:nvPr>
        </p:nvSpPr>
        <p:spPr/>
        <p:txBody>
          <a:bodyPr/>
          <a:lstStyle/>
          <a:p>
            <a:r>
              <a:rPr lang="en-US" dirty="0"/>
              <a:t>Introduction to sending surveys</a:t>
            </a:r>
          </a:p>
        </p:txBody>
      </p:sp>
      <p:sp>
        <p:nvSpPr>
          <p:cNvPr id="3" name="TextBox 2">
            <a:extLst>
              <a:ext uri="{FF2B5EF4-FFF2-40B4-BE49-F238E27FC236}">
                <a16:creationId xmlns:a16="http://schemas.microsoft.com/office/drawing/2014/main" id="{45E29520-0847-4A40-A498-50D97DC39DAE}"/>
              </a:ext>
            </a:extLst>
          </p:cNvPr>
          <p:cNvSpPr txBox="1"/>
          <p:nvPr/>
        </p:nvSpPr>
        <p:spPr>
          <a:xfrm>
            <a:off x="651013" y="1227483"/>
            <a:ext cx="8875644" cy="4097660"/>
          </a:xfrm>
          <a:prstGeom prst="rect">
            <a:avLst/>
          </a:prstGeom>
          <a:noFill/>
        </p:spPr>
        <p:txBody>
          <a:bodyPr wrap="square" lIns="0" tIns="0" rIns="0" bIns="0" rtlCol="0">
            <a:spAutoFit/>
          </a:bodyPr>
          <a:lstStyle/>
          <a:p>
            <a:pPr marL="342900" indent="-342900" algn="l">
              <a:lnSpc>
                <a:spcPct val="150000"/>
              </a:lnSpc>
              <a:buFont typeface="Arial" panose="020B0604020202020204" pitchFamily="34" charset="0"/>
              <a:buChar char="•"/>
            </a:pPr>
            <a:r>
              <a:rPr lang="en-US" sz="2000" dirty="0"/>
              <a:t>Can use email templates with different salutations depending on purpose of template</a:t>
            </a:r>
          </a:p>
          <a:p>
            <a:pPr marL="342900" indent="-342900" algn="l">
              <a:lnSpc>
                <a:spcPct val="150000"/>
              </a:lnSpc>
              <a:buFont typeface="Arial" panose="020B0604020202020204" pitchFamily="34" charset="0"/>
              <a:buChar char="•"/>
            </a:pPr>
            <a:r>
              <a:rPr lang="en-US" sz="2000" b="1" dirty="0"/>
              <a:t>Several components:</a:t>
            </a:r>
          </a:p>
          <a:p>
            <a:pPr marL="800083" lvl="1" indent="-342900">
              <a:lnSpc>
                <a:spcPct val="150000"/>
              </a:lnSpc>
              <a:buFont typeface="Arial" panose="020B0604020202020204" pitchFamily="34" charset="0"/>
              <a:buChar char="•"/>
            </a:pPr>
            <a:r>
              <a:rPr lang="en-US" sz="2000" dirty="0"/>
              <a:t>Subject</a:t>
            </a:r>
          </a:p>
          <a:p>
            <a:pPr marL="800083" lvl="1" indent="-342900">
              <a:lnSpc>
                <a:spcPct val="150000"/>
              </a:lnSpc>
              <a:buFont typeface="Arial" panose="020B0604020202020204" pitchFamily="34" charset="0"/>
              <a:buChar char="•"/>
            </a:pPr>
            <a:r>
              <a:rPr lang="en-US" sz="2000" dirty="0"/>
              <a:t>Survey link</a:t>
            </a:r>
          </a:p>
          <a:p>
            <a:pPr marL="800083" lvl="1" indent="-342900">
              <a:lnSpc>
                <a:spcPct val="150000"/>
              </a:lnSpc>
              <a:buFont typeface="Arial" panose="020B0604020202020204" pitchFamily="34" charset="0"/>
              <a:buChar char="•"/>
            </a:pPr>
            <a:r>
              <a:rPr lang="en-US" sz="2000" dirty="0"/>
              <a:t>Unsubscribe link</a:t>
            </a:r>
          </a:p>
          <a:p>
            <a:pPr marL="800083" lvl="1" indent="-342900">
              <a:lnSpc>
                <a:spcPct val="150000"/>
              </a:lnSpc>
              <a:buFont typeface="Arial" panose="020B0604020202020204" pitchFamily="34" charset="0"/>
              <a:buChar char="•"/>
            </a:pPr>
            <a:r>
              <a:rPr lang="en-US" sz="2000" dirty="0"/>
              <a:t>Variables (not required)</a:t>
            </a:r>
          </a:p>
          <a:p>
            <a:pPr marL="800083" lvl="1" indent="-342900">
              <a:lnSpc>
                <a:spcPct val="150000"/>
              </a:lnSpc>
              <a:buFont typeface="Arial" panose="020B0604020202020204" pitchFamily="34" charset="0"/>
              <a:buChar char="•"/>
            </a:pPr>
            <a:r>
              <a:rPr lang="en-US" sz="2000" dirty="0"/>
              <a:t>Logo (not required)</a:t>
            </a:r>
          </a:p>
          <a:p>
            <a:pPr marL="800083" lvl="1" indent="-342900">
              <a:lnSpc>
                <a:spcPct val="150000"/>
              </a:lnSpc>
              <a:buFont typeface="Arial" panose="020B0604020202020204" pitchFamily="34" charset="0"/>
              <a:buChar char="•"/>
            </a:pPr>
            <a:r>
              <a:rPr lang="en-US" sz="2000" dirty="0"/>
              <a:t>Images (not required)</a:t>
            </a:r>
          </a:p>
        </p:txBody>
      </p:sp>
    </p:spTree>
    <p:extLst>
      <p:ext uri="{BB962C8B-B14F-4D97-AF65-F5344CB8AC3E}">
        <p14:creationId xmlns:p14="http://schemas.microsoft.com/office/powerpoint/2010/main" val="410441587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2A10D-B354-4030-ADF9-26BAAD6B571C}"/>
              </a:ext>
            </a:extLst>
          </p:cNvPr>
          <p:cNvSpPr>
            <a:spLocks noGrp="1"/>
          </p:cNvSpPr>
          <p:nvPr>
            <p:ph type="title"/>
          </p:nvPr>
        </p:nvSpPr>
        <p:spPr/>
        <p:txBody>
          <a:bodyPr/>
          <a:lstStyle/>
          <a:p>
            <a:r>
              <a:rPr lang="en-US" dirty="0"/>
              <a:t>Email a survey</a:t>
            </a:r>
          </a:p>
        </p:txBody>
      </p:sp>
      <p:pic>
        <p:nvPicPr>
          <p:cNvPr id="4" name="Picture 3" descr="Graphical user interface, text, application, email&#10;&#10;Description automatically generated">
            <a:extLst>
              <a:ext uri="{FF2B5EF4-FFF2-40B4-BE49-F238E27FC236}">
                <a16:creationId xmlns:a16="http://schemas.microsoft.com/office/drawing/2014/main" id="{D8D0E6EE-AE23-41D5-AD4B-E036F796057F}"/>
              </a:ext>
            </a:extLst>
          </p:cNvPr>
          <p:cNvPicPr>
            <a:picLocks noChangeAspect="1"/>
          </p:cNvPicPr>
          <p:nvPr/>
        </p:nvPicPr>
        <p:blipFill>
          <a:blip r:embed="rId2"/>
          <a:stretch>
            <a:fillRect/>
          </a:stretch>
        </p:blipFill>
        <p:spPr>
          <a:xfrm>
            <a:off x="1263401" y="1311294"/>
            <a:ext cx="9665197" cy="4623038"/>
          </a:xfrm>
          <a:prstGeom prst="rect">
            <a:avLst/>
          </a:prstGeom>
        </p:spPr>
      </p:pic>
    </p:spTree>
    <p:extLst>
      <p:ext uri="{BB962C8B-B14F-4D97-AF65-F5344CB8AC3E}">
        <p14:creationId xmlns:p14="http://schemas.microsoft.com/office/powerpoint/2010/main" val="15389719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517DE-EA20-4A7D-BD5E-5DFC7F971A7F}"/>
              </a:ext>
            </a:extLst>
          </p:cNvPr>
          <p:cNvSpPr>
            <a:spLocks noGrp="1"/>
          </p:cNvSpPr>
          <p:nvPr>
            <p:ph type="title"/>
          </p:nvPr>
        </p:nvSpPr>
        <p:spPr/>
        <p:txBody>
          <a:bodyPr/>
          <a:lstStyle/>
          <a:p>
            <a:r>
              <a:rPr lang="en-US" dirty="0"/>
              <a:t>Upload CSV files</a:t>
            </a:r>
          </a:p>
        </p:txBody>
      </p:sp>
      <p:pic>
        <p:nvPicPr>
          <p:cNvPr id="4" name="Picture 3" descr="Graphical user interface, application&#10;&#10;Description automatically generated">
            <a:extLst>
              <a:ext uri="{FF2B5EF4-FFF2-40B4-BE49-F238E27FC236}">
                <a16:creationId xmlns:a16="http://schemas.microsoft.com/office/drawing/2014/main" id="{439997F7-D878-436B-B118-AB2AFB379171}"/>
              </a:ext>
            </a:extLst>
          </p:cNvPr>
          <p:cNvPicPr>
            <a:picLocks noChangeAspect="1"/>
          </p:cNvPicPr>
          <p:nvPr/>
        </p:nvPicPr>
        <p:blipFill>
          <a:blip r:embed="rId2"/>
          <a:stretch>
            <a:fillRect/>
          </a:stretch>
        </p:blipFill>
        <p:spPr>
          <a:xfrm>
            <a:off x="7923484" y="2875031"/>
            <a:ext cx="3714941" cy="3060857"/>
          </a:xfrm>
          <a:prstGeom prst="rect">
            <a:avLst/>
          </a:prstGeom>
        </p:spPr>
      </p:pic>
      <p:pic>
        <p:nvPicPr>
          <p:cNvPr id="6" name="Picture 5" descr="Graphical user interface, application, Word&#10;&#10;Description automatically generated">
            <a:extLst>
              <a:ext uri="{FF2B5EF4-FFF2-40B4-BE49-F238E27FC236}">
                <a16:creationId xmlns:a16="http://schemas.microsoft.com/office/drawing/2014/main" id="{39725EE3-F528-46F9-92E1-C7BF39A2EB42}"/>
              </a:ext>
            </a:extLst>
          </p:cNvPr>
          <p:cNvPicPr>
            <a:picLocks noChangeAspect="1"/>
          </p:cNvPicPr>
          <p:nvPr/>
        </p:nvPicPr>
        <p:blipFill>
          <a:blip r:embed="rId3"/>
          <a:stretch>
            <a:fillRect/>
          </a:stretch>
        </p:blipFill>
        <p:spPr>
          <a:xfrm>
            <a:off x="553575" y="1559529"/>
            <a:ext cx="6990932" cy="2886927"/>
          </a:xfrm>
          <a:prstGeom prst="rect">
            <a:avLst/>
          </a:prstGeom>
        </p:spPr>
      </p:pic>
    </p:spTree>
    <p:extLst>
      <p:ext uri="{BB962C8B-B14F-4D97-AF65-F5344CB8AC3E}">
        <p14:creationId xmlns:p14="http://schemas.microsoft.com/office/powerpoint/2010/main" val="324882296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627CB-6ED0-44D0-A7DC-BBD74C57B500}"/>
              </a:ext>
            </a:extLst>
          </p:cNvPr>
          <p:cNvSpPr>
            <a:spLocks noGrp="1"/>
          </p:cNvSpPr>
          <p:nvPr>
            <p:ph type="title"/>
          </p:nvPr>
        </p:nvSpPr>
        <p:spPr/>
        <p:txBody>
          <a:bodyPr/>
          <a:lstStyle/>
          <a:p>
            <a:r>
              <a:rPr lang="en-US" dirty="0"/>
              <a:t>Use links and QR codes</a:t>
            </a:r>
          </a:p>
        </p:txBody>
      </p:sp>
      <p:pic>
        <p:nvPicPr>
          <p:cNvPr id="6" name="Picture 5" descr="Graphical user interface, application, Word, Teams&#10;&#10;Description automatically generated">
            <a:extLst>
              <a:ext uri="{FF2B5EF4-FFF2-40B4-BE49-F238E27FC236}">
                <a16:creationId xmlns:a16="http://schemas.microsoft.com/office/drawing/2014/main" id="{E9CC26A0-11C1-43AD-AE30-5A62A2ED99BB}"/>
              </a:ext>
            </a:extLst>
          </p:cNvPr>
          <p:cNvPicPr>
            <a:picLocks noChangeAspect="1"/>
          </p:cNvPicPr>
          <p:nvPr/>
        </p:nvPicPr>
        <p:blipFill>
          <a:blip r:embed="rId2"/>
          <a:stretch>
            <a:fillRect/>
          </a:stretch>
        </p:blipFill>
        <p:spPr>
          <a:xfrm>
            <a:off x="887890" y="1641932"/>
            <a:ext cx="10573293" cy="4191215"/>
          </a:xfrm>
          <a:prstGeom prst="rect">
            <a:avLst/>
          </a:prstGeom>
        </p:spPr>
      </p:pic>
    </p:spTree>
    <p:extLst>
      <p:ext uri="{BB962C8B-B14F-4D97-AF65-F5344CB8AC3E}">
        <p14:creationId xmlns:p14="http://schemas.microsoft.com/office/powerpoint/2010/main" val="240311761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C1A1-A15D-4AD3-807E-58BE111C1D0C}"/>
              </a:ext>
            </a:extLst>
          </p:cNvPr>
          <p:cNvSpPr>
            <a:spLocks noGrp="1"/>
          </p:cNvSpPr>
          <p:nvPr>
            <p:ph type="title"/>
          </p:nvPr>
        </p:nvSpPr>
        <p:spPr/>
        <p:txBody>
          <a:bodyPr/>
          <a:lstStyle/>
          <a:p>
            <a:r>
              <a:rPr lang="en-US" dirty="0"/>
              <a:t>Embed survey in a website</a:t>
            </a:r>
          </a:p>
        </p:txBody>
      </p:sp>
      <p:sp>
        <p:nvSpPr>
          <p:cNvPr id="4" name="Text Placeholder 2">
            <a:extLst>
              <a:ext uri="{FF2B5EF4-FFF2-40B4-BE49-F238E27FC236}">
                <a16:creationId xmlns:a16="http://schemas.microsoft.com/office/drawing/2014/main" id="{CEB13712-8B1B-4470-A730-78EA96E7F425}"/>
              </a:ext>
            </a:extLst>
          </p:cNvPr>
          <p:cNvSpPr txBox="1">
            <a:spLocks/>
          </p:cNvSpPr>
          <p:nvPr/>
        </p:nvSpPr>
        <p:spPr>
          <a:xfrm>
            <a:off x="584197"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Inline</a:t>
            </a:r>
          </a:p>
        </p:txBody>
      </p:sp>
      <p:sp>
        <p:nvSpPr>
          <p:cNvPr id="6" name="Text Placeholder 2">
            <a:extLst>
              <a:ext uri="{FF2B5EF4-FFF2-40B4-BE49-F238E27FC236}">
                <a16:creationId xmlns:a16="http://schemas.microsoft.com/office/drawing/2014/main" id="{FBFB9D63-A3EF-41B1-AD58-CC1EC2FA2419}"/>
              </a:ext>
            </a:extLst>
          </p:cNvPr>
          <p:cNvSpPr txBox="1">
            <a:spLocks/>
          </p:cNvSpPr>
          <p:nvPr/>
        </p:nvSpPr>
        <p:spPr>
          <a:xfrm>
            <a:off x="4317352"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Pop-up</a:t>
            </a:r>
          </a:p>
        </p:txBody>
      </p:sp>
      <p:sp>
        <p:nvSpPr>
          <p:cNvPr id="8" name="Text Placeholder 2">
            <a:extLst>
              <a:ext uri="{FF2B5EF4-FFF2-40B4-BE49-F238E27FC236}">
                <a16:creationId xmlns:a16="http://schemas.microsoft.com/office/drawing/2014/main" id="{7B09C484-F4F3-4F3D-BD57-5A3B187ADFD8}"/>
              </a:ext>
            </a:extLst>
          </p:cNvPr>
          <p:cNvSpPr txBox="1">
            <a:spLocks/>
          </p:cNvSpPr>
          <p:nvPr/>
        </p:nvSpPr>
        <p:spPr>
          <a:xfrm>
            <a:off x="8050508"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Button</a:t>
            </a:r>
          </a:p>
        </p:txBody>
      </p:sp>
      <p:pic>
        <p:nvPicPr>
          <p:cNvPr id="10" name="Picture 9" descr="Graphical user interface, text, application, email&#10;&#10;Description automatically generated">
            <a:extLst>
              <a:ext uri="{FF2B5EF4-FFF2-40B4-BE49-F238E27FC236}">
                <a16:creationId xmlns:a16="http://schemas.microsoft.com/office/drawing/2014/main" id="{A1848D3C-0586-468E-8337-7209AE9C8216}"/>
              </a:ext>
            </a:extLst>
          </p:cNvPr>
          <p:cNvPicPr>
            <a:picLocks noChangeAspect="1"/>
          </p:cNvPicPr>
          <p:nvPr/>
        </p:nvPicPr>
        <p:blipFill>
          <a:blip r:embed="rId2"/>
          <a:stretch>
            <a:fillRect/>
          </a:stretch>
        </p:blipFill>
        <p:spPr>
          <a:xfrm>
            <a:off x="1575353" y="2780915"/>
            <a:ext cx="8809914" cy="3669862"/>
          </a:xfrm>
          <a:prstGeom prst="rect">
            <a:avLst/>
          </a:prstGeom>
        </p:spPr>
      </p:pic>
    </p:spTree>
    <p:extLst>
      <p:ext uri="{BB962C8B-B14F-4D97-AF65-F5344CB8AC3E}">
        <p14:creationId xmlns:p14="http://schemas.microsoft.com/office/powerpoint/2010/main" val="24241969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E505E-19A2-4F1A-9BC7-AB940A69D181}"/>
              </a:ext>
            </a:extLst>
          </p:cNvPr>
          <p:cNvSpPr>
            <a:spLocks noGrp="1"/>
          </p:cNvSpPr>
          <p:nvPr>
            <p:ph type="title" idx="4294967295"/>
          </p:nvPr>
        </p:nvSpPr>
        <p:spPr>
          <a:xfrm>
            <a:off x="588263" y="-553998"/>
            <a:ext cx="11018520" cy="430887"/>
          </a:xfrm>
        </p:spPr>
        <p:txBody>
          <a:bodyPr/>
          <a:lstStyle/>
          <a:p>
            <a:r>
              <a:rPr lang="en-US" sz="2800" dirty="0"/>
              <a:t>Closing slide</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bs-Latn-BA" dirty="0"/>
              <a:t>Module </a:t>
            </a:r>
            <a:br>
              <a:rPr lang="en-US" dirty="0"/>
            </a:br>
            <a:r>
              <a:rPr lang="bs-Latn-BA" dirty="0"/>
              <a:t>agenda</a:t>
            </a:r>
            <a:endParaRPr lang="en-US" dirty="0"/>
          </a:p>
        </p:txBody>
      </p:sp>
      <p:pic>
        <p:nvPicPr>
          <p:cNvPr id="12" name="Picture 11" descr="Icon of calendar">
            <a:extLst>
              <a:ext uri="{FF2B5EF4-FFF2-40B4-BE49-F238E27FC236}">
                <a16:creationId xmlns:a16="http://schemas.microsoft.com/office/drawing/2014/main" id="{BD1F4AC9-ED85-4A52-A20A-CDB9B65CCE22}"/>
              </a:ext>
            </a:extLst>
          </p:cNvPr>
          <p:cNvPicPr>
            <a:picLocks noChangeAspect="1"/>
          </p:cNvPicPr>
          <p:nvPr/>
        </p:nvPicPr>
        <p:blipFill>
          <a:blip r:embed="rId3"/>
          <a:stretch>
            <a:fillRect/>
          </a:stretch>
        </p:blipFill>
        <p:spPr>
          <a:xfrm>
            <a:off x="3618054" y="1639522"/>
            <a:ext cx="952500" cy="952500"/>
          </a:xfrm>
          <a:prstGeom prst="rect">
            <a:avLst/>
          </a:prstGeom>
        </p:spPr>
      </p:pic>
      <p:sp>
        <p:nvSpPr>
          <p:cNvPr id="16" name="Text Placeholder 5">
            <a:extLst>
              <a:ext uri="{FF2B5EF4-FFF2-40B4-BE49-F238E27FC236}">
                <a16:creationId xmlns:a16="http://schemas.microsoft.com/office/drawing/2014/main" id="{8B0A4259-A7FB-4D86-BB96-2602DDDF1FE9}"/>
              </a:ext>
            </a:extLst>
          </p:cNvPr>
          <p:cNvSpPr txBox="1">
            <a:spLocks/>
          </p:cNvSpPr>
          <p:nvPr/>
        </p:nvSpPr>
        <p:spPr>
          <a:xfrm>
            <a:off x="4852496" y="1899566"/>
            <a:ext cx="6663762"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Create a survey project</a:t>
            </a:r>
          </a:p>
        </p:txBody>
      </p:sp>
      <p:pic>
        <p:nvPicPr>
          <p:cNvPr id="22" name="Picture 21" descr="Icon of document with check list">
            <a:extLst>
              <a:ext uri="{FF2B5EF4-FFF2-40B4-BE49-F238E27FC236}">
                <a16:creationId xmlns:a16="http://schemas.microsoft.com/office/drawing/2014/main" id="{6806646D-27AE-42E0-9293-FF4DE99169D8}"/>
              </a:ext>
            </a:extLst>
          </p:cNvPr>
          <p:cNvPicPr>
            <a:picLocks noChangeAspect="1"/>
          </p:cNvPicPr>
          <p:nvPr/>
        </p:nvPicPr>
        <p:blipFill>
          <a:blip r:embed="rId4"/>
          <a:stretch>
            <a:fillRect/>
          </a:stretch>
        </p:blipFill>
        <p:spPr>
          <a:xfrm>
            <a:off x="3618054" y="3031435"/>
            <a:ext cx="952500" cy="952500"/>
          </a:xfrm>
          <a:prstGeom prst="rect">
            <a:avLst/>
          </a:prstGeom>
        </p:spPr>
      </p:pic>
      <p:sp>
        <p:nvSpPr>
          <p:cNvPr id="23" name="Text Placeholder 5">
            <a:extLst>
              <a:ext uri="{FF2B5EF4-FFF2-40B4-BE49-F238E27FC236}">
                <a16:creationId xmlns:a16="http://schemas.microsoft.com/office/drawing/2014/main" id="{D41023A8-CF52-4859-B088-A0EAA3A07D54}"/>
              </a:ext>
            </a:extLst>
          </p:cNvPr>
          <p:cNvSpPr txBox="1">
            <a:spLocks/>
          </p:cNvSpPr>
          <p:nvPr/>
        </p:nvSpPr>
        <p:spPr>
          <a:xfrm>
            <a:off x="4852496" y="3031435"/>
            <a:ext cx="6662175" cy="8617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Create surveys with Dynamics 365 Customer Voice</a:t>
            </a:r>
          </a:p>
        </p:txBody>
      </p:sp>
      <p:pic>
        <p:nvPicPr>
          <p:cNvPr id="2" name="Picture 1" descr="Icon of calendar">
            <a:extLst>
              <a:ext uri="{FF2B5EF4-FFF2-40B4-BE49-F238E27FC236}">
                <a16:creationId xmlns:a16="http://schemas.microsoft.com/office/drawing/2014/main" id="{70814AEF-89F0-45A9-833A-AE354FFD86BC}"/>
              </a:ext>
            </a:extLst>
          </p:cNvPr>
          <p:cNvPicPr>
            <a:picLocks noChangeAspect="1"/>
          </p:cNvPicPr>
          <p:nvPr/>
        </p:nvPicPr>
        <p:blipFill>
          <a:blip r:embed="rId3"/>
          <a:stretch>
            <a:fillRect/>
          </a:stretch>
        </p:blipFill>
        <p:spPr>
          <a:xfrm>
            <a:off x="3618054" y="4476387"/>
            <a:ext cx="952500" cy="952500"/>
          </a:xfrm>
          <a:prstGeom prst="rect">
            <a:avLst/>
          </a:prstGeom>
        </p:spPr>
      </p:pic>
      <p:sp>
        <p:nvSpPr>
          <p:cNvPr id="3" name="Text Placeholder 5">
            <a:extLst>
              <a:ext uri="{FF2B5EF4-FFF2-40B4-BE49-F238E27FC236}">
                <a16:creationId xmlns:a16="http://schemas.microsoft.com/office/drawing/2014/main" id="{23EDB995-93A0-4F7E-9D34-7B712D08FC69}"/>
              </a:ext>
            </a:extLst>
          </p:cNvPr>
          <p:cNvSpPr txBox="1">
            <a:spLocks/>
          </p:cNvSpPr>
          <p:nvPr/>
        </p:nvSpPr>
        <p:spPr>
          <a:xfrm>
            <a:off x="4852496" y="4476387"/>
            <a:ext cx="6662175" cy="86177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dirty="0"/>
              <a:t>Send Dynamics 365 Customer Voice surveys</a:t>
            </a:r>
          </a:p>
        </p:txBody>
      </p:sp>
    </p:spTree>
    <p:extLst>
      <p:ext uri="{BB962C8B-B14F-4D97-AF65-F5344CB8AC3E}">
        <p14:creationId xmlns:p14="http://schemas.microsoft.com/office/powerpoint/2010/main" val="162263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dirty="0"/>
              <a:t>Lesson 1: </a:t>
            </a:r>
            <a:r>
              <a:rPr lang="en-US" dirty="0"/>
              <a:t>Create a survey project</a:t>
            </a:r>
          </a:p>
        </p:txBody>
      </p:sp>
      <p:pic>
        <p:nvPicPr>
          <p:cNvPr id="4" name="Picture 3" descr="Icon of calendar">
            <a:extLst>
              <a:ext uri="{FF2B5EF4-FFF2-40B4-BE49-F238E27FC236}">
                <a16:creationId xmlns:a16="http://schemas.microsoft.com/office/drawing/2014/main" id="{59A21028-93C9-41B6-A3DC-B4D7EC2622A1}"/>
              </a:ext>
            </a:extLst>
          </p:cNvPr>
          <p:cNvPicPr>
            <a:picLocks noChangeAspect="1"/>
          </p:cNvPicPr>
          <p:nvPr/>
        </p:nvPicPr>
        <p:blipFill>
          <a:blip r:embed="rId3"/>
          <a:stretch>
            <a:fillRect/>
          </a:stretch>
        </p:blipFill>
        <p:spPr>
          <a:xfrm>
            <a:off x="10241563" y="3000396"/>
            <a:ext cx="934212" cy="784860"/>
          </a:xfrm>
          <a:prstGeom prst="rect">
            <a:avLst/>
          </a:prstGeom>
        </p:spPr>
      </p:pic>
    </p:spTree>
    <p:extLst>
      <p:ext uri="{BB962C8B-B14F-4D97-AF65-F5344CB8AC3E}">
        <p14:creationId xmlns:p14="http://schemas.microsoft.com/office/powerpoint/2010/main" val="26985375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Dynamics 365 Customer Voice</a:t>
            </a:r>
          </a:p>
        </p:txBody>
      </p:sp>
      <p:sp>
        <p:nvSpPr>
          <p:cNvPr id="2" name="Text Placeholder 2">
            <a:extLst>
              <a:ext uri="{FF2B5EF4-FFF2-40B4-BE49-F238E27FC236}">
                <a16:creationId xmlns:a16="http://schemas.microsoft.com/office/drawing/2014/main" id="{C264A5F4-D16B-4278-BC13-B3261F29FC35}"/>
              </a:ext>
            </a:extLst>
          </p:cNvPr>
          <p:cNvSpPr txBox="1">
            <a:spLocks/>
          </p:cNvSpPr>
          <p:nvPr/>
        </p:nvSpPr>
        <p:spPr>
          <a:xfrm>
            <a:off x="584197"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Tool for collecting and acting on feedback</a:t>
            </a:r>
          </a:p>
        </p:txBody>
      </p:sp>
      <p:sp>
        <p:nvSpPr>
          <p:cNvPr id="3" name="Text Placeholder 2">
            <a:extLst>
              <a:ext uri="{FF2B5EF4-FFF2-40B4-BE49-F238E27FC236}">
                <a16:creationId xmlns:a16="http://schemas.microsoft.com/office/drawing/2014/main" id="{91F5DE40-D136-4983-9FE8-3DE7ED12D727}"/>
              </a:ext>
            </a:extLst>
          </p:cNvPr>
          <p:cNvSpPr txBox="1">
            <a:spLocks/>
          </p:cNvSpPr>
          <p:nvPr/>
        </p:nvSpPr>
        <p:spPr>
          <a:xfrm>
            <a:off x="4317352"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Uses </a:t>
            </a:r>
            <a:r>
              <a:rPr lang="en-US" sz="2400" b="1" dirty="0"/>
              <a:t>projects</a:t>
            </a:r>
            <a:r>
              <a:rPr lang="en-US" sz="2400" dirty="0"/>
              <a:t> to sort groups of surveys</a:t>
            </a:r>
          </a:p>
        </p:txBody>
      </p:sp>
      <p:sp>
        <p:nvSpPr>
          <p:cNvPr id="5" name="Text Placeholder 2">
            <a:extLst>
              <a:ext uri="{FF2B5EF4-FFF2-40B4-BE49-F238E27FC236}">
                <a16:creationId xmlns:a16="http://schemas.microsoft.com/office/drawing/2014/main" id="{EA61C0FF-502A-4AA4-B13B-9F07F3F5CD27}"/>
              </a:ext>
            </a:extLst>
          </p:cNvPr>
          <p:cNvSpPr txBox="1">
            <a:spLocks/>
          </p:cNvSpPr>
          <p:nvPr/>
        </p:nvSpPr>
        <p:spPr>
          <a:xfrm>
            <a:off x="8050508" y="1429009"/>
            <a:ext cx="3558880" cy="1082347"/>
          </a:xfrm>
          <a:prstGeom prst="rect">
            <a:avLst/>
          </a:prstGeom>
          <a:solidFill>
            <a:schemeClr val="bg1">
              <a:lumMod val="95000"/>
            </a:schemeClr>
          </a:solidFill>
        </p:spPr>
        <p:txBody>
          <a:bodyPr wrap="square" lIns="182880" tIns="137160" rIns="182880" bIns="13716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dirty="0"/>
              <a:t>View survey invitations and responses</a:t>
            </a:r>
          </a:p>
        </p:txBody>
      </p:sp>
      <p:pic>
        <p:nvPicPr>
          <p:cNvPr id="10" name="Picture 9" descr="Graphical user interface, application, website&#10;&#10;Description automatically generated">
            <a:extLst>
              <a:ext uri="{FF2B5EF4-FFF2-40B4-BE49-F238E27FC236}">
                <a16:creationId xmlns:a16="http://schemas.microsoft.com/office/drawing/2014/main" id="{EE728C17-0160-4383-82A5-868EA7133640}"/>
              </a:ext>
            </a:extLst>
          </p:cNvPr>
          <p:cNvPicPr>
            <a:picLocks noChangeAspect="1"/>
          </p:cNvPicPr>
          <p:nvPr/>
        </p:nvPicPr>
        <p:blipFill>
          <a:blip r:embed="rId3"/>
          <a:stretch>
            <a:fillRect/>
          </a:stretch>
        </p:blipFill>
        <p:spPr>
          <a:xfrm>
            <a:off x="3086100" y="2811428"/>
            <a:ext cx="5718827" cy="3755180"/>
          </a:xfrm>
          <a:prstGeom prst="rect">
            <a:avLst/>
          </a:prstGeom>
        </p:spPr>
      </p:pic>
    </p:spTree>
    <p:extLst>
      <p:ext uri="{BB962C8B-B14F-4D97-AF65-F5344CB8AC3E}">
        <p14:creationId xmlns:p14="http://schemas.microsoft.com/office/powerpoint/2010/main" val="4064441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2824-A962-4FB7-904B-605A05825920}"/>
              </a:ext>
            </a:extLst>
          </p:cNvPr>
          <p:cNvSpPr>
            <a:spLocks noGrp="1"/>
          </p:cNvSpPr>
          <p:nvPr>
            <p:ph type="title"/>
          </p:nvPr>
        </p:nvSpPr>
        <p:spPr/>
        <p:txBody>
          <a:bodyPr/>
          <a:lstStyle/>
          <a:p>
            <a:r>
              <a:rPr lang="en-US" dirty="0"/>
              <a:t>Projects in Dynamics 365 Customer Voice</a:t>
            </a:r>
          </a:p>
        </p:txBody>
      </p:sp>
      <p:sp>
        <p:nvSpPr>
          <p:cNvPr id="3" name="TextBox 2">
            <a:extLst>
              <a:ext uri="{FF2B5EF4-FFF2-40B4-BE49-F238E27FC236}">
                <a16:creationId xmlns:a16="http://schemas.microsoft.com/office/drawing/2014/main" id="{E2072643-FFF9-441F-A7FB-917DE8B5A93F}"/>
              </a:ext>
            </a:extLst>
          </p:cNvPr>
          <p:cNvSpPr txBox="1"/>
          <p:nvPr/>
        </p:nvSpPr>
        <p:spPr>
          <a:xfrm>
            <a:off x="611257" y="1237422"/>
            <a:ext cx="4785691" cy="3323987"/>
          </a:xfrm>
          <a:prstGeom prst="rect">
            <a:avLst/>
          </a:prstGeom>
          <a:noFill/>
        </p:spPr>
        <p:txBody>
          <a:bodyPr wrap="square" lIns="0" tIns="0" rIns="0" bIns="0" rtlCol="0">
            <a:spAutoFit/>
          </a:bodyPr>
          <a:lstStyle/>
          <a:p>
            <a:pPr algn="l"/>
            <a:r>
              <a:rPr lang="en-US" sz="1800" b="1" dirty="0"/>
              <a:t>Considerations for creating projects </a:t>
            </a:r>
          </a:p>
          <a:p>
            <a:pPr algn="l"/>
            <a:endParaRPr lang="en-US" sz="1800" b="1" dirty="0"/>
          </a:p>
          <a:p>
            <a:pPr marL="285750" indent="-285750" algn="l">
              <a:buFont typeface="Arial" panose="020B0604020202020204" pitchFamily="34" charset="0"/>
              <a:buChar char="•"/>
            </a:pPr>
            <a:r>
              <a:rPr lang="en-US" sz="1800" dirty="0"/>
              <a:t>What is the purpose of this project?</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Who are the main stakeholders for this project that need to provide input?</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Does the project cross over multiple departments that have a variety of needs?</a:t>
            </a:r>
          </a:p>
          <a:p>
            <a:pPr marL="285750" indent="-285750" algn="l">
              <a:buFont typeface="Arial" panose="020B0604020202020204" pitchFamily="34" charset="0"/>
              <a:buChar char="•"/>
            </a:pPr>
            <a:endParaRPr lang="en-US" sz="1800" dirty="0"/>
          </a:p>
          <a:p>
            <a:pPr marL="285750" indent="-285750" algn="l">
              <a:buFont typeface="Arial" panose="020B0604020202020204" pitchFamily="34" charset="0"/>
              <a:buChar char="•"/>
            </a:pPr>
            <a:r>
              <a:rPr lang="en-US" sz="1800" dirty="0"/>
              <a:t>Are clear objectives in place and are deliverables required for the project?</a:t>
            </a:r>
          </a:p>
        </p:txBody>
      </p:sp>
      <p:pic>
        <p:nvPicPr>
          <p:cNvPr id="5" name="Picture 4" descr="Graphical user interface, application, website&#10;&#10;Description automatically generated">
            <a:extLst>
              <a:ext uri="{FF2B5EF4-FFF2-40B4-BE49-F238E27FC236}">
                <a16:creationId xmlns:a16="http://schemas.microsoft.com/office/drawing/2014/main" id="{A00972F8-2950-453E-BEF4-D9D9C3F15B88}"/>
              </a:ext>
            </a:extLst>
          </p:cNvPr>
          <p:cNvPicPr>
            <a:picLocks noChangeAspect="1"/>
          </p:cNvPicPr>
          <p:nvPr/>
        </p:nvPicPr>
        <p:blipFill>
          <a:blip r:embed="rId2"/>
          <a:stretch>
            <a:fillRect/>
          </a:stretch>
        </p:blipFill>
        <p:spPr>
          <a:xfrm>
            <a:off x="5846714" y="1838739"/>
            <a:ext cx="5686504" cy="3733956"/>
          </a:xfrm>
          <a:prstGeom prst="rect">
            <a:avLst/>
          </a:prstGeom>
        </p:spPr>
      </p:pic>
    </p:spTree>
    <p:extLst>
      <p:ext uri="{BB962C8B-B14F-4D97-AF65-F5344CB8AC3E}">
        <p14:creationId xmlns:p14="http://schemas.microsoft.com/office/powerpoint/2010/main" val="28735414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CBF6-5336-49CE-A270-7BAFD6B67596}"/>
              </a:ext>
            </a:extLst>
          </p:cNvPr>
          <p:cNvSpPr>
            <a:spLocks noGrp="1"/>
          </p:cNvSpPr>
          <p:nvPr>
            <p:ph type="title"/>
          </p:nvPr>
        </p:nvSpPr>
        <p:spPr/>
        <p:txBody>
          <a:bodyPr/>
          <a:lstStyle/>
          <a:p>
            <a:r>
              <a:rPr lang="en-US" dirty="0"/>
              <a:t>Create your first project</a:t>
            </a:r>
          </a:p>
        </p:txBody>
      </p:sp>
      <p:sp>
        <p:nvSpPr>
          <p:cNvPr id="3" name="TextBox 2">
            <a:extLst>
              <a:ext uri="{FF2B5EF4-FFF2-40B4-BE49-F238E27FC236}">
                <a16:creationId xmlns:a16="http://schemas.microsoft.com/office/drawing/2014/main" id="{01AB6B1C-676B-49EE-B430-0CEF0A04404D}"/>
              </a:ext>
            </a:extLst>
          </p:cNvPr>
          <p:cNvSpPr txBox="1"/>
          <p:nvPr/>
        </p:nvSpPr>
        <p:spPr>
          <a:xfrm>
            <a:off x="655983" y="1222513"/>
            <a:ext cx="6216926" cy="2712666"/>
          </a:xfrm>
          <a:prstGeom prst="rect">
            <a:avLst/>
          </a:prstGeom>
          <a:noFill/>
        </p:spPr>
        <p:txBody>
          <a:bodyPr wrap="square" lIns="0" tIns="0" rIns="0" bIns="0" rtlCol="0">
            <a:spAutoFit/>
          </a:bodyPr>
          <a:lstStyle/>
          <a:p>
            <a:pPr algn="l">
              <a:lnSpc>
                <a:spcPct val="150000"/>
              </a:lnSpc>
            </a:pPr>
            <a:r>
              <a:rPr lang="en-US" sz="2000" b="1" dirty="0"/>
              <a:t>Suggested project templates:</a:t>
            </a:r>
          </a:p>
          <a:p>
            <a:pPr marL="342900" indent="-342900" algn="l">
              <a:lnSpc>
                <a:spcPct val="150000"/>
              </a:lnSpc>
              <a:buFont typeface="Arial" panose="020B0604020202020204" pitchFamily="34" charset="0"/>
              <a:buChar char="•"/>
            </a:pPr>
            <a:r>
              <a:rPr lang="en-US" sz="2000" dirty="0"/>
              <a:t>Periodic customer feedback</a:t>
            </a:r>
          </a:p>
          <a:p>
            <a:pPr marL="342900" indent="-342900" algn="l">
              <a:lnSpc>
                <a:spcPct val="150000"/>
              </a:lnSpc>
              <a:buFont typeface="Arial" panose="020B0604020202020204" pitchFamily="34" charset="0"/>
              <a:buChar char="•"/>
            </a:pPr>
            <a:r>
              <a:rPr lang="en-US" sz="2000" dirty="0"/>
              <a:t>Customer visit feedback</a:t>
            </a:r>
          </a:p>
          <a:p>
            <a:pPr marL="342900" indent="-342900" algn="l">
              <a:lnSpc>
                <a:spcPct val="150000"/>
              </a:lnSpc>
              <a:buFont typeface="Arial" panose="020B0604020202020204" pitchFamily="34" charset="0"/>
              <a:buChar char="•"/>
            </a:pPr>
            <a:r>
              <a:rPr lang="en-US" sz="2000" dirty="0"/>
              <a:t>Customer feedback</a:t>
            </a:r>
          </a:p>
          <a:p>
            <a:pPr marL="342900" indent="-342900" algn="l">
              <a:lnSpc>
                <a:spcPct val="150000"/>
              </a:lnSpc>
              <a:buFont typeface="Arial" panose="020B0604020202020204" pitchFamily="34" charset="0"/>
              <a:buChar char="•"/>
            </a:pPr>
            <a:r>
              <a:rPr lang="en-US" sz="2000" dirty="0"/>
              <a:t>Customer service feedback</a:t>
            </a:r>
          </a:p>
          <a:p>
            <a:pPr marL="342900" indent="-342900" algn="l">
              <a:lnSpc>
                <a:spcPct val="150000"/>
              </a:lnSpc>
              <a:buFont typeface="Arial" panose="020B0604020202020204" pitchFamily="34" charset="0"/>
              <a:buChar char="•"/>
            </a:pPr>
            <a:r>
              <a:rPr lang="en-US" sz="2000" dirty="0"/>
              <a:t>Blank</a:t>
            </a:r>
          </a:p>
        </p:txBody>
      </p:sp>
      <p:pic>
        <p:nvPicPr>
          <p:cNvPr id="5" name="Picture 4" descr="Graphical user interface, application&#10;&#10;Description automatically generated">
            <a:extLst>
              <a:ext uri="{FF2B5EF4-FFF2-40B4-BE49-F238E27FC236}">
                <a16:creationId xmlns:a16="http://schemas.microsoft.com/office/drawing/2014/main" id="{195BB189-DD94-43D0-8C49-61875A92B041}"/>
              </a:ext>
            </a:extLst>
          </p:cNvPr>
          <p:cNvPicPr>
            <a:picLocks noChangeAspect="1"/>
          </p:cNvPicPr>
          <p:nvPr/>
        </p:nvPicPr>
        <p:blipFill>
          <a:blip r:embed="rId2"/>
          <a:stretch>
            <a:fillRect/>
          </a:stretch>
        </p:blipFill>
        <p:spPr>
          <a:xfrm>
            <a:off x="4485030" y="1692529"/>
            <a:ext cx="7604850" cy="3942958"/>
          </a:xfrm>
          <a:prstGeom prst="rect">
            <a:avLst/>
          </a:prstGeom>
        </p:spPr>
      </p:pic>
    </p:spTree>
    <p:extLst>
      <p:ext uri="{BB962C8B-B14F-4D97-AF65-F5344CB8AC3E}">
        <p14:creationId xmlns:p14="http://schemas.microsoft.com/office/powerpoint/2010/main" val="340719942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7" y="2985802"/>
            <a:ext cx="8892608" cy="886397"/>
          </a:xfrm>
        </p:spPr>
        <p:txBody>
          <a:bodyPr/>
          <a:lstStyle/>
          <a:p>
            <a:r>
              <a:rPr lang="bs-Latn-BA" dirty="0"/>
              <a:t>Lesson 2</a:t>
            </a:r>
            <a:r>
              <a:rPr lang="en-US" dirty="0"/>
              <a:t>: Create surveys with Dynamics 365 Customer Voice</a:t>
            </a:r>
          </a:p>
        </p:txBody>
      </p:sp>
      <p:pic>
        <p:nvPicPr>
          <p:cNvPr id="4" name="Picture 3" descr="Icon of document with check list">
            <a:extLst>
              <a:ext uri="{FF2B5EF4-FFF2-40B4-BE49-F238E27FC236}">
                <a16:creationId xmlns:a16="http://schemas.microsoft.com/office/drawing/2014/main" id="{31B58120-99B0-420C-B8B2-54C5A2A26B55}"/>
              </a:ext>
            </a:extLst>
          </p:cNvPr>
          <p:cNvPicPr>
            <a:picLocks noChangeAspect="1"/>
          </p:cNvPicPr>
          <p:nvPr/>
        </p:nvPicPr>
        <p:blipFill>
          <a:blip r:embed="rId3"/>
          <a:stretch>
            <a:fillRect/>
          </a:stretch>
        </p:blipFill>
        <p:spPr>
          <a:xfrm>
            <a:off x="10337670" y="2938272"/>
            <a:ext cx="739140" cy="981456"/>
          </a:xfrm>
          <a:prstGeom prst="rect">
            <a:avLst/>
          </a:prstGeom>
        </p:spPr>
      </p:pic>
    </p:spTree>
    <p:extLst>
      <p:ext uri="{BB962C8B-B14F-4D97-AF65-F5344CB8AC3E}">
        <p14:creationId xmlns:p14="http://schemas.microsoft.com/office/powerpoint/2010/main" val="171159788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53E9-F28B-4D16-B47B-BF0F7FDDB092}"/>
              </a:ext>
            </a:extLst>
          </p:cNvPr>
          <p:cNvSpPr>
            <a:spLocks noGrp="1"/>
          </p:cNvSpPr>
          <p:nvPr>
            <p:ph type="title"/>
          </p:nvPr>
        </p:nvSpPr>
        <p:spPr/>
        <p:txBody>
          <a:bodyPr/>
          <a:lstStyle/>
          <a:p>
            <a:r>
              <a:rPr lang="en-US" dirty="0"/>
              <a:t>Introduction to surveys</a:t>
            </a:r>
          </a:p>
        </p:txBody>
      </p:sp>
      <p:sp>
        <p:nvSpPr>
          <p:cNvPr id="3" name="TextBox 2">
            <a:extLst>
              <a:ext uri="{FF2B5EF4-FFF2-40B4-BE49-F238E27FC236}">
                <a16:creationId xmlns:a16="http://schemas.microsoft.com/office/drawing/2014/main" id="{FFA02E23-353C-460B-A010-D7AF493657A0}"/>
              </a:ext>
            </a:extLst>
          </p:cNvPr>
          <p:cNvSpPr txBox="1"/>
          <p:nvPr/>
        </p:nvSpPr>
        <p:spPr>
          <a:xfrm>
            <a:off x="566530" y="1401417"/>
            <a:ext cx="2519570" cy="4097660"/>
          </a:xfrm>
          <a:prstGeom prst="rect">
            <a:avLst/>
          </a:prstGeom>
          <a:noFill/>
        </p:spPr>
        <p:txBody>
          <a:bodyPr wrap="square" lIns="0" tIns="0" rIns="0" bIns="0" rtlCol="0">
            <a:spAutoFit/>
          </a:bodyPr>
          <a:lstStyle/>
          <a:p>
            <a:pPr algn="l">
              <a:lnSpc>
                <a:spcPct val="150000"/>
              </a:lnSpc>
            </a:pPr>
            <a:r>
              <a:rPr lang="en-US" sz="2000" b="1" dirty="0"/>
              <a:t>Question types:</a:t>
            </a:r>
          </a:p>
          <a:p>
            <a:pPr marL="342900" indent="-342900" algn="l">
              <a:lnSpc>
                <a:spcPct val="150000"/>
              </a:lnSpc>
              <a:buFont typeface="Arial" panose="020B0604020202020204" pitchFamily="34" charset="0"/>
              <a:buChar char="•"/>
            </a:pPr>
            <a:r>
              <a:rPr lang="en-US" sz="2000" dirty="0"/>
              <a:t>Choice</a:t>
            </a:r>
          </a:p>
          <a:p>
            <a:pPr marL="342900" indent="-342900" algn="l">
              <a:lnSpc>
                <a:spcPct val="150000"/>
              </a:lnSpc>
              <a:buFont typeface="Arial" panose="020B0604020202020204" pitchFamily="34" charset="0"/>
              <a:buChar char="•"/>
            </a:pPr>
            <a:r>
              <a:rPr lang="en-US" sz="2000" dirty="0"/>
              <a:t>Text</a:t>
            </a:r>
          </a:p>
          <a:p>
            <a:pPr marL="342900" indent="-342900" algn="l">
              <a:lnSpc>
                <a:spcPct val="150000"/>
              </a:lnSpc>
              <a:buFont typeface="Arial" panose="020B0604020202020204" pitchFamily="34" charset="0"/>
              <a:buChar char="•"/>
            </a:pPr>
            <a:r>
              <a:rPr lang="en-US" sz="2000" dirty="0"/>
              <a:t>Rating</a:t>
            </a:r>
          </a:p>
          <a:p>
            <a:pPr marL="342900" indent="-342900" algn="l">
              <a:lnSpc>
                <a:spcPct val="150000"/>
              </a:lnSpc>
              <a:buFont typeface="Arial" panose="020B0604020202020204" pitchFamily="34" charset="0"/>
              <a:buChar char="•"/>
            </a:pPr>
            <a:r>
              <a:rPr lang="en-US" sz="2000" dirty="0"/>
              <a:t>Date</a:t>
            </a:r>
          </a:p>
          <a:p>
            <a:pPr marL="342900" indent="-342900" algn="l">
              <a:lnSpc>
                <a:spcPct val="150000"/>
              </a:lnSpc>
              <a:buFont typeface="Arial" panose="020B0604020202020204" pitchFamily="34" charset="0"/>
              <a:buChar char="•"/>
            </a:pPr>
            <a:r>
              <a:rPr lang="en-US" sz="2000" dirty="0"/>
              <a:t>Ranking</a:t>
            </a:r>
          </a:p>
          <a:p>
            <a:pPr marL="342900" indent="-342900" algn="l">
              <a:lnSpc>
                <a:spcPct val="150000"/>
              </a:lnSpc>
              <a:buFont typeface="Arial" panose="020B0604020202020204" pitchFamily="34" charset="0"/>
              <a:buChar char="•"/>
            </a:pPr>
            <a:r>
              <a:rPr lang="en-US" sz="2000" dirty="0"/>
              <a:t>Likert</a:t>
            </a:r>
          </a:p>
          <a:p>
            <a:pPr marL="342900" indent="-342900" algn="l">
              <a:lnSpc>
                <a:spcPct val="150000"/>
              </a:lnSpc>
              <a:buFont typeface="Arial" panose="020B0604020202020204" pitchFamily="34" charset="0"/>
              <a:buChar char="•"/>
            </a:pPr>
            <a:r>
              <a:rPr lang="en-US" sz="2000" dirty="0"/>
              <a:t>NPS</a:t>
            </a:r>
          </a:p>
          <a:p>
            <a:pPr marL="342900" indent="-342900" algn="l">
              <a:lnSpc>
                <a:spcPct val="150000"/>
              </a:lnSpc>
              <a:buFont typeface="Arial" panose="020B0604020202020204" pitchFamily="34" charset="0"/>
              <a:buChar char="•"/>
            </a:pPr>
            <a:r>
              <a:rPr lang="en-US" sz="2000" dirty="0"/>
              <a:t>File upload</a:t>
            </a:r>
          </a:p>
        </p:txBody>
      </p:sp>
      <p:pic>
        <p:nvPicPr>
          <p:cNvPr id="5" name="Picture 4" descr="Graphical user interface, application&#10;&#10;Description automatically generated">
            <a:extLst>
              <a:ext uri="{FF2B5EF4-FFF2-40B4-BE49-F238E27FC236}">
                <a16:creationId xmlns:a16="http://schemas.microsoft.com/office/drawing/2014/main" id="{BE2C8408-4890-40CF-840F-D0EE10759F8B}"/>
              </a:ext>
            </a:extLst>
          </p:cNvPr>
          <p:cNvPicPr>
            <a:picLocks noChangeAspect="1"/>
          </p:cNvPicPr>
          <p:nvPr/>
        </p:nvPicPr>
        <p:blipFill>
          <a:blip r:embed="rId2"/>
          <a:stretch>
            <a:fillRect/>
          </a:stretch>
        </p:blipFill>
        <p:spPr>
          <a:xfrm>
            <a:off x="3597965" y="1347797"/>
            <a:ext cx="8261074" cy="5271751"/>
          </a:xfrm>
          <a:prstGeom prst="rect">
            <a:avLst/>
          </a:prstGeom>
        </p:spPr>
      </p:pic>
    </p:spTree>
    <p:extLst>
      <p:ext uri="{BB962C8B-B14F-4D97-AF65-F5344CB8AC3E}">
        <p14:creationId xmlns:p14="http://schemas.microsoft.com/office/powerpoint/2010/main" val="610546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3C4F-B20A-45A2-AB9D-CCA4E4E59685}"/>
              </a:ext>
            </a:extLst>
          </p:cNvPr>
          <p:cNvSpPr>
            <a:spLocks noGrp="1"/>
          </p:cNvSpPr>
          <p:nvPr>
            <p:ph type="title"/>
          </p:nvPr>
        </p:nvSpPr>
        <p:spPr/>
        <p:txBody>
          <a:bodyPr/>
          <a:lstStyle/>
          <a:p>
            <a:r>
              <a:rPr lang="en-US" dirty="0"/>
              <a:t>Add themes and branding</a:t>
            </a:r>
          </a:p>
        </p:txBody>
      </p:sp>
      <p:sp>
        <p:nvSpPr>
          <p:cNvPr id="3" name="TextBox 2">
            <a:extLst>
              <a:ext uri="{FF2B5EF4-FFF2-40B4-BE49-F238E27FC236}">
                <a16:creationId xmlns:a16="http://schemas.microsoft.com/office/drawing/2014/main" id="{A90BFFBF-9F5D-4494-BD4D-905193ABB47A}"/>
              </a:ext>
            </a:extLst>
          </p:cNvPr>
          <p:cNvSpPr txBox="1"/>
          <p:nvPr/>
        </p:nvSpPr>
        <p:spPr>
          <a:xfrm>
            <a:off x="533597" y="1308916"/>
            <a:ext cx="3849560" cy="2712666"/>
          </a:xfrm>
          <a:prstGeom prst="rect">
            <a:avLst/>
          </a:prstGeom>
          <a:noFill/>
        </p:spPr>
        <p:txBody>
          <a:bodyPr wrap="square" lIns="0" tIns="0" rIns="0" bIns="0" rtlCol="0">
            <a:spAutoFit/>
          </a:bodyPr>
          <a:lstStyle/>
          <a:p>
            <a:pPr marL="342900" indent="-342900" algn="l">
              <a:lnSpc>
                <a:spcPct val="150000"/>
              </a:lnSpc>
              <a:buFont typeface="Arial" panose="020B0604020202020204" pitchFamily="34" charset="0"/>
              <a:buChar char="•"/>
            </a:pPr>
            <a:r>
              <a:rPr lang="en-US" sz="2000" dirty="0"/>
              <a:t>Use a theme</a:t>
            </a:r>
          </a:p>
          <a:p>
            <a:pPr marL="342900" indent="-342900" algn="l">
              <a:lnSpc>
                <a:spcPct val="150000"/>
              </a:lnSpc>
              <a:buFont typeface="Arial" panose="020B0604020202020204" pitchFamily="34" charset="0"/>
              <a:buChar char="•"/>
            </a:pPr>
            <a:r>
              <a:rPr lang="en-US" sz="2000" dirty="0"/>
              <a:t>Add survey image or logo</a:t>
            </a:r>
          </a:p>
          <a:p>
            <a:pPr marL="342900" indent="-342900" algn="l">
              <a:lnSpc>
                <a:spcPct val="150000"/>
              </a:lnSpc>
              <a:buFont typeface="Arial" panose="020B0604020202020204" pitchFamily="34" charset="0"/>
              <a:buChar char="•"/>
            </a:pPr>
            <a:r>
              <a:rPr lang="en-US" sz="2000" dirty="0"/>
              <a:t>Change font style, weight, color, and size</a:t>
            </a:r>
          </a:p>
          <a:p>
            <a:pPr marL="342900" indent="-342900" algn="l">
              <a:lnSpc>
                <a:spcPct val="150000"/>
              </a:lnSpc>
              <a:buFont typeface="Arial" panose="020B0604020202020204" pitchFamily="34" charset="0"/>
              <a:buChar char="•"/>
            </a:pPr>
            <a:r>
              <a:rPr lang="en-US" sz="2000" dirty="0"/>
              <a:t>Customize thank you message and footer text</a:t>
            </a:r>
          </a:p>
        </p:txBody>
      </p:sp>
      <p:pic>
        <p:nvPicPr>
          <p:cNvPr id="5" name="Picture 4" descr="Graphical user interface, application, email&#10;&#10;Description automatically generated">
            <a:extLst>
              <a:ext uri="{FF2B5EF4-FFF2-40B4-BE49-F238E27FC236}">
                <a16:creationId xmlns:a16="http://schemas.microsoft.com/office/drawing/2014/main" id="{BB1ADDF2-AF16-48D5-AC31-DBF451844B03}"/>
              </a:ext>
            </a:extLst>
          </p:cNvPr>
          <p:cNvPicPr>
            <a:picLocks noChangeAspect="1"/>
          </p:cNvPicPr>
          <p:nvPr/>
        </p:nvPicPr>
        <p:blipFill>
          <a:blip r:embed="rId2"/>
          <a:stretch>
            <a:fillRect/>
          </a:stretch>
        </p:blipFill>
        <p:spPr>
          <a:xfrm>
            <a:off x="4919701" y="1459067"/>
            <a:ext cx="6902894" cy="4490135"/>
          </a:xfrm>
          <a:prstGeom prst="rect">
            <a:avLst/>
          </a:prstGeom>
        </p:spPr>
      </p:pic>
    </p:spTree>
    <p:extLst>
      <p:ext uri="{BB962C8B-B14F-4D97-AF65-F5344CB8AC3E}">
        <p14:creationId xmlns:p14="http://schemas.microsoft.com/office/powerpoint/2010/main" val="3661661899"/>
      </p:ext>
    </p:extLst>
  </p:cSld>
  <p:clrMapOvr>
    <a:masterClrMapping/>
  </p:clrMapOvr>
  <p:transition>
    <p:fade/>
  </p:transition>
</p:sld>
</file>

<file path=ppt/theme/theme1.xml><?xml version="1.0" encoding="utf-8"?>
<a:theme xmlns:a="http://schemas.openxmlformats.org/drawingml/2006/main" name="White Template">
  <a:themeElements>
    <a:clrScheme name="TS_20_Teal on White">
      <a:dk1>
        <a:srgbClr val="000000"/>
      </a:dk1>
      <a:lt1>
        <a:srgbClr val="FFFFFF"/>
      </a:lt1>
      <a:dk2>
        <a:srgbClr val="274B47"/>
      </a:dk2>
      <a:lt2>
        <a:srgbClr val="E6E6E6"/>
      </a:lt2>
      <a:accent1>
        <a:srgbClr val="008575"/>
      </a:accent1>
      <a:accent2>
        <a:srgbClr val="274B47"/>
      </a:accent2>
      <a:accent3>
        <a:srgbClr val="50E6FF"/>
      </a:accent3>
      <a:accent4>
        <a:srgbClr val="0078D4"/>
      </a:accent4>
      <a:accent5>
        <a:srgbClr val="243A5E"/>
      </a:accent5>
      <a:accent6>
        <a:srgbClr val="737373"/>
      </a:accent6>
      <a:hlink>
        <a:srgbClr val="008575"/>
      </a:hlink>
      <a:folHlink>
        <a:srgbClr val="00857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Dynamics 365 Template 2020 Blue Accent.potx" id="{497FBC87-1424-48AE-8BD5-9495679B56AB}" vid="{FB6A40C6-F2A0-4021-8472-E97877D087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0305D32150D746ACEC7EE1F47590FB" ma:contentTypeVersion="8" ma:contentTypeDescription="Create a new document." ma:contentTypeScope="" ma:versionID="c1863e0e8e1a262c2c865392d777ae30">
  <xsd:schema xmlns:xsd="http://www.w3.org/2001/XMLSchema" xmlns:xs="http://www.w3.org/2001/XMLSchema" xmlns:p="http://schemas.microsoft.com/office/2006/metadata/properties" xmlns:ns1="http://schemas.microsoft.com/sharepoint/v3" xmlns:ns2="0aa551a1-3cd1-453b-b985-d0d43f91ae14" xmlns:ns3="aff3788b-9cf6-4ebd-8900-ddc3b0fbf990" targetNamespace="http://schemas.microsoft.com/office/2006/metadata/properties" ma:root="true" ma:fieldsID="19b9f75944552e7de8c750b416174e52" ns1:_="" ns2:_="" ns3:_="">
    <xsd:import namespace="http://schemas.microsoft.com/sharepoint/v3"/>
    <xsd:import namespace="0aa551a1-3cd1-453b-b985-d0d43f91ae14"/>
    <xsd:import namespace="aff3788b-9cf6-4ebd-8900-ddc3b0fbf99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a551a1-3cd1-453b-b985-d0d43f91ae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3788b-9cf6-4ebd-8900-ddc3b0fbf99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0aa551a1-3cd1-453b-b985-d0d43f91ae14"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E739DBC-3561-44E4-AF1A-DF864F10F8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aa551a1-3cd1-453b-b985-d0d43f91ae14"/>
    <ds:schemaRef ds:uri="aff3788b-9cf6-4ebd-8900-ddc3b0fbf99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www.w3.org/XML/1998/namespace"/>
    <ds:schemaRef ds:uri="http://purl.org/dc/terms/"/>
    <ds:schemaRef ds:uri="a4bc753f-e3bb-4cba-8373-da173ea1515c"/>
    <ds:schemaRef ds:uri="http://purl.org/dc/dcmitype/"/>
    <ds:schemaRef ds:uri="http://purl.org/dc/elements/1.1/"/>
    <ds:schemaRef ds:uri="http://schemas.microsoft.com/office/infopath/2007/PartnerControls"/>
    <ds:schemaRef ds:uri="http://schemas.openxmlformats.org/package/2006/metadata/core-properties"/>
    <ds:schemaRef ds:uri="10db0749-eddb-4627-97e5-bcd86b41c8cd"/>
    <ds:schemaRef ds:uri="http://schemas.microsoft.com/office/2006/metadata/properties"/>
    <ds:schemaRef ds:uri="0aa551a1-3cd1-453b-b985-d0d43f91ae14"/>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Dynamics 365 template teal accent</Template>
  <TotalTime>303</TotalTime>
  <Words>464</Words>
  <Application>Microsoft Office PowerPoint</Application>
  <PresentationFormat>Widescreen</PresentationFormat>
  <Paragraphs>85</Paragraphs>
  <Slides>19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Consolas</vt:lpstr>
      <vt:lpstr>Segoe UI</vt:lpstr>
      <vt:lpstr>Segoe UI Semibold</vt:lpstr>
      <vt:lpstr>Wingdings</vt:lpstr>
      <vt:lpstr>White Template</vt:lpstr>
      <vt:lpstr>Module 7: Create surveys with Dynamics 365 Customer Voice</vt:lpstr>
      <vt:lpstr>Module  agenda</vt:lpstr>
      <vt:lpstr>Lesson 1: Create a survey project</vt:lpstr>
      <vt:lpstr>Introduction to Dynamics 365 Customer Voice</vt:lpstr>
      <vt:lpstr>Projects in Dynamics 365 Customer Voice</vt:lpstr>
      <vt:lpstr>Create your first project</vt:lpstr>
      <vt:lpstr>Lesson 2: Create surveys with Dynamics 365 Customer Voice</vt:lpstr>
      <vt:lpstr>Introduction to surveys</vt:lpstr>
      <vt:lpstr>Add themes and branding</vt:lpstr>
      <vt:lpstr>Use branching rules in a survey</vt:lpstr>
      <vt:lpstr>Use variables in a survey</vt:lpstr>
      <vt:lpstr>Add satisfaction metrics</vt:lpstr>
      <vt:lpstr>Lesson 3: Send Dynamics 365 Customer Voice surveys</vt:lpstr>
      <vt:lpstr>Introduction to sending surveys</vt:lpstr>
      <vt:lpstr>Email a survey</vt:lpstr>
      <vt:lpstr>Upload CSV files</vt:lpstr>
      <vt:lpstr>Use links and QR codes</vt:lpstr>
      <vt:lpstr>Embed survey in a website</vt:lpstr>
      <vt:lpstr>Closing slide</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 Results</dc:title>
  <dc:subject>&lt;Event name&gt;</dc:subject>
  <dc:creator>Evelyn Sheahan</dc:creator>
  <cp:keywords/>
  <dc:description/>
  <cp:lastModifiedBy>Anna Jennings</cp:lastModifiedBy>
  <cp:revision>34</cp:revision>
  <dcterms:created xsi:type="dcterms:W3CDTF">2020-06-18T06:52:42Z</dcterms:created>
  <dcterms:modified xsi:type="dcterms:W3CDTF">2021-08-12T20:03:44Z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0x010100020305D32150D746ACEC7EE1F47590FB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