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2642954"/>
            <a:ext cx="9169400" cy="786046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Bank 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C1CE4B-2ECD-223F-0F70-0FB92B80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15" y="1750905"/>
            <a:ext cx="10115551" cy="3379895"/>
          </a:xfrm>
        </p:spPr>
        <p:txBody>
          <a:bodyPr>
            <a:no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latin typeface="+mj-lt"/>
              </a:rPr>
              <a:t>Germany</a:t>
            </a:r>
            <a:r>
              <a:rPr lang="en-IN" sz="1500" dirty="0">
                <a:latin typeface="+mj-lt"/>
              </a:rPr>
              <a:t> has the highest churn rate that is </a:t>
            </a:r>
            <a:r>
              <a:rPr lang="en-IN" sz="1500" b="1" dirty="0">
                <a:latin typeface="+mj-lt"/>
              </a:rPr>
              <a:t>32.4%.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latin typeface="+mj-lt"/>
              </a:rPr>
              <a:t>Spain and France </a:t>
            </a:r>
            <a:r>
              <a:rPr lang="en-IN" sz="1500" dirty="0">
                <a:latin typeface="+mj-lt"/>
              </a:rPr>
              <a:t>have similar churn rates with a slight difference of </a:t>
            </a:r>
            <a:r>
              <a:rPr lang="en-IN" sz="1500" b="1" dirty="0">
                <a:latin typeface="+mj-lt"/>
              </a:rPr>
              <a:t>0.5%.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latin typeface="+mj-lt"/>
              </a:rPr>
              <a:t>Spain</a:t>
            </a:r>
            <a:r>
              <a:rPr lang="en-IN" sz="1500" dirty="0">
                <a:latin typeface="+mj-lt"/>
              </a:rPr>
              <a:t> with </a:t>
            </a:r>
            <a:r>
              <a:rPr lang="en-IN" sz="1500" b="1" dirty="0">
                <a:latin typeface="+mj-lt"/>
              </a:rPr>
              <a:t>16.7%</a:t>
            </a:r>
            <a:r>
              <a:rPr lang="en-IN" sz="1500" dirty="0">
                <a:latin typeface="+mj-lt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latin typeface="+mj-lt"/>
              </a:rPr>
              <a:t>France</a:t>
            </a:r>
            <a:r>
              <a:rPr lang="en-IN" sz="1500" dirty="0">
                <a:latin typeface="+mj-lt"/>
              </a:rPr>
              <a:t> with </a:t>
            </a:r>
            <a:r>
              <a:rPr lang="en-IN" sz="1500" b="1" dirty="0">
                <a:latin typeface="+mj-lt"/>
              </a:rPr>
              <a:t>16.2%</a:t>
            </a:r>
            <a:r>
              <a:rPr lang="en-IN" sz="1500" dirty="0">
                <a:latin typeface="+mj-lt"/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48D883-0628-D92F-BE9C-41CDD564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657" y="548640"/>
            <a:ext cx="5742685" cy="66039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Churn Rate by Country</a:t>
            </a:r>
          </a:p>
        </p:txBody>
      </p:sp>
    </p:spTree>
    <p:extLst>
      <p:ext uri="{BB962C8B-B14F-4D97-AF65-F5344CB8AC3E}">
        <p14:creationId xmlns:p14="http://schemas.microsoft.com/office/powerpoint/2010/main" val="3174761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315C5A-FFEE-B384-D9F7-65FB81AC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06190"/>
            <a:ext cx="9861551" cy="523694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latin typeface="+mj-lt"/>
              </a:rPr>
              <a:t>Customers with the lowest credit score less than </a:t>
            </a:r>
            <a:r>
              <a:rPr lang="en-IN" sz="1500" b="1" dirty="0">
                <a:latin typeface="+mj-lt"/>
              </a:rPr>
              <a:t>400</a:t>
            </a:r>
            <a:r>
              <a:rPr lang="en-IN" sz="1500" dirty="0">
                <a:latin typeface="+mj-lt"/>
              </a:rPr>
              <a:t> are the highest in churn with </a:t>
            </a:r>
            <a:r>
              <a:rPr lang="en-IN" sz="1500" b="1" dirty="0">
                <a:latin typeface="+mj-lt"/>
              </a:rPr>
              <a:t>100%.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latin typeface="+mj-lt"/>
              </a:rPr>
              <a:t>Customers with the highest Credit score of more than </a:t>
            </a:r>
            <a:r>
              <a:rPr lang="en-IN" sz="1500" b="1" dirty="0">
                <a:latin typeface="+mj-lt"/>
              </a:rPr>
              <a:t>801</a:t>
            </a:r>
            <a:r>
              <a:rPr lang="en-IN" sz="1500" dirty="0">
                <a:latin typeface="+mj-lt"/>
              </a:rPr>
              <a:t> have the lowest churn rate at </a:t>
            </a:r>
            <a:r>
              <a:rPr lang="en-IN" sz="1500" b="1" dirty="0">
                <a:latin typeface="+mj-lt"/>
              </a:rPr>
              <a:t>19.7%</a:t>
            </a:r>
            <a:r>
              <a:rPr lang="en-IN" sz="1500" dirty="0">
                <a:latin typeface="+mj-lt"/>
              </a:rPr>
              <a:t>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latin typeface="+mj-lt"/>
              </a:rPr>
              <a:t>Customers with credit scores from </a:t>
            </a:r>
            <a:r>
              <a:rPr lang="en-IN" sz="1500" b="1" dirty="0">
                <a:latin typeface="+mj-lt"/>
              </a:rPr>
              <a:t>701 to 800 </a:t>
            </a:r>
            <a:r>
              <a:rPr lang="en-IN" sz="1500" dirty="0">
                <a:latin typeface="+mj-lt"/>
              </a:rPr>
              <a:t>and from </a:t>
            </a:r>
            <a:r>
              <a:rPr lang="en-IN" sz="1500" b="1" dirty="0">
                <a:latin typeface="+mj-lt"/>
              </a:rPr>
              <a:t>601 to 700 </a:t>
            </a:r>
            <a:r>
              <a:rPr lang="en-IN" sz="1500" dirty="0">
                <a:latin typeface="+mj-lt"/>
              </a:rPr>
              <a:t>have a similar churn rate with a slight difference of </a:t>
            </a:r>
            <a:r>
              <a:rPr lang="en-IN" sz="1500" b="1" dirty="0">
                <a:latin typeface="+mj-lt"/>
              </a:rPr>
              <a:t>0.2%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latin typeface="+mj-lt"/>
              </a:rPr>
              <a:t>701 to 800 </a:t>
            </a:r>
            <a:r>
              <a:rPr lang="en-IN" sz="1500" dirty="0">
                <a:latin typeface="+mj-lt"/>
              </a:rPr>
              <a:t>with </a:t>
            </a:r>
            <a:r>
              <a:rPr lang="en-IN" sz="1500" b="1" dirty="0">
                <a:latin typeface="+mj-lt"/>
              </a:rPr>
              <a:t>19.9%.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latin typeface="+mj-lt"/>
              </a:rPr>
              <a:t>601 to 700 </a:t>
            </a:r>
            <a:r>
              <a:rPr lang="en-IN" sz="1500" dirty="0">
                <a:latin typeface="+mj-lt"/>
              </a:rPr>
              <a:t>with </a:t>
            </a:r>
            <a:r>
              <a:rPr lang="en-IN" sz="1500" b="1" dirty="0">
                <a:latin typeface="+mj-lt"/>
              </a:rPr>
              <a:t>19.7%.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latin typeface="+mj-lt"/>
              </a:rPr>
              <a:t>Customers with credit scores from </a:t>
            </a:r>
            <a:r>
              <a:rPr lang="en-IN" sz="1500" b="1" dirty="0">
                <a:latin typeface="+mj-lt"/>
              </a:rPr>
              <a:t>401 to 500 </a:t>
            </a:r>
            <a:r>
              <a:rPr lang="en-IN" sz="1500" dirty="0">
                <a:latin typeface="+mj-lt"/>
              </a:rPr>
              <a:t>and from </a:t>
            </a:r>
            <a:r>
              <a:rPr lang="en-IN" sz="1500" b="1" dirty="0">
                <a:latin typeface="+mj-lt"/>
              </a:rPr>
              <a:t>501 to 600 </a:t>
            </a:r>
            <a:r>
              <a:rPr lang="en-IN" sz="1500" dirty="0">
                <a:latin typeface="+mj-lt"/>
              </a:rPr>
              <a:t>have a similar churn rate with a slight difference of </a:t>
            </a:r>
            <a:r>
              <a:rPr lang="en-IN" sz="1500" b="1" dirty="0">
                <a:latin typeface="+mj-lt"/>
              </a:rPr>
              <a:t>0.1%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latin typeface="+mj-lt"/>
              </a:rPr>
              <a:t>401 to 500 </a:t>
            </a:r>
            <a:r>
              <a:rPr lang="en-IN" sz="1500" dirty="0">
                <a:latin typeface="+mj-lt"/>
              </a:rPr>
              <a:t>with </a:t>
            </a:r>
            <a:r>
              <a:rPr lang="en-IN" sz="1500" b="1" dirty="0">
                <a:latin typeface="+mj-lt"/>
              </a:rPr>
              <a:t>21.3%.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latin typeface="+mj-lt"/>
              </a:rPr>
              <a:t>501 to 600 </a:t>
            </a:r>
            <a:r>
              <a:rPr lang="en-IN" sz="1500" dirty="0">
                <a:latin typeface="+mj-lt"/>
              </a:rPr>
              <a:t>with </a:t>
            </a:r>
            <a:r>
              <a:rPr lang="en-IN" sz="1500" b="1" dirty="0">
                <a:latin typeface="+mj-lt"/>
              </a:rPr>
              <a:t>21.2%.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3E1BA-D504-0E8E-FDD6-B7E36AC4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F457E-8178-7FEE-7A06-02E5D900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218" y="414866"/>
            <a:ext cx="7507563" cy="5881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Churn Rate by Credit Score Group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0529-7A77-7F26-2064-941D7327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3" y="1161908"/>
            <a:ext cx="6845300" cy="646331"/>
          </a:xfrm>
        </p:spPr>
        <p:txBody>
          <a:bodyPr/>
          <a:lstStyle/>
          <a:p>
            <a:r>
              <a:rPr lang="en-US" sz="400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Churn Rate by Product Types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927E1-E9FC-3767-7E5B-8AAD54ED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EE0-DD0B-1CDC-250C-AEE3D6C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6333" y="2311186"/>
            <a:ext cx="10871200" cy="3132882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Customers liked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Product 2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very much which is why the Churn rate is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7.6%.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Product 4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is not successful in gaining the customers’ appreciation at all which is the reason why the churn rate is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100%.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Product 1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is also liked by customers so the churn rate is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27.7%.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Product 3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is also not liked by customers which is the reason for the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82.7% 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Churn rate.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9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62A-30AF-11B0-1A5B-FADA8764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992"/>
            <a:ext cx="6832600" cy="676275"/>
          </a:xfrm>
        </p:spPr>
        <p:txBody>
          <a:bodyPr/>
          <a:lstStyle/>
          <a:p>
            <a:pPr algn="ctr"/>
            <a:r>
              <a:rPr lang="en-US" sz="400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Churn Rate by Tenure Group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7BEE1-BBEE-CB2E-0316-15535C2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6F45B-8E5A-2310-75FF-0BC166084E23}"/>
              </a:ext>
            </a:extLst>
          </p:cNvPr>
          <p:cNvSpPr txBox="1"/>
          <p:nvPr/>
        </p:nvSpPr>
        <p:spPr>
          <a:xfrm>
            <a:off x="355600" y="1583267"/>
            <a:ext cx="10998200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with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Medium Tenure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that is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 to 7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years tend to stay with the bank more so the Churn rate is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19.6%.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with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Long Tenure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that is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 to 10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years also stay with the bank which is why the Churn rate is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20.4%.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with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Short Tenure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that is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 to 3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years more tend to leave the bank so the Churn rate is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20.9%.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tenures have a similar Churn rate but with very slight differences.</a:t>
            </a:r>
          </a:p>
        </p:txBody>
      </p:sp>
    </p:spTree>
    <p:extLst>
      <p:ext uri="{BB962C8B-B14F-4D97-AF65-F5344CB8AC3E}">
        <p14:creationId xmlns:p14="http://schemas.microsoft.com/office/powerpoint/2010/main" val="146139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420D-DB50-007F-5E9D-3518EC62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592"/>
            <a:ext cx="7332133" cy="633942"/>
          </a:xfrm>
        </p:spPr>
        <p:txBody>
          <a:bodyPr/>
          <a:lstStyle/>
          <a:p>
            <a:pPr algn="ctr"/>
            <a:r>
              <a:rPr lang="en-US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Churn Rate by Account Balance </a:t>
            </a:r>
            <a:r>
              <a:rPr lang="en-IN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</a:t>
            </a:r>
            <a:endParaRPr lang="en-IN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71140-29EA-4E71-86EA-E09CBA58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86113-AD81-DA6C-0C15-8BE1CA32B8F5}"/>
              </a:ext>
            </a:extLst>
          </p:cNvPr>
          <p:cNvSpPr txBox="1"/>
          <p:nvPr/>
        </p:nvSpPr>
        <p:spPr>
          <a:xfrm>
            <a:off x="237066" y="1311610"/>
            <a:ext cx="11421533" cy="481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with a Balance from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1k to 10k 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tend to Close the relation with the bank and the Churn rate is as high as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100%. 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with a Balance of more than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200k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are likely to close the relationship with the bank so the churn rate is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55.9%.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with a Balance from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10k to 100k 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are willing to continue the relationship with the bank which is why the Churn rate is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20.5%.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with a Balance of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100k to 200k 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show a similar interest in having a relationship with the bank as the Churn rate is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25.0%.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Customers with a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 </a:t>
            </a:r>
            <a:r>
              <a:rPr lang="en-IN" sz="1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 are less likely to close the relationship with the bank as the Churn rate is </a:t>
            </a:r>
            <a:r>
              <a:rPr lang="en-IN" sz="15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13.8%.</a:t>
            </a:r>
          </a:p>
        </p:txBody>
      </p:sp>
    </p:spTree>
    <p:extLst>
      <p:ext uri="{BB962C8B-B14F-4D97-AF65-F5344CB8AC3E}">
        <p14:creationId xmlns:p14="http://schemas.microsoft.com/office/powerpoint/2010/main" val="160058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4D1202-89E6-CD04-4CFD-FC50E468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83" y="1148080"/>
            <a:ext cx="10445752" cy="553212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Customers aged under </a:t>
            </a:r>
            <a:r>
              <a:rPr lang="en-IN" sz="1800" b="1" dirty="0"/>
              <a:t>40</a:t>
            </a:r>
            <a:r>
              <a:rPr lang="en-IN" sz="1800" dirty="0"/>
              <a:t> are less likely to close the relationship with the bank.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Customers with age above </a:t>
            </a:r>
            <a:r>
              <a:rPr lang="en-IN" sz="1800" b="1" dirty="0"/>
              <a:t>40</a:t>
            </a:r>
            <a:r>
              <a:rPr lang="en-IN" sz="1800" dirty="0"/>
              <a:t> and below </a:t>
            </a:r>
            <a:r>
              <a:rPr lang="en-IN" sz="1800" b="1" dirty="0"/>
              <a:t>70</a:t>
            </a:r>
            <a:r>
              <a:rPr lang="en-IN" sz="1800" dirty="0"/>
              <a:t> are more likely to close the relationship with the bank.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Customers with an age above </a:t>
            </a:r>
            <a:r>
              <a:rPr lang="en-IN" sz="1800" b="1" dirty="0"/>
              <a:t>70</a:t>
            </a:r>
            <a:r>
              <a:rPr lang="en-IN" sz="1800" dirty="0"/>
              <a:t> are very less likely to close the relationship with the bank.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Age group below </a:t>
            </a:r>
            <a:r>
              <a:rPr lang="en-IN" sz="1800" b="1" dirty="0"/>
              <a:t>20</a:t>
            </a:r>
            <a:r>
              <a:rPr lang="en-IN" sz="1800" dirty="0"/>
              <a:t> with </a:t>
            </a:r>
            <a:r>
              <a:rPr lang="en-IN" sz="1800" b="1" dirty="0"/>
              <a:t>5.6%.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Age group from </a:t>
            </a:r>
            <a:r>
              <a:rPr lang="en-IN" sz="1800" b="1" dirty="0"/>
              <a:t>21 to 30 </a:t>
            </a:r>
            <a:r>
              <a:rPr lang="en-IN" sz="1800" dirty="0"/>
              <a:t>with </a:t>
            </a:r>
            <a:r>
              <a:rPr lang="en-IN" sz="1800" b="1" dirty="0"/>
              <a:t>7.6%.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Age group from </a:t>
            </a:r>
            <a:r>
              <a:rPr lang="en-IN" sz="1800" b="1" dirty="0"/>
              <a:t>31 to 40 </a:t>
            </a:r>
            <a:r>
              <a:rPr lang="en-IN" sz="1800" dirty="0"/>
              <a:t>with </a:t>
            </a:r>
            <a:r>
              <a:rPr lang="en-IN" sz="1800" b="1" dirty="0"/>
              <a:t>12.1%.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Age group from </a:t>
            </a:r>
            <a:r>
              <a:rPr lang="en-IN" sz="1800" b="1" dirty="0"/>
              <a:t>41 to 50 </a:t>
            </a:r>
            <a:r>
              <a:rPr lang="en-IN" sz="1800" dirty="0"/>
              <a:t>with </a:t>
            </a:r>
            <a:r>
              <a:rPr lang="en-IN" sz="1800" b="1" dirty="0"/>
              <a:t>34.0%.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Age group from </a:t>
            </a:r>
            <a:r>
              <a:rPr lang="en-IN" sz="1800" b="1" dirty="0"/>
              <a:t>51 to 60 </a:t>
            </a:r>
            <a:r>
              <a:rPr lang="en-IN" sz="1800" dirty="0"/>
              <a:t>with </a:t>
            </a:r>
            <a:r>
              <a:rPr lang="en-IN" sz="1800" b="1" dirty="0"/>
              <a:t>56.2%.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Age group from </a:t>
            </a:r>
            <a:r>
              <a:rPr lang="en-IN" sz="1800" b="1" dirty="0"/>
              <a:t>61 to 70 </a:t>
            </a:r>
            <a:r>
              <a:rPr lang="en-IN" sz="1800" dirty="0"/>
              <a:t>with </a:t>
            </a:r>
            <a:r>
              <a:rPr lang="en-IN" sz="1800" b="1" dirty="0"/>
              <a:t>31.4%.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Age group above </a:t>
            </a:r>
            <a:r>
              <a:rPr lang="en-IN" sz="1800" b="1" dirty="0"/>
              <a:t>70</a:t>
            </a:r>
            <a:r>
              <a:rPr lang="en-IN" sz="1800" dirty="0"/>
              <a:t> with </a:t>
            </a:r>
            <a:r>
              <a:rPr lang="en-IN" sz="1800" b="1" dirty="0"/>
              <a:t>5.6%.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AD064-C8C6-7115-0563-8D70BFE4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C8DF86-BAD0-9182-DB09-A09692D2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8" y="372533"/>
            <a:ext cx="5577164" cy="613521"/>
          </a:xfrm>
        </p:spPr>
        <p:txBody>
          <a:bodyPr>
            <a:normAutofit fontScale="90000"/>
          </a:bodyPr>
          <a:lstStyle/>
          <a:p>
            <a:r>
              <a:rPr lang="en-US" sz="400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Churn Rate by Age Group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84FF6-BEF7-2898-BDA9-2776D7D9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7E06C80-0262-7ED0-F57D-A6106682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566" y="474133"/>
            <a:ext cx="5240867" cy="6135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Suggestion Action Items</a:t>
            </a:r>
            <a:endParaRPr lang="en-IN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894EB-C1F8-756A-86E2-713245228482}"/>
              </a:ext>
            </a:extLst>
          </p:cNvPr>
          <p:cNvSpPr txBox="1"/>
          <p:nvPr/>
        </p:nvSpPr>
        <p:spPr>
          <a:xfrm>
            <a:off x="2404532" y="1087654"/>
            <a:ext cx="9423401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 bank must work on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 3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Product 4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improve the service to retain the customers.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Bank must find a way to provide the customers with the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lowest credit score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which is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less than 400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with some offers so that they improve the credit score they retain with the bank.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Bank must concentrate on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improving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business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providing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better service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Germany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to reduce the Churn rate.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Bank must work to retain the customers of the age group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51 to 60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providing some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offers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services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to them.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the customers who are holding a balance from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1k to 10k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are finding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better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service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from the bank they opt to close the relationship so the Bank must work on providing some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offers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which they might find an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advantage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maintaining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 up to 10k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62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575" y="2616200"/>
            <a:ext cx="3647358" cy="124358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147</TotalTime>
  <Words>728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Wingdings</vt:lpstr>
      <vt:lpstr>Office Theme</vt:lpstr>
      <vt:lpstr>Bank Customer Churn Analysis</vt:lpstr>
      <vt:lpstr>Churn Rate by Country</vt:lpstr>
      <vt:lpstr>Churn Rate by Credit Score Group</vt:lpstr>
      <vt:lpstr>Churn Rate by Product Types</vt:lpstr>
      <vt:lpstr>Churn Rate by Tenure Group</vt:lpstr>
      <vt:lpstr>Churn Rate by Account Balance Group</vt:lpstr>
      <vt:lpstr>Churn Rate by Age Group</vt:lpstr>
      <vt:lpstr>Suggestion Action Items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Analysis</dc:title>
  <dc:creator>KRISHNA GUDIMELLA</dc:creator>
  <cp:lastModifiedBy>KRISHNA GUDIMELLA</cp:lastModifiedBy>
  <cp:revision>5</cp:revision>
  <dcterms:created xsi:type="dcterms:W3CDTF">2024-04-27T12:12:00Z</dcterms:created>
  <dcterms:modified xsi:type="dcterms:W3CDTF">2024-04-27T14:39:26Z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