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21267" y="1327404"/>
            <a:ext cx="1176945" cy="31394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871" y="1197864"/>
            <a:ext cx="807503" cy="6008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7382" y="1762714"/>
            <a:ext cx="7843635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779" y="2591839"/>
            <a:ext cx="9260840" cy="236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972" y="2931627"/>
            <a:ext cx="4426228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400" spc="5" dirty="0"/>
              <a:t>LENDING</a:t>
            </a:r>
            <a:r>
              <a:rPr dirty="0"/>
              <a:t> </a:t>
            </a:r>
            <a:r>
              <a:rPr spc="5" dirty="0"/>
              <a:t>CLUB</a:t>
            </a:r>
            <a:r>
              <a:rPr spc="-35" dirty="0"/>
              <a:t> </a:t>
            </a:r>
            <a:r>
              <a:rPr spc="5" dirty="0"/>
              <a:t>CASE</a:t>
            </a:r>
            <a:r>
              <a:rPr spc="-20" dirty="0"/>
              <a:t> </a:t>
            </a:r>
            <a:r>
              <a:rPr spc="5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8246" y="3565704"/>
            <a:ext cx="1805939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300" spc="5" dirty="0">
                <a:latin typeface="Times New Roman"/>
                <a:cs typeface="Times New Roman"/>
              </a:rPr>
              <a:t>SUBMISSION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090" y="4929345"/>
            <a:ext cx="3633155" cy="5979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0"/>
              </a:spcBef>
            </a:pPr>
            <a:r>
              <a:rPr sz="1450" spc="20" dirty="0">
                <a:latin typeface="Times New Roman"/>
                <a:cs typeface="Times New Roman"/>
              </a:rPr>
              <a:t>Group </a:t>
            </a:r>
            <a:r>
              <a:rPr sz="1450" spc="5" dirty="0">
                <a:latin typeface="Times New Roman"/>
                <a:cs typeface="Times New Roman"/>
              </a:rPr>
              <a:t>Facilitator: </a:t>
            </a:r>
            <a:r>
              <a:rPr lang="en-US" sz="1450" spc="10" dirty="0">
                <a:latin typeface="Times New Roman"/>
                <a:cs typeface="Times New Roman"/>
              </a:rPr>
              <a:t>Krishna </a:t>
            </a:r>
            <a:r>
              <a:rPr lang="en-US" sz="1450" spc="10" dirty="0" err="1">
                <a:latin typeface="Times New Roman"/>
                <a:cs typeface="Times New Roman"/>
              </a:rPr>
              <a:t>Parameshwar</a:t>
            </a:r>
            <a:r>
              <a:rPr lang="en-US" sz="1450" spc="10" dirty="0">
                <a:latin typeface="Times New Roman"/>
                <a:cs typeface="Times New Roman"/>
              </a:rPr>
              <a:t> Iyer</a:t>
            </a:r>
            <a:r>
              <a:rPr sz="1450" spc="20" dirty="0">
                <a:latin typeface="Times New Roman"/>
                <a:cs typeface="Times New Roman"/>
              </a:rPr>
              <a:t> Gro</a:t>
            </a:r>
            <a:r>
              <a:rPr lang="en-US" sz="1450" spc="20" dirty="0">
                <a:latin typeface="Times New Roman"/>
                <a:cs typeface="Times New Roman"/>
              </a:rPr>
              <a:t>up Member : </a:t>
            </a:r>
            <a:r>
              <a:rPr lang="en-US" sz="1450" spc="10" dirty="0">
                <a:latin typeface="Times New Roman"/>
                <a:cs typeface="Times New Roman"/>
              </a:rPr>
              <a:t>Krishna </a:t>
            </a:r>
            <a:r>
              <a:rPr lang="en-US" sz="1450" spc="10" dirty="0" err="1">
                <a:latin typeface="Times New Roman"/>
                <a:cs typeface="Times New Roman"/>
              </a:rPr>
              <a:t>Parameshwar</a:t>
            </a:r>
            <a:r>
              <a:rPr lang="en-US" sz="1450" spc="10" dirty="0">
                <a:latin typeface="Times New Roman"/>
                <a:cs typeface="Times New Roman"/>
              </a:rPr>
              <a:t> Iyer</a:t>
            </a:r>
            <a:r>
              <a:rPr lang="en-US" sz="1450" spc="20" dirty="0">
                <a:latin typeface="Times New Roman"/>
                <a:cs typeface="Times New Roman"/>
              </a:rPr>
              <a:t> </a:t>
            </a:r>
            <a:endParaRPr sz="1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2591839"/>
            <a:ext cx="9016365" cy="85433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150" dirty="0">
                <a:latin typeface="Times New Roman"/>
                <a:cs typeface="Times New Roman"/>
              </a:rPr>
              <a:t> is a presentation on </a:t>
            </a:r>
            <a:r>
              <a:rPr sz="1150" spc="-5" dirty="0">
                <a:latin typeface="Times New Roman"/>
                <a:cs typeface="Times New Roman"/>
              </a:rPr>
              <a:t>“Data </a:t>
            </a:r>
            <a:r>
              <a:rPr sz="1150" spc="-15" dirty="0">
                <a:latin typeface="Times New Roman"/>
                <a:cs typeface="Times New Roman"/>
              </a:rPr>
              <a:t>Toolkit </a:t>
            </a:r>
            <a:r>
              <a:rPr sz="1150" dirty="0">
                <a:latin typeface="Times New Roman"/>
                <a:cs typeface="Times New Roman"/>
              </a:rPr>
              <a:t>– </a:t>
            </a:r>
            <a:r>
              <a:rPr sz="1150" spc="-5" dirty="0">
                <a:latin typeface="Times New Roman"/>
                <a:cs typeface="Times New Roman"/>
              </a:rPr>
              <a:t>Group Case </a:t>
            </a:r>
            <a:r>
              <a:rPr sz="1150" dirty="0">
                <a:latin typeface="Times New Roman"/>
                <a:cs typeface="Times New Roman"/>
              </a:rPr>
              <a:t>Study 1” </a:t>
            </a:r>
            <a:r>
              <a:rPr sz="1150" spc="-5" dirty="0">
                <a:latin typeface="Times New Roman"/>
                <a:cs typeface="Times New Roman"/>
              </a:rPr>
              <a:t>for </a:t>
            </a:r>
            <a:r>
              <a:rPr sz="1150" dirty="0">
                <a:latin typeface="Times New Roman"/>
                <a:cs typeface="Times New Roman"/>
              </a:rPr>
              <a:t>the course </a:t>
            </a:r>
            <a:r>
              <a:rPr sz="1150" spc="-5" dirty="0">
                <a:latin typeface="Times New Roman"/>
                <a:cs typeface="Times New Roman"/>
              </a:rPr>
              <a:t>“</a:t>
            </a:r>
            <a:r>
              <a:rPr lang="en-US" sz="1150" spc="-5" dirty="0">
                <a:latin typeface="Times New Roman"/>
                <a:cs typeface="Times New Roman"/>
              </a:rPr>
              <a:t>Advance Certification Course on Machine Learning and Deep Learning</a:t>
            </a:r>
            <a:r>
              <a:rPr sz="1150" dirty="0">
                <a:latin typeface="Times New Roman"/>
                <a:cs typeface="Times New Roman"/>
              </a:rPr>
              <a:t>”. The objective is to </a:t>
            </a:r>
            <a:r>
              <a:rPr sz="1150" spc="-5" dirty="0">
                <a:latin typeface="Times New Roman"/>
                <a:cs typeface="Times New Roman"/>
              </a:rPr>
              <a:t>find </a:t>
            </a:r>
            <a:r>
              <a:rPr sz="1150" dirty="0">
                <a:latin typeface="Times New Roman"/>
                <a:cs typeface="Times New Roman"/>
              </a:rPr>
              <a:t> the </a:t>
            </a:r>
            <a:r>
              <a:rPr sz="1150" spc="-5" dirty="0">
                <a:latin typeface="Times New Roman"/>
                <a:cs typeface="Times New Roman"/>
              </a:rPr>
              <a:t>driving </a:t>
            </a:r>
            <a:r>
              <a:rPr sz="1150" dirty="0">
                <a:latin typeface="Times New Roman"/>
                <a:cs typeface="Times New Roman"/>
              </a:rPr>
              <a:t>factors (or </a:t>
            </a:r>
            <a:r>
              <a:rPr sz="1150" spc="-5" dirty="0">
                <a:latin typeface="Times New Roman"/>
                <a:cs typeface="Times New Roman"/>
              </a:rPr>
              <a:t>driver variables) </a:t>
            </a:r>
            <a:r>
              <a:rPr sz="1150" dirty="0">
                <a:latin typeface="Times New Roman"/>
                <a:cs typeface="Times New Roman"/>
              </a:rPr>
              <a:t>behind loan default, i.e. the variables which are strong indicators of default </a:t>
            </a:r>
            <a:r>
              <a:rPr sz="1150" spc="-5" dirty="0">
                <a:latin typeface="Times New Roman"/>
                <a:cs typeface="Times New Roman"/>
              </a:rPr>
              <a:t>for Lending </a:t>
            </a:r>
            <a:r>
              <a:rPr sz="1150" dirty="0">
                <a:latin typeface="Times New Roman"/>
                <a:cs typeface="Times New Roman"/>
              </a:rPr>
              <a:t>Club, a consumer finance 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Times New Roman"/>
                <a:cs typeface="Times New Roman"/>
              </a:rPr>
              <a:t>company.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382" y="1762714"/>
            <a:ext cx="102235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Abst</a:t>
            </a:r>
            <a:r>
              <a:rPr spc="-5" dirty="0"/>
              <a:t>r</a:t>
            </a:r>
            <a:r>
              <a:rPr spc="15" dirty="0"/>
              <a:t>a</a:t>
            </a:r>
            <a:r>
              <a:rPr spc="-5" dirty="0"/>
              <a:t>c</a:t>
            </a:r>
            <a:r>
              <a:rPr dirty="0"/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48" y="2489355"/>
            <a:ext cx="8637270" cy="12738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50" spc="15" dirty="0">
                <a:latin typeface="Times New Roman"/>
                <a:cs typeface="Times New Roman"/>
              </a:rPr>
              <a:t>Using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dataset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loan.csv</a:t>
            </a:r>
            <a:r>
              <a:rPr sz="1450" spc="5" dirty="0">
                <a:latin typeface="Times New Roman"/>
                <a:cs typeface="Times New Roman"/>
              </a:rPr>
              <a:t>,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we</a:t>
            </a:r>
            <a:r>
              <a:rPr sz="1450" spc="5" dirty="0">
                <a:latin typeface="Times New Roman"/>
                <a:cs typeface="Times New Roman"/>
              </a:rPr>
              <a:t> will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perform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EDA</a:t>
            </a:r>
            <a:r>
              <a:rPr sz="1450" spc="-8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using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following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strategy: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Define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a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metric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to </a:t>
            </a:r>
            <a:r>
              <a:rPr sz="1450" spc="10" dirty="0">
                <a:latin typeface="Times New Roman"/>
                <a:cs typeface="Times New Roman"/>
              </a:rPr>
              <a:t>measure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loan defaults,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use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percentage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of</a:t>
            </a:r>
            <a:r>
              <a:rPr sz="1450" spc="10" dirty="0">
                <a:latin typeface="Times New Roman"/>
                <a:cs typeface="Times New Roman"/>
              </a:rPr>
              <a:t> defaults.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Perform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univariate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analysis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to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find variables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that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are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directly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related</a:t>
            </a:r>
            <a:r>
              <a:rPr sz="1450" spc="10" dirty="0">
                <a:latin typeface="Times New Roman"/>
                <a:cs typeface="Times New Roman"/>
              </a:rPr>
              <a:t> to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loan default</a:t>
            </a:r>
            <a:r>
              <a:rPr sz="1450" spc="5" dirty="0">
                <a:latin typeface="Times New Roman"/>
                <a:cs typeface="Times New Roman"/>
              </a:rPr>
              <a:t> rate.</a:t>
            </a:r>
            <a:endParaRPr sz="14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450" spc="15" dirty="0">
                <a:latin typeface="Times New Roman"/>
                <a:cs typeface="Times New Roman"/>
              </a:rPr>
              <a:t>Perform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bivariate</a:t>
            </a:r>
            <a:r>
              <a:rPr sz="1450" spc="3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analysis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to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find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20" dirty="0">
                <a:latin typeface="Times New Roman"/>
                <a:cs typeface="Times New Roman"/>
              </a:rPr>
              <a:t>how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strong </a:t>
            </a:r>
            <a:r>
              <a:rPr sz="1450" spc="15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relationship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between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relevant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variables </a:t>
            </a:r>
            <a:r>
              <a:rPr sz="1450" spc="20" dirty="0">
                <a:latin typeface="Times New Roman"/>
                <a:cs typeface="Times New Roman"/>
              </a:rPr>
              <a:t>and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loan default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rate.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382" y="1762714"/>
            <a:ext cx="358203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Problem</a:t>
            </a:r>
            <a:r>
              <a:rPr spc="-60" dirty="0"/>
              <a:t> </a:t>
            </a:r>
            <a:r>
              <a:rPr spc="5" dirty="0"/>
              <a:t>solving</a:t>
            </a:r>
            <a:r>
              <a:rPr spc="-40" dirty="0"/>
              <a:t> </a:t>
            </a:r>
            <a:r>
              <a:rPr spc="5" dirty="0"/>
              <a:t>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382" y="1762714"/>
            <a:ext cx="3602354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Analysis</a:t>
            </a:r>
            <a:r>
              <a:rPr spc="-40" dirty="0"/>
              <a:t> </a:t>
            </a:r>
            <a:r>
              <a:rPr spc="5" dirty="0"/>
              <a:t>–</a:t>
            </a:r>
            <a:r>
              <a:rPr spc="-40" dirty="0"/>
              <a:t> </a:t>
            </a:r>
            <a:r>
              <a:rPr spc="5" dirty="0"/>
              <a:t>Univariate</a:t>
            </a:r>
            <a:r>
              <a:rPr spc="-2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779" y="2591839"/>
            <a:ext cx="4812665" cy="2360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203835">
              <a:lnSpc>
                <a:spcPts val="1250"/>
              </a:lnSpc>
              <a:spcBef>
                <a:spcPts val="250"/>
              </a:spcBef>
            </a:pPr>
            <a:r>
              <a:rPr sz="1150" spc="-5" dirty="0">
                <a:latin typeface="Times New Roman"/>
                <a:cs typeface="Times New Roman"/>
              </a:rPr>
              <a:t>Performing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univariate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analysis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find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following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variables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 directly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related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 loan default rate: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25" dirty="0">
                <a:latin typeface="Times New Roman"/>
                <a:cs typeface="Times New Roman"/>
              </a:rPr>
              <a:t>Term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 loan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default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with</a:t>
            </a:r>
            <a:r>
              <a:rPr sz="1150" dirty="0">
                <a:latin typeface="Times New Roman"/>
                <a:cs typeface="Times New Roman"/>
              </a:rPr>
              <a:t> increase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 term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dirty="0">
                <a:latin typeface="Times New Roman"/>
                <a:cs typeface="Times New Roman"/>
              </a:rPr>
              <a:t>Grade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default rate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 </a:t>
            </a:r>
            <a:r>
              <a:rPr sz="1150" spc="-5" dirty="0">
                <a:latin typeface="Times New Roman"/>
                <a:cs typeface="Times New Roman"/>
              </a:rPr>
              <a:t>grade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worsen.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5" dirty="0">
                <a:latin typeface="Times New Roman"/>
                <a:cs typeface="Times New Roman"/>
              </a:rPr>
              <a:t>Sub-grade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default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 </a:t>
            </a:r>
            <a:r>
              <a:rPr sz="1150" spc="-5" dirty="0">
                <a:latin typeface="Times New Roman"/>
                <a:cs typeface="Times New Roman"/>
              </a:rPr>
              <a:t>sub-grade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worsen.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5" dirty="0">
                <a:latin typeface="Times New Roman"/>
                <a:cs typeface="Times New Roman"/>
              </a:rPr>
              <a:t>Loan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amount –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 default rate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with</a:t>
            </a:r>
            <a:r>
              <a:rPr sz="1150" dirty="0">
                <a:latin typeface="Times New Roman"/>
                <a:cs typeface="Times New Roman"/>
              </a:rPr>
              <a:t> increase in loan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amount.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5" dirty="0">
                <a:latin typeface="Times New Roman"/>
                <a:cs typeface="Times New Roman"/>
              </a:rPr>
              <a:t>Interest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 loan default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interest rate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increases.</a:t>
            </a:r>
            <a:endParaRPr sz="115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5" dirty="0">
                <a:latin typeface="Times New Roman"/>
                <a:cs typeface="Times New Roman"/>
              </a:rPr>
              <a:t>Annual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income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default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decreases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with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annual income.</a:t>
            </a:r>
            <a:endParaRPr sz="1150">
              <a:latin typeface="Times New Roman"/>
              <a:cs typeface="Times New Roman"/>
            </a:endParaRPr>
          </a:p>
          <a:p>
            <a:pPr marL="295910" marR="301625" indent="-283845">
              <a:lnSpc>
                <a:spcPts val="1250"/>
              </a:lnSpc>
              <a:spcBef>
                <a:spcPts val="835"/>
              </a:spcBef>
              <a:buAutoNum type="arabicPeriod"/>
              <a:tabLst>
                <a:tab pos="295910" algn="l"/>
                <a:tab pos="296545" algn="l"/>
              </a:tabLst>
            </a:pPr>
            <a:r>
              <a:rPr sz="1150" spc="-5" dirty="0">
                <a:latin typeface="Times New Roman"/>
                <a:cs typeface="Times New Roman"/>
              </a:rPr>
              <a:t>Revolving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credit utilization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– loan default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increases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along </a:t>
            </a:r>
            <a:r>
              <a:rPr sz="1150" spc="-5" dirty="0">
                <a:latin typeface="Times New Roman"/>
                <a:cs typeface="Times New Roman"/>
              </a:rPr>
              <a:t>with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revolving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credit utilization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460537-853F-4C08-94FA-C0A9F350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82563"/>
            <a:ext cx="2819400" cy="15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0DE2E8-DF7A-4925-B0AD-AF4E7AF0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90" y="2373703"/>
            <a:ext cx="2438400" cy="15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DE5FA9-CE8E-4433-AD1D-2FF49515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90" y="3925339"/>
            <a:ext cx="2564607" cy="18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7720E4-952D-4863-9C36-6C7BEBA8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2479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382" y="1762714"/>
            <a:ext cx="3437254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Analysis</a:t>
            </a:r>
            <a:r>
              <a:rPr spc="-30" dirty="0"/>
              <a:t> </a:t>
            </a:r>
            <a:r>
              <a:rPr spc="5" dirty="0"/>
              <a:t>–</a:t>
            </a:r>
            <a:r>
              <a:rPr spc="-30" dirty="0"/>
              <a:t> </a:t>
            </a:r>
            <a:r>
              <a:rPr spc="5" dirty="0"/>
              <a:t>Bivariate</a:t>
            </a:r>
            <a:r>
              <a:rPr spc="-6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8779" y="2591839"/>
            <a:ext cx="5393690" cy="130163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75895">
              <a:lnSpc>
                <a:spcPts val="1250"/>
              </a:lnSpc>
              <a:spcBef>
                <a:spcPts val="250"/>
              </a:spcBef>
            </a:pPr>
            <a:r>
              <a:rPr sz="1150" spc="-10" dirty="0">
                <a:latin typeface="Times New Roman"/>
                <a:cs typeface="Times New Roman"/>
              </a:rPr>
              <a:t>If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relation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between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 default rate and variables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from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univariate </a:t>
            </a:r>
            <a:r>
              <a:rPr sz="1150" spc="-5" dirty="0">
                <a:latin typeface="Times New Roman"/>
                <a:cs typeface="Times New Roman"/>
              </a:rPr>
              <a:t>analysis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still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holds </a:t>
            </a:r>
            <a:r>
              <a:rPr sz="1150" spc="-27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true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bivariate</a:t>
            </a:r>
            <a:r>
              <a:rPr sz="1150" spc="-5" dirty="0">
                <a:latin typeface="Times New Roman"/>
                <a:cs typeface="Times New Roman"/>
              </a:rPr>
              <a:t> analysis,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we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consider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such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relations as independent or fundamental.</a:t>
            </a:r>
          </a:p>
          <a:p>
            <a:pPr marL="12700" marR="5080">
              <a:lnSpc>
                <a:spcPts val="1250"/>
              </a:lnSpc>
              <a:spcBef>
                <a:spcPts val="825"/>
              </a:spcBef>
            </a:pPr>
            <a:r>
              <a:rPr sz="1150" spc="-5" dirty="0">
                <a:latin typeface="Times New Roman"/>
                <a:cs typeface="Times New Roman"/>
              </a:rPr>
              <a:t>Bivariate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analysis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shows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 all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variables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from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univariate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analysis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strong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indicators </a:t>
            </a:r>
            <a:r>
              <a:rPr sz="1150" spc="-2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28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 default 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except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revolving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credit utilization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rate </a:t>
            </a:r>
            <a:r>
              <a:rPr sz="1150" spc="-5" dirty="0">
                <a:latin typeface="Times New Roman"/>
                <a:cs typeface="Times New Roman"/>
              </a:rPr>
              <a:t>and</a:t>
            </a:r>
            <a:r>
              <a:rPr sz="1150" dirty="0">
                <a:latin typeface="Times New Roman"/>
                <a:cs typeface="Times New Roman"/>
              </a:rPr>
              <a:t> loan amount as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 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relationship of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these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two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variables </a:t>
            </a:r>
            <a:r>
              <a:rPr sz="1150" spc="-5" dirty="0">
                <a:latin typeface="Times New Roman"/>
                <a:cs typeface="Times New Roman"/>
              </a:rPr>
              <a:t>with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loan default rate </a:t>
            </a:r>
            <a:r>
              <a:rPr sz="1150" spc="-5" dirty="0">
                <a:latin typeface="Times New Roman"/>
                <a:cs typeface="Times New Roman"/>
              </a:rPr>
              <a:t>doesn’t</a:t>
            </a:r>
            <a:r>
              <a:rPr sz="1150" dirty="0">
                <a:latin typeface="Times New Roman"/>
                <a:cs typeface="Times New Roman"/>
              </a:rPr>
              <a:t> hold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true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for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most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cases 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during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bivariate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analysis.</a:t>
            </a:r>
            <a:r>
              <a:rPr lang="en-US" sz="1150" spc="-5" dirty="0">
                <a:latin typeface="Times New Roman"/>
                <a:cs typeface="Times New Roman"/>
              </a:rPr>
              <a:t> </a:t>
            </a:r>
            <a:r>
              <a:rPr lang="en-US" sz="1150" spc="-5" dirty="0" err="1">
                <a:latin typeface="Times New Roman"/>
                <a:cs typeface="Times New Roman"/>
              </a:rPr>
              <a:t>Chargedoff</a:t>
            </a:r>
            <a:r>
              <a:rPr lang="en-US" sz="1150" spc="-5" dirty="0">
                <a:latin typeface="Times New Roman"/>
                <a:cs typeface="Times New Roman"/>
              </a:rPr>
              <a:t> Proportion is found from the dataset and it is plotted against other variables for the analysis. </a:t>
            </a:r>
            <a:endParaRPr sz="1150" dirty="0">
              <a:latin typeface="Times New Roman"/>
              <a:cs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5C0258-8D5E-4217-B0F0-5EF5AB27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69" y="2155980"/>
            <a:ext cx="3695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A5AC8AB-C8C2-47E4-B7DA-E0BBC4AB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44958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AD347C-3D02-48BA-9FFC-98D83059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03" y="4458586"/>
            <a:ext cx="3048000" cy="232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48" y="2471196"/>
            <a:ext cx="8538845" cy="6311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50" spc="15" dirty="0">
                <a:latin typeface="Times New Roman"/>
                <a:cs typeface="Times New Roman"/>
              </a:rPr>
              <a:t>Performing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EDA</a:t>
            </a:r>
            <a:r>
              <a:rPr sz="1450" spc="-9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on </a:t>
            </a:r>
            <a:r>
              <a:rPr sz="1450" spc="10" dirty="0">
                <a:latin typeface="Times New Roman"/>
                <a:cs typeface="Times New Roman"/>
              </a:rPr>
              <a:t>the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dataset,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25" dirty="0">
                <a:latin typeface="Times New Roman"/>
                <a:cs typeface="Times New Roman"/>
              </a:rPr>
              <a:t>we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conclude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that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the</a:t>
            </a:r>
            <a:r>
              <a:rPr sz="1450" spc="4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following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variables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are</a:t>
            </a:r>
            <a:r>
              <a:rPr sz="1450" spc="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driving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factors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behind</a:t>
            </a:r>
            <a:r>
              <a:rPr sz="1450" spc="10" dirty="0">
                <a:latin typeface="Times New Roman"/>
                <a:cs typeface="Times New Roman"/>
              </a:rPr>
              <a:t> loan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default:</a:t>
            </a:r>
            <a:endParaRPr sz="145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01295" algn="l"/>
                <a:tab pos="201930" algn="l"/>
              </a:tabLst>
            </a:pPr>
            <a:r>
              <a:rPr sz="1150" dirty="0">
                <a:latin typeface="Times New Roman"/>
                <a:cs typeface="Times New Roman"/>
              </a:rPr>
              <a:t>Strong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indicators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3079151"/>
            <a:ext cx="6948805" cy="138884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72465" indent="-28194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sz="800" spc="10" dirty="0">
                <a:latin typeface="Times New Roman"/>
                <a:cs typeface="Times New Roman"/>
              </a:rPr>
              <a:t>Term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–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Loan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taken</a:t>
            </a:r>
            <a:r>
              <a:rPr sz="800" spc="10" dirty="0">
                <a:latin typeface="Times New Roman"/>
                <a:cs typeface="Times New Roman"/>
              </a:rPr>
              <a:t> for</a:t>
            </a:r>
            <a:r>
              <a:rPr sz="800" dirty="0">
                <a:latin typeface="Times New Roman"/>
                <a:cs typeface="Times New Roman"/>
              </a:rPr>
              <a:t> higher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term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has </a:t>
            </a:r>
            <a:r>
              <a:rPr sz="800" spc="5" dirty="0">
                <a:latin typeface="Times New Roman"/>
                <a:cs typeface="Times New Roman"/>
              </a:rPr>
              <a:t>more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chance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to</a:t>
            </a:r>
            <a:r>
              <a:rPr sz="800" spc="-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default.</a:t>
            </a:r>
            <a:endParaRPr sz="800" dirty="0">
              <a:latin typeface="Times New Roman"/>
              <a:cs typeface="Times New Roman"/>
            </a:endParaRPr>
          </a:p>
          <a:p>
            <a:pPr marL="672465" indent="-28194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lang="en-US" sz="800" spc="10" dirty="0">
                <a:latin typeface="Times New Roman"/>
                <a:cs typeface="Times New Roman"/>
              </a:rPr>
              <a:t>Annual Income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–</a:t>
            </a:r>
            <a:r>
              <a:rPr sz="800" spc="5" dirty="0">
                <a:latin typeface="Times New Roman"/>
                <a:cs typeface="Times New Roman"/>
              </a:rPr>
              <a:t> Loan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default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chance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increases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as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lang="en-US" sz="800" spc="10" dirty="0">
                <a:latin typeface="Times New Roman"/>
                <a:cs typeface="Times New Roman"/>
              </a:rPr>
              <a:t>Annual Income decrease</a:t>
            </a:r>
            <a:endParaRPr sz="800" dirty="0">
              <a:latin typeface="Times New Roman"/>
              <a:cs typeface="Times New Roman"/>
            </a:endParaRPr>
          </a:p>
          <a:p>
            <a:pPr marL="672465" indent="-28194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lang="en-US" sz="800" spc="10" dirty="0">
                <a:latin typeface="Times New Roman"/>
                <a:cs typeface="Times New Roman"/>
              </a:rPr>
              <a:t>Purpose of Loan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–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lang="en-US" sz="800" dirty="0">
                <a:latin typeface="Times New Roman"/>
                <a:cs typeface="Times New Roman"/>
              </a:rPr>
              <a:t>Purpose of Loan </a:t>
            </a:r>
            <a:r>
              <a:rPr sz="800" spc="15" dirty="0">
                <a:latin typeface="Times New Roman"/>
                <a:cs typeface="Times New Roman"/>
              </a:rPr>
              <a:t> can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be</a:t>
            </a:r>
            <a:r>
              <a:rPr sz="800" spc="5" dirty="0">
                <a:latin typeface="Times New Roman"/>
                <a:cs typeface="Times New Roman"/>
              </a:rPr>
              <a:t> used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as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optional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indicator</a:t>
            </a:r>
            <a:r>
              <a:rPr sz="800" spc="10" dirty="0">
                <a:latin typeface="Times New Roman"/>
                <a:cs typeface="Times New Roman"/>
              </a:rPr>
              <a:t> of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loan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default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  <a:p>
            <a:pPr marL="672465" indent="-28194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671830" algn="l"/>
                <a:tab pos="672465" algn="l"/>
              </a:tabLst>
            </a:pPr>
            <a:r>
              <a:rPr sz="800" dirty="0">
                <a:latin typeface="Times New Roman"/>
                <a:cs typeface="Times New Roman"/>
              </a:rPr>
              <a:t>Interest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rate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– </a:t>
            </a:r>
            <a:r>
              <a:rPr sz="800" spc="5" dirty="0">
                <a:latin typeface="Times New Roman"/>
                <a:cs typeface="Times New Roman"/>
              </a:rPr>
              <a:t>Loan</a:t>
            </a:r>
            <a:r>
              <a:rPr sz="800" spc="3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with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higher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interest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rate</a:t>
            </a:r>
            <a:r>
              <a:rPr sz="800" spc="15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Times New Roman"/>
                <a:cs typeface="Times New Roman"/>
              </a:rPr>
              <a:t>has </a:t>
            </a:r>
            <a:r>
              <a:rPr sz="800" spc="5" dirty="0">
                <a:latin typeface="Times New Roman"/>
                <a:cs typeface="Times New Roman"/>
              </a:rPr>
              <a:t>higher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probability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of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default.</a:t>
            </a:r>
            <a:endParaRPr lang="en-US" sz="800" spc="5" dirty="0">
              <a:latin typeface="Times New Roman"/>
              <a:cs typeface="Times New Roman"/>
            </a:endParaRPr>
          </a:p>
          <a:p>
            <a:pPr marL="672465" indent="-281940">
              <a:spcBef>
                <a:spcPts val="345"/>
              </a:spcBef>
              <a:buFontTx/>
              <a:buAutoNum type="arabicPeriod"/>
              <a:tabLst>
                <a:tab pos="671830" algn="l"/>
                <a:tab pos="672465" algn="l"/>
              </a:tabLst>
            </a:pPr>
            <a:r>
              <a:rPr lang="en-US" sz="800" spc="5" dirty="0">
                <a:latin typeface="Times New Roman"/>
                <a:cs typeface="Times New Roman"/>
              </a:rPr>
              <a:t>Loan</a:t>
            </a:r>
            <a:r>
              <a:rPr lang="en-US" sz="800" spc="40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amount</a:t>
            </a:r>
            <a:r>
              <a:rPr lang="en-US" sz="800" spc="25" dirty="0">
                <a:latin typeface="Times New Roman"/>
                <a:cs typeface="Times New Roman"/>
              </a:rPr>
              <a:t> </a:t>
            </a:r>
            <a:r>
              <a:rPr lang="en-US" sz="800" spc="10" dirty="0">
                <a:latin typeface="Times New Roman"/>
                <a:cs typeface="Times New Roman"/>
              </a:rPr>
              <a:t>– </a:t>
            </a:r>
            <a:r>
              <a:rPr lang="en-US" sz="800" spc="5" dirty="0">
                <a:latin typeface="Times New Roman"/>
                <a:cs typeface="Times New Roman"/>
              </a:rPr>
              <a:t>Higher</a:t>
            </a:r>
            <a:r>
              <a:rPr lang="en-US" sz="800" spc="25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the</a:t>
            </a:r>
            <a:r>
              <a:rPr lang="en-US" sz="800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loan</a:t>
            </a:r>
            <a:r>
              <a:rPr lang="en-US" sz="800" spc="25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amount,</a:t>
            </a:r>
            <a:r>
              <a:rPr lang="en-US" sz="800" spc="40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more</a:t>
            </a:r>
            <a:r>
              <a:rPr lang="en-US" sz="800" spc="30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the</a:t>
            </a:r>
            <a:r>
              <a:rPr lang="en-US" sz="800" spc="10" dirty="0">
                <a:latin typeface="Times New Roman"/>
                <a:cs typeface="Times New Roman"/>
              </a:rPr>
              <a:t> chance</a:t>
            </a:r>
            <a:r>
              <a:rPr lang="en-US" sz="800" spc="20" dirty="0">
                <a:latin typeface="Times New Roman"/>
                <a:cs typeface="Times New Roman"/>
              </a:rPr>
              <a:t> </a:t>
            </a:r>
            <a:r>
              <a:rPr lang="en-US" sz="800" spc="10" dirty="0">
                <a:latin typeface="Times New Roman"/>
                <a:cs typeface="Times New Roman"/>
              </a:rPr>
              <a:t>to</a:t>
            </a:r>
            <a:r>
              <a:rPr lang="en-US" sz="800" spc="-5" dirty="0">
                <a:latin typeface="Times New Roman"/>
                <a:cs typeface="Times New Roman"/>
              </a:rPr>
              <a:t> </a:t>
            </a:r>
            <a:r>
              <a:rPr lang="en-US" sz="800" spc="5" dirty="0">
                <a:latin typeface="Times New Roman"/>
                <a:cs typeface="Times New Roman"/>
              </a:rPr>
              <a:t>default.</a:t>
            </a:r>
            <a:endParaRPr lang="en-US" sz="800" dirty="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345"/>
              </a:spcBef>
              <a:tabLst>
                <a:tab pos="671830" algn="l"/>
                <a:tab pos="672465" algn="l"/>
              </a:tabLst>
            </a:pPr>
            <a:endParaRPr lang="en-US" sz="800" spc="5" dirty="0">
              <a:latin typeface="Times New Roman"/>
              <a:cs typeface="Times New Roman"/>
            </a:endParaRPr>
          </a:p>
          <a:p>
            <a:pPr marL="672465" indent="-28194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671830" algn="l"/>
                <a:tab pos="672465" algn="l"/>
              </a:tabLst>
            </a:pPr>
            <a:endParaRPr sz="1150" dirty="0">
              <a:latin typeface="Times New Roman"/>
              <a:cs typeface="Times New Roman"/>
            </a:endParaRPr>
          </a:p>
          <a:p>
            <a:pPr marL="577215" lvl="1" indent="-18732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77850" algn="l"/>
              </a:tabLst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7382" y="1762714"/>
            <a:ext cx="136398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5" dirty="0"/>
              <a:t>C</a:t>
            </a:r>
            <a:r>
              <a:rPr spc="5" dirty="0"/>
              <a:t>on</a:t>
            </a:r>
            <a:r>
              <a:rPr spc="-5" dirty="0"/>
              <a:t>c</a:t>
            </a:r>
            <a:r>
              <a:rPr spc="5" dirty="0"/>
              <a:t>lus</a:t>
            </a:r>
            <a:r>
              <a:rPr spc="-20" dirty="0"/>
              <a:t>i</a:t>
            </a:r>
            <a:r>
              <a:rPr spc="5" dirty="0"/>
              <a:t>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441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Office Theme</vt:lpstr>
      <vt:lpstr>LENDING CLUB CASE STUDY</vt:lpstr>
      <vt:lpstr>Abstract</vt:lpstr>
      <vt:lpstr>Problem solving methodology</vt:lpstr>
      <vt:lpstr>Analysis – Univariate analysis</vt:lpstr>
      <vt:lpstr>Analysis – Bivariate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Lending_Club.pptx</dc:title>
  <dc:creator>Chandresh</dc:creator>
  <cp:lastModifiedBy>krishna iyer</cp:lastModifiedBy>
  <cp:revision>5</cp:revision>
  <dcterms:created xsi:type="dcterms:W3CDTF">2022-01-09T14:20:50Z</dcterms:created>
  <dcterms:modified xsi:type="dcterms:W3CDTF">2022-01-10T15:35:03Z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2020-08-02T00:00:00Z</vt:filetime>
  </property>
  <property fmtid="{D5CDD505-2E9C-101B-9397-08002B2CF9AE}" pid="3" name="LastSaved">
    <vt:filetime>2022-01-09T00:00:00Z</vt:filetime>
  </property>
</Properties>
</file>