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58" d="100"/>
          <a:sy n="58" d="100"/>
        </p:scale>
        <p:origin x="3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ja Koonapra" userId="0efad411d3df265a" providerId="LiveId" clId="{3F8A1FDE-33D6-447A-B98C-1C47CD7F687C}"/>
    <pc:docChg chg="undo custSel modSld">
      <pc:chgData name="Krishnaja Koonapra" userId="0efad411d3df265a" providerId="LiveId" clId="{3F8A1FDE-33D6-447A-B98C-1C47CD7F687C}" dt="2024-02-21T21:53:57.367" v="1376" actId="123"/>
      <pc:docMkLst>
        <pc:docMk/>
      </pc:docMkLst>
      <pc:sldChg chg="modSp mod">
        <pc:chgData name="Krishnaja Koonapra" userId="0efad411d3df265a" providerId="LiveId" clId="{3F8A1FDE-33D6-447A-B98C-1C47CD7F687C}" dt="2024-02-21T19:14:00.039" v="0" actId="255"/>
        <pc:sldMkLst>
          <pc:docMk/>
          <pc:sldMk cId="109857222" sldId="256"/>
        </pc:sldMkLst>
        <pc:spChg chg="mod">
          <ac:chgData name="Krishnaja Koonapra" userId="0efad411d3df265a" providerId="LiveId" clId="{3F8A1FDE-33D6-447A-B98C-1C47CD7F687C}" dt="2024-02-21T19:14:00.039" v="0" actId="255"/>
          <ac:spMkLst>
            <pc:docMk/>
            <pc:sldMk cId="109857222" sldId="256"/>
            <ac:spMk id="11" creationId="{00CC22B5-8500-2C45-91DE-A596A6DF1C3B}"/>
          </ac:spMkLst>
        </pc:spChg>
      </pc:sldChg>
      <pc:sldChg chg="modSp mod">
        <pc:chgData name="Krishnaja Koonapra" userId="0efad411d3df265a" providerId="LiveId" clId="{3F8A1FDE-33D6-447A-B98C-1C47CD7F687C}" dt="2024-02-21T21:10:11.351" v="135" actId="123"/>
        <pc:sldMkLst>
          <pc:docMk/>
          <pc:sldMk cId="308186015" sldId="271"/>
        </pc:sldMkLst>
        <pc:spChg chg="mod">
          <ac:chgData name="Krishnaja Koonapra" userId="0efad411d3df265a" providerId="LiveId" clId="{3F8A1FDE-33D6-447A-B98C-1C47CD7F687C}" dt="2024-02-21T21:10:11.351" v="135" actId="123"/>
          <ac:spMkLst>
            <pc:docMk/>
            <pc:sldMk cId="308186015" sldId="271"/>
            <ac:spMk id="8" creationId="{E3EB0D51-888A-9B3E-136F-8C311CB82FEA}"/>
          </ac:spMkLst>
        </pc:spChg>
      </pc:sldChg>
      <pc:sldChg chg="modSp mod">
        <pc:chgData name="Krishnaja Koonapra" userId="0efad411d3df265a" providerId="LiveId" clId="{3F8A1FDE-33D6-447A-B98C-1C47CD7F687C}" dt="2024-02-21T21:19:49.523" v="408" actId="123"/>
        <pc:sldMkLst>
          <pc:docMk/>
          <pc:sldMk cId="4229595001" sldId="272"/>
        </pc:sldMkLst>
        <pc:spChg chg="mod">
          <ac:chgData name="Krishnaja Koonapra" userId="0efad411d3df265a" providerId="LiveId" clId="{3F8A1FDE-33D6-447A-B98C-1C47CD7F687C}" dt="2024-02-21T21:19:49.523" v="408" actId="123"/>
          <ac:spMkLst>
            <pc:docMk/>
            <pc:sldMk cId="4229595001" sldId="272"/>
            <ac:spMk id="4" creationId="{2233F01E-DD93-DBAD-E457-D81B6DF28515}"/>
          </ac:spMkLst>
        </pc:spChg>
      </pc:sldChg>
      <pc:sldChg chg="modSp mod">
        <pc:chgData name="Krishnaja Koonapra" userId="0efad411d3df265a" providerId="LiveId" clId="{3F8A1FDE-33D6-447A-B98C-1C47CD7F687C}" dt="2024-02-21T21:28:47.558" v="554" actId="123"/>
        <pc:sldMkLst>
          <pc:docMk/>
          <pc:sldMk cId="1554384455" sldId="273"/>
        </pc:sldMkLst>
        <pc:spChg chg="mod">
          <ac:chgData name="Krishnaja Koonapra" userId="0efad411d3df265a" providerId="LiveId" clId="{3F8A1FDE-33D6-447A-B98C-1C47CD7F687C}" dt="2024-02-21T21:28:47.558" v="554" actId="123"/>
          <ac:spMkLst>
            <pc:docMk/>
            <pc:sldMk cId="1554384455" sldId="273"/>
            <ac:spMk id="4" creationId="{E9FBE9BC-5046-D074-0D87-DDF8323B165C}"/>
          </ac:spMkLst>
        </pc:spChg>
      </pc:sldChg>
      <pc:sldChg chg="modSp mod">
        <pc:chgData name="Krishnaja Koonapra" userId="0efad411d3df265a" providerId="LiveId" clId="{3F8A1FDE-33D6-447A-B98C-1C47CD7F687C}" dt="2024-02-21T21:53:57.367" v="1376" actId="123"/>
        <pc:sldMkLst>
          <pc:docMk/>
          <pc:sldMk cId="3806503435" sldId="275"/>
        </pc:sldMkLst>
        <pc:spChg chg="mod">
          <ac:chgData name="Krishnaja Koonapra" userId="0efad411d3df265a" providerId="LiveId" clId="{3F8A1FDE-33D6-447A-B98C-1C47CD7F687C}" dt="2024-02-21T21:53:57.367" v="1376" actId="123"/>
          <ac:spMkLst>
            <pc:docMk/>
            <pc:sldMk cId="3806503435" sldId="275"/>
            <ac:spMk id="6" creationId="{E123B020-DB82-0531-38AE-0C94913052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instructure.com/courses/8558277/modules/items/10097780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092881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GB" sz="4000" b="1" i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  <a:hlinkClick r:id="rId3" tooltip="G2M insight for Cab Investment firm ( Must for all Specialization)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G2M insight for Cab Investment firm</a:t>
            </a:r>
            <a:endParaRPr lang="en-GB" sz="4000" b="1" i="0" u="sng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+mj-lt"/>
            </a:endParaRPr>
          </a:p>
          <a:p>
            <a:r>
              <a:rPr lang="en-GB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21/02/2024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62E9-284F-03E0-DA07-3578C4CA27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2"/>
                </a:solidFill>
                <a:latin typeface="+mn-lt"/>
              </a:rPr>
              <a:t>Summary – G2M strategy for cab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D94E-47A1-9092-372E-FA409B9B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Understand the market before investing in the cab sector using the Go-to-Market (G2M) method. </a:t>
            </a:r>
          </a:p>
          <a:p>
            <a:r>
              <a:rPr lang="en-GB" sz="2400" dirty="0"/>
              <a:t>Go-to-market strategies typically focus on short-term objectives, but good ones evaluate how any initial success may be sustained in the long run.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Steps involved:</a:t>
            </a:r>
          </a:p>
          <a:p>
            <a:pPr lvl="1"/>
            <a:r>
              <a:rPr lang="en-GB" sz="2000" dirty="0"/>
              <a:t>Data Understanding &amp; Preparation</a:t>
            </a:r>
          </a:p>
          <a:p>
            <a:pPr lvl="1"/>
            <a:r>
              <a:rPr lang="en-GB" sz="2000" dirty="0"/>
              <a:t>Exploratory Data Analysis (EDA)</a:t>
            </a:r>
          </a:p>
          <a:p>
            <a:pPr lvl="1"/>
            <a:r>
              <a:rPr lang="en-GB" sz="2000" dirty="0"/>
              <a:t>Profit &amp; Demand Analysis</a:t>
            </a:r>
          </a:p>
          <a:p>
            <a:pPr lvl="1"/>
            <a:r>
              <a:rPr lang="en-GB" sz="2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1140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194-1AD2-DF6C-CA93-904AB23A3D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2"/>
                </a:solidFill>
                <a:latin typeface="+mn-lt"/>
              </a:rPr>
              <a:t>Data Understanding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580E-B909-A3DD-7D2F-520751FC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Time period of dataset - </a:t>
            </a:r>
            <a:r>
              <a:rPr lang="en-GB" sz="2400" i="0" dirty="0">
                <a:solidFill>
                  <a:srgbClr val="2D3B45"/>
                </a:solidFill>
                <a:effectLst/>
              </a:rPr>
              <a:t>31/01/2016</a:t>
            </a:r>
            <a:r>
              <a:rPr lang="en-GB" sz="2400" b="1" i="0" dirty="0">
                <a:solidFill>
                  <a:srgbClr val="2D3B45"/>
                </a:solidFill>
                <a:effectLst/>
              </a:rPr>
              <a:t> </a:t>
            </a:r>
            <a:r>
              <a:rPr lang="en-GB" sz="2400" b="0" i="0" dirty="0">
                <a:solidFill>
                  <a:srgbClr val="2D3B45"/>
                </a:solidFill>
                <a:effectLst/>
              </a:rPr>
              <a:t>to</a:t>
            </a:r>
            <a:r>
              <a:rPr lang="en-GB" sz="2400" b="1" i="0" dirty="0">
                <a:solidFill>
                  <a:srgbClr val="2D3B45"/>
                </a:solidFill>
                <a:effectLst/>
              </a:rPr>
              <a:t> </a:t>
            </a:r>
            <a:r>
              <a:rPr lang="en-GB" sz="2400" i="0" dirty="0">
                <a:solidFill>
                  <a:srgbClr val="2D3B45"/>
                </a:solidFill>
                <a:effectLst/>
              </a:rPr>
              <a:t>31/12/2018</a:t>
            </a:r>
          </a:p>
          <a:p>
            <a:r>
              <a:rPr lang="en-GB" sz="2400" dirty="0">
                <a:solidFill>
                  <a:srgbClr val="2D3B45"/>
                </a:solidFill>
              </a:rPr>
              <a:t>Final dataset retrieved by merging of 4 interconnected datasets.</a:t>
            </a:r>
            <a:endParaRPr lang="en-GB" sz="2400" i="0" dirty="0">
              <a:solidFill>
                <a:srgbClr val="2D3B45"/>
              </a:solidFill>
              <a:effectLst/>
            </a:endParaRPr>
          </a:p>
          <a:p>
            <a:r>
              <a:rPr lang="en-GB" sz="2400" dirty="0">
                <a:solidFill>
                  <a:srgbClr val="2D3B45"/>
                </a:solidFill>
              </a:rPr>
              <a:t>Final dataset includes 35k rows and 14 features</a:t>
            </a:r>
          </a:p>
          <a:p>
            <a:pPr marL="0" indent="0">
              <a:buNone/>
            </a:pPr>
            <a:endParaRPr lang="en-GB" sz="2400" dirty="0">
              <a:solidFill>
                <a:srgbClr val="2D3B45"/>
              </a:solidFill>
            </a:endParaRPr>
          </a:p>
          <a:p>
            <a:r>
              <a:rPr lang="en-GB" sz="2400" u="sng" dirty="0">
                <a:solidFill>
                  <a:srgbClr val="2D3B45"/>
                </a:solidFill>
              </a:rPr>
              <a:t>Data pre-processing steps undertaken:</a:t>
            </a:r>
          </a:p>
          <a:p>
            <a:pPr lvl="1"/>
            <a:r>
              <a:rPr lang="en-GB" sz="2000" dirty="0">
                <a:solidFill>
                  <a:srgbClr val="2D3B45"/>
                </a:solidFill>
              </a:rPr>
              <a:t>Merged the interconnected datasets to get the final raw dataset.</a:t>
            </a:r>
          </a:p>
          <a:p>
            <a:pPr lvl="1"/>
            <a:r>
              <a:rPr lang="en-GB" sz="2000" dirty="0">
                <a:solidFill>
                  <a:srgbClr val="2D3B45"/>
                </a:solidFill>
              </a:rPr>
              <a:t>Checked for null and duplicate values</a:t>
            </a:r>
          </a:p>
          <a:p>
            <a:pPr lvl="1"/>
            <a:r>
              <a:rPr lang="en-GB" sz="2000" dirty="0">
                <a:solidFill>
                  <a:srgbClr val="2D3B45"/>
                </a:solidFill>
              </a:rPr>
              <a:t>Year is extracted from date column for easiness.</a:t>
            </a:r>
          </a:p>
          <a:p>
            <a:pPr lvl="1"/>
            <a:r>
              <a:rPr lang="en-GB" sz="2000" dirty="0">
                <a:solidFill>
                  <a:srgbClr val="2D3B45"/>
                </a:solidFill>
              </a:rPr>
              <a:t>All the object data type is made to category type.</a:t>
            </a:r>
          </a:p>
        </p:txBody>
      </p:sp>
    </p:spTree>
    <p:extLst>
      <p:ext uri="{BB962C8B-B14F-4D97-AF65-F5344CB8AC3E}">
        <p14:creationId xmlns:p14="http://schemas.microsoft.com/office/powerpoint/2010/main" val="139215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5493-51A4-1A05-F382-5657AEB5EA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2"/>
                </a:solidFill>
                <a:latin typeface="+mn-lt"/>
              </a:rPr>
              <a:t>Company and Payment mode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EB0D51-888A-9B3E-136F-8C311CB82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The choice between card and cash transactions may reflect customer preferences. </a:t>
            </a:r>
          </a:p>
          <a:p>
            <a:pPr algn="just"/>
            <a:r>
              <a:rPr lang="en-GB" sz="2000" dirty="0"/>
              <a:t>Yellow cab has higher card transaction rate indicating they are technologically advanced.</a:t>
            </a:r>
          </a:p>
          <a:p>
            <a:pPr algn="just"/>
            <a:r>
              <a:rPr lang="en-GB" sz="2000" dirty="0"/>
              <a:t>Indicate that Yellow cab serves a broad spectrum of customers with varying payment preferences.</a:t>
            </a:r>
          </a:p>
          <a:p>
            <a:pPr algn="just"/>
            <a:r>
              <a:rPr lang="en-GB" sz="2000" dirty="0"/>
              <a:t>Yellow cab might have invested in efficient systems that allow for seamless processing of both card and cash transactions.</a:t>
            </a:r>
          </a:p>
        </p:txBody>
      </p:sp>
      <p:pic>
        <p:nvPicPr>
          <p:cNvPr id="15" name="Content Placeholder 1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086D036-5BB0-1AE1-04AA-A80CCC59E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9421"/>
            <a:ext cx="5181600" cy="3483745"/>
          </a:xfrm>
        </p:spPr>
      </p:pic>
    </p:spTree>
    <p:extLst>
      <p:ext uri="{BB962C8B-B14F-4D97-AF65-F5344CB8AC3E}">
        <p14:creationId xmlns:p14="http://schemas.microsoft.com/office/powerpoint/2010/main" val="30818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36B-6D6E-098F-77CD-87B59C10D8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2"/>
                </a:solidFill>
                <a:latin typeface="+mn-lt"/>
              </a:rPr>
              <a:t>Company and Gender Analysis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42FFE6F-9BC2-AE4E-DE87-DD8E19DBA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223"/>
            <a:ext cx="5181600" cy="391814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F01E-DD93-DBAD-E457-D81B6DF285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From the graph it can be seen that customer base is higher for yellow cab than pink cab.</a:t>
            </a:r>
          </a:p>
          <a:p>
            <a:pPr algn="just"/>
            <a:r>
              <a:rPr lang="en-GB" sz="2000" dirty="0"/>
              <a:t>Building a brand that is inclusive and relatable to a diverse audience can enhance market appeal.</a:t>
            </a:r>
          </a:p>
          <a:p>
            <a:pPr algn="just"/>
            <a:r>
              <a:rPr lang="en-GB" sz="2000" dirty="0"/>
              <a:t>The higher number of male consumers can be due to the population base.</a:t>
            </a:r>
          </a:p>
          <a:p>
            <a:pPr algn="just"/>
            <a:r>
              <a:rPr lang="en-GB" sz="2000" dirty="0"/>
              <a:t>The marketing and branding strategies employed by both companies may inadvertently target or resonate more with male consumers.</a:t>
            </a:r>
          </a:p>
        </p:txBody>
      </p:sp>
    </p:spTree>
    <p:extLst>
      <p:ext uri="{BB962C8B-B14F-4D97-AF65-F5344CB8AC3E}">
        <p14:creationId xmlns:p14="http://schemas.microsoft.com/office/powerpoint/2010/main" val="42295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6D02-4FAB-73BF-C6F5-A23966FBB6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2"/>
                </a:solidFill>
                <a:latin typeface="+mn-lt"/>
              </a:rPr>
              <a:t>Yearly Cab Users Analysis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EB4EFA3-BD4B-1686-156F-8FDC348C10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6355"/>
            <a:ext cx="5181600" cy="38298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E9BC-5046-D074-0D87-DDF8323B16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The increase in cab usage from 2016 to 2017 suggests potential market growth.</a:t>
            </a:r>
          </a:p>
          <a:p>
            <a:pPr algn="just"/>
            <a:r>
              <a:rPr lang="en-GB" sz="2000" dirty="0"/>
              <a:t>The graph suggests that the customer base of yellow cab is minimum 3 times higher than pink cab.</a:t>
            </a:r>
          </a:p>
          <a:p>
            <a:pPr algn="just"/>
            <a:r>
              <a:rPr lang="en-GB" sz="2000" dirty="0"/>
              <a:t>Higher usage in 2017 may be attributed to increased customer satisfaction or loyalty, potentially due to improved service quality or better user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155438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3A4-1300-A766-D3F2-76DBBD3F96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2"/>
                </a:solidFill>
                <a:latin typeface="+mn-lt"/>
              </a:rPr>
              <a:t>Profit Analysis</a:t>
            </a:r>
          </a:p>
        </p:txBody>
      </p:sp>
      <p:pic>
        <p:nvPicPr>
          <p:cNvPr id="8" name="Content Placeholder 7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44E6DB00-2426-6914-A271-E7AA0057F3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0660"/>
            <a:ext cx="5181600" cy="2902698"/>
          </a:xfrm>
        </p:spPr>
      </p:pic>
      <p:pic>
        <p:nvPicPr>
          <p:cNvPr id="12" name="Content Placeholder 11" descr="A graph of a graph&#10;&#10;Description automatically generated">
            <a:extLst>
              <a:ext uri="{FF2B5EF4-FFF2-40B4-BE49-F238E27FC236}">
                <a16:creationId xmlns:a16="http://schemas.microsoft.com/office/drawing/2014/main" id="{F508DEBC-7B12-B6B2-6FCA-0A3CF7972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661"/>
            <a:ext cx="5181600" cy="2875032"/>
          </a:xfrm>
        </p:spPr>
      </p:pic>
    </p:spTree>
    <p:extLst>
      <p:ext uri="{BB962C8B-B14F-4D97-AF65-F5344CB8AC3E}">
        <p14:creationId xmlns:p14="http://schemas.microsoft.com/office/powerpoint/2010/main" val="292315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F0DBE3-FCC7-1CAE-8099-BEE4439A6C3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2"/>
                </a:solidFill>
                <a:latin typeface="+mn-lt"/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3B020-DB82-0531-38AE-0C949130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Yellow cab has almost 3 times higher </a:t>
            </a:r>
            <a:r>
              <a:rPr lang="en-GB" sz="2400" b="1" dirty="0"/>
              <a:t>customer reach </a:t>
            </a:r>
            <a:r>
              <a:rPr lang="en-GB" sz="2400" dirty="0"/>
              <a:t>than pink cab.</a:t>
            </a:r>
          </a:p>
          <a:p>
            <a:pPr algn="just"/>
            <a:r>
              <a:rPr lang="en-GB" sz="2400" dirty="0"/>
              <a:t>Customers choose yellow cabs because they may offer advanced payment methods or several </a:t>
            </a:r>
            <a:r>
              <a:rPr lang="en-GB" sz="2400" b="1" dirty="0"/>
              <a:t>payment modes</a:t>
            </a:r>
            <a:r>
              <a:rPr lang="en-GB" sz="2400" dirty="0"/>
              <a:t>, which attract a wide range of customers.</a:t>
            </a:r>
          </a:p>
          <a:p>
            <a:pPr algn="just"/>
            <a:r>
              <a:rPr lang="en-GB" sz="2400" dirty="0"/>
              <a:t>Yellow cab has higher number of customers from both genders especially male when considering </a:t>
            </a:r>
            <a:r>
              <a:rPr lang="en-GB" sz="2400" b="1" dirty="0"/>
              <a:t>male/female Gender reach </a:t>
            </a:r>
            <a:r>
              <a:rPr lang="en-GB" sz="2400" dirty="0"/>
              <a:t>which shows that yellow cab must be more inclusive as they are preferred more.</a:t>
            </a:r>
          </a:p>
          <a:p>
            <a:pPr algn="just"/>
            <a:r>
              <a:rPr lang="en-GB" sz="2400" b="1" dirty="0"/>
              <a:t>Average profit </a:t>
            </a:r>
            <a:r>
              <a:rPr lang="en-GB" sz="2400" dirty="0"/>
              <a:t>is also 3 times higher for yellow cab when comparing their profit analysis.</a:t>
            </a:r>
          </a:p>
          <a:p>
            <a:pPr marL="0" indent="0" algn="just">
              <a:buNone/>
            </a:pPr>
            <a:r>
              <a:rPr lang="en-GB" sz="2400" dirty="0"/>
              <a:t>From the above analysis and insights, we will recommend </a:t>
            </a:r>
            <a:r>
              <a:rPr lang="en-GB" sz="2400" b="1" dirty="0"/>
              <a:t>yellow cab </a:t>
            </a:r>
            <a:r>
              <a:rPr lang="en-GB" sz="2400" dirty="0"/>
              <a:t>for investment.</a:t>
            </a:r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650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245</TotalTime>
  <Words>473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   Agenda</vt:lpstr>
      <vt:lpstr>Summary – G2M strategy for cab investment</vt:lpstr>
      <vt:lpstr>Data Understanding &amp; Preparation</vt:lpstr>
      <vt:lpstr>Company and Payment mode Analysis</vt:lpstr>
      <vt:lpstr>Company and Gender Analysis</vt:lpstr>
      <vt:lpstr>Yearly Cab Users Analysis</vt:lpstr>
      <vt:lpstr>Profit Analysis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Krishnaja Koonapra</dc:creator>
  <cp:lastModifiedBy>Krishnaja Koonapra</cp:lastModifiedBy>
  <cp:revision>1</cp:revision>
  <dcterms:created xsi:type="dcterms:W3CDTF">2024-02-21T17:48:08Z</dcterms:created>
  <dcterms:modified xsi:type="dcterms:W3CDTF">2024-02-21T21:54:01Z</dcterms:modified>
</cp:coreProperties>
</file>