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Questrial" pitchFamily="2" charset="77"/>
      <p:regular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AA6C48-704F-41D3-89D0-4B571C356FF2}">
  <a:tblStyle styleId="{4DAA6C48-704F-41D3-89D0-4B571C356F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70FD251-B2CD-4A4A-8725-EC6C3E8ECAF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88"/>
  </p:normalViewPr>
  <p:slideViewPr>
    <p:cSldViewPr snapToGrid="0">
      <p:cViewPr varScale="1">
        <p:scale>
          <a:sx n="192" d="100"/>
          <a:sy n="192" d="100"/>
        </p:scale>
        <p:origin x="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1f814962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f71f814962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f814962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f71f814962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1f814962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f71f814962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1f81496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f71f81496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1f814962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f71f814962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1f814962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f71f814962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9" name="Google Shape;9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18125" y="565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OLIST</a:t>
            </a:r>
            <a:endParaRPr sz="2000" b="1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Customer Churn</a:t>
            </a:r>
            <a:endParaRPr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Dhrubajyothi</a:t>
            </a:r>
            <a:r>
              <a:rPr lang="en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Paul, </a:t>
            </a:r>
            <a:r>
              <a:rPr lang="en" b="1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Kandasami</a:t>
            </a:r>
            <a:r>
              <a:rPr lang="en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S.P., Krishnaji Rao Amburey</a:t>
            </a:r>
            <a:endParaRPr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Scientists</a:t>
            </a:r>
            <a:endParaRPr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24/12/2023</a:t>
            </a:r>
            <a:endParaRPr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Candidate Data Science Projects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18" name="Google Shape;118;p26"/>
          <p:cNvGraphicFramePr/>
          <p:nvPr>
            <p:extLst>
              <p:ext uri="{D42A27DB-BD31-4B8C-83A1-F6EECF244321}">
                <p14:modId xmlns:p14="http://schemas.microsoft.com/office/powerpoint/2010/main" val="203544846"/>
              </p:ext>
            </p:extLst>
          </p:nvPr>
        </p:nvGraphicFramePr>
        <p:xfrm>
          <a:off x="572450" y="1164500"/>
          <a:ext cx="7999100" cy="3806953"/>
        </p:xfrm>
        <a:graphic>
          <a:graphicData uri="http://schemas.openxmlformats.org/drawingml/2006/table">
            <a:tbl>
              <a:tblPr>
                <a:noFill/>
                <a:tableStyleId>{4DAA6C48-704F-41D3-89D0-4B571C356FF2}</a:tableStyleId>
              </a:tblPr>
              <a:tblGrid>
                <a:gridCol w="17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Functional Area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Description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Delivery Date Prediction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Supply Chain Management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dirty="0">
                          <a:latin typeface="Questrial" pitchFamily="2" charset="77"/>
                          <a:ea typeface="Questrial" pitchFamily="2" charset="77"/>
                          <a:cs typeface="Questrial" pitchFamily="2" charset="77"/>
                        </a:rPr>
                        <a:t>Use machine learning to provide more accurate delivery date estimates, as more precise predictions would enhance customer satisfaction and competitiveness, as well as improve inventory management and last-mile delivery control.</a:t>
                      </a:r>
                      <a:endParaRPr sz="1000" u="none" strike="noStrike" cap="none" dirty="0">
                        <a:latin typeface="Questrial" pitchFamily="2" charset="77"/>
                        <a:ea typeface="Questrial" pitchFamily="2" charset="77"/>
                        <a:cs typeface="Questrial" pitchFamily="2" charset="77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Sentiment Analysis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Customer Experience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dirty="0"/>
                        <a:t>Leverage NLP for sentiment analysis on customer reviews to understand their experience and identify areas of improvement.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Customer Churn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Sales &amp; Marketing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dirty="0"/>
                        <a:t>Create customer churn models to identify 'at-risk' customers and devise effective retention strategies, minimizing customer migration and boosting revenue.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Customer Acquisition Cost Optimization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Sales &amp; Marketing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dirty="0"/>
                        <a:t>Optimize balance between spending on acquiring a customer and the revenue they generate.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Fraud Detection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Finance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dirty="0"/>
                        <a:t>Implement analytical measures to identify and reduce fraudulent transactions that threaten financial losses and the company's reputation, thereby safeguarding its revenue.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Price Optimization</a:t>
                      </a:r>
                      <a:endParaRPr sz="10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I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Sales &amp; Marketing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dirty="0"/>
                        <a:t>Construct a price optimization algorithm, incorporating various factors like customer attitude, location, and competitor's pricing, to balance the probability of sales and profitability, thereby striving to maximum sales and revenue.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7"/>
          <p:cNvCxnSpPr/>
          <p:nvPr/>
        </p:nvCxnSpPr>
        <p:spPr>
          <a:xfrm flipH="1">
            <a:off x="3633850" y="1059150"/>
            <a:ext cx="7800" cy="3219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1310400" y="2678775"/>
            <a:ext cx="4661100" cy="1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1244525" y="1016925"/>
            <a:ext cx="21000" cy="33486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26" name="Google Shape;126;p27"/>
          <p:cNvCxnSpPr/>
          <p:nvPr/>
        </p:nvCxnSpPr>
        <p:spPr>
          <a:xfrm flipH="1">
            <a:off x="1280675" y="4348325"/>
            <a:ext cx="4617000" cy="2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7" name="Google Shape;127;p27"/>
          <p:cNvSpPr txBox="1"/>
          <p:nvPr/>
        </p:nvSpPr>
        <p:spPr>
          <a:xfrm>
            <a:off x="239600" y="2468175"/>
            <a:ext cx="107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>
                <a:latin typeface="Questrial"/>
                <a:ea typeface="Questrial"/>
                <a:cs typeface="Questrial"/>
                <a:sym typeface="Questrial"/>
              </a:rPr>
              <a:t>Strategic Value</a:t>
            </a:r>
            <a:endParaRPr sz="1300"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2088000" y="4293300"/>
            <a:ext cx="316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Feasibility + Complexity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642950" y="90135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sz="12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1280675" y="4293300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sz="12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711650" y="4049275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sz="12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lang="en" sz="120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omplete the Data Science Opportunity Matrix below by modeling each of the six projects in terms of feasibility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complexity, strategic and</a:t>
            </a:r>
            <a:r>
              <a:rPr lang="en" sz="120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business value impact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15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133" name="Google Shape;133;p27"/>
          <p:cNvGraphicFramePr/>
          <p:nvPr>
            <p:extLst>
              <p:ext uri="{D42A27DB-BD31-4B8C-83A1-F6EECF244321}">
                <p14:modId xmlns:p14="http://schemas.microsoft.com/office/powerpoint/2010/main" val="505791188"/>
              </p:ext>
            </p:extLst>
          </p:nvPr>
        </p:nvGraphicFramePr>
        <p:xfrm>
          <a:off x="6425100" y="1348613"/>
          <a:ext cx="2791700" cy="1008510"/>
        </p:xfrm>
        <a:graphic>
          <a:graphicData uri="http://schemas.openxmlformats.org/drawingml/2006/table">
            <a:tbl>
              <a:tblPr>
                <a:noFill/>
                <a:tableStyleId>{270FD251-B2CD-4A4A-8725-EC6C3E8ECAFA}</a:tableStyleId>
              </a:tblPr>
              <a:tblGrid>
                <a:gridCol w="61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</a:t>
                      </a:r>
                      <a:endParaRPr sz="8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Delivery Date Prediction</a:t>
                      </a:r>
                      <a:endParaRPr sz="8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2:</a:t>
                      </a:r>
                      <a:endParaRPr sz="8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8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Sentiment Analysis</a:t>
                      </a: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3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sz="8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8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Customer Churn</a:t>
                      </a: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4:</a:t>
                      </a:r>
                      <a:endParaRPr sz="8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Customer Acquisition Cost Optimization</a:t>
                      </a:r>
                      <a:endParaRPr sz="8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5:</a:t>
                      </a:r>
                      <a:endParaRPr sz="8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8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Fraud Detection</a:t>
                      </a: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6:</a:t>
                      </a:r>
                      <a:endParaRPr sz="8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8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Price Optimization</a:t>
                      </a:r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4" name="Google Shape;134;p27"/>
          <p:cNvSpPr txBox="1"/>
          <p:nvPr/>
        </p:nvSpPr>
        <p:spPr>
          <a:xfrm>
            <a:off x="5721325" y="429330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sz="12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7150787" y="3556500"/>
            <a:ext cx="248100" cy="245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7070687" y="3874075"/>
            <a:ext cx="408300" cy="391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811425" y="2981500"/>
            <a:ext cx="169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u="sng">
                <a:latin typeface="Questrial"/>
                <a:ea typeface="Questrial"/>
                <a:cs typeface="Questrial"/>
                <a:sym typeface="Questrial"/>
              </a:rPr>
              <a:t>Business Value</a:t>
            </a:r>
            <a:endParaRPr sz="900" b="1" i="0" u="sng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7440125" y="32375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  <a:endParaRPr sz="11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7440125" y="3511050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Medium</a:t>
            </a:r>
            <a:endParaRPr sz="11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7440125" y="390152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High</a:t>
            </a:r>
            <a:endParaRPr sz="11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7190837" y="3327125"/>
            <a:ext cx="168000" cy="157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Copy and edit these to represent each of your projects ("P1" = "Project 1" and so forth)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7"/>
          <p:cNvCxnSpPr>
            <a:stCxn id="145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136;p27">
            <a:extLst>
              <a:ext uri="{FF2B5EF4-FFF2-40B4-BE49-F238E27FC236}">
                <a16:creationId xmlns:a16="http://schemas.microsoft.com/office/drawing/2014/main" id="{9C448E63-3444-F27A-027F-79C72A9593DA}"/>
              </a:ext>
            </a:extLst>
          </p:cNvPr>
          <p:cNvSpPr/>
          <p:nvPr/>
        </p:nvSpPr>
        <p:spPr>
          <a:xfrm>
            <a:off x="5400283" y="1166039"/>
            <a:ext cx="408300" cy="391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5;p27">
            <a:extLst>
              <a:ext uri="{FF2B5EF4-FFF2-40B4-BE49-F238E27FC236}">
                <a16:creationId xmlns:a16="http://schemas.microsoft.com/office/drawing/2014/main" id="{9C516788-6550-6F38-09D1-FE08B66FF1D3}"/>
              </a:ext>
            </a:extLst>
          </p:cNvPr>
          <p:cNvSpPr/>
          <p:nvPr/>
        </p:nvSpPr>
        <p:spPr>
          <a:xfrm>
            <a:off x="5416837" y="2445825"/>
            <a:ext cx="248100" cy="245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/>
              <a:t>P1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5;p27">
            <a:extLst>
              <a:ext uri="{FF2B5EF4-FFF2-40B4-BE49-F238E27FC236}">
                <a16:creationId xmlns:a16="http://schemas.microsoft.com/office/drawing/2014/main" id="{9757C4FB-A55C-3AB7-7396-011D7D43398E}"/>
              </a:ext>
            </a:extLst>
          </p:cNvPr>
          <p:cNvSpPr/>
          <p:nvPr/>
        </p:nvSpPr>
        <p:spPr>
          <a:xfrm>
            <a:off x="2657316" y="3573875"/>
            <a:ext cx="248100" cy="245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F1075017-05AB-7478-6B8B-FED30F83CB11}"/>
              </a:ext>
            </a:extLst>
          </p:cNvPr>
          <p:cNvSpPr/>
          <p:nvPr/>
        </p:nvSpPr>
        <p:spPr>
          <a:xfrm>
            <a:off x="3624934" y="2269125"/>
            <a:ext cx="408300" cy="391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1;p27">
            <a:extLst>
              <a:ext uri="{FF2B5EF4-FFF2-40B4-BE49-F238E27FC236}">
                <a16:creationId xmlns:a16="http://schemas.microsoft.com/office/drawing/2014/main" id="{57DEF8C0-91A5-CF2B-9638-090D8FEDF292}"/>
              </a:ext>
            </a:extLst>
          </p:cNvPr>
          <p:cNvSpPr/>
          <p:nvPr/>
        </p:nvSpPr>
        <p:spPr>
          <a:xfrm>
            <a:off x="1915176" y="2684175"/>
            <a:ext cx="168000" cy="157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/>
              <a:t>P2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1;p27">
            <a:extLst>
              <a:ext uri="{FF2B5EF4-FFF2-40B4-BE49-F238E27FC236}">
                <a16:creationId xmlns:a16="http://schemas.microsoft.com/office/drawing/2014/main" id="{121A4ED6-D342-BADE-70F9-86602D7AE31F}"/>
              </a:ext>
            </a:extLst>
          </p:cNvPr>
          <p:cNvSpPr/>
          <p:nvPr/>
        </p:nvSpPr>
        <p:spPr>
          <a:xfrm>
            <a:off x="1424762" y="3212225"/>
            <a:ext cx="168000" cy="157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/>
              <a:t>P4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8"/>
          <p:cNvGraphicFramePr/>
          <p:nvPr>
            <p:extLst>
              <p:ext uri="{D42A27DB-BD31-4B8C-83A1-F6EECF244321}">
                <p14:modId xmlns:p14="http://schemas.microsoft.com/office/powerpoint/2010/main" val="2097389337"/>
              </p:ext>
            </p:extLst>
          </p:nvPr>
        </p:nvGraphicFramePr>
        <p:xfrm>
          <a:off x="214350" y="1024400"/>
          <a:ext cx="8589625" cy="2306385"/>
        </p:xfrm>
        <a:graphic>
          <a:graphicData uri="http://schemas.openxmlformats.org/drawingml/2006/table">
            <a:tbl>
              <a:tblPr>
                <a:noFill/>
                <a:tableStyleId>{4DAA6C48-704F-41D3-89D0-4B571C356FF2}</a:tableStyleId>
              </a:tblPr>
              <a:tblGrid>
                <a:gridCol w="9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Order</a:t>
                      </a:r>
                      <a:endParaRPr sz="11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</a:t>
                      </a:r>
                      <a:endParaRPr sz="11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feasibility</a:t>
                      </a:r>
                      <a:endParaRPr sz="12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Infrastructure feasibility</a:t>
                      </a:r>
                      <a:endParaRPr sz="12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Complexity</a:t>
                      </a:r>
                      <a:endParaRPr sz="12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Strategic Value</a:t>
                      </a:r>
                      <a:endParaRPr sz="12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Business Value</a:t>
                      </a:r>
                      <a:endParaRPr sz="12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sz="10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sz="10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1=High; 5=Low</a:t>
                      </a:r>
                      <a:endParaRPr sz="10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1=Low; 5=High</a:t>
                      </a:r>
                      <a:endParaRPr sz="10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1=Small; 5=Large</a:t>
                      </a:r>
                      <a:endParaRPr sz="10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First</a:t>
                      </a:r>
                      <a:endParaRPr sz="16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3:</a:t>
                      </a:r>
                      <a:endParaRPr sz="16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6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Customer Churn</a:t>
                      </a: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Second</a:t>
                      </a:r>
                      <a:endParaRPr sz="1600" b="1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1: </a:t>
                      </a:r>
                      <a:endParaRPr sz="1600" b="1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IN" sz="1600" b="1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Delivery Date Prediction</a:t>
                      </a:r>
                      <a:endParaRPr lang="en-IN" sz="16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14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" name="Google Shape;152;p28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Highest-Priority Data Science Projects </a:t>
            </a:r>
            <a:endParaRPr sz="21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 the “Data Science Road Map” below with the first four data science projects chosen for implementation.</a:t>
            </a:r>
            <a:endParaRPr sz="120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318750" y="1395900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dirty="0"/>
              <a:t>Reducing churn can increase active customers and revenue, and </a:t>
            </a:r>
            <a:r>
              <a:rPr lang="en-IN" sz="1000" dirty="0" err="1"/>
              <a:t>analyzing</a:t>
            </a:r>
            <a:r>
              <a:rPr lang="en-IN" sz="1000" dirty="0"/>
              <a:t> reasons behind customer churn can lead to service efficiency and improved customer experience</a:t>
            </a:r>
            <a:endParaRPr sz="10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120600" y="1395900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3:</a:t>
            </a:r>
            <a:endParaRPr sz="1100" b="1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u="none" strike="noStrike" cap="none" dirty="0">
                <a:latin typeface="Questrial"/>
                <a:ea typeface="Questrial"/>
                <a:cs typeface="Questrial"/>
                <a:sym typeface="Questrial"/>
              </a:rPr>
              <a:t>Customer Churn</a:t>
            </a:r>
            <a:endParaRPr sz="17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1120600" y="2195969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1:</a:t>
            </a:r>
            <a:endParaRPr sz="1100" b="1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u="none" strike="noStrike" cap="none" dirty="0">
                <a:latin typeface="Questrial"/>
                <a:ea typeface="Questrial"/>
                <a:cs typeface="Questrial"/>
                <a:sym typeface="Questrial"/>
              </a:rPr>
              <a:t>Delivery Date Prediction</a:t>
            </a:r>
            <a:endParaRPr sz="17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1120600" y="2965018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</a:t>
            </a:r>
            <a:r>
              <a:rPr lang="en" sz="1100" b="1" dirty="0">
                <a:latin typeface="Questrial"/>
                <a:ea typeface="Questrial"/>
                <a:cs typeface="Questrial"/>
                <a:sym typeface="Questrial"/>
              </a:rPr>
              <a:t>6</a:t>
            </a:r>
            <a:r>
              <a:rPr lang="en" sz="11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 sz="1100" b="1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115000"/>
              </a:lnSpc>
              <a:buSzPts val="1000"/>
            </a:pPr>
            <a:r>
              <a:rPr lang="en-IN" sz="1100" b="1" u="none" strike="noStrike" cap="none" dirty="0">
                <a:latin typeface="Questrial"/>
                <a:ea typeface="Questrial"/>
                <a:cs typeface="Questrial"/>
                <a:sym typeface="Questrial"/>
              </a:rPr>
              <a:t>Price Optimization</a:t>
            </a:r>
          </a:p>
        </p:txBody>
      </p:sp>
      <p:sp>
        <p:nvSpPr>
          <p:cNvPr id="162" name="Google Shape;162;p29"/>
          <p:cNvSpPr/>
          <p:nvPr/>
        </p:nvSpPr>
        <p:spPr>
          <a:xfrm>
            <a:off x="1120600" y="3734066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 2:</a:t>
            </a:r>
          </a:p>
          <a:p>
            <a:pPr>
              <a:lnSpc>
                <a:spcPct val="115000"/>
              </a:lnSpc>
              <a:buSzPts val="1100"/>
            </a:pPr>
            <a:r>
              <a:rPr lang="en-IN" sz="1100" b="1" u="none" strike="noStrike" cap="none" dirty="0">
                <a:latin typeface="Questrial"/>
                <a:ea typeface="Questrial"/>
                <a:cs typeface="Questrial"/>
                <a:sym typeface="Questrial"/>
              </a:rPr>
              <a:t>Sentiment Analysis</a:t>
            </a:r>
          </a:p>
        </p:txBody>
      </p:sp>
      <p:sp>
        <p:nvSpPr>
          <p:cNvPr id="163" name="Google Shape;163;p29"/>
          <p:cNvSpPr/>
          <p:nvPr/>
        </p:nvSpPr>
        <p:spPr>
          <a:xfrm>
            <a:off x="245950" y="1395900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sz="20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45950" y="1059300"/>
            <a:ext cx="70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sng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</a:t>
            </a:r>
            <a:endParaRPr sz="1400" i="0" u="sng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198400" y="1059300"/>
            <a:ext cx="874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sng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Project</a:t>
            </a:r>
            <a:endParaRPr sz="1400" i="0" u="sng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692600" y="1059300"/>
            <a:ext cx="17403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sng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Order Justification</a:t>
            </a:r>
            <a:endParaRPr sz="1400" i="0" u="sng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245950" y="2195975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sz="20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245950" y="2965025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sz="20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45950" y="3734075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sz="20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4318750" y="2965022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000"/>
            </a:pPr>
            <a:r>
              <a:rPr lang="en-IN" sz="1000" dirty="0"/>
              <a:t>Enhances customer experience by offering competitive pricing, and improve the efficiency of services by predicting demand based on price changes,</a:t>
            </a:r>
            <a:endParaRPr lang="en-IN" sz="10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318750" y="2195972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dirty="0"/>
              <a:t>Improves customer experience with accurate delivery date estimations and also increases the efficiency of services by allowing tighter control over inventory management and last mile delivery,</a:t>
            </a:r>
            <a:endParaRPr sz="10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318750" y="3734073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000"/>
            </a:pPr>
            <a:r>
              <a:rPr lang="en-IN" sz="1000" dirty="0"/>
              <a:t>Enhancing customer experience by understanding and addressing customer concerns could lead to an increase in active customers and revenue,</a:t>
            </a:r>
            <a:endParaRPr lang="en-IN" sz="10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i="0" u="none" strike="noStrike" cap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Hint: You may want to break up this table into two separate slides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30"/>
          <p:cNvGraphicFramePr/>
          <p:nvPr>
            <p:extLst>
              <p:ext uri="{D42A27DB-BD31-4B8C-83A1-F6EECF244321}">
                <p14:modId xmlns:p14="http://schemas.microsoft.com/office/powerpoint/2010/main" val="2709208641"/>
              </p:ext>
            </p:extLst>
          </p:nvPr>
        </p:nvGraphicFramePr>
        <p:xfrm>
          <a:off x="232125" y="936650"/>
          <a:ext cx="8679750" cy="3931856"/>
        </p:xfrm>
        <a:graphic>
          <a:graphicData uri="http://schemas.openxmlformats.org/drawingml/2006/table">
            <a:tbl>
              <a:tblPr>
                <a:noFill/>
                <a:tableStyleId>{270FD251-B2CD-4A4A-8725-EC6C3E8ECAFA}</a:tableStyleId>
              </a:tblPr>
              <a:tblGrid>
                <a:gridCol w="9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Requirements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What data should be included in the Data Strategy?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-IN" sz="1000" dirty="0"/>
                        <a:t>Customer demographics 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-IN" sz="1000" dirty="0"/>
                        <a:t>Purchase history 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-IN" sz="1000" dirty="0"/>
                        <a:t>Customer behaviour data (website/app usage, click rate, etc.) 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-IN" sz="1000" dirty="0"/>
                        <a:t>Customer service interactions 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-IN" sz="1000" dirty="0"/>
                        <a:t>Payment and transaction data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7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Governance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Availability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</a:t>
                      </a:r>
                      <a:r>
                        <a:rPr lang="en-I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must be </a:t>
                      </a:r>
                      <a:r>
                        <a:rPr lang="en-IN" sz="1000" dirty="0"/>
                        <a:t>accessible and includes considerations around data backup and fast data recovery in case of data loss or system failures.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Usability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should be structured and avail</a:t>
                      </a:r>
                      <a:r>
                        <a:rPr lang="en-I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</a:t>
                      </a:r>
                      <a:r>
                        <a:rPr lang="en" sz="1000" u="none" strike="noStrike" cap="none" dirty="0" err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ble</a:t>
                      </a: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 for consumption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Integrity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(</a:t>
                      </a:r>
                      <a:r>
                        <a:rPr lang="en-IN" sz="1000" dirty="0"/>
                        <a:t>purchases, customer support interactions, payment, etc</a:t>
                      </a: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) must </a:t>
                      </a:r>
                      <a:r>
                        <a:rPr lang="en-IN" sz="1000" dirty="0"/>
                        <a:t>be integrated cohesively into a unified view to accurately represent each customer's journey.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Skills and Capacity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literacy skills and organizational capacity </a:t>
                      </a:r>
                      <a:endParaRPr sz="1000" u="none" strike="noStrike" cap="none" dirty="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Knowledge in building ETL pipelines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EDA, Visualize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Support for Machine Learning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Machine learning</a:t>
                      </a:r>
                      <a:endParaRPr sz="1000" u="none" strike="noStrike" cap="none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Scikit-learn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TF</a:t>
                      </a:r>
                    </a:p>
                    <a:p>
                      <a:pPr marL="2286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Questrial"/>
                        <a:buChar char="●"/>
                      </a:pPr>
                      <a:r>
                        <a:rPr lang="en" sz="1000" u="none" strike="noStrike" cap="none" dirty="0" err="1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MLFlow</a:t>
                      </a:r>
                      <a:r>
                        <a:rPr lang="en" sz="1000" u="none" strike="noStrike" cap="none" dirty="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, Airflow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Google Shape;179;p30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Technical Infrastructure Needed to Support the Data Science Organization </a:t>
            </a:r>
            <a:endParaRPr sz="150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80" name="Google Shape;180;p30"/>
          <p:cNvCxnSpPr>
            <a:stCxn id="177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SBL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692</Words>
  <Application>Microsoft Macintosh PowerPoint</Application>
  <PresentationFormat>On-screen Show (16:9)</PresentationFormat>
  <Paragraphs>137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</vt:lpstr>
      <vt:lpstr>Questrial</vt:lpstr>
      <vt:lpstr>Raleway</vt:lpstr>
      <vt:lpstr>Arial</vt:lpstr>
      <vt:lpstr>Simple Light</vt:lpstr>
      <vt:lpstr>DSBL</vt:lpstr>
      <vt:lpstr>Customer Churn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Final Project </dc:title>
  <cp:lastModifiedBy>Amburey, Krishnaji Rao</cp:lastModifiedBy>
  <cp:revision>45</cp:revision>
  <dcterms:modified xsi:type="dcterms:W3CDTF">2023-12-23T19:03:56Z</dcterms:modified>
</cp:coreProperties>
</file>