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6858000" cx="12192000"/>
  <p:notesSz cx="6858000" cy="9144000"/>
  <p:embeddedFontLst>
    <p:embeddedFont>
      <p:font typeface="Lato"/>
      <p:regular r:id="rId16"/>
      <p:bold r:id="rId17"/>
      <p:italic r:id="rId18"/>
      <p:boldItalic r:id="rId19"/>
    </p:embeddedFont>
    <p:embeddedFont>
      <p:font typeface="La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56">
          <p15:clr>
            <a:srgbClr val="A4A3A4"/>
          </p15:clr>
        </p15:guide>
        <p15:guide id="2" pos="7512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+HsQuuHdST4QBgYqyqlV7Q9l+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BDB06C-F1CD-43AF-91DD-5C79C1B089A4}">
  <a:tblStyle styleId="{EEBDB06C-F1CD-43AF-91DD-5C79C1B089A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56" orient="horz"/>
        <p:guide pos="751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regular.fntdata"/><Relationship Id="rId11" Type="http://schemas.openxmlformats.org/officeDocument/2006/relationships/slide" Target="slides/slide4.xml"/><Relationship Id="rId22" Type="http://schemas.openxmlformats.org/officeDocument/2006/relationships/font" Target="fonts/LatoLight-italic.fntdata"/><Relationship Id="rId10" Type="http://schemas.openxmlformats.org/officeDocument/2006/relationships/slide" Target="slides/slide3.xml"/><Relationship Id="rId21" Type="http://schemas.openxmlformats.org/officeDocument/2006/relationships/font" Target="fonts/LatoLight-bold.fntdata"/><Relationship Id="rId13" Type="http://schemas.openxmlformats.org/officeDocument/2006/relationships/slide" Target="slides/slide6.xml"/><Relationship Id="rId24" Type="http://customschemas.google.com/relationships/presentationmetadata" Target="metadata"/><Relationship Id="rId12" Type="http://schemas.openxmlformats.org/officeDocument/2006/relationships/slide" Target="slides/slide5.xml"/><Relationship Id="rId23" Type="http://schemas.openxmlformats.org/officeDocument/2006/relationships/font" Target="fonts/La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La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660edad4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c660edad4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c660edad4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</p:txBody>
      </p:sp>
      <p:sp>
        <p:nvSpPr>
          <p:cNvPr id="291" name="Google Shape;29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 layout">
  <p:cSld name="1_Blank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pGrad_Cover ">
  <p:cSld name="UpGrad_Cover 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7"/>
          <p:cNvSpPr/>
          <p:nvPr/>
        </p:nvSpPr>
        <p:spPr>
          <a:xfrm>
            <a:off x="0" y="1688711"/>
            <a:ext cx="12192128" cy="3480581"/>
          </a:xfrm>
          <a:prstGeom prst="rect">
            <a:avLst/>
          </a:prstGeom>
          <a:solidFill>
            <a:srgbClr val="EF2C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97520" y="1688711"/>
            <a:ext cx="2644744" cy="264405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7"/>
          <p:cNvSpPr txBox="1"/>
          <p:nvPr/>
        </p:nvSpPr>
        <p:spPr>
          <a:xfrm>
            <a:off x="601502" y="2715532"/>
            <a:ext cx="838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About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7"/>
          <p:cNvSpPr txBox="1"/>
          <p:nvPr/>
        </p:nvSpPr>
        <p:spPr>
          <a:xfrm>
            <a:off x="601502" y="2747283"/>
            <a:ext cx="3713522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en-US" sz="8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upGrad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47"/>
          <p:cNvCxnSpPr/>
          <p:nvPr/>
        </p:nvCxnSpPr>
        <p:spPr>
          <a:xfrm>
            <a:off x="601502" y="4142468"/>
            <a:ext cx="4573191" cy="0"/>
          </a:xfrm>
          <a:prstGeom prst="straightConnector1">
            <a:avLst/>
          </a:prstGeom>
          <a:noFill/>
          <a:ln cap="flat" cmpd="sng" w="9525">
            <a:solidFill>
              <a:srgbClr val="F6858D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ayout">
  <p:cSld name="Blank layou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5"/>
          <p:cNvSpPr txBox="1"/>
          <p:nvPr>
            <p:ph idx="1" type="body"/>
          </p:nvPr>
        </p:nvSpPr>
        <p:spPr>
          <a:xfrm>
            <a:off x="718384" y="201168"/>
            <a:ext cx="10755231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b="0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5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5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5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5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5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9" name="Google Shape;139;p5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5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7" name="Google Shape;147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4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4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4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4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 b="7694" l="0" r="0" t="7698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896" y="0"/>
            <a:ext cx="4346357" cy="538903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"/>
          <p:cNvSpPr txBox="1"/>
          <p:nvPr/>
        </p:nvSpPr>
        <p:spPr>
          <a:xfrm>
            <a:off x="1140222" y="515220"/>
            <a:ext cx="3759704" cy="1907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Lecture On : </a:t>
            </a:r>
            <a:r>
              <a:rPr b="1" lang="en-US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 Identification</a:t>
            </a:r>
            <a:endParaRPr b="0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Instructor :Mukesh Lal</a:t>
            </a:r>
            <a:endParaRPr b="0" i="0" sz="2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gc660edad46_0_0"/>
          <p:cNvGrpSpPr/>
          <p:nvPr/>
        </p:nvGrpSpPr>
        <p:grpSpPr>
          <a:xfrm>
            <a:off x="5928000" y="0"/>
            <a:ext cx="6264000" cy="6858000"/>
            <a:chOff x="5518673" y="0"/>
            <a:chExt cx="6726384" cy="6858000"/>
          </a:xfrm>
        </p:grpSpPr>
        <p:sp>
          <p:nvSpPr>
            <p:cNvPr id="176" name="Google Shape;176;gc660edad46_0_0"/>
            <p:cNvSpPr/>
            <p:nvPr/>
          </p:nvSpPr>
          <p:spPr>
            <a:xfrm>
              <a:off x="5518673" y="0"/>
              <a:ext cx="6673327" cy="6858000"/>
            </a:xfrm>
            <a:prstGeom prst="rect">
              <a:avLst/>
            </a:prstGeom>
            <a:solidFill>
              <a:srgbClr val="EE2C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gc660edad46_0_0"/>
            <p:cNvSpPr/>
            <p:nvPr/>
          </p:nvSpPr>
          <p:spPr>
            <a:xfrm>
              <a:off x="5571730" y="0"/>
              <a:ext cx="6673327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gc660edad46_0_0"/>
          <p:cNvSpPr/>
          <p:nvPr/>
        </p:nvSpPr>
        <p:spPr>
          <a:xfrm>
            <a:off x="6448434" y="4360809"/>
            <a:ext cx="5280924" cy="938427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22AF7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c660edad46_0_0"/>
          <p:cNvSpPr txBox="1"/>
          <p:nvPr/>
        </p:nvSpPr>
        <p:spPr>
          <a:xfrm>
            <a:off x="7409946" y="4645355"/>
            <a:ext cx="3971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Execution and Implementation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c660edad46_0_0"/>
          <p:cNvSpPr/>
          <p:nvPr/>
        </p:nvSpPr>
        <p:spPr>
          <a:xfrm rot="8152625">
            <a:off x="6373385" y="4349998"/>
            <a:ext cx="961844" cy="961844"/>
          </a:xfrm>
          <a:prstGeom prst="ellipse">
            <a:avLst/>
          </a:prstGeom>
          <a:solidFill>
            <a:srgbClr val="22AF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c660edad46_0_0"/>
          <p:cNvSpPr/>
          <p:nvPr/>
        </p:nvSpPr>
        <p:spPr>
          <a:xfrm>
            <a:off x="6442468" y="3279448"/>
            <a:ext cx="5280924" cy="938427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5A5A5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c660edad46_0_0"/>
          <p:cNvSpPr/>
          <p:nvPr/>
        </p:nvSpPr>
        <p:spPr>
          <a:xfrm rot="8152625">
            <a:off x="6373385" y="3268637"/>
            <a:ext cx="961844" cy="961844"/>
          </a:xfrm>
          <a:prstGeom prst="teardrop">
            <a:avLst>
              <a:gd fmla="val 100000" name="adj"/>
            </a:avLst>
          </a:prstGeom>
          <a:solidFill>
            <a:srgbClr val="5A5A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c660edad46_0_0"/>
          <p:cNvSpPr txBox="1"/>
          <p:nvPr/>
        </p:nvSpPr>
        <p:spPr>
          <a:xfrm>
            <a:off x="7409946" y="3563995"/>
            <a:ext cx="3971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Tactical Planning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c660edad46_0_0"/>
          <p:cNvSpPr/>
          <p:nvPr/>
        </p:nvSpPr>
        <p:spPr>
          <a:xfrm>
            <a:off x="6437892" y="2189145"/>
            <a:ext cx="5280924" cy="938427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4890E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c660edad46_0_0"/>
          <p:cNvSpPr/>
          <p:nvPr/>
        </p:nvSpPr>
        <p:spPr>
          <a:xfrm rot="8152625">
            <a:off x="6373385" y="2178334"/>
            <a:ext cx="961844" cy="961844"/>
          </a:xfrm>
          <a:prstGeom prst="teardrop">
            <a:avLst>
              <a:gd fmla="val 100000" name="adj"/>
            </a:avLst>
          </a:prstGeom>
          <a:solidFill>
            <a:srgbClr val="4890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c660edad46_0_0"/>
          <p:cNvSpPr txBox="1"/>
          <p:nvPr/>
        </p:nvSpPr>
        <p:spPr>
          <a:xfrm>
            <a:off x="7409946" y="2473692"/>
            <a:ext cx="3971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Strategic Prioritisation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c660edad46_0_0"/>
          <p:cNvSpPr/>
          <p:nvPr/>
        </p:nvSpPr>
        <p:spPr>
          <a:xfrm>
            <a:off x="6448434" y="1105321"/>
            <a:ext cx="5280924" cy="938427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FAA7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c660edad46_0_0"/>
          <p:cNvSpPr/>
          <p:nvPr/>
        </p:nvSpPr>
        <p:spPr>
          <a:xfrm rot="8152625">
            <a:off x="6373385" y="1094510"/>
            <a:ext cx="961844" cy="961844"/>
          </a:xfrm>
          <a:prstGeom prst="teardrop">
            <a:avLst>
              <a:gd fmla="val 100000" name="adj"/>
            </a:avLst>
          </a:prstGeom>
          <a:solidFill>
            <a:srgbClr val="FAA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c660edad46_0_0"/>
          <p:cNvSpPr txBox="1"/>
          <p:nvPr/>
        </p:nvSpPr>
        <p:spPr>
          <a:xfrm>
            <a:off x="7409946" y="1389868"/>
            <a:ext cx="3971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Discovery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c660edad46_0_0"/>
          <p:cNvSpPr txBox="1"/>
          <p:nvPr/>
        </p:nvSpPr>
        <p:spPr>
          <a:xfrm>
            <a:off x="6390643" y="303401"/>
            <a:ext cx="5338716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EXECUTION AND IMPLEMENTATION - OBJECTIVE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c660edad46_0_0"/>
          <p:cNvSpPr txBox="1"/>
          <p:nvPr/>
        </p:nvSpPr>
        <p:spPr>
          <a:xfrm>
            <a:off x="6549507" y="1252267"/>
            <a:ext cx="609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i="0" sz="36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gc660edad46_0_0"/>
          <p:cNvSpPr txBox="1"/>
          <p:nvPr/>
        </p:nvSpPr>
        <p:spPr>
          <a:xfrm>
            <a:off x="6549507" y="2336091"/>
            <a:ext cx="609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i="0" sz="36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gc660edad46_0_0"/>
          <p:cNvSpPr txBox="1"/>
          <p:nvPr/>
        </p:nvSpPr>
        <p:spPr>
          <a:xfrm>
            <a:off x="6549507" y="3426394"/>
            <a:ext cx="609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i="0" sz="36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gc660edad46_0_0"/>
          <p:cNvSpPr txBox="1"/>
          <p:nvPr/>
        </p:nvSpPr>
        <p:spPr>
          <a:xfrm>
            <a:off x="6549507" y="4507755"/>
            <a:ext cx="609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i="0" sz="36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"/>
          <p:cNvSpPr/>
          <p:nvPr/>
        </p:nvSpPr>
        <p:spPr>
          <a:xfrm>
            <a:off x="5928000" y="0"/>
            <a:ext cx="6214590" cy="6858000"/>
          </a:xfrm>
          <a:prstGeom prst="rect">
            <a:avLst/>
          </a:prstGeom>
          <a:solidFill>
            <a:srgbClr val="EE2C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5977410" y="0"/>
            <a:ext cx="621459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"/>
          <p:cNvSpPr txBox="1"/>
          <p:nvPr/>
        </p:nvSpPr>
        <p:spPr>
          <a:xfrm>
            <a:off x="6415347" y="303401"/>
            <a:ext cx="5338716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DISCOVERY PHASE - MINDMAP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 txBox="1"/>
          <p:nvPr/>
        </p:nvSpPr>
        <p:spPr>
          <a:xfrm>
            <a:off x="6343155" y="899897"/>
            <a:ext cx="5483100" cy="707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Given a business, identify decisions points that  impact the business. </a:t>
            </a:r>
            <a:endParaRPr b="0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7035257" y="1817323"/>
            <a:ext cx="4049486" cy="65786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Step 1: Identify high-value items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5" name="Google Shape;205;p3"/>
          <p:cNvGrpSpPr/>
          <p:nvPr/>
        </p:nvGrpSpPr>
        <p:grpSpPr>
          <a:xfrm>
            <a:off x="7035257" y="2475184"/>
            <a:ext cx="4049486" cy="1140031"/>
            <a:chOff x="7035257" y="2475184"/>
            <a:chExt cx="4049486" cy="1140031"/>
          </a:xfrm>
        </p:grpSpPr>
        <p:sp>
          <p:nvSpPr>
            <p:cNvPr id="206" name="Google Shape;206;p3"/>
            <p:cNvSpPr/>
            <p:nvPr/>
          </p:nvSpPr>
          <p:spPr>
            <a:xfrm>
              <a:off x="7035257" y="2957354"/>
              <a:ext cx="4049486" cy="657861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Step 2: Identify problems in these high-value items</a:t>
              </a:r>
              <a:endPara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07" name="Google Shape;207;p3"/>
            <p:cNvCxnSpPr>
              <a:stCxn id="204" idx="2"/>
              <a:endCxn id="206" idx="0"/>
            </p:cNvCxnSpPr>
            <p:nvPr/>
          </p:nvCxnSpPr>
          <p:spPr>
            <a:xfrm>
              <a:off x="9060000" y="2475184"/>
              <a:ext cx="0" cy="48210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grpSp>
        <p:nvGrpSpPr>
          <p:cNvPr id="208" name="Google Shape;208;p3"/>
          <p:cNvGrpSpPr/>
          <p:nvPr/>
        </p:nvGrpSpPr>
        <p:grpSpPr>
          <a:xfrm>
            <a:off x="7035257" y="3615215"/>
            <a:ext cx="4049486" cy="1140031"/>
            <a:chOff x="7035257" y="3615215"/>
            <a:chExt cx="4049486" cy="1140031"/>
          </a:xfrm>
        </p:grpSpPr>
        <p:sp>
          <p:nvSpPr>
            <p:cNvPr id="209" name="Google Shape;209;p3"/>
            <p:cNvSpPr/>
            <p:nvPr/>
          </p:nvSpPr>
          <p:spPr>
            <a:xfrm>
              <a:off x="7035257" y="4097385"/>
              <a:ext cx="4049486" cy="657861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Step 3: Map ML/AI solutions to these problems</a:t>
              </a:r>
              <a:endPara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10" name="Google Shape;210;p3"/>
            <p:cNvCxnSpPr>
              <a:stCxn id="206" idx="2"/>
              <a:endCxn id="209" idx="0"/>
            </p:cNvCxnSpPr>
            <p:nvPr/>
          </p:nvCxnSpPr>
          <p:spPr>
            <a:xfrm>
              <a:off x="9060000" y="3615215"/>
              <a:ext cx="0" cy="48210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grpSp>
        <p:nvGrpSpPr>
          <p:cNvPr id="211" name="Google Shape;211;p3"/>
          <p:cNvGrpSpPr/>
          <p:nvPr/>
        </p:nvGrpSpPr>
        <p:grpSpPr>
          <a:xfrm>
            <a:off x="7035257" y="4755246"/>
            <a:ext cx="4049486" cy="1140032"/>
            <a:chOff x="7035257" y="4755246"/>
            <a:chExt cx="4049486" cy="1140032"/>
          </a:xfrm>
        </p:grpSpPr>
        <p:sp>
          <p:nvSpPr>
            <p:cNvPr id="212" name="Google Shape;212;p3"/>
            <p:cNvSpPr/>
            <p:nvPr/>
          </p:nvSpPr>
          <p:spPr>
            <a:xfrm>
              <a:off x="7035257" y="5237417"/>
              <a:ext cx="4049486" cy="657861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Step 4: Create use case canvas for each use cases</a:t>
              </a:r>
              <a:endPara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13" name="Google Shape;213;p3"/>
            <p:cNvCxnSpPr>
              <a:stCxn id="209" idx="2"/>
              <a:endCxn id="212" idx="0"/>
            </p:cNvCxnSpPr>
            <p:nvPr/>
          </p:nvCxnSpPr>
          <p:spPr>
            <a:xfrm>
              <a:off x="9060000" y="4755246"/>
              <a:ext cx="0" cy="48210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6"/>
          <p:cNvGrpSpPr/>
          <p:nvPr/>
        </p:nvGrpSpPr>
        <p:grpSpPr>
          <a:xfrm>
            <a:off x="8532573" y="2376276"/>
            <a:ext cx="2864385" cy="816805"/>
            <a:chOff x="1114787" y="2881619"/>
            <a:chExt cx="2159762" cy="615876"/>
          </a:xfrm>
        </p:grpSpPr>
        <p:sp>
          <p:nvSpPr>
            <p:cNvPr id="219" name="Google Shape;219;p6"/>
            <p:cNvSpPr/>
            <p:nvPr/>
          </p:nvSpPr>
          <p:spPr>
            <a:xfrm>
              <a:off x="1114787" y="2881619"/>
              <a:ext cx="2159762" cy="615876"/>
            </a:xfrm>
            <a:prstGeom prst="roundRect">
              <a:avLst>
                <a:gd fmla="val 9943" name="adj"/>
              </a:avLst>
            </a:prstGeom>
            <a:solidFill>
              <a:srgbClr val="FCFCFC"/>
            </a:solidFill>
            <a:ln cap="flat" cmpd="sng" w="38100">
              <a:solidFill>
                <a:srgbClr val="7671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6"/>
            <p:cNvSpPr txBox="1"/>
            <p:nvPr/>
          </p:nvSpPr>
          <p:spPr>
            <a:xfrm>
              <a:off x="1165181" y="3027986"/>
              <a:ext cx="2065827" cy="33155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Follow KPIs</a:t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6"/>
          <p:cNvGrpSpPr/>
          <p:nvPr/>
        </p:nvGrpSpPr>
        <p:grpSpPr>
          <a:xfrm>
            <a:off x="4646489" y="2376276"/>
            <a:ext cx="2864385" cy="816805"/>
            <a:chOff x="1114787" y="2881619"/>
            <a:chExt cx="2159762" cy="615876"/>
          </a:xfrm>
        </p:grpSpPr>
        <p:sp>
          <p:nvSpPr>
            <p:cNvPr id="222" name="Google Shape;222;p6"/>
            <p:cNvSpPr/>
            <p:nvPr/>
          </p:nvSpPr>
          <p:spPr>
            <a:xfrm>
              <a:off x="1114787" y="2881619"/>
              <a:ext cx="2159762" cy="615876"/>
            </a:xfrm>
            <a:prstGeom prst="roundRect">
              <a:avLst>
                <a:gd fmla="val 9943" name="adj"/>
              </a:avLst>
            </a:prstGeom>
            <a:solidFill>
              <a:srgbClr val="FCFCFC"/>
            </a:solidFill>
            <a:ln cap="flat" cmpd="sng" w="38100">
              <a:solidFill>
                <a:srgbClr val="4890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"/>
            <p:cNvSpPr txBox="1"/>
            <p:nvPr/>
          </p:nvSpPr>
          <p:spPr>
            <a:xfrm>
              <a:off x="1165181" y="2959736"/>
              <a:ext cx="2065827" cy="4596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Use Profit and Loss statement</a:t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6"/>
          <p:cNvGrpSpPr/>
          <p:nvPr/>
        </p:nvGrpSpPr>
        <p:grpSpPr>
          <a:xfrm>
            <a:off x="760405" y="2376276"/>
            <a:ext cx="2864385" cy="816805"/>
            <a:chOff x="1114787" y="2881619"/>
            <a:chExt cx="2159762" cy="615876"/>
          </a:xfrm>
        </p:grpSpPr>
        <p:sp>
          <p:nvSpPr>
            <p:cNvPr id="225" name="Google Shape;225;p6"/>
            <p:cNvSpPr/>
            <p:nvPr/>
          </p:nvSpPr>
          <p:spPr>
            <a:xfrm>
              <a:off x="1114787" y="2881619"/>
              <a:ext cx="2159762" cy="615876"/>
            </a:xfrm>
            <a:prstGeom prst="roundRect">
              <a:avLst>
                <a:gd fmla="val 9943" name="adj"/>
              </a:avLst>
            </a:prstGeom>
            <a:solidFill>
              <a:srgbClr val="FCFCFC"/>
            </a:solidFill>
            <a:ln cap="flat" cmpd="sng" w="38100">
              <a:solidFill>
                <a:srgbClr val="F4AB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"/>
            <p:cNvSpPr txBox="1"/>
            <p:nvPr/>
          </p:nvSpPr>
          <p:spPr>
            <a:xfrm>
              <a:off x="1165181" y="3027986"/>
              <a:ext cx="2065827" cy="33155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Prioritize Functions</a:t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p6"/>
          <p:cNvSpPr txBox="1"/>
          <p:nvPr/>
        </p:nvSpPr>
        <p:spPr>
          <a:xfrm>
            <a:off x="1206500" y="204321"/>
            <a:ext cx="97790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STEP 1 – FOLLOW THE MONEY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6"/>
          <p:cNvSpPr/>
          <p:nvPr/>
        </p:nvSpPr>
        <p:spPr>
          <a:xfrm>
            <a:off x="760404" y="1090570"/>
            <a:ext cx="1022509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Divide the entire company into smaller segments, a few ways to do which are mentioned below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endParaRPr b="0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29" name="Google Shape;229;p6"/>
          <p:cNvGrpSpPr/>
          <p:nvPr/>
        </p:nvGrpSpPr>
        <p:grpSpPr>
          <a:xfrm>
            <a:off x="3266983" y="922282"/>
            <a:ext cx="5658034" cy="5441780"/>
            <a:chOff x="3266983" y="922282"/>
            <a:chExt cx="5658034" cy="5441780"/>
          </a:xfrm>
        </p:grpSpPr>
        <p:sp>
          <p:nvSpPr>
            <p:cNvPr id="230" name="Google Shape;230;p6"/>
            <p:cNvSpPr/>
            <p:nvPr/>
          </p:nvSpPr>
          <p:spPr>
            <a:xfrm>
              <a:off x="3266983" y="922282"/>
              <a:ext cx="5658034" cy="5441780"/>
            </a:xfrm>
            <a:prstGeom prst="roundRect">
              <a:avLst>
                <a:gd fmla="val 2150" name="adj"/>
              </a:avLst>
            </a:prstGeom>
            <a:solidFill>
              <a:srgbClr val="FCFCFC"/>
            </a:solidFill>
            <a:ln cap="flat" cmpd="sng" w="28575">
              <a:solidFill>
                <a:srgbClr val="F4AB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6"/>
            <p:cNvSpPr txBox="1"/>
            <p:nvPr/>
          </p:nvSpPr>
          <p:spPr>
            <a:xfrm>
              <a:off x="3688301" y="1602277"/>
              <a:ext cx="4815399" cy="971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AutoNum type="arabicPeriod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 business can be divided in to different functions as shown in the figure below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AutoNum type="arabicPeriod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Focus on the functions with high value </a:t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"/>
            <p:cNvSpPr txBox="1"/>
            <p:nvPr/>
          </p:nvSpPr>
          <p:spPr>
            <a:xfrm>
              <a:off x="4726098" y="1024324"/>
              <a:ext cx="2739804" cy="439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Prioritize Functions</a:t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3" name="Google Shape;233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64943" y="2853759"/>
              <a:ext cx="3627475" cy="3305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" name="Google Shape;234;p6"/>
          <p:cNvGrpSpPr/>
          <p:nvPr/>
        </p:nvGrpSpPr>
        <p:grpSpPr>
          <a:xfrm>
            <a:off x="3266983" y="922282"/>
            <a:ext cx="5658034" cy="5441780"/>
            <a:chOff x="3286274" y="927079"/>
            <a:chExt cx="5658034" cy="5441780"/>
          </a:xfrm>
        </p:grpSpPr>
        <p:sp>
          <p:nvSpPr>
            <p:cNvPr id="235" name="Google Shape;235;p6"/>
            <p:cNvSpPr/>
            <p:nvPr/>
          </p:nvSpPr>
          <p:spPr>
            <a:xfrm>
              <a:off x="3286274" y="927079"/>
              <a:ext cx="5658034" cy="5441780"/>
            </a:xfrm>
            <a:prstGeom prst="roundRect">
              <a:avLst>
                <a:gd fmla="val 2150" name="adj"/>
              </a:avLst>
            </a:prstGeom>
            <a:solidFill>
              <a:srgbClr val="FCFCFC"/>
            </a:solidFill>
            <a:ln cap="flat" cmpd="sng" w="38100">
              <a:solidFill>
                <a:srgbClr val="4890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"/>
            <p:cNvSpPr txBox="1"/>
            <p:nvPr/>
          </p:nvSpPr>
          <p:spPr>
            <a:xfrm>
              <a:off x="4044035" y="1607074"/>
              <a:ext cx="4142511" cy="5412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AutoNum type="arabicPeriod"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Looking at the P&amp;L statement can be a great way to identify high-value items. 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"/>
            <p:cNvSpPr txBox="1"/>
            <p:nvPr/>
          </p:nvSpPr>
          <p:spPr>
            <a:xfrm>
              <a:off x="4284234" y="1029121"/>
              <a:ext cx="3662114" cy="439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Use Profit and Loss statement</a:t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8" name="Google Shape;238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05079" y="2224986"/>
              <a:ext cx="2620424" cy="3826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" name="Google Shape;239;p6"/>
          <p:cNvSpPr/>
          <p:nvPr/>
        </p:nvSpPr>
        <p:spPr>
          <a:xfrm>
            <a:off x="4714411" y="4009699"/>
            <a:ext cx="2266800" cy="129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6"/>
          <p:cNvGrpSpPr/>
          <p:nvPr/>
        </p:nvGrpSpPr>
        <p:grpSpPr>
          <a:xfrm>
            <a:off x="3266983" y="922282"/>
            <a:ext cx="5658034" cy="5441780"/>
            <a:chOff x="3266983" y="922282"/>
            <a:chExt cx="5658034" cy="5441780"/>
          </a:xfrm>
        </p:grpSpPr>
        <p:sp>
          <p:nvSpPr>
            <p:cNvPr id="241" name="Google Shape;241;p6"/>
            <p:cNvSpPr/>
            <p:nvPr/>
          </p:nvSpPr>
          <p:spPr>
            <a:xfrm>
              <a:off x="3266983" y="922282"/>
              <a:ext cx="5658034" cy="5441780"/>
            </a:xfrm>
            <a:prstGeom prst="roundRect">
              <a:avLst>
                <a:gd fmla="val 2150" name="adj"/>
              </a:avLst>
            </a:prstGeom>
            <a:solidFill>
              <a:srgbClr val="FCFCFC"/>
            </a:solidFill>
            <a:ln cap="flat" cmpd="sng" w="38100">
              <a:solidFill>
                <a:srgbClr val="5A5A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2" name="Google Shape;242;p6"/>
            <p:cNvSpPr txBox="1"/>
            <p:nvPr/>
          </p:nvSpPr>
          <p:spPr>
            <a:xfrm>
              <a:off x="3433761" y="1602277"/>
              <a:ext cx="5324400" cy="430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AutoNum type="arabicPeriod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Each of the business process will have a critical KPI defining its effectiveness.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AutoNum type="arabicPeriod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Identify the KPIs that best align with the company’s strategy and focus on them.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56880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Lato"/>
                <a:buChar char="●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Average order size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5688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Lato"/>
                <a:buChar char="●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Gross profit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5688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Lato"/>
                <a:buChar char="●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Conversion rate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5688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Lato"/>
                <a:buChar char="●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Shopping cart abandonment rate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5688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Lato"/>
                <a:buChar char="●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Product affinity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5688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Lato"/>
                <a:buChar char="●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Product relationship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5688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Lato"/>
                <a:buChar char="●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Inventory levels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5688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Lato"/>
                <a:buChar char="●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Competitive pricing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5688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Lato"/>
                <a:buChar char="●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Customer lifetime value (CLV)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5688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Lato"/>
                <a:buChar char="●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Revenue per visitor (RPV)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5688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Lato"/>
                <a:buChar char="●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Churn rate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5688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Lato"/>
                <a:buChar char="●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Customer acquisition cost (CAC)</a:t>
              </a:r>
              <a:endParaRPr b="0" i="0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3" name="Google Shape;243;p6"/>
            <p:cNvSpPr txBox="1"/>
            <p:nvPr/>
          </p:nvSpPr>
          <p:spPr>
            <a:xfrm>
              <a:off x="4264943" y="1024324"/>
              <a:ext cx="3662114" cy="439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Follow KPIs</a:t>
              </a:r>
              <a:endParaRPr b="1" i="0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/>
          <p:nvPr/>
        </p:nvSpPr>
        <p:spPr>
          <a:xfrm>
            <a:off x="693752" y="657011"/>
            <a:ext cx="10804498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Consider a situation where you have been asked to address the following business challenges </a:t>
            </a:r>
            <a:endParaRPr b="0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50" name="Google Shape;250;p8"/>
          <p:cNvGrpSpPr/>
          <p:nvPr/>
        </p:nvGrpSpPr>
        <p:grpSpPr>
          <a:xfrm>
            <a:off x="2640563" y="2608164"/>
            <a:ext cx="6910875" cy="1134002"/>
            <a:chOff x="6389225" y="1006997"/>
            <a:chExt cx="4726281" cy="775533"/>
          </a:xfrm>
        </p:grpSpPr>
        <p:sp>
          <p:nvSpPr>
            <p:cNvPr id="251" name="Google Shape;251;p8"/>
            <p:cNvSpPr/>
            <p:nvPr/>
          </p:nvSpPr>
          <p:spPr>
            <a:xfrm>
              <a:off x="6389225" y="1006998"/>
              <a:ext cx="660817" cy="775532"/>
            </a:xfrm>
            <a:custGeom>
              <a:rect b="b" l="l" r="r" t="t"/>
              <a:pathLst>
                <a:path extrusionOk="0" h="782577" w="4726281">
                  <a:moveTo>
                    <a:pt x="0" y="65817"/>
                  </a:moveTo>
                  <a:cubicBezTo>
                    <a:pt x="0" y="33854"/>
                    <a:pt x="212270" y="3057"/>
                    <a:pt x="244233" y="3057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4890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6389225" y="1006997"/>
              <a:ext cx="4726281" cy="774635"/>
            </a:xfrm>
            <a:custGeom>
              <a:rect b="b" l="l" r="r" t="t"/>
              <a:pathLst>
                <a:path extrusionOk="0" h="774635" w="4726281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cap="flat" cmpd="sng" w="15875">
              <a:solidFill>
                <a:srgbClr val="AEAB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8"/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P2</a:t>
              </a:r>
              <a:endPara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4" name="Google Shape;254;p8"/>
            <p:cNvSpPr txBox="1"/>
            <p:nvPr/>
          </p:nvSpPr>
          <p:spPr>
            <a:xfrm>
              <a:off x="7100477" y="1160981"/>
              <a:ext cx="3910423" cy="4666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3F3F3F"/>
                  </a:solidFill>
                  <a:latin typeface="Lato"/>
                  <a:ea typeface="Lato"/>
                  <a:cs typeface="Lato"/>
                  <a:sym typeface="Lato"/>
                </a:rPr>
                <a:t>Prevent customer churn by deploying retention strategies for high probable churn customers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p8"/>
          <p:cNvGrpSpPr/>
          <p:nvPr/>
        </p:nvGrpSpPr>
        <p:grpSpPr>
          <a:xfrm>
            <a:off x="2640563" y="1301347"/>
            <a:ext cx="6910875" cy="1134000"/>
            <a:chOff x="6389225" y="1006997"/>
            <a:chExt cx="4726281" cy="775531"/>
          </a:xfrm>
        </p:grpSpPr>
        <p:sp>
          <p:nvSpPr>
            <p:cNvPr id="256" name="Google Shape;256;p8"/>
            <p:cNvSpPr/>
            <p:nvPr/>
          </p:nvSpPr>
          <p:spPr>
            <a:xfrm>
              <a:off x="6389225" y="1006997"/>
              <a:ext cx="660817" cy="775531"/>
            </a:xfrm>
            <a:custGeom>
              <a:rect b="b" l="l" r="r" t="t"/>
              <a:pathLst>
                <a:path extrusionOk="0" h="782577" w="4726281">
                  <a:moveTo>
                    <a:pt x="0" y="65817"/>
                  </a:moveTo>
                  <a:cubicBezTo>
                    <a:pt x="0" y="33854"/>
                    <a:pt x="177331" y="4685"/>
                    <a:pt x="209294" y="4685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F4AB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389225" y="1006997"/>
              <a:ext cx="4726281" cy="774635"/>
            </a:xfrm>
            <a:custGeom>
              <a:rect b="b" l="l" r="r" t="t"/>
              <a:pathLst>
                <a:path extrusionOk="0" h="774635" w="4726281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cap="flat" cmpd="sng" w="15875">
              <a:solidFill>
                <a:srgbClr val="AEAB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8"/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P1</a:t>
              </a:r>
              <a:endPara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9" name="Google Shape;259;p8"/>
            <p:cNvSpPr txBox="1"/>
            <p:nvPr/>
          </p:nvSpPr>
          <p:spPr>
            <a:xfrm>
              <a:off x="7100477" y="1160981"/>
              <a:ext cx="3910423" cy="4666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3F3F3F"/>
                  </a:solidFill>
                  <a:latin typeface="Lato"/>
                  <a:ea typeface="Lato"/>
                  <a:cs typeface="Lato"/>
                  <a:sym typeface="Lato"/>
                </a:rPr>
                <a:t>Cross-Sell/Up-Sell products across customer segments </a:t>
              </a:r>
              <a:endParaRPr b="0" i="0" sz="20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60" name="Google Shape;260;p8"/>
          <p:cNvSpPr txBox="1"/>
          <p:nvPr/>
        </p:nvSpPr>
        <p:spPr>
          <a:xfrm>
            <a:off x="693750" y="201168"/>
            <a:ext cx="108045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STEP 2 – IDENTIFY BUSINESS PROBLEMS FOR HIGH-VALUE ITEMS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 txBox="1"/>
          <p:nvPr/>
        </p:nvSpPr>
        <p:spPr>
          <a:xfrm>
            <a:off x="878787" y="657011"/>
            <a:ext cx="10434427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Consider a project where you have been asked to reduce the cost of customer acquisition.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7"/>
          <p:cNvSpPr txBox="1"/>
          <p:nvPr/>
        </p:nvSpPr>
        <p:spPr>
          <a:xfrm>
            <a:off x="693750" y="201168"/>
            <a:ext cx="108045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STEP 3 – MAP AI SOLUTIONS FOR THE BUSINESS PROBLEMS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7"/>
          <p:cNvGrpSpPr/>
          <p:nvPr/>
        </p:nvGrpSpPr>
        <p:grpSpPr>
          <a:xfrm>
            <a:off x="2760881" y="2910009"/>
            <a:ext cx="674497" cy="640080"/>
            <a:chOff x="6207157" y="838366"/>
            <a:chExt cx="674497" cy="783222"/>
          </a:xfrm>
        </p:grpSpPr>
        <p:sp>
          <p:nvSpPr>
            <p:cNvPr id="269" name="Google Shape;269;p7"/>
            <p:cNvSpPr/>
            <p:nvPr/>
          </p:nvSpPr>
          <p:spPr>
            <a:xfrm>
              <a:off x="6207157" y="838366"/>
              <a:ext cx="662179" cy="783222"/>
            </a:xfrm>
            <a:custGeom>
              <a:rect b="b" l="l" r="r" t="t"/>
              <a:pathLst>
                <a:path extrusionOk="0" h="783222" w="662178">
                  <a:moveTo>
                    <a:pt x="662179" y="783222"/>
                  </a:moveTo>
                  <a:lnTo>
                    <a:pt x="0" y="783222"/>
                  </a:lnTo>
                  <a:lnTo>
                    <a:pt x="0" y="0"/>
                  </a:lnTo>
                  <a:lnTo>
                    <a:pt x="583785" y="0"/>
                  </a:lnTo>
                  <a:cubicBezTo>
                    <a:pt x="627076" y="0"/>
                    <a:pt x="662179" y="35103"/>
                    <a:pt x="662179" y="78393"/>
                  </a:cubicBezTo>
                  <a:lnTo>
                    <a:pt x="662179" y="783222"/>
                  </a:lnTo>
                  <a:close/>
                </a:path>
              </a:pathLst>
            </a:custGeom>
            <a:solidFill>
              <a:srgbClr val="4890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6219475" y="983380"/>
              <a:ext cx="662179" cy="571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P2</a:t>
              </a:r>
              <a:endPara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1" name="Google Shape;271;p7"/>
          <p:cNvSpPr txBox="1"/>
          <p:nvPr/>
        </p:nvSpPr>
        <p:spPr>
          <a:xfrm>
            <a:off x="3407147" y="2996716"/>
            <a:ext cx="5751370" cy="466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Prevent customer churn by deploying retention strategies for high probable churn customers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Google Shape;272;p7"/>
          <p:cNvGrpSpPr/>
          <p:nvPr/>
        </p:nvGrpSpPr>
        <p:grpSpPr>
          <a:xfrm>
            <a:off x="2760880" y="3534124"/>
            <a:ext cx="6643641" cy="747621"/>
            <a:chOff x="6207156" y="1593107"/>
            <a:chExt cx="6643641" cy="747621"/>
          </a:xfrm>
        </p:grpSpPr>
        <p:grpSp>
          <p:nvGrpSpPr>
            <p:cNvPr id="273" name="Google Shape;273;p7"/>
            <p:cNvGrpSpPr/>
            <p:nvPr/>
          </p:nvGrpSpPr>
          <p:grpSpPr>
            <a:xfrm>
              <a:off x="6207156" y="1593107"/>
              <a:ext cx="6643641" cy="747621"/>
              <a:chOff x="6207156" y="1593107"/>
              <a:chExt cx="6643641" cy="747621"/>
            </a:xfrm>
          </p:grpSpPr>
          <p:sp>
            <p:nvSpPr>
              <p:cNvPr id="274" name="Google Shape;274;p7"/>
              <p:cNvSpPr/>
              <p:nvPr/>
            </p:nvSpPr>
            <p:spPr>
              <a:xfrm>
                <a:off x="6221397" y="1607348"/>
                <a:ext cx="6629400" cy="719140"/>
              </a:xfrm>
              <a:custGeom>
                <a:rect b="b" l="l" r="r" t="t"/>
                <a:pathLst>
                  <a:path extrusionOk="0" h="719140" w="5596478">
                    <a:moveTo>
                      <a:pt x="0" y="719140"/>
                    </a:moveTo>
                    <a:lnTo>
                      <a:pt x="0" y="0"/>
                    </a:lnTo>
                    <a:lnTo>
                      <a:pt x="5516162" y="0"/>
                    </a:lnTo>
                    <a:cubicBezTo>
                      <a:pt x="5560450" y="0"/>
                      <a:pt x="5596478" y="36028"/>
                      <a:pt x="5596478" y="80316"/>
                    </a:cubicBezTo>
                    <a:lnTo>
                      <a:pt x="5596478" y="638825"/>
                    </a:lnTo>
                    <a:cubicBezTo>
                      <a:pt x="5596478" y="683112"/>
                      <a:pt x="5560450" y="719140"/>
                      <a:pt x="5516162" y="719140"/>
                    </a:cubicBezTo>
                    <a:lnTo>
                      <a:pt x="0" y="7191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>
                <a:off x="6207156" y="1593107"/>
                <a:ext cx="6629400" cy="747621"/>
              </a:xfrm>
              <a:custGeom>
                <a:rect b="b" l="l" r="r" t="t"/>
                <a:pathLst>
                  <a:path extrusionOk="0" h="747621" w="5624959">
                    <a:moveTo>
                      <a:pt x="5530403" y="28481"/>
                    </a:moveTo>
                    <a:cubicBezTo>
                      <a:pt x="5566859" y="28481"/>
                      <a:pt x="5596478" y="58030"/>
                      <a:pt x="5596478" y="94556"/>
                    </a:cubicBezTo>
                    <a:lnTo>
                      <a:pt x="5596478" y="653065"/>
                    </a:lnTo>
                    <a:cubicBezTo>
                      <a:pt x="5596478" y="689520"/>
                      <a:pt x="5566929" y="719140"/>
                      <a:pt x="5530403" y="719140"/>
                    </a:cubicBezTo>
                    <a:lnTo>
                      <a:pt x="28481" y="719140"/>
                    </a:lnTo>
                    <a:lnTo>
                      <a:pt x="28481" y="28481"/>
                    </a:lnTo>
                    <a:lnTo>
                      <a:pt x="5530403" y="28481"/>
                    </a:lnTo>
                    <a:moveTo>
                      <a:pt x="5530403" y="0"/>
                    </a:moveTo>
                    <a:lnTo>
                      <a:pt x="28481" y="0"/>
                    </a:lnTo>
                    <a:lnTo>
                      <a:pt x="0" y="0"/>
                    </a:lnTo>
                    <a:lnTo>
                      <a:pt x="0" y="28481"/>
                    </a:lnTo>
                    <a:lnTo>
                      <a:pt x="0" y="719140"/>
                    </a:lnTo>
                    <a:lnTo>
                      <a:pt x="0" y="747621"/>
                    </a:lnTo>
                    <a:lnTo>
                      <a:pt x="28481" y="747621"/>
                    </a:lnTo>
                    <a:lnTo>
                      <a:pt x="5530403" y="747621"/>
                    </a:lnTo>
                    <a:cubicBezTo>
                      <a:pt x="5582523" y="747621"/>
                      <a:pt x="5624959" y="705185"/>
                      <a:pt x="5624959" y="653065"/>
                    </a:cubicBezTo>
                    <a:lnTo>
                      <a:pt x="5624959" y="94556"/>
                    </a:lnTo>
                    <a:cubicBezTo>
                      <a:pt x="5624959" y="42436"/>
                      <a:pt x="5582523" y="0"/>
                      <a:pt x="5530403" y="0"/>
                    </a:cubicBezTo>
                    <a:lnTo>
                      <a:pt x="5530403" y="0"/>
                    </a:lnTo>
                    <a:close/>
                  </a:path>
                </a:pathLst>
              </a:custGeom>
              <a:solidFill>
                <a:srgbClr val="4890E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6" name="Google Shape;276;p7"/>
            <p:cNvSpPr/>
            <p:nvPr/>
          </p:nvSpPr>
          <p:spPr>
            <a:xfrm>
              <a:off x="6285532" y="1729782"/>
              <a:ext cx="561769" cy="466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890E4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4890E4"/>
                  </a:solidFill>
                  <a:latin typeface="Lato"/>
                  <a:ea typeface="Lato"/>
                  <a:cs typeface="Lato"/>
                  <a:sym typeface="Lato"/>
                </a:rPr>
                <a:t>A:</a:t>
              </a:r>
              <a:endParaRPr b="1" i="0" sz="2400" u="none" cap="none" strike="noStrike">
                <a:solidFill>
                  <a:srgbClr val="4890E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7"/>
          <p:cNvSpPr txBox="1"/>
          <p:nvPr/>
        </p:nvSpPr>
        <p:spPr>
          <a:xfrm>
            <a:off x="3423485" y="3600817"/>
            <a:ext cx="5560907" cy="611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Build a customer churn model to identify customers with high propensity to churn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p7"/>
          <p:cNvGrpSpPr/>
          <p:nvPr/>
        </p:nvGrpSpPr>
        <p:grpSpPr>
          <a:xfrm>
            <a:off x="2760881" y="1286601"/>
            <a:ext cx="674497" cy="640080"/>
            <a:chOff x="6207157" y="838366"/>
            <a:chExt cx="674497" cy="783222"/>
          </a:xfrm>
        </p:grpSpPr>
        <p:sp>
          <p:nvSpPr>
            <p:cNvPr id="279" name="Google Shape;279;p7"/>
            <p:cNvSpPr/>
            <p:nvPr/>
          </p:nvSpPr>
          <p:spPr>
            <a:xfrm>
              <a:off x="6207157" y="838366"/>
              <a:ext cx="662179" cy="783222"/>
            </a:xfrm>
            <a:custGeom>
              <a:rect b="b" l="l" r="r" t="t"/>
              <a:pathLst>
                <a:path extrusionOk="0" h="783222" w="662178">
                  <a:moveTo>
                    <a:pt x="662179" y="783222"/>
                  </a:moveTo>
                  <a:lnTo>
                    <a:pt x="0" y="783222"/>
                  </a:lnTo>
                  <a:lnTo>
                    <a:pt x="0" y="0"/>
                  </a:lnTo>
                  <a:lnTo>
                    <a:pt x="583785" y="0"/>
                  </a:lnTo>
                  <a:cubicBezTo>
                    <a:pt x="627076" y="0"/>
                    <a:pt x="662179" y="35103"/>
                    <a:pt x="662179" y="78393"/>
                  </a:cubicBezTo>
                  <a:lnTo>
                    <a:pt x="662179" y="783222"/>
                  </a:lnTo>
                  <a:close/>
                </a:path>
              </a:pathLst>
            </a:custGeom>
            <a:solidFill>
              <a:srgbClr val="FAA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219475" y="983380"/>
              <a:ext cx="662179" cy="571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P1</a:t>
              </a:r>
              <a:endPara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1" name="Google Shape;281;p7"/>
          <p:cNvSpPr txBox="1"/>
          <p:nvPr/>
        </p:nvSpPr>
        <p:spPr>
          <a:xfrm>
            <a:off x="3407147" y="1344732"/>
            <a:ext cx="5751370" cy="466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Cross-Sell/Up-Sell products across customer segments </a:t>
            </a:r>
            <a:endParaRPr b="0" i="0" sz="2000" u="none" cap="none" strike="noStrike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82" name="Google Shape;282;p7"/>
          <p:cNvGrpSpPr/>
          <p:nvPr/>
        </p:nvGrpSpPr>
        <p:grpSpPr>
          <a:xfrm>
            <a:off x="2760880" y="1910715"/>
            <a:ext cx="6643640" cy="747621"/>
            <a:chOff x="6207157" y="1593107"/>
            <a:chExt cx="6643640" cy="747621"/>
          </a:xfrm>
        </p:grpSpPr>
        <p:grpSp>
          <p:nvGrpSpPr>
            <p:cNvPr id="283" name="Google Shape;283;p7"/>
            <p:cNvGrpSpPr/>
            <p:nvPr/>
          </p:nvGrpSpPr>
          <p:grpSpPr>
            <a:xfrm>
              <a:off x="6207157" y="1593107"/>
              <a:ext cx="6643640" cy="747621"/>
              <a:chOff x="6207157" y="1593107"/>
              <a:chExt cx="6643640" cy="747621"/>
            </a:xfrm>
          </p:grpSpPr>
          <p:sp>
            <p:nvSpPr>
              <p:cNvPr id="284" name="Google Shape;284;p7"/>
              <p:cNvSpPr/>
              <p:nvPr/>
            </p:nvSpPr>
            <p:spPr>
              <a:xfrm>
                <a:off x="6221397" y="1607348"/>
                <a:ext cx="6629400" cy="719140"/>
              </a:xfrm>
              <a:custGeom>
                <a:rect b="b" l="l" r="r" t="t"/>
                <a:pathLst>
                  <a:path extrusionOk="0" h="719140" w="5596478">
                    <a:moveTo>
                      <a:pt x="0" y="719140"/>
                    </a:moveTo>
                    <a:lnTo>
                      <a:pt x="0" y="0"/>
                    </a:lnTo>
                    <a:lnTo>
                      <a:pt x="5516162" y="0"/>
                    </a:lnTo>
                    <a:cubicBezTo>
                      <a:pt x="5560450" y="0"/>
                      <a:pt x="5596478" y="36028"/>
                      <a:pt x="5596478" y="80316"/>
                    </a:cubicBezTo>
                    <a:lnTo>
                      <a:pt x="5596478" y="638825"/>
                    </a:lnTo>
                    <a:cubicBezTo>
                      <a:pt x="5596478" y="683112"/>
                      <a:pt x="5560450" y="719140"/>
                      <a:pt x="5516162" y="719140"/>
                    </a:cubicBezTo>
                    <a:lnTo>
                      <a:pt x="0" y="7191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6207157" y="1593107"/>
                <a:ext cx="6628748" cy="747621"/>
              </a:xfrm>
              <a:custGeom>
                <a:rect b="b" l="l" r="r" t="t"/>
                <a:pathLst>
                  <a:path extrusionOk="0" h="747621" w="5624959">
                    <a:moveTo>
                      <a:pt x="5530403" y="28481"/>
                    </a:moveTo>
                    <a:cubicBezTo>
                      <a:pt x="5566859" y="28481"/>
                      <a:pt x="5596478" y="58030"/>
                      <a:pt x="5596478" y="94556"/>
                    </a:cubicBezTo>
                    <a:lnTo>
                      <a:pt x="5596478" y="653065"/>
                    </a:lnTo>
                    <a:cubicBezTo>
                      <a:pt x="5596478" y="689520"/>
                      <a:pt x="5566929" y="719140"/>
                      <a:pt x="5530403" y="719140"/>
                    </a:cubicBezTo>
                    <a:lnTo>
                      <a:pt x="28481" y="719140"/>
                    </a:lnTo>
                    <a:lnTo>
                      <a:pt x="28481" y="28481"/>
                    </a:lnTo>
                    <a:lnTo>
                      <a:pt x="5530403" y="28481"/>
                    </a:lnTo>
                    <a:moveTo>
                      <a:pt x="5530403" y="0"/>
                    </a:moveTo>
                    <a:lnTo>
                      <a:pt x="28481" y="0"/>
                    </a:lnTo>
                    <a:lnTo>
                      <a:pt x="0" y="0"/>
                    </a:lnTo>
                    <a:lnTo>
                      <a:pt x="0" y="28481"/>
                    </a:lnTo>
                    <a:lnTo>
                      <a:pt x="0" y="719140"/>
                    </a:lnTo>
                    <a:lnTo>
                      <a:pt x="0" y="747621"/>
                    </a:lnTo>
                    <a:lnTo>
                      <a:pt x="28481" y="747621"/>
                    </a:lnTo>
                    <a:lnTo>
                      <a:pt x="5530403" y="747621"/>
                    </a:lnTo>
                    <a:cubicBezTo>
                      <a:pt x="5582523" y="747621"/>
                      <a:pt x="5624959" y="705185"/>
                      <a:pt x="5624959" y="653065"/>
                    </a:cubicBezTo>
                    <a:lnTo>
                      <a:pt x="5624959" y="94556"/>
                    </a:lnTo>
                    <a:cubicBezTo>
                      <a:pt x="5624959" y="42436"/>
                      <a:pt x="5582523" y="0"/>
                      <a:pt x="5530403" y="0"/>
                    </a:cubicBezTo>
                    <a:lnTo>
                      <a:pt x="5530403" y="0"/>
                    </a:lnTo>
                    <a:close/>
                  </a:path>
                </a:pathLst>
              </a:custGeom>
              <a:solidFill>
                <a:srgbClr val="FAA7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6" name="Google Shape;286;p7"/>
            <p:cNvSpPr/>
            <p:nvPr/>
          </p:nvSpPr>
          <p:spPr>
            <a:xfrm>
              <a:off x="6285532" y="1729782"/>
              <a:ext cx="561769" cy="466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4AB35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4AB35"/>
                  </a:solidFill>
                  <a:latin typeface="Lato"/>
                  <a:ea typeface="Lato"/>
                  <a:cs typeface="Lato"/>
                  <a:sym typeface="Lato"/>
                </a:rPr>
                <a:t>A:</a:t>
              </a:r>
              <a:endParaRPr b="1" i="0" sz="2400" u="none" cap="none" strike="noStrike">
                <a:solidFill>
                  <a:srgbClr val="F4AB3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7" name="Google Shape;287;p7"/>
          <p:cNvSpPr txBox="1"/>
          <p:nvPr/>
        </p:nvSpPr>
        <p:spPr>
          <a:xfrm>
            <a:off x="3434789" y="1977408"/>
            <a:ext cx="5560907" cy="611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Build a recommendation engine to personalise product recommendations to the customers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p10"/>
          <p:cNvGraphicFramePr/>
          <p:nvPr/>
        </p:nvGraphicFramePr>
        <p:xfrm>
          <a:off x="1648688" y="857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{EEBDB06C-F1CD-43AF-91DD-5C79C1B089A4}</a:tableStyleId>
              </a:tblPr>
              <a:tblGrid>
                <a:gridCol w="2915525"/>
                <a:gridCol w="3063575"/>
                <a:gridCol w="2915525"/>
              </a:tblGrid>
              <a:tr h="22007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Use case Canvas - </a:t>
                      </a:r>
                      <a:r>
                        <a:rPr b="1" i="1" lang="en-US" sz="18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&lt;Use case Name&gt;</a:t>
                      </a: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6800" marB="46800" marR="46800" marL="468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69696"/>
                    </a:solidFill>
                  </a:tcPr>
                </a:tc>
                <a:tc hMerge="1"/>
                <a:tc hMerge="1"/>
              </a:tr>
              <a:tr h="201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Business Problem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6800" marB="46800" marR="46800" marL="468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Business Solution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6800" marB="46800" marR="46800" marL="468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End User(s)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6800" marB="46800" marR="46800" marL="468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1" lang="en-US" sz="16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&lt;Define the business problem&gt;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6800" marB="46800" marR="46800" marL="468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1" lang="en-US" sz="16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&lt;Define the business solution&gt;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6800" marB="46800" marR="46800" marL="468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1" lang="en-US" sz="16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&lt;Who is going to use the output?&gt;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6800" marB="46800" marR="46800" marL="468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Data Required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6800" marB="46800" marR="46800" marL="468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Infrastructure Required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6800" marB="46800" marR="46800" marL="468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Skills Required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6800" marB="46800" marR="46800" marL="468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</a:tr>
              <a:tr h="63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1" lang="en-US" sz="16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&lt;Define the data required, time period etc.&gt;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6800" marB="46800" marR="46800" marL="468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1" lang="en-US" sz="16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&lt;Specifiy the Infrastructure required (On-prem/Cloud) - hardware, GPUs, Tools, Software etc.&gt;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6800" marB="46800" marR="46800" marL="468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1" lang="en-US" sz="16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&lt;Specifiy the skills required - NLP, Computer Vision, Big Data, Cloud computing, Domain Expertise etc.&gt;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6800" marB="46800" marR="46800" marL="468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Cross Functional Teams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6800" marB="46800" marR="46800" marL="468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Processes to be Changed 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6800" marB="46800" marR="46800" marL="468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Success Criteria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6800" marB="46800" marR="46800" marL="468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EDE"/>
                    </a:solidFill>
                  </a:tcPr>
                </a:tc>
              </a:tr>
              <a:tr h="63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1" lang="en-US" sz="16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&lt;Identify the teams that are required to support the project - IT, engineering, customer support etc.&gt;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6800" marB="46800" marR="46800" marL="468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1" lang="en-US" sz="16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&lt;Identify the downstream changes required - app, website, contact centre etc.&gt;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6800" marB="46800" marR="46800" marL="468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1" lang="en-US" sz="16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&lt;Which lead/lag KPIs need to be measured?&gt;</a:t>
                      </a:r>
                      <a:endParaRPr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6800" marB="46800" marR="46800" marL="468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4" name="Google Shape;294;p10"/>
          <p:cNvSpPr txBox="1"/>
          <p:nvPr/>
        </p:nvSpPr>
        <p:spPr>
          <a:xfrm>
            <a:off x="693750" y="201168"/>
            <a:ext cx="108045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STEP 4 – CREATE A USE CASE CANVAS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/>
          <p:nvPr/>
        </p:nvSpPr>
        <p:spPr>
          <a:xfrm>
            <a:off x="2680494" y="3132932"/>
            <a:ext cx="6831012" cy="592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00" lIns="121850" spcFirstLastPara="1" rIns="121850" wrap="square" tIns="60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Lat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0" i="0" lang="en-US" sz="4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hank </a:t>
            </a:r>
            <a:r>
              <a:rPr b="0" i="0" lang="en-US" sz="4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r>
              <a:rPr b="0" i="0" lang="en-US" sz="4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ou!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pGrad">
      <a:dk1>
        <a:srgbClr val="000000"/>
      </a:dk1>
      <a:lt1>
        <a:srgbClr val="FFFFFF"/>
      </a:lt1>
      <a:dk2>
        <a:srgbClr val="EE2C3C"/>
      </a:dk2>
      <a:lt2>
        <a:srgbClr val="E7E6E6"/>
      </a:lt2>
      <a:accent1>
        <a:srgbClr val="F4AB35"/>
      </a:accent1>
      <a:accent2>
        <a:srgbClr val="4890E4"/>
      </a:accent2>
      <a:accent3>
        <a:srgbClr val="5A5A5A"/>
      </a:accent3>
      <a:accent4>
        <a:srgbClr val="23AE73"/>
      </a:accent4>
      <a:accent5>
        <a:srgbClr val="0EC1C1"/>
      </a:accent5>
      <a:accent6>
        <a:srgbClr val="CE6EC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Office Theme">
  <a:themeElements>
    <a:clrScheme name="UpGrad">
      <a:dk1>
        <a:srgbClr val="000000"/>
      </a:dk1>
      <a:lt1>
        <a:srgbClr val="FFFFFF"/>
      </a:lt1>
      <a:dk2>
        <a:srgbClr val="EE2C3C"/>
      </a:dk2>
      <a:lt2>
        <a:srgbClr val="E7E6E6"/>
      </a:lt2>
      <a:accent1>
        <a:srgbClr val="F4AB35"/>
      </a:accent1>
      <a:accent2>
        <a:srgbClr val="4890E4"/>
      </a:accent2>
      <a:accent3>
        <a:srgbClr val="5A5A5A"/>
      </a:accent3>
      <a:accent4>
        <a:srgbClr val="23AE73"/>
      </a:accent4>
      <a:accent5>
        <a:srgbClr val="0EC1C1"/>
      </a:accent5>
      <a:accent6>
        <a:srgbClr val="CE6EC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Mukesh Lal</dc:creator>
</cp:coreProperties>
</file>