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5"/>
  </p:notesMasterIdLst>
  <p:sldIdLst>
    <p:sldId id="272" r:id="rId2"/>
    <p:sldId id="267" r:id="rId3"/>
    <p:sldId id="261" r:id="rId4"/>
    <p:sldId id="263" r:id="rId5"/>
    <p:sldId id="264" r:id="rId6"/>
    <p:sldId id="269" r:id="rId7"/>
    <p:sldId id="265" r:id="rId8"/>
    <p:sldId id="270" r:id="rId9"/>
    <p:sldId id="271" r:id="rId10"/>
    <p:sldId id="259" r:id="rId11"/>
    <p:sldId id="268" r:id="rId12"/>
    <p:sldId id="257" r:id="rId13"/>
    <p:sldId id="260" r:id="rId1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1"/>
    <p:restoredTop sz="91390"/>
  </p:normalViewPr>
  <p:slideViewPr>
    <p:cSldViewPr snapToGrid="0">
      <p:cViewPr varScale="1">
        <p:scale>
          <a:sx n="126" d="100"/>
          <a:sy n="126" d="100"/>
        </p:scale>
        <p:origin x="208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606C2-88C3-AD4F-87F1-259CB0645698}" type="datetimeFigureOut">
              <a:rPr lang="en-US" smtClean="0"/>
              <a:t>10/5/22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9CC71-AFE5-1E48-9A37-5E3B69F2B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89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4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91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61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7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5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52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61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91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49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73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63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90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B97FD-4EB3-B05F-40EA-E7956B4E5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Problem Statement:</a:t>
            </a:r>
          </a:p>
          <a:p>
            <a:pPr lvl="1"/>
            <a:r>
              <a:rPr lang="en-US" dirty="0"/>
              <a:t>Given the past data of a lending company, apply the basics of data analysis and come up with meaningful conclusions about its defaulters</a:t>
            </a:r>
          </a:p>
          <a:p>
            <a:pPr marL="0" indent="0">
              <a:buNone/>
            </a:pPr>
            <a:r>
              <a:rPr lang="en-US" dirty="0"/>
              <a:t>Approach: </a:t>
            </a:r>
          </a:p>
          <a:p>
            <a:pPr lvl="1"/>
            <a:r>
              <a:rPr lang="en-US" dirty="0"/>
              <a:t>We started by Understanding the problem domain and the variables in the data. We moved onto to cleaning up the data, removing outliers, if any and formatting them. </a:t>
            </a:r>
          </a:p>
          <a:p>
            <a:pPr lvl="1"/>
            <a:r>
              <a:rPr lang="en-US" dirty="0"/>
              <a:t>For the data analysis itself, we began with univariate analysis and segmented univariate analysis to identify the driver variables. We then extended this with Bivariate analysis. 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600" dirty="0"/>
              <a:t>Note:</a:t>
            </a:r>
          </a:p>
          <a:p>
            <a:pPr lvl="1"/>
            <a:r>
              <a:rPr lang="en-US" sz="2200" dirty="0"/>
              <a:t>If the presentation is viewed via the GitHub browser, please click on “More Pages” at the end of page 5, to view all the pages &amp; conclusions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0554496-6384-2728-B1FF-6921B5DB9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24" y="630554"/>
            <a:ext cx="8543925" cy="1077020"/>
          </a:xfrm>
        </p:spPr>
        <p:txBody>
          <a:bodyPr/>
          <a:lstStyle/>
          <a:p>
            <a:r>
              <a:rPr lang="en-US" dirty="0"/>
              <a:t>Lending Club Case Study</a:t>
            </a:r>
          </a:p>
        </p:txBody>
      </p:sp>
    </p:spTree>
    <p:extLst>
      <p:ext uri="{BB962C8B-B14F-4D97-AF65-F5344CB8AC3E}">
        <p14:creationId xmlns:p14="http://schemas.microsoft.com/office/powerpoint/2010/main" val="1327548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CC8F1-92C8-2C36-7E3A-C18FEA5CB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C3110-4BBC-027D-656C-D1E2250CC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547813"/>
            <a:ext cx="8543925" cy="1881187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US" dirty="0"/>
              <a:t>The fig shows median “</a:t>
            </a:r>
            <a:r>
              <a:rPr lang="en-US" b="1" dirty="0" err="1"/>
              <a:t>loan_amnt</a:t>
            </a:r>
            <a:r>
              <a:rPr lang="en-US" dirty="0"/>
              <a:t>” across “</a:t>
            </a:r>
            <a:r>
              <a:rPr lang="en-US" b="1" dirty="0" err="1"/>
              <a:t>addr_state</a:t>
            </a:r>
            <a:r>
              <a:rPr lang="en-US" dirty="0"/>
              <a:t>” categories, segmented by “</a:t>
            </a:r>
            <a:r>
              <a:rPr lang="en-US" b="1" dirty="0" err="1"/>
              <a:t>loan_status</a:t>
            </a:r>
            <a:r>
              <a:rPr lang="en-US" dirty="0"/>
              <a:t>”</a:t>
            </a:r>
          </a:p>
          <a:p>
            <a:pPr algn="just"/>
            <a:r>
              <a:rPr lang="en-US" dirty="0"/>
              <a:t>Ex: “</a:t>
            </a:r>
            <a:r>
              <a:rPr lang="en-US" dirty="0" err="1"/>
              <a:t>loan_amnt</a:t>
            </a:r>
            <a:r>
              <a:rPr lang="en-US" dirty="0"/>
              <a:t>” in the state “WY” has the following medians:</a:t>
            </a:r>
          </a:p>
          <a:p>
            <a:pPr lvl="1" algn="just"/>
            <a:r>
              <a:rPr lang="en-US" dirty="0"/>
              <a:t>“Default” : </a:t>
            </a:r>
            <a:r>
              <a:rPr lang="en-US" b="1" dirty="0"/>
              <a:t>180000</a:t>
            </a:r>
            <a:r>
              <a:rPr lang="en-US" dirty="0"/>
              <a:t>,  “Fully Paid” :  </a:t>
            </a:r>
            <a:r>
              <a:rPr lang="en-US" b="1" dirty="0"/>
              <a:t>10375</a:t>
            </a:r>
          </a:p>
          <a:p>
            <a:pPr algn="just"/>
            <a:r>
              <a:rPr lang="en-US" dirty="0"/>
              <a:t>The data can be used as </a:t>
            </a:r>
            <a:r>
              <a:rPr lang="en-US" b="1" dirty="0"/>
              <a:t>Recommended “</a:t>
            </a:r>
            <a:r>
              <a:rPr lang="en-US" b="1" dirty="0" err="1"/>
              <a:t>loan_amnt</a:t>
            </a:r>
            <a:r>
              <a:rPr lang="en-US" b="1" dirty="0"/>
              <a:t>”</a:t>
            </a:r>
            <a:r>
              <a:rPr lang="en-US" dirty="0"/>
              <a:t> for </a:t>
            </a:r>
            <a:r>
              <a:rPr lang="en-US" b="1" dirty="0"/>
              <a:t>consideration of approval</a:t>
            </a:r>
            <a:r>
              <a:rPr lang="en-US" dirty="0"/>
              <a:t> with a certain </a:t>
            </a:r>
            <a:r>
              <a:rPr lang="en-US" b="1" dirty="0"/>
              <a:t>threshold</a:t>
            </a:r>
          </a:p>
          <a:p>
            <a:pPr algn="just"/>
            <a:r>
              <a:rPr lang="en-US" dirty="0"/>
              <a:t>Ex: For the state “WY”, the loan could be rejected if ”</a:t>
            </a:r>
            <a:r>
              <a:rPr lang="en-US" dirty="0" err="1"/>
              <a:t>loan_amnt</a:t>
            </a:r>
            <a:r>
              <a:rPr lang="en-US" dirty="0"/>
              <a:t>” is outside the 1.5 * IQR range.</a:t>
            </a:r>
          </a:p>
          <a:p>
            <a:pPr algn="just"/>
            <a:r>
              <a:rPr lang="en-US" dirty="0"/>
              <a:t># change this chart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145BFA-A2F0-F382-4DF5-24440B7AC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237" y="3429000"/>
            <a:ext cx="7883820" cy="313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336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941A2-D398-6BD5-16BD-3C981BA84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7: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D5F3F-530C-46EC-6B9F-69DDB51FF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7" y="1549244"/>
            <a:ext cx="8543925" cy="1325563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US" dirty="0"/>
              <a:t>The fig shows the “</a:t>
            </a:r>
            <a:r>
              <a:rPr lang="en-US" b="1" dirty="0" err="1"/>
              <a:t>int_rate</a:t>
            </a:r>
            <a:r>
              <a:rPr lang="en-US" dirty="0"/>
              <a:t>” across “</a:t>
            </a:r>
            <a:r>
              <a:rPr lang="en-US" b="1" dirty="0" err="1"/>
              <a:t>addr_state</a:t>
            </a:r>
            <a:r>
              <a:rPr lang="en-US" dirty="0"/>
              <a:t>” categories, segmented by “</a:t>
            </a:r>
            <a:r>
              <a:rPr lang="en-US" b="1" dirty="0" err="1"/>
              <a:t>loan_status</a:t>
            </a:r>
            <a:r>
              <a:rPr lang="en-US" dirty="0"/>
              <a:t>”</a:t>
            </a:r>
          </a:p>
          <a:p>
            <a:pPr algn="just"/>
            <a:r>
              <a:rPr lang="en-US" dirty="0"/>
              <a:t>Ex: “</a:t>
            </a:r>
            <a:r>
              <a:rPr lang="en-US" dirty="0" err="1"/>
              <a:t>int_rate</a:t>
            </a:r>
            <a:r>
              <a:rPr lang="en-US" dirty="0"/>
              <a:t>” in the state “WY” has the following medians:</a:t>
            </a:r>
          </a:p>
          <a:p>
            <a:pPr lvl="1" algn="just"/>
            <a:r>
              <a:rPr lang="en-US" dirty="0"/>
              <a:t>“Default” : </a:t>
            </a:r>
            <a:r>
              <a:rPr lang="en-US" b="1" dirty="0"/>
              <a:t>16.45</a:t>
            </a:r>
            <a:r>
              <a:rPr lang="en-US" dirty="0"/>
              <a:t>,  “Fully Paid” :  </a:t>
            </a:r>
            <a:r>
              <a:rPr lang="en-US" b="1" dirty="0"/>
              <a:t>12.61</a:t>
            </a:r>
          </a:p>
          <a:p>
            <a:pPr algn="just"/>
            <a:r>
              <a:rPr lang="en-US" dirty="0"/>
              <a:t>The company can </a:t>
            </a:r>
            <a:r>
              <a:rPr lang="en-US" b="1" dirty="0"/>
              <a:t>use this data to determine the range of “</a:t>
            </a:r>
            <a:r>
              <a:rPr lang="en-US" b="1" dirty="0" err="1"/>
              <a:t>int_rate</a:t>
            </a:r>
            <a:r>
              <a:rPr lang="en-US" b="1" dirty="0"/>
              <a:t>” for each state</a:t>
            </a:r>
            <a:r>
              <a:rPr lang="en-US" dirty="0"/>
              <a:t> and thereby </a:t>
            </a:r>
            <a:r>
              <a:rPr lang="en-US" b="1" dirty="0"/>
              <a:t>increase the overall success rate of the loans.</a:t>
            </a:r>
          </a:p>
          <a:p>
            <a:pPr algn="just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6D51DE-F590-AAE7-87D1-9880F2E47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564" y="3039186"/>
            <a:ext cx="7660871" cy="309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10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748BE-91A5-B233-406E-EDF1C41DC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Loan_amnt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D203F8-58F7-D5A3-1D66-3D7F78404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3998" y="2083690"/>
            <a:ext cx="5857681" cy="227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22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1569E-6542-9787-FD4D-65F652857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Int_rate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CA6EC1-B2F6-9EAA-0618-10DF21A5B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0167" y="2348869"/>
            <a:ext cx="7538317" cy="292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5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6427DA3-4F5B-23BB-32EC-9EE25EBF4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44" y="898894"/>
            <a:ext cx="8543925" cy="1077020"/>
          </a:xfrm>
        </p:spPr>
        <p:txBody>
          <a:bodyPr/>
          <a:lstStyle/>
          <a:p>
            <a:r>
              <a:rPr lang="en-US" dirty="0"/>
              <a:t>Conclusion 1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FF1BF7-4939-F1C0-F776-656E4923C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44" y="1975914"/>
            <a:ext cx="3560115" cy="3703945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“</a:t>
            </a:r>
            <a:r>
              <a:rPr lang="en-US" sz="1800" b="1" dirty="0"/>
              <a:t>term</a:t>
            </a:r>
            <a:r>
              <a:rPr lang="en-US" sz="1800" dirty="0"/>
              <a:t>” is a strong driver variable of default</a:t>
            </a:r>
          </a:p>
          <a:p>
            <a:pPr algn="just"/>
            <a:r>
              <a:rPr lang="en-US" sz="1800" b="1" dirty="0"/>
              <a:t>At least 1 out of 4 loans</a:t>
            </a:r>
            <a:r>
              <a:rPr lang="en-US" sz="1800" dirty="0"/>
              <a:t> (25%) in “60 months” end up defaulting</a:t>
            </a:r>
          </a:p>
          <a:p>
            <a:pPr algn="just"/>
            <a:r>
              <a:rPr lang="en-US" sz="1800" dirty="0"/>
              <a:t>This helps the company to manage their portfolio by </a:t>
            </a:r>
            <a:r>
              <a:rPr lang="en-US" sz="1800" b="1" dirty="0"/>
              <a:t>not allocating a high number of loans </a:t>
            </a:r>
            <a:r>
              <a:rPr lang="en-US" sz="1800" dirty="0"/>
              <a:t>in the high risk </a:t>
            </a:r>
            <a:r>
              <a:rPr lang="en-US" sz="1800" b="1" dirty="0"/>
              <a:t>“60 month” </a:t>
            </a:r>
            <a:r>
              <a:rPr lang="en-US" sz="1800" dirty="0"/>
              <a:t>category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7D17A6-5F3C-F9B4-67DE-847E290D8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203" y="1897277"/>
            <a:ext cx="4636566" cy="306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493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6427DA3-4F5B-23BB-32EC-9EE25EBF4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44" y="898894"/>
            <a:ext cx="8543925" cy="1077020"/>
          </a:xfrm>
        </p:spPr>
        <p:txBody>
          <a:bodyPr/>
          <a:lstStyle/>
          <a:p>
            <a:r>
              <a:rPr lang="en-US" dirty="0"/>
              <a:t>Conclusion 2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FF1BF7-4939-F1C0-F776-656E4923C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44" y="1844500"/>
            <a:ext cx="8904276" cy="1077020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US" dirty="0"/>
              <a:t>“</a:t>
            </a:r>
            <a:r>
              <a:rPr lang="en-US" b="1" dirty="0"/>
              <a:t>purpose</a:t>
            </a:r>
            <a:r>
              <a:rPr lang="en-US" dirty="0"/>
              <a:t>” is a strong driver variable of default</a:t>
            </a:r>
          </a:p>
          <a:p>
            <a:pPr algn="just"/>
            <a:r>
              <a:rPr lang="en-US" dirty="0"/>
              <a:t>Ex: at least </a:t>
            </a:r>
            <a:r>
              <a:rPr lang="en-US" b="1" dirty="0"/>
              <a:t>1 out of 4 loans </a:t>
            </a:r>
            <a:r>
              <a:rPr lang="en-US" dirty="0"/>
              <a:t>(&gt;25%) in “</a:t>
            </a:r>
            <a:r>
              <a:rPr lang="en-US" b="1" dirty="0"/>
              <a:t>small business</a:t>
            </a:r>
            <a:r>
              <a:rPr lang="en-US" dirty="0"/>
              <a:t>” end up defaulting</a:t>
            </a:r>
          </a:p>
          <a:p>
            <a:pPr algn="just"/>
            <a:r>
              <a:rPr lang="en-US" dirty="0"/>
              <a:t>This helps the company to manage their portfolio by </a:t>
            </a:r>
            <a:r>
              <a:rPr lang="en-US" b="1" dirty="0"/>
              <a:t>not allocating a high number of loans in the high risk “purpose” categories </a:t>
            </a:r>
            <a:r>
              <a:rPr lang="en-US" dirty="0"/>
              <a:t>like</a:t>
            </a:r>
            <a:r>
              <a:rPr lang="en-US" b="1" dirty="0"/>
              <a:t> “small business”, “renewable energy”.</a:t>
            </a:r>
          </a:p>
          <a:p>
            <a:pPr algn="just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2B042D-B4CF-1F38-8E39-D533FCAE8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806" y="2938006"/>
            <a:ext cx="7299314" cy="342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944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6427DA3-4F5B-23BB-32EC-9EE25EBF4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44" y="898894"/>
            <a:ext cx="8543925" cy="1077020"/>
          </a:xfrm>
        </p:spPr>
        <p:txBody>
          <a:bodyPr/>
          <a:lstStyle/>
          <a:p>
            <a:r>
              <a:rPr lang="en-US" dirty="0"/>
              <a:t>Conclusion 3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FF1BF7-4939-F1C0-F776-656E4923C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45" y="1844500"/>
            <a:ext cx="8543924" cy="1077020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US" dirty="0"/>
              <a:t>“</a:t>
            </a:r>
            <a:r>
              <a:rPr lang="en-US" b="1" dirty="0"/>
              <a:t>grade</a:t>
            </a:r>
            <a:r>
              <a:rPr lang="en-US" dirty="0"/>
              <a:t>” is a strong driver variable of default</a:t>
            </a:r>
          </a:p>
          <a:p>
            <a:pPr algn="just"/>
            <a:r>
              <a:rPr lang="en-US" dirty="0"/>
              <a:t>Ex: </a:t>
            </a:r>
            <a:r>
              <a:rPr lang="en-US" b="1" dirty="0"/>
              <a:t>more than 30% of loans in grade G &amp; F </a:t>
            </a:r>
            <a:r>
              <a:rPr lang="en-US" dirty="0"/>
              <a:t>end up defaulting</a:t>
            </a:r>
          </a:p>
          <a:p>
            <a:pPr algn="just"/>
            <a:r>
              <a:rPr lang="en-US" dirty="0"/>
              <a:t>This helps the company to manage their portfolio by </a:t>
            </a:r>
            <a:r>
              <a:rPr lang="en-US" b="1" dirty="0"/>
              <a:t>not allocating a high number of loans in the high risk “grade” categories </a:t>
            </a:r>
            <a:r>
              <a:rPr lang="en-US" dirty="0"/>
              <a:t>like</a:t>
            </a:r>
            <a:r>
              <a:rPr lang="en-US" b="1" dirty="0"/>
              <a:t> “G”, “F”</a:t>
            </a:r>
          </a:p>
          <a:p>
            <a:pPr algn="just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979EA1-D14F-33E4-CA39-93BC1E211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75" y="3022921"/>
            <a:ext cx="8275649" cy="341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690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6427DA3-4F5B-23BB-32EC-9EE25EBF4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44" y="898894"/>
            <a:ext cx="8543925" cy="1077020"/>
          </a:xfrm>
        </p:spPr>
        <p:txBody>
          <a:bodyPr/>
          <a:lstStyle/>
          <a:p>
            <a:r>
              <a:rPr lang="en-US" dirty="0"/>
              <a:t>Conclusion 4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FF1BF7-4939-F1C0-F776-656E4923C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44" y="1844498"/>
            <a:ext cx="8121955" cy="1077021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“</a:t>
            </a:r>
            <a:r>
              <a:rPr lang="en-US" b="1" dirty="0" err="1"/>
              <a:t>sub_grade</a:t>
            </a:r>
            <a:r>
              <a:rPr lang="en-US" dirty="0"/>
              <a:t>” is a strong variable of default</a:t>
            </a:r>
          </a:p>
          <a:p>
            <a:r>
              <a:rPr lang="en-US" dirty="0"/>
              <a:t>Ex: </a:t>
            </a:r>
            <a:r>
              <a:rPr lang="en-US" b="1" dirty="0"/>
              <a:t>more than 40% of loans</a:t>
            </a:r>
            <a:r>
              <a:rPr lang="en-US" dirty="0"/>
              <a:t> in “F5” &amp; “G5” end up </a:t>
            </a:r>
            <a:r>
              <a:rPr lang="en-US" b="1" dirty="0"/>
              <a:t>defaulting</a:t>
            </a:r>
          </a:p>
          <a:p>
            <a:r>
              <a:rPr lang="en-US" dirty="0"/>
              <a:t>This helps the company to manage their portfolio by </a:t>
            </a:r>
            <a:r>
              <a:rPr lang="en-US" b="1" dirty="0"/>
              <a:t>not allocating a high number of loans in such  high risk “</a:t>
            </a:r>
            <a:r>
              <a:rPr lang="en-US" b="1" dirty="0" err="1"/>
              <a:t>sub_grade</a:t>
            </a:r>
            <a:r>
              <a:rPr lang="en-US" b="1" dirty="0"/>
              <a:t>” categories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0E44A5-A763-A450-10A2-D8DE44051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3111126"/>
            <a:ext cx="7772400" cy="321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64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E5D78-A03B-6DF4-0CFA-791599C46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34B6-93FE-191E-7C47-0A90C48F3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1090295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“</a:t>
            </a:r>
            <a:r>
              <a:rPr lang="en-US" b="1" dirty="0" err="1"/>
              <a:t>addr_state</a:t>
            </a:r>
            <a:r>
              <a:rPr lang="en-US" dirty="0"/>
              <a:t>” is a strong variable of default</a:t>
            </a:r>
          </a:p>
          <a:p>
            <a:r>
              <a:rPr lang="en-US" dirty="0"/>
              <a:t>Ex: </a:t>
            </a:r>
            <a:r>
              <a:rPr lang="en-US" b="1" dirty="0"/>
              <a:t>more than 20% of loans</a:t>
            </a:r>
            <a:r>
              <a:rPr lang="en-US" dirty="0"/>
              <a:t> in “NV” &amp; “AK” end up </a:t>
            </a:r>
            <a:r>
              <a:rPr lang="en-US" b="1" dirty="0"/>
              <a:t>defaulting</a:t>
            </a:r>
          </a:p>
          <a:p>
            <a:r>
              <a:rPr lang="en-US" dirty="0"/>
              <a:t>This helps the company to manage their portfolio by </a:t>
            </a:r>
            <a:r>
              <a:rPr lang="en-US" b="1" dirty="0"/>
              <a:t>not allocating a high number of loans in such  high risk “</a:t>
            </a:r>
            <a:r>
              <a:rPr lang="en-US" b="1" dirty="0" err="1"/>
              <a:t>addr_state</a:t>
            </a:r>
            <a:r>
              <a:rPr lang="en-US" b="1" dirty="0"/>
              <a:t>” categories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D884B-F43D-D2A7-F5E5-E4DAC78C1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40" y="3050855"/>
            <a:ext cx="8046720" cy="339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694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6427DA3-4F5B-23BB-32EC-9EE25EBF4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44" y="898894"/>
            <a:ext cx="8543925" cy="1077020"/>
          </a:xfrm>
        </p:spPr>
        <p:txBody>
          <a:bodyPr/>
          <a:lstStyle/>
          <a:p>
            <a:r>
              <a:rPr lang="en-US" dirty="0"/>
              <a:t>Conclusion 6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FF1BF7-4939-F1C0-F776-656E4923C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44" y="1975914"/>
            <a:ext cx="3946195" cy="3601926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US" b="1" dirty="0"/>
              <a:t>Business Driven Metric – EMI_BURDEN</a:t>
            </a:r>
          </a:p>
          <a:p>
            <a:pPr algn="just"/>
            <a:r>
              <a:rPr lang="en-US" dirty="0"/>
              <a:t>Defined as the ratio of “annual_inc” to “installment”. It tries to quantify the ability to handle the burden of installments.</a:t>
            </a:r>
          </a:p>
          <a:p>
            <a:pPr algn="just"/>
            <a:r>
              <a:rPr lang="en-US" dirty="0"/>
              <a:t>The medians of the calculated emi_burden are ”</a:t>
            </a:r>
            <a:r>
              <a:rPr lang="en-US" b="1" dirty="0"/>
              <a:t>175</a:t>
            </a:r>
            <a:r>
              <a:rPr lang="en-US" dirty="0"/>
              <a:t>” &amp; “</a:t>
            </a:r>
            <a:r>
              <a:rPr lang="en-US" b="1" dirty="0"/>
              <a:t>200</a:t>
            </a:r>
            <a:r>
              <a:rPr lang="en-US" dirty="0"/>
              <a:t>” for “Charged Off &amp; “Fully Paid” respectively.</a:t>
            </a:r>
          </a:p>
          <a:p>
            <a:pPr algn="just"/>
            <a:r>
              <a:rPr lang="en-US" dirty="0"/>
              <a:t>Fully paid loans </a:t>
            </a:r>
            <a:r>
              <a:rPr lang="en-US" b="1" dirty="0"/>
              <a:t>have much higher emi_burden</a:t>
            </a:r>
            <a:r>
              <a:rPr lang="en-US" dirty="0"/>
              <a:t> values than that of defaults </a:t>
            </a:r>
          </a:p>
          <a:p>
            <a:pPr algn="just"/>
            <a:r>
              <a:rPr lang="en-US" dirty="0"/>
              <a:t>This derived metric helps in predicting defaults at the time of approval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b="1" dirty="0"/>
              <a:t>Note</a:t>
            </a:r>
            <a:r>
              <a:rPr lang="en-US" dirty="0"/>
              <a:t>: The metric must be used with caution. An increase/decrease in “</a:t>
            </a:r>
            <a:r>
              <a:rPr lang="en-US" dirty="0" err="1"/>
              <a:t>annual_inc</a:t>
            </a:r>
            <a:r>
              <a:rPr lang="en-US" dirty="0"/>
              <a:t>” during the term can greatly affect its importance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F53E7C-910A-C149-2EF3-0121956C0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806" y="2080260"/>
            <a:ext cx="4445000" cy="296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729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A6531-678D-CA41-EFA9-21055F7D8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BB2D0B-7BD6-1252-EDA8-560837D4BA38}"/>
              </a:ext>
            </a:extLst>
          </p:cNvPr>
          <p:cNvSpPr txBox="1"/>
          <p:nvPr/>
        </p:nvSpPr>
        <p:spPr>
          <a:xfrm>
            <a:off x="681037" y="1505357"/>
            <a:ext cx="85439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Defaulters have significantly higher “</a:t>
            </a:r>
            <a:r>
              <a:rPr lang="en-US" b="1" dirty="0" err="1"/>
              <a:t>loan_amnt</a:t>
            </a:r>
            <a:r>
              <a:rPr lang="en-US" dirty="0"/>
              <a:t>” for “purpose” – “</a:t>
            </a:r>
            <a:r>
              <a:rPr lang="en-US" dirty="0" err="1"/>
              <a:t>small_business</a:t>
            </a:r>
            <a:r>
              <a:rPr lang="en-US" dirty="0"/>
              <a:t>”, “</a:t>
            </a:r>
            <a:r>
              <a:rPr lang="en-US" dirty="0" err="1"/>
              <a:t>credit_card</a:t>
            </a:r>
            <a:r>
              <a:rPr lang="en-US" dirty="0"/>
              <a:t>”, “</a:t>
            </a:r>
            <a:r>
              <a:rPr lang="en-US" dirty="0" err="1"/>
              <a:t>renewable_energy</a:t>
            </a:r>
            <a:r>
              <a:rPr lang="en-US" dirty="0"/>
              <a:t>”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helps the company to manage their portfolio by </a:t>
            </a:r>
            <a:r>
              <a:rPr lang="en-US" b="1" dirty="0"/>
              <a:t>not approving loans of higher “</a:t>
            </a:r>
            <a:r>
              <a:rPr lang="en-US" b="1" dirty="0" err="1"/>
              <a:t>loan_amnt</a:t>
            </a:r>
            <a:r>
              <a:rPr lang="en-US" b="1" dirty="0"/>
              <a:t>” among such categories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BA3DFC1-5CEF-287F-B6BF-71EDDB678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199" y="2949573"/>
            <a:ext cx="67056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498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864C7-441F-D004-7908-54C6A91E5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8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165D37F-02B9-EA4D-ACA1-A47B885F0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595121"/>
            <a:ext cx="8543925" cy="112776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000" dirty="0"/>
              <a:t>Among loans in grade “G”, “defaulters” have </a:t>
            </a:r>
            <a:r>
              <a:rPr lang="en-US" sz="2000" b="1" dirty="0"/>
              <a:t>significantly lesser “annual_inc”</a:t>
            </a:r>
            <a:r>
              <a:rPr lang="en-US" sz="2000" dirty="0"/>
              <a:t> compared to the ones who have “Fully Paid”</a:t>
            </a:r>
          </a:p>
          <a:p>
            <a:pPr algn="just"/>
            <a:r>
              <a:rPr lang="en-US" sz="2000" dirty="0"/>
              <a:t>This potentially means that the </a:t>
            </a:r>
            <a:r>
              <a:rPr lang="en-US" sz="2000" b="1" dirty="0"/>
              <a:t>company must consider higher values of “annual_inc”</a:t>
            </a:r>
            <a:r>
              <a:rPr lang="en-US" sz="2000" dirty="0"/>
              <a:t> for approval of loans among applicants of grade “G”</a:t>
            </a:r>
          </a:p>
          <a:p>
            <a:pPr algn="just"/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002981-2063-DD5E-F2FF-4F0FCB278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840" y="2845550"/>
            <a:ext cx="5699760" cy="364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725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3566</TotalTime>
  <Words>850</Words>
  <Application>Microsoft Macintosh PowerPoint</Application>
  <PresentationFormat>A4 Paper (210x297 mm)</PresentationFormat>
  <Paragraphs>57</Paragraphs>
  <Slides>13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Lending Club Case Study</vt:lpstr>
      <vt:lpstr>Conclusion 1</vt:lpstr>
      <vt:lpstr>Conclusion 2</vt:lpstr>
      <vt:lpstr>Conclusion 3</vt:lpstr>
      <vt:lpstr>Conclusion 4</vt:lpstr>
      <vt:lpstr>Conclusion 5</vt:lpstr>
      <vt:lpstr>Conclusion 6</vt:lpstr>
      <vt:lpstr>Conclusion 7</vt:lpstr>
      <vt:lpstr>Conclusion 8</vt:lpstr>
      <vt:lpstr>Conclusion 6</vt:lpstr>
      <vt:lpstr>Conclusion 7:</vt:lpstr>
      <vt:lpstr>Loan_amnt</vt:lpstr>
      <vt:lpstr>Int_rate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Amburey, Krishnaji Rao</dc:creator>
  <cp:lastModifiedBy>Amburey, Krishnaji Rao</cp:lastModifiedBy>
  <cp:revision>98</cp:revision>
  <dcterms:created xsi:type="dcterms:W3CDTF">2022-10-03T05:30:38Z</dcterms:created>
  <dcterms:modified xsi:type="dcterms:W3CDTF">2022-10-05T16:57:32Z</dcterms:modified>
</cp:coreProperties>
</file>