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7" r:id="rId2"/>
    <p:sldId id="261" r:id="rId3"/>
    <p:sldId id="263" r:id="rId4"/>
    <p:sldId id="264" r:id="rId5"/>
    <p:sldId id="269" r:id="rId6"/>
    <p:sldId id="265" r:id="rId7"/>
    <p:sldId id="270" r:id="rId8"/>
    <p:sldId id="259" r:id="rId9"/>
    <p:sldId id="268" r:id="rId10"/>
    <p:sldId id="257" r:id="rId11"/>
    <p:sldId id="260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1390"/>
  </p:normalViewPr>
  <p:slideViewPr>
    <p:cSldViewPr snapToGrid="0">
      <p:cViewPr varScale="1">
        <p:scale>
          <a:sx n="126" d="100"/>
          <a:sy n="12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“</a:t>
            </a:r>
            <a:r>
              <a:rPr lang="en-US" sz="1800" b="1" dirty="0"/>
              <a:t>term</a:t>
            </a:r>
            <a:r>
              <a:rPr lang="en-US" sz="1800" dirty="0"/>
              <a:t>” is a strong driver variables of default</a:t>
            </a:r>
          </a:p>
          <a:p>
            <a:pPr algn="just"/>
            <a:r>
              <a:rPr lang="en-US" sz="1800" b="1" dirty="0"/>
              <a:t>At least 1 out of 4 loans</a:t>
            </a:r>
            <a:r>
              <a:rPr lang="en-US" sz="1800" dirty="0"/>
              <a:t> (25%) in “60 months” end up defaulting</a:t>
            </a:r>
          </a:p>
          <a:p>
            <a:pPr algn="just"/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7A01-33CA-AC68-9276-3F7B1E9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17" y="1910782"/>
            <a:ext cx="4724094" cy="29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6D78D-0AC0-08DE-C31D-D7F3955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6" y="3160354"/>
            <a:ext cx="6835053" cy="31187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purpose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</a:t>
            </a:r>
            <a:r>
              <a:rPr lang="en-US" b="1" dirty="0"/>
              <a:t>small business</a:t>
            </a:r>
            <a:r>
              <a:rPr lang="en-US" dirty="0"/>
              <a:t>” 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b="1" dirty="0"/>
              <a:t>grade</a:t>
            </a:r>
            <a:r>
              <a:rPr lang="en-US" dirty="0"/>
              <a:t>” is a strong driver variable of default</a:t>
            </a:r>
          </a:p>
          <a:p>
            <a:pPr algn="just"/>
            <a:r>
              <a:rPr lang="en-US" dirty="0"/>
              <a:t>Ex: </a:t>
            </a:r>
            <a:r>
              <a:rPr lang="en-US" b="1" dirty="0"/>
              <a:t>more than 30% of loans in grade G &amp; F </a:t>
            </a:r>
            <a:r>
              <a:rPr lang="en-US" dirty="0"/>
              <a:t>end up defaulting</a:t>
            </a:r>
          </a:p>
          <a:p>
            <a:pPr algn="just"/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pPr algn="just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90DF0-B02E-7911-C754-99631D6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4" y="3088640"/>
            <a:ext cx="8312724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sub_grade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76326-7355-8154-A0AF-CE839A4B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5" y="3140814"/>
            <a:ext cx="8121954" cy="32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D78-A03B-6DF4-0CFA-791599C4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34B6-93FE-191E-7C47-0A90C48F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09029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 err="1"/>
              <a:t>addr_state</a:t>
            </a:r>
            <a:r>
              <a:rPr lang="en-US" dirty="0"/>
              <a:t>” is a strong variable of default</a:t>
            </a:r>
          </a:p>
          <a:p>
            <a:r>
              <a:rPr lang="en-US" dirty="0"/>
              <a:t>Ex: </a:t>
            </a:r>
            <a:r>
              <a:rPr lang="en-US" b="1" dirty="0"/>
              <a:t>more than 20% of loans</a:t>
            </a:r>
            <a:r>
              <a:rPr lang="en-US" dirty="0"/>
              <a:t> in “NV” &amp; “AK”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addr_state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8E503-C1EB-B9A0-D7F7-5E37B8CC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50855"/>
            <a:ext cx="7772400" cy="32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946195" cy="394670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Business Driven Metric – EMI_BURDEN</a:t>
            </a:r>
          </a:p>
          <a:p>
            <a:pPr algn="just"/>
            <a:r>
              <a:rPr lang="en-US" dirty="0"/>
              <a:t>The medians of the calculated emi_burden are ”</a:t>
            </a:r>
            <a:r>
              <a:rPr lang="en-US" b="1" dirty="0"/>
              <a:t>173</a:t>
            </a:r>
            <a:r>
              <a:rPr lang="en-US" dirty="0"/>
              <a:t>” &amp; “</a:t>
            </a:r>
            <a:r>
              <a:rPr lang="en-US" b="1" dirty="0"/>
              <a:t>205</a:t>
            </a:r>
            <a:r>
              <a:rPr lang="en-US" dirty="0"/>
              <a:t>” for “Charged Off &amp; “Fully Paid” respectively.</a:t>
            </a:r>
          </a:p>
          <a:p>
            <a:pPr algn="just"/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pPr algn="just"/>
            <a:r>
              <a:rPr lang="en-US" dirty="0"/>
              <a:t>This derived metric helps in predicting defaults at the time of approval</a:t>
            </a:r>
          </a:p>
          <a:p>
            <a:pPr algn="just"/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40370-F5C2-3F72-3894-E7A213F9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330154"/>
            <a:ext cx="4291708" cy="2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6531-678D-CA41-EFA9-21055F7D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9BAECB-EB7A-E120-44C1-F4C10E59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40" y="2829084"/>
            <a:ext cx="6705600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B2D0B-7BD6-1252-EDA8-560837D4BA38}"/>
              </a:ext>
            </a:extLst>
          </p:cNvPr>
          <p:cNvSpPr txBox="1"/>
          <p:nvPr/>
        </p:nvSpPr>
        <p:spPr>
          <a:xfrm>
            <a:off x="681037" y="1505357"/>
            <a:ext cx="8543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 have significantly higher “</a:t>
            </a:r>
            <a:r>
              <a:rPr lang="en-US" b="1" dirty="0" err="1"/>
              <a:t>loan_amnt</a:t>
            </a:r>
            <a:r>
              <a:rPr lang="en-US" dirty="0"/>
              <a:t>” for “purpose” – “</a:t>
            </a:r>
            <a:r>
              <a:rPr lang="en-US" dirty="0" err="1"/>
              <a:t>small_business</a:t>
            </a:r>
            <a:r>
              <a:rPr lang="en-US" dirty="0"/>
              <a:t>”, “</a:t>
            </a:r>
            <a:r>
              <a:rPr lang="en-US" dirty="0" err="1"/>
              <a:t>credit_card</a:t>
            </a:r>
            <a:r>
              <a:rPr lang="en-US" dirty="0"/>
              <a:t>”, “</a:t>
            </a:r>
            <a:r>
              <a:rPr lang="en-US" dirty="0" err="1"/>
              <a:t>renewable_energy</a:t>
            </a:r>
            <a:r>
              <a:rPr lang="en-US" dirty="0"/>
              <a:t>”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the company to manage their portfolio by </a:t>
            </a:r>
            <a:r>
              <a:rPr lang="en-US" b="1" dirty="0"/>
              <a:t>not approving loans of higher “</a:t>
            </a:r>
            <a:r>
              <a:rPr lang="en-US" b="1" dirty="0" err="1"/>
              <a:t>loan_amnt</a:t>
            </a:r>
            <a:r>
              <a:rPr lang="en-US" b="1" dirty="0"/>
              <a:t>” among </a:t>
            </a:r>
            <a:r>
              <a:rPr lang="en-US" b="1"/>
              <a:t>such categories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349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median “</a:t>
            </a:r>
            <a:r>
              <a:rPr lang="en-US" b="1" dirty="0" err="1"/>
              <a:t>loan_amnt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180000</a:t>
            </a:r>
            <a:r>
              <a:rPr lang="en-US" dirty="0"/>
              <a:t>,  “Fully Paid” :  </a:t>
            </a:r>
            <a:r>
              <a:rPr lang="en-US" b="1" dirty="0"/>
              <a:t>10375</a:t>
            </a:r>
          </a:p>
          <a:p>
            <a:pPr algn="just"/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</a:t>
            </a:r>
            <a:r>
              <a:rPr lang="en-US" b="1" dirty="0"/>
              <a:t>threshold</a:t>
            </a:r>
          </a:p>
          <a:p>
            <a:pPr algn="just"/>
            <a:r>
              <a:rPr lang="en-US" dirty="0"/>
              <a:t>Ex: For the state “WY”, the loan could be rejected if ”</a:t>
            </a:r>
            <a:r>
              <a:rPr lang="en-US" dirty="0" err="1"/>
              <a:t>loan_amnt</a:t>
            </a:r>
            <a:r>
              <a:rPr lang="en-US" dirty="0"/>
              <a:t>” is outside the 1.5 * IQR range.</a:t>
            </a:r>
          </a:p>
          <a:p>
            <a:pPr algn="just"/>
            <a:r>
              <a:rPr lang="en-US" dirty="0"/>
              <a:t># change this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3255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the “</a:t>
            </a:r>
            <a:r>
              <a:rPr lang="en-US" b="1" dirty="0" err="1"/>
              <a:t>int_rate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16.45</a:t>
            </a:r>
            <a:r>
              <a:rPr lang="en-US" dirty="0"/>
              <a:t>,  “Fully Paid” :  </a:t>
            </a:r>
            <a:r>
              <a:rPr lang="en-US" b="1" dirty="0"/>
              <a:t>12.61</a:t>
            </a:r>
          </a:p>
          <a:p>
            <a:pPr algn="just"/>
            <a:r>
              <a:rPr lang="en-US" dirty="0"/>
              <a:t>The company can </a:t>
            </a:r>
            <a:r>
              <a:rPr lang="en-US" b="1" dirty="0"/>
              <a:t>use this data to determine the range of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4" y="3039186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3355</TotalTime>
  <Words>639</Words>
  <Application>Microsoft Macintosh PowerPoint</Application>
  <PresentationFormat>A4 Paper (210x297 mm)</PresentationFormat>
  <Paragraphs>43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Conclusion 1</vt:lpstr>
      <vt:lpstr>Conclusion 2</vt:lpstr>
      <vt:lpstr>Conclusion 3</vt:lpstr>
      <vt:lpstr>Conclusion 4</vt:lpstr>
      <vt:lpstr>Conclusion 5</vt:lpstr>
      <vt:lpstr>Conclusion 6</vt:lpstr>
      <vt:lpstr>Conclusion 7</vt:lpstr>
      <vt:lpstr>Conclusion 6</vt:lpstr>
      <vt:lpstr>Conclusion 7: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76</cp:revision>
  <dcterms:created xsi:type="dcterms:W3CDTF">2022-10-03T05:30:38Z</dcterms:created>
  <dcterms:modified xsi:type="dcterms:W3CDTF">2022-10-05T13:25:46Z</dcterms:modified>
</cp:coreProperties>
</file>