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67" r:id="rId5"/>
    <p:sldId id="261" r:id="rId6"/>
    <p:sldId id="263" r:id="rId7"/>
    <p:sldId id="264" r:id="rId8"/>
    <p:sldId id="265" r:id="rId9"/>
    <p:sldId id="258" r:id="rId10"/>
    <p:sldId id="259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/>
    <p:restoredTop sz="91369"/>
  </p:normalViewPr>
  <p:slideViewPr>
    <p:cSldViewPr snapToGrid="0">
      <p:cViewPr varScale="1">
        <p:scale>
          <a:sx n="126" d="100"/>
          <a:sy n="12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717-B5F6-91AD-1632-74C23C72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76A3-04D1-F55B-A30A-4AE49FD2F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498"/>
            <a:ext cx="3119374" cy="37039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fig shows the chances of default across the “term” categories</a:t>
            </a:r>
          </a:p>
          <a:p>
            <a:r>
              <a:rPr lang="en-US" dirty="0"/>
              <a:t>For Ex: at least 1 out of 4 loans (&gt;25%) in “60 months” end up defaulting</a:t>
            </a:r>
          </a:p>
          <a:p>
            <a:r>
              <a:rPr lang="en-US" dirty="0"/>
              <a:t>This helps the company to manage their portfolio by not allocating a high number of loans in the high risk “term” categories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7A01-33CA-AC68-9276-3F7B1E9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62" y="1975914"/>
            <a:ext cx="4724094" cy="29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6D78D-0AC0-08DE-C31D-D7F3955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07" y="3550920"/>
            <a:ext cx="6076470" cy="27726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9"/>
            <a:ext cx="8975396" cy="15845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fig shows the chances of default across the “purpose” categories</a:t>
            </a:r>
          </a:p>
          <a:p>
            <a:r>
              <a:rPr lang="en-US" dirty="0"/>
              <a:t>For Ex: at least 1 out of 4 loans (&gt;25%) in “small business” end up defaulting</a:t>
            </a:r>
          </a:p>
          <a:p>
            <a:r>
              <a:rPr lang="en-US" dirty="0"/>
              <a:t>This helps the company to manage their portfolio by not allocating a high number of loans in the high risk “purpose” categories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499"/>
            <a:ext cx="8543924" cy="14778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fig shows the chances of default across the “grade” categories</a:t>
            </a:r>
          </a:p>
          <a:p>
            <a:r>
              <a:rPr lang="en-US" dirty="0"/>
              <a:t>For Ex: more than 30% of loans in grade G end up in defaulting</a:t>
            </a:r>
          </a:p>
          <a:p>
            <a:r>
              <a:rPr lang="en-US" dirty="0"/>
              <a:t>This helps the company to manage their portfolio by not allocating a high number of loans in the high risk “grade” categories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90DF0-B02E-7911-C754-99631D6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08" y="3535680"/>
            <a:ext cx="6315075" cy="25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241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fig shows the chances of default across the “</a:t>
            </a:r>
            <a:r>
              <a:rPr lang="en-US" dirty="0" err="1"/>
              <a:t>sub_grade</a:t>
            </a:r>
            <a:r>
              <a:rPr lang="en-US" dirty="0"/>
              <a:t>” categories</a:t>
            </a:r>
          </a:p>
          <a:p>
            <a:r>
              <a:rPr lang="en-US" dirty="0"/>
              <a:t>For Ex: more than 40% of loans in </a:t>
            </a:r>
            <a:r>
              <a:rPr lang="en-US" dirty="0" err="1"/>
              <a:t>sub_grade</a:t>
            </a:r>
            <a:r>
              <a:rPr lang="en-US" dirty="0"/>
              <a:t> F5 &amp; G5 end up in defaulting</a:t>
            </a:r>
          </a:p>
          <a:p>
            <a:r>
              <a:rPr lang="en-US" dirty="0"/>
              <a:t>This helps the company to manage their portfolio by not allocating a high number of loans in the high risk “</a:t>
            </a:r>
            <a:r>
              <a:rPr lang="en-US" dirty="0" err="1"/>
              <a:t>sub_grade</a:t>
            </a:r>
            <a:r>
              <a:rPr lang="en-US" dirty="0"/>
              <a:t>” categories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6326-7355-8154-A0AF-CE839A4B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086099"/>
            <a:ext cx="6812072" cy="27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9"/>
            <a:ext cx="8426755" cy="210774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Business Driven Metric – EMI_BURDEN</a:t>
            </a:r>
          </a:p>
          <a:p>
            <a:r>
              <a:rPr lang="en-US" dirty="0"/>
              <a:t>The medians of the calculated </a:t>
            </a:r>
            <a:r>
              <a:rPr lang="en-US" dirty="0" err="1"/>
              <a:t>emi_burden</a:t>
            </a:r>
            <a:r>
              <a:rPr lang="en-US" dirty="0"/>
              <a:t> are ”173” &amp; “205” for “Charged Off &amp; “Fully Paid” respectively.</a:t>
            </a:r>
          </a:p>
          <a:p>
            <a:r>
              <a:rPr lang="en-US" dirty="0"/>
              <a:t>Fully paid loans have much higher </a:t>
            </a:r>
            <a:r>
              <a:rPr lang="en-US" dirty="0" err="1"/>
              <a:t>emi_burden</a:t>
            </a:r>
            <a:r>
              <a:rPr lang="en-US" dirty="0"/>
              <a:t> values than that of defaults </a:t>
            </a:r>
          </a:p>
          <a:p>
            <a:r>
              <a:rPr lang="en-US" dirty="0"/>
              <a:t>The derived metric helps in predicting defaults at the time of approval</a:t>
            </a:r>
          </a:p>
          <a:p>
            <a:r>
              <a:rPr lang="en-US" dirty="0"/>
              <a:t>Note: The metric must be used with caution. An increase/decrease in </a:t>
            </a:r>
            <a:r>
              <a:rPr lang="en-US" dirty="0" err="1"/>
              <a:t>annual_inc</a:t>
            </a:r>
            <a:r>
              <a:rPr lang="en-US" dirty="0"/>
              <a:t> during the term can greatly affect its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40370-F5C2-3F72-3894-E7A213F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40" y="4053841"/>
            <a:ext cx="3455489" cy="21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1C4-56D0-735C-0FB9-B5B40097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r>
              <a:rPr lang="en-US" dirty="0"/>
              <a:t>/</a:t>
            </a:r>
            <a:r>
              <a:rPr lang="en-US" dirty="0" err="1"/>
              <a:t>int_rate</a:t>
            </a:r>
            <a:r>
              <a:rPr lang="en-US" dirty="0"/>
              <a:t> across </a:t>
            </a:r>
            <a:r>
              <a:rPr lang="en-US" dirty="0" err="1"/>
              <a:t>addr_state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688CC-CC5A-ADF9-1C05-8A91457D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74" y="1675958"/>
            <a:ext cx="6192098" cy="245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B1FB4-AC29-C825-B70C-BE13A80D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49" y="3429002"/>
            <a:ext cx="6315075" cy="25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338</Words>
  <Application>Microsoft Macintosh PowerPoint</Application>
  <PresentationFormat>A4 Paper (210x297 mm)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Loan_amnt</vt:lpstr>
      <vt:lpstr>Int_rate</vt:lpstr>
      <vt:lpstr>Conclusion</vt:lpstr>
      <vt:lpstr>Conclusion</vt:lpstr>
      <vt:lpstr>Conclusion</vt:lpstr>
      <vt:lpstr>Conclusion</vt:lpstr>
      <vt:lpstr>Conclusion</vt:lpstr>
      <vt:lpstr>Loan_amnt/int_rate across addr_state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17</cp:revision>
  <dcterms:created xsi:type="dcterms:W3CDTF">2022-10-03T05:30:38Z</dcterms:created>
  <dcterms:modified xsi:type="dcterms:W3CDTF">2022-10-03T13:25:31Z</dcterms:modified>
</cp:coreProperties>
</file>