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2" r:id="rId2"/>
    <p:sldId id="267" r:id="rId3"/>
    <p:sldId id="261" r:id="rId4"/>
    <p:sldId id="263" r:id="rId5"/>
    <p:sldId id="264" r:id="rId6"/>
    <p:sldId id="269" r:id="rId7"/>
    <p:sldId id="265" r:id="rId8"/>
    <p:sldId id="270" r:id="rId9"/>
    <p:sldId id="271" r:id="rId10"/>
    <p:sldId id="259" r:id="rId11"/>
    <p:sldId id="268" r:id="rId12"/>
    <p:sldId id="257" r:id="rId13"/>
    <p:sldId id="26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1390"/>
  </p:normalViewPr>
  <p:slideViewPr>
    <p:cSldViewPr snapToGrid="0">
      <p:cViewPr varScale="1">
        <p:scale>
          <a:sx n="126" d="100"/>
          <a:sy n="12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97FD-4EB3-B05F-40EA-E7956B4E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the past data of a lending company, apply the basics of data analysis and come up with meaningful conclusions about its defaulters</a:t>
            </a:r>
          </a:p>
          <a:p>
            <a:pPr marL="0" indent="0">
              <a:buNone/>
            </a:pPr>
            <a:r>
              <a:rPr lang="en-US" dirty="0"/>
              <a:t>Approach: </a:t>
            </a:r>
          </a:p>
          <a:p>
            <a:pPr lvl="1"/>
            <a:r>
              <a:rPr lang="en-US" dirty="0"/>
              <a:t>We started by Understanding the problem domain and the variables in the data. We moved onto to cleaning up the data, removing outliers, if any and formatting them. </a:t>
            </a:r>
          </a:p>
          <a:p>
            <a:pPr lvl="1"/>
            <a:r>
              <a:rPr lang="en-US" dirty="0"/>
              <a:t>For the data analysis itself, we began with univariate analysis and segmented univariate analysis to identify the driver variables. We then extended this with Bivariate analysis.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/>
              <a:t>Note:</a:t>
            </a:r>
          </a:p>
          <a:p>
            <a:pPr lvl="1"/>
            <a:r>
              <a:rPr lang="en-US" sz="2200" dirty="0"/>
              <a:t>If the presentation is viewed via the GitHub browser, please click on “More Pages” at the end of page 5, to view all the pages &amp; 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554496-6384-2728-B1FF-6921B5DB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4" y="630554"/>
            <a:ext cx="8543925" cy="1077020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13275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the loan could be rejected if ”</a:t>
            </a:r>
            <a:r>
              <a:rPr lang="en-US" dirty="0" err="1"/>
              <a:t>loan_amnt</a:t>
            </a:r>
            <a:r>
              <a:rPr lang="en-US" dirty="0"/>
              <a:t>” is outside the 1.5 * IQR range.</a:t>
            </a:r>
          </a:p>
          <a:p>
            <a:pPr algn="just"/>
            <a:r>
              <a:rPr lang="en-US" dirty="0"/>
              <a:t># change this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3255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pPr algn="just"/>
            <a:r>
              <a:rPr lang="en-US" dirty="0"/>
              <a:t>The company can </a:t>
            </a:r>
            <a:r>
              <a:rPr lang="en-US" b="1" dirty="0"/>
              <a:t>use this data to determine the range of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4" y="3039186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“</a:t>
            </a:r>
            <a:r>
              <a:rPr lang="en-US" sz="1800" b="1" dirty="0"/>
              <a:t>term</a:t>
            </a:r>
            <a:r>
              <a:rPr lang="en-US" sz="1800" dirty="0"/>
              <a:t>” is a strong driver variable of default</a:t>
            </a:r>
          </a:p>
          <a:p>
            <a:pPr algn="just"/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pPr algn="just"/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D17A6-5F3C-F9B4-67DE-847E290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03" y="1897277"/>
            <a:ext cx="4636566" cy="3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purpose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B042D-B4CF-1F38-8E39-D533FCA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6" y="2938006"/>
            <a:ext cx="7299314" cy="34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grade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</a:t>
            </a:r>
            <a:r>
              <a:rPr lang="en-US" b="1" dirty="0"/>
              <a:t>more than 30% of loans in grade G &amp; F </a:t>
            </a:r>
            <a:r>
              <a:rPr lang="en-US" dirty="0"/>
              <a:t>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9EA1-D14F-33E4-CA39-93BC1E21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3022921"/>
            <a:ext cx="8275649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sub_grade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44A5-A763-A450-10A2-D8DE4405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11126"/>
            <a:ext cx="7772400" cy="32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D78-A03B-6DF4-0CFA-791599C4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34B6-93FE-191E-7C47-0A90C48F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09029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addr_state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20% of loans</a:t>
            </a:r>
            <a:r>
              <a:rPr lang="en-US" dirty="0"/>
              <a:t> in “NV” &amp; “AK”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addr_state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D884B-F43D-D2A7-F5E5-E4DAC78C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050855"/>
            <a:ext cx="8046720" cy="33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60192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Defined as the ratio of “annual_inc” to “installment”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3E7C-910A-C149-2EF3-0121956C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080260"/>
            <a:ext cx="4445000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531-678D-CA41-EFA9-21055F7D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B2D0B-7BD6-1252-EDA8-560837D4BA38}"/>
              </a:ext>
            </a:extLst>
          </p:cNvPr>
          <p:cNvSpPr txBox="1"/>
          <p:nvPr/>
        </p:nvSpPr>
        <p:spPr>
          <a:xfrm>
            <a:off x="681037" y="1505357"/>
            <a:ext cx="8543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have significantly higher “</a:t>
            </a:r>
            <a:r>
              <a:rPr lang="en-US" b="1" dirty="0" err="1"/>
              <a:t>loan_amnt</a:t>
            </a:r>
            <a:r>
              <a:rPr lang="en-US" dirty="0"/>
              <a:t>” for “purpose” – “</a:t>
            </a:r>
            <a:r>
              <a:rPr lang="en-US" dirty="0" err="1"/>
              <a:t>small_business</a:t>
            </a:r>
            <a:r>
              <a:rPr lang="en-US" dirty="0"/>
              <a:t>”, “</a:t>
            </a:r>
            <a:r>
              <a:rPr lang="en-US" dirty="0" err="1"/>
              <a:t>credit_card</a:t>
            </a:r>
            <a:r>
              <a:rPr lang="en-US" dirty="0"/>
              <a:t>”, “</a:t>
            </a:r>
            <a:r>
              <a:rPr lang="en-US" dirty="0" err="1"/>
              <a:t>renewable_energy</a:t>
            </a:r>
            <a:r>
              <a:rPr lang="en-US" dirty="0"/>
              <a:t>”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the company to manage their portfolio by </a:t>
            </a:r>
            <a:r>
              <a:rPr lang="en-US" b="1" dirty="0"/>
              <a:t>not approving loans of higher “</a:t>
            </a:r>
            <a:r>
              <a:rPr lang="en-US" b="1" dirty="0" err="1"/>
              <a:t>loan_amnt</a:t>
            </a:r>
            <a:r>
              <a:rPr lang="en-US" b="1" dirty="0"/>
              <a:t>” among such categories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3DFC1-5CEF-287F-B6BF-71EDDB67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2949573"/>
            <a:ext cx="670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4C7-441F-D004-7908-54C6A91E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5D37F-02B9-EA4D-ACA1-A47B885F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95121"/>
            <a:ext cx="8543925" cy="11277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Among loans in grade “G”, “defaulters” have </a:t>
            </a:r>
            <a:r>
              <a:rPr lang="en-US" sz="2000" b="1" dirty="0"/>
              <a:t>significantly lesser “annual_inc”</a:t>
            </a:r>
            <a:r>
              <a:rPr lang="en-US" sz="2000" dirty="0"/>
              <a:t> compared to the ones who have “Fully Paid”</a:t>
            </a:r>
          </a:p>
          <a:p>
            <a:pPr algn="just"/>
            <a:r>
              <a:rPr lang="en-US" sz="2000" dirty="0"/>
              <a:t>This potentially means that the </a:t>
            </a:r>
            <a:r>
              <a:rPr lang="en-US" sz="2000" b="1" dirty="0"/>
              <a:t>company must consider higher values of “annual_inc”</a:t>
            </a:r>
            <a:r>
              <a:rPr lang="en-US" sz="2000" dirty="0"/>
              <a:t> for approval of loans among applicants of grade “G”</a:t>
            </a:r>
          </a:p>
          <a:p>
            <a:pPr algn="just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02981-2063-DD5E-F2FF-4F0FCB27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2845550"/>
            <a:ext cx="5699760" cy="36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3558</TotalTime>
  <Words>837</Words>
  <Application>Microsoft Macintosh PowerPoint</Application>
  <PresentationFormat>A4 Paper (210x297 mm)</PresentationFormat>
  <Paragraphs>57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Lending Club Case Study</vt:lpstr>
      <vt:lpstr>Conclusion 1</vt:lpstr>
      <vt:lpstr>Conclusion 2</vt:lpstr>
      <vt:lpstr>Conclusion 3</vt:lpstr>
      <vt:lpstr>Conclusion 4</vt:lpstr>
      <vt:lpstr>Conclusion 5</vt:lpstr>
      <vt:lpstr>Conclusion 6</vt:lpstr>
      <vt:lpstr>Conclusion 7</vt:lpstr>
      <vt:lpstr>Conclusion 8</vt:lpstr>
      <vt:lpstr>Conclusion 6</vt:lpstr>
      <vt:lpstr>Conclusion 7: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96</cp:revision>
  <dcterms:created xsi:type="dcterms:W3CDTF">2022-10-03T05:30:38Z</dcterms:created>
  <dcterms:modified xsi:type="dcterms:W3CDTF">2022-10-05T16:48:49Z</dcterms:modified>
</cp:coreProperties>
</file>