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3" r:id="rId4"/>
    <p:sldId id="264" r:id="rId5"/>
    <p:sldId id="265" r:id="rId6"/>
    <p:sldId id="261" r:id="rId7"/>
    <p:sldId id="257" r:id="rId8"/>
    <p:sldId id="260"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700"/>
  </p:normalViewPr>
  <p:slideViewPr>
    <p:cSldViewPr snapToGrid="0">
      <p:cViewPr varScale="1">
        <p:scale>
          <a:sx n="141" d="100"/>
          <a:sy n="141" d="100"/>
        </p:scale>
        <p:origin x="5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6A9F-CA75-931D-24B1-1BE3330C05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DC84A8-73D0-484F-676A-2CF7D906D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667B87C-B82D-AF73-93BC-EF865F3C6854}"/>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570CF061-4E4B-5379-A10F-264CFC1E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A8C94-3D4C-A7CF-7132-14EA50C0455B}"/>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258717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17FA-54EB-E134-D349-064F113FF9B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D8CEC4-A5A4-5B6B-0232-54725733E1F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0DDD9A-623E-9956-1E68-FE8840AA971A}"/>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530F4E53-57A1-2EFD-CF26-B0E5A446A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C3DED-54F8-57E7-F7D0-EC556C03BD78}"/>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359249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7CDA8-E885-5C0B-41F6-C9C21548A54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5F4F49-31C9-660F-685A-A8836287D6B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EE0E4F-155F-C801-023F-508DF14542E9}"/>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58B9D389-7CB7-F4CC-5418-480E7DFFA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BB306-3F24-AC19-C9EE-45AC84C639C6}"/>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67664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62CB-DBE2-F1BA-79E1-52894641B0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3A161A-D772-1401-9A6E-CF245332ED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4AD57A-0279-7E5C-AF7E-C06926D03329}"/>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CD96EDB9-8AC0-30C2-9A88-31C7F27B9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CC11E-5364-A55E-B731-DAB2FDE8A41B}"/>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321742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8E26-AA44-BAC1-8C35-3E6EC6CE7AC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97EDF68-54D3-2963-1E6E-396ECB60A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2A06D0-38FB-8362-8185-94135B72A8F5}"/>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56B39327-9C60-CFE4-28F4-7CDF1430B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CC3FF-C16C-F414-E4C9-C21DB912EC88}"/>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214261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5D5A-C216-A9CA-C3B4-54018FEE0B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BCF3CA-F682-FF39-9ABD-5F2EB6B0709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FCE164-30C6-5BA0-A88A-697981C044B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D8E069F-E908-3339-CED1-164D4CD58D03}"/>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6" name="Footer Placeholder 5">
            <a:extLst>
              <a:ext uri="{FF2B5EF4-FFF2-40B4-BE49-F238E27FC236}">
                <a16:creationId xmlns:a16="http://schemas.microsoft.com/office/drawing/2014/main" id="{8EE2482F-AC0D-4945-499A-58E89FACE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5CC996-6BE6-FE8E-69E1-60A4F5259867}"/>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31680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ABC5-A2A2-F3ED-4C42-E85DDA7EDF9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2DEB3D-B323-24B9-629E-60D259E18B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1A212C-9B85-A779-4AA7-FE83B46798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12DEE8-07E4-662F-B03E-DC7D957CD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BCA8F2-2EBE-28D0-EDE7-C88EE704D9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C5E664F-F12B-3734-D9C0-6A8C26EE4D02}"/>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8" name="Footer Placeholder 7">
            <a:extLst>
              <a:ext uri="{FF2B5EF4-FFF2-40B4-BE49-F238E27FC236}">
                <a16:creationId xmlns:a16="http://schemas.microsoft.com/office/drawing/2014/main" id="{63FBAB3F-860F-D502-8554-C0BDFA025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BCB4E-6BF2-FF9C-9122-37FB18768763}"/>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99410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64AB-15AB-9E46-9A0E-6C3788BEE2B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8712D10-96A9-47C7-B0FE-A40421DFA1CD}"/>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4" name="Footer Placeholder 3">
            <a:extLst>
              <a:ext uri="{FF2B5EF4-FFF2-40B4-BE49-F238E27FC236}">
                <a16:creationId xmlns:a16="http://schemas.microsoft.com/office/drawing/2014/main" id="{FF860EC3-DD65-C067-09A9-77F9EE8EB9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F0769-3727-5D62-D355-E23D479DFF5E}"/>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426012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7E22D-CF07-DFB8-F7A6-9ABE87270377}"/>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3" name="Footer Placeholder 2">
            <a:extLst>
              <a:ext uri="{FF2B5EF4-FFF2-40B4-BE49-F238E27FC236}">
                <a16:creationId xmlns:a16="http://schemas.microsoft.com/office/drawing/2014/main" id="{62E073CE-D61C-E69C-F906-E60693CA4C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987AB9-3D6C-2FA8-0ADA-068F43141AA1}"/>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338662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3831-3DF4-655C-B682-0157C15400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D1A2305-D801-B710-92C0-9E92B1438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95E8BFF-9BE5-5E69-38DA-7107D3722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096E73-DDF7-D966-6358-D06113790AE5}"/>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6" name="Footer Placeholder 5">
            <a:extLst>
              <a:ext uri="{FF2B5EF4-FFF2-40B4-BE49-F238E27FC236}">
                <a16:creationId xmlns:a16="http://schemas.microsoft.com/office/drawing/2014/main" id="{C69CF2F9-3DB7-624B-D63A-581967E0D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FF312-1077-7E85-77CF-2A922D5C008E}"/>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211229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E470-A4B9-1A22-15A8-75D6258B85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E1E96AD-0100-632B-47A1-CCE860E58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111CCC-1333-B032-B878-B5B4AB3BC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1F922E-C087-E0B3-C76E-296F3A38E50C}"/>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6" name="Footer Placeholder 5">
            <a:extLst>
              <a:ext uri="{FF2B5EF4-FFF2-40B4-BE49-F238E27FC236}">
                <a16:creationId xmlns:a16="http://schemas.microsoft.com/office/drawing/2014/main" id="{5F1CBE88-F44E-FBA7-F20F-8535EE6E2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1A39B-3E94-2A50-853F-5F5F2D3EB4F5}"/>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400119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247D56-EAAE-0537-B1FB-AAAE3DE02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179705-D61D-E07C-AA9F-EC75E90F8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365BE8B-ED93-D0C5-A420-73C2FC79C0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0372BD8F-2FED-02FA-978A-BCC650369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4E12C9-C0BA-59D4-2F20-D20EA6F1C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70664-1C0C-374E-BAD8-BB17FC79A541}" type="slidenum">
              <a:rPr lang="en-US" smtClean="0"/>
              <a:t>‹#›</a:t>
            </a:fld>
            <a:endParaRPr lang="en-US"/>
          </a:p>
        </p:txBody>
      </p:sp>
    </p:spTree>
    <p:extLst>
      <p:ext uri="{BB962C8B-B14F-4D97-AF65-F5344CB8AC3E}">
        <p14:creationId xmlns:p14="http://schemas.microsoft.com/office/powerpoint/2010/main" val="1189092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99A895-AF0C-A163-D9EF-C66CC797AFD3}"/>
              </a:ext>
            </a:extLst>
          </p:cNvPr>
          <p:cNvSpPr>
            <a:spLocks noGrp="1"/>
          </p:cNvSpPr>
          <p:nvPr>
            <p:ph type="subTitle" idx="1"/>
          </p:nvPr>
        </p:nvSpPr>
        <p:spPr>
          <a:xfrm>
            <a:off x="1397252" y="2696692"/>
            <a:ext cx="9144000" cy="1655762"/>
          </a:xfrm>
        </p:spPr>
        <p:txBody>
          <a:bodyPr/>
          <a:lstStyle/>
          <a:p>
            <a:r>
              <a:rPr lang="en-US" dirty="0"/>
              <a:t>Subjective Questions </a:t>
            </a:r>
          </a:p>
        </p:txBody>
      </p:sp>
    </p:spTree>
    <p:extLst>
      <p:ext uri="{BB962C8B-B14F-4D97-AF65-F5344CB8AC3E}">
        <p14:creationId xmlns:p14="http://schemas.microsoft.com/office/powerpoint/2010/main" val="261795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51B55-F831-5EF2-D262-BFD4116EB652}"/>
              </a:ext>
            </a:extLst>
          </p:cNvPr>
          <p:cNvSpPr>
            <a:spLocks noGrp="1"/>
          </p:cNvSpPr>
          <p:nvPr>
            <p:ph idx="1"/>
          </p:nvPr>
        </p:nvSpPr>
        <p:spPr>
          <a:xfrm>
            <a:off x="838200" y="226337"/>
            <a:ext cx="10515600" cy="5950626"/>
          </a:xfrm>
        </p:spPr>
        <p:txBody>
          <a:bodyPr>
            <a:normAutofit/>
          </a:bodyPr>
          <a:lstStyle/>
          <a:p>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5. You might have observed that sometimes the value of VIF is infinite. Why does this happen? (3 marks) </a:t>
            </a:r>
          </a:p>
          <a:p>
            <a:pPr lvl="1"/>
            <a:r>
              <a:rPr lang="en-GB" sz="1400" dirty="0">
                <a:effectLst/>
                <a:latin typeface="Calibri" panose="020F0502020204030204" pitchFamily="34" charset="0"/>
                <a:cs typeface="Calibri" panose="020F0502020204030204" pitchFamily="34" charset="0"/>
              </a:rPr>
              <a:t>VIF calculates how well </a:t>
            </a:r>
            <a:r>
              <a:rPr lang="en-GB" sz="1400" b="1" dirty="0">
                <a:effectLst/>
                <a:latin typeface="Calibri" panose="020F0502020204030204" pitchFamily="34" charset="0"/>
                <a:cs typeface="Calibri" panose="020F0502020204030204" pitchFamily="34" charset="0"/>
              </a:rPr>
              <a:t>one independent variable is explained by all the other independent variables combined</a:t>
            </a:r>
            <a:r>
              <a:rPr lang="en-GB" sz="1400" dirty="0">
                <a:effectLst/>
                <a:latin typeface="Calibri" panose="020F0502020204030204" pitchFamily="34" charset="0"/>
                <a:cs typeface="Calibri" panose="020F0502020204030204" pitchFamily="34" charset="0"/>
              </a:rPr>
              <a:t>, excluding the target variable</a:t>
            </a:r>
            <a:endParaRPr lang="en-IN" sz="1400" b="0" i="0" dirty="0">
              <a:effectLst/>
              <a:latin typeface="Calibri" panose="020F0502020204030204" pitchFamily="34" charset="0"/>
              <a:cs typeface="Calibri" panose="020F0502020204030204" pitchFamily="34" charset="0"/>
            </a:endParaRPr>
          </a:p>
          <a:p>
            <a:pPr lvl="1"/>
            <a:r>
              <a:rPr lang="en-IN" sz="1400" b="0" i="0" dirty="0">
                <a:effectLst/>
                <a:latin typeface="Calibri" panose="020F0502020204030204" pitchFamily="34" charset="0"/>
                <a:cs typeface="Calibri" panose="020F0502020204030204" pitchFamily="34" charset="0"/>
              </a:rPr>
              <a:t>A large value of VIF indicates that there is a </a:t>
            </a:r>
            <a:r>
              <a:rPr lang="en-IN" sz="1400" b="1" i="0" dirty="0">
                <a:effectLst/>
                <a:latin typeface="Calibri" panose="020F0502020204030204" pitchFamily="34" charset="0"/>
                <a:cs typeface="Calibri" panose="020F0502020204030204" pitchFamily="34" charset="0"/>
              </a:rPr>
              <a:t>correlation</a:t>
            </a:r>
            <a:r>
              <a:rPr lang="en-IN" sz="1400" b="0" i="0" dirty="0">
                <a:effectLst/>
                <a:latin typeface="Calibri" panose="020F0502020204030204" pitchFamily="34" charset="0"/>
                <a:cs typeface="Calibri" panose="020F0502020204030204" pitchFamily="34" charset="0"/>
              </a:rPr>
              <a:t> between the variables (multi-collinearity)</a:t>
            </a:r>
          </a:p>
          <a:p>
            <a:pPr lvl="1"/>
            <a:r>
              <a:rPr lang="en-IN" sz="1400" b="0" i="0" dirty="0">
                <a:effectLst/>
                <a:latin typeface="Calibri" panose="020F0502020204030204" pitchFamily="34" charset="0"/>
                <a:cs typeface="Calibri" panose="020F0502020204030204" pitchFamily="34" charset="0"/>
              </a:rPr>
              <a:t>If there is </a:t>
            </a:r>
            <a:r>
              <a:rPr lang="en-IN" sz="1400" b="1" i="0" dirty="0">
                <a:effectLst/>
                <a:latin typeface="Calibri" panose="020F0502020204030204" pitchFamily="34" charset="0"/>
                <a:cs typeface="Calibri" panose="020F0502020204030204" pitchFamily="34" charset="0"/>
              </a:rPr>
              <a:t>perfect correlation</a:t>
            </a:r>
            <a:r>
              <a:rPr lang="en-IN" sz="1400" b="0" i="0" dirty="0">
                <a:effectLst/>
                <a:latin typeface="Calibri" panose="020F0502020204030204" pitchFamily="34" charset="0"/>
                <a:cs typeface="Calibri" panose="020F0502020204030204" pitchFamily="34" charset="0"/>
              </a:rPr>
              <a:t>, then VIF = infinity. </a:t>
            </a:r>
          </a:p>
          <a:p>
            <a:pPr lvl="1"/>
            <a:r>
              <a:rPr lang="en-IN" sz="1400" dirty="0">
                <a:latin typeface="Calibri" panose="020F0502020204030204" pitchFamily="34" charset="0"/>
                <a:cs typeface="Calibri" panose="020F0502020204030204" pitchFamily="34" charset="0"/>
              </a:rPr>
              <a:t>It means the </a:t>
            </a:r>
            <a:r>
              <a:rPr lang="en-IN" sz="1400" b="1" dirty="0">
                <a:latin typeface="Calibri" panose="020F0502020204030204" pitchFamily="34" charset="0"/>
                <a:cs typeface="Calibri" panose="020F0502020204030204" pitchFamily="34" charset="0"/>
              </a:rPr>
              <a:t>variances of the feature are perfectly explained</a:t>
            </a:r>
            <a:r>
              <a:rPr lang="en-IN" sz="1400" dirty="0">
                <a:latin typeface="Calibri" panose="020F0502020204030204" pitchFamily="34" charset="0"/>
                <a:cs typeface="Calibri" panose="020F0502020204030204" pitchFamily="34" charset="0"/>
              </a:rPr>
              <a:t> by a combination of other independent features.</a:t>
            </a:r>
          </a:p>
          <a:p>
            <a:pPr marL="0" indent="0">
              <a:buNone/>
            </a:pP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6. What is a Q-Q plot? Explain the use and importance of a Q-Q plot in linear regression. (3 marks) </a:t>
            </a:r>
          </a:p>
          <a:p>
            <a:pPr lvl="1"/>
            <a:r>
              <a:rPr lang="en-IN" sz="1400" b="0" i="0" dirty="0">
                <a:effectLst/>
                <a:latin typeface="Calibri" panose="020F0502020204030204" pitchFamily="34" charset="0"/>
                <a:cs typeface="Calibri" panose="020F0502020204030204" pitchFamily="34" charset="0"/>
              </a:rPr>
              <a:t>In statistics, a </a:t>
            </a:r>
            <a:r>
              <a:rPr lang="en-IN" sz="1400" b="1" i="0" dirty="0">
                <a:effectLst/>
                <a:latin typeface="Calibri" panose="020F0502020204030204" pitchFamily="34" charset="0"/>
                <a:cs typeface="Calibri" panose="020F0502020204030204" pitchFamily="34" charset="0"/>
              </a:rPr>
              <a:t>Q–Q plot</a:t>
            </a:r>
            <a:r>
              <a:rPr lang="en-IN" sz="1400" b="0" i="0" dirty="0">
                <a:effectLst/>
                <a:latin typeface="Calibri" panose="020F0502020204030204" pitchFamily="34" charset="0"/>
                <a:cs typeface="Calibri" panose="020F0502020204030204" pitchFamily="34" charset="0"/>
              </a:rPr>
              <a:t> (</a:t>
            </a:r>
            <a:r>
              <a:rPr lang="en-IN" sz="1400" b="1" i="0" dirty="0">
                <a:effectLst/>
                <a:latin typeface="Calibri" panose="020F0502020204030204" pitchFamily="34" charset="0"/>
                <a:cs typeface="Calibri" panose="020F0502020204030204" pitchFamily="34" charset="0"/>
              </a:rPr>
              <a:t>quantile-quantile plot</a:t>
            </a:r>
            <a:r>
              <a:rPr lang="en-IN" sz="1400" b="0" i="0" dirty="0">
                <a:effectLst/>
                <a:latin typeface="Calibri" panose="020F0502020204030204" pitchFamily="34" charset="0"/>
                <a:cs typeface="Calibri" panose="020F0502020204030204" pitchFamily="34" charset="0"/>
              </a:rPr>
              <a:t>) is a probability plot, </a:t>
            </a:r>
          </a:p>
          <a:p>
            <a:pPr lvl="1"/>
            <a:r>
              <a:rPr lang="en-IN" sz="1400" b="0" i="0" dirty="0">
                <a:effectLst/>
                <a:latin typeface="Calibri" panose="020F0502020204030204" pitchFamily="34" charset="0"/>
                <a:cs typeface="Calibri" panose="020F0502020204030204" pitchFamily="34" charset="0"/>
              </a:rPr>
              <a:t>a </a:t>
            </a:r>
            <a:r>
              <a:rPr lang="en-IN" sz="1400" b="0" i="0" u="none" strike="noStrike" dirty="0">
                <a:effectLst/>
                <a:latin typeface="Calibri" panose="020F0502020204030204" pitchFamily="34" charset="0"/>
                <a:cs typeface="Calibri" panose="020F0502020204030204" pitchFamily="34" charset="0"/>
              </a:rPr>
              <a:t>graphical method</a:t>
            </a:r>
            <a:r>
              <a:rPr lang="en-IN" sz="1400" b="0" i="0" dirty="0">
                <a:effectLst/>
                <a:latin typeface="Calibri" panose="020F0502020204030204" pitchFamily="34" charset="0"/>
                <a:cs typeface="Calibri" panose="020F0502020204030204" pitchFamily="34" charset="0"/>
              </a:rPr>
              <a:t> for </a:t>
            </a:r>
            <a:r>
              <a:rPr lang="en-IN" sz="1400" b="1" i="0" dirty="0">
                <a:effectLst/>
                <a:latin typeface="Calibri" panose="020F0502020204030204" pitchFamily="34" charset="0"/>
                <a:cs typeface="Calibri" panose="020F0502020204030204" pitchFamily="34" charset="0"/>
              </a:rPr>
              <a:t>comparing two </a:t>
            </a:r>
            <a:r>
              <a:rPr lang="en-IN" sz="1400" b="1" i="0" u="none" strike="noStrike" dirty="0">
                <a:effectLst/>
                <a:latin typeface="Calibri" panose="020F0502020204030204" pitchFamily="34" charset="0"/>
                <a:cs typeface="Calibri" panose="020F0502020204030204" pitchFamily="34" charset="0"/>
              </a:rPr>
              <a:t>probability distributions</a:t>
            </a:r>
            <a:r>
              <a:rPr lang="en-IN" sz="1400" b="1" i="0" dirty="0">
                <a:effectLst/>
                <a:latin typeface="Calibri" panose="020F0502020204030204" pitchFamily="34" charset="0"/>
                <a:cs typeface="Calibri" panose="020F0502020204030204" pitchFamily="34" charset="0"/>
              </a:rPr>
              <a:t> by plotting their </a:t>
            </a:r>
            <a:r>
              <a:rPr lang="en-IN" sz="1400" b="1" i="1" u="none" strike="noStrike" dirty="0">
                <a:effectLst/>
                <a:latin typeface="Calibri" panose="020F0502020204030204" pitchFamily="34" charset="0"/>
                <a:cs typeface="Calibri" panose="020F0502020204030204" pitchFamily="34" charset="0"/>
              </a:rPr>
              <a:t>quantiles</a:t>
            </a:r>
            <a:r>
              <a:rPr lang="en-IN" sz="1400" b="1" i="0" dirty="0">
                <a:effectLst/>
                <a:latin typeface="Calibri" panose="020F0502020204030204" pitchFamily="34" charset="0"/>
                <a:cs typeface="Calibri" panose="020F0502020204030204" pitchFamily="34" charset="0"/>
              </a:rPr>
              <a:t> against each other</a:t>
            </a:r>
            <a:r>
              <a:rPr lang="en-IN" sz="1400" b="0" i="0" dirty="0">
                <a:effectLst/>
                <a:latin typeface="Calibri" panose="020F0502020204030204" pitchFamily="34" charset="0"/>
                <a:cs typeface="Calibri" panose="020F0502020204030204" pitchFamily="34" charset="0"/>
              </a:rPr>
              <a:t>.</a:t>
            </a:r>
            <a:endParaRPr lang="en-IN" sz="1400" baseline="30000" dirty="0">
              <a:latin typeface="Calibri" panose="020F0502020204030204" pitchFamily="34" charset="0"/>
              <a:cs typeface="Calibri" panose="020F0502020204030204" pitchFamily="34" charset="0"/>
            </a:endParaRPr>
          </a:p>
          <a:p>
            <a:pPr lvl="1"/>
            <a:r>
              <a:rPr lang="en-IN" sz="1400" b="0" i="0" dirty="0">
                <a:effectLst/>
                <a:latin typeface="Calibri" panose="020F0502020204030204" pitchFamily="34" charset="0"/>
                <a:cs typeface="Calibri" panose="020F0502020204030204" pitchFamily="34" charset="0"/>
              </a:rPr>
              <a:t>A point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 </a:t>
            </a:r>
            <a:r>
              <a:rPr lang="en-IN" sz="1400" b="0" i="1" dirty="0">
                <a:effectLst/>
                <a:latin typeface="Calibri" panose="020F0502020204030204" pitchFamily="34" charset="0"/>
                <a:cs typeface="Calibri" panose="020F0502020204030204" pitchFamily="34" charset="0"/>
              </a:rPr>
              <a:t>y</a:t>
            </a:r>
            <a:r>
              <a:rPr lang="en-IN" sz="1400" b="0" i="0" dirty="0">
                <a:effectLst/>
                <a:latin typeface="Calibri" panose="020F0502020204030204" pitchFamily="34" charset="0"/>
                <a:cs typeface="Calibri" panose="020F0502020204030204" pitchFamily="34" charset="0"/>
              </a:rPr>
              <a:t>) on the plot corresponds to one of the quantiles of the second distribution (</a:t>
            </a:r>
            <a:r>
              <a:rPr lang="en-IN" sz="1400" b="0" i="1" dirty="0">
                <a:effectLst/>
                <a:latin typeface="Calibri" panose="020F0502020204030204" pitchFamily="34" charset="0"/>
                <a:cs typeface="Calibri" panose="020F0502020204030204" pitchFamily="34" charset="0"/>
              </a:rPr>
              <a:t>y</a:t>
            </a:r>
            <a:r>
              <a:rPr lang="en-IN" sz="1400" b="0" i="0" dirty="0">
                <a:effectLst/>
                <a:latin typeface="Calibri" panose="020F0502020204030204" pitchFamily="34" charset="0"/>
                <a:cs typeface="Calibri" panose="020F0502020204030204" pitchFamily="34" charset="0"/>
              </a:rPr>
              <a:t>-coordinate) plotted against the same quantile of the first distribution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-coordinate). This defines a parametric curve where the parameter is the index of the quantile interval.</a:t>
            </a:r>
          </a:p>
          <a:p>
            <a:pPr lvl="1"/>
            <a:r>
              <a:rPr lang="en-IN" sz="1400" b="0" i="0" dirty="0">
                <a:effectLst/>
                <a:latin typeface="Calibri" panose="020F0502020204030204" pitchFamily="34" charset="0"/>
                <a:cs typeface="Calibri" panose="020F0502020204030204" pitchFamily="34" charset="0"/>
              </a:rPr>
              <a:t>If the two distributions being compared are </a:t>
            </a:r>
            <a:r>
              <a:rPr lang="en-IN" sz="1400" b="1" i="0" dirty="0">
                <a:effectLst/>
                <a:latin typeface="Calibri" panose="020F0502020204030204" pitchFamily="34" charset="0"/>
                <a:cs typeface="Calibri" panose="020F0502020204030204" pitchFamily="34" charset="0"/>
              </a:rPr>
              <a:t>similar</a:t>
            </a:r>
            <a:r>
              <a:rPr lang="en-IN" sz="1400" b="0" i="0" dirty="0">
                <a:effectLst/>
                <a:latin typeface="Calibri" panose="020F0502020204030204" pitchFamily="34" charset="0"/>
                <a:cs typeface="Calibri" panose="020F0502020204030204" pitchFamily="34" charset="0"/>
              </a:rPr>
              <a:t>, the points in the Q–Q plot will approximately lie on the </a:t>
            </a:r>
            <a:r>
              <a:rPr lang="en-IN" sz="1400" b="0" i="0" u="none" strike="noStrike" dirty="0">
                <a:effectLst/>
                <a:latin typeface="Calibri" panose="020F0502020204030204" pitchFamily="34" charset="0"/>
                <a:cs typeface="Calibri" panose="020F0502020204030204" pitchFamily="34" charset="0"/>
              </a:rPr>
              <a:t>identity line</a:t>
            </a:r>
            <a:r>
              <a:rPr lang="en-IN" sz="1400" b="0" i="0" dirty="0">
                <a:effectLst/>
                <a:latin typeface="Calibri" panose="020F0502020204030204" pitchFamily="34" charset="0"/>
                <a:cs typeface="Calibri" panose="020F0502020204030204" pitchFamily="34" charset="0"/>
              </a:rPr>
              <a:t> </a:t>
            </a:r>
            <a:r>
              <a:rPr lang="en-IN" sz="1400" b="0" i="1" dirty="0">
                <a:effectLst/>
                <a:latin typeface="Calibri" panose="020F0502020204030204" pitchFamily="34" charset="0"/>
                <a:cs typeface="Calibri" panose="020F0502020204030204" pitchFamily="34" charset="0"/>
              </a:rPr>
              <a:t>y</a:t>
            </a:r>
            <a:r>
              <a:rPr lang="en-IN" sz="1400" b="0" i="0" dirty="0">
                <a:effectLst/>
                <a:latin typeface="Calibri" panose="020F0502020204030204" pitchFamily="34" charset="0"/>
                <a:cs typeface="Calibri" panose="020F0502020204030204" pitchFamily="34" charset="0"/>
              </a:rPr>
              <a:t> =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 If the distributions are </a:t>
            </a:r>
            <a:r>
              <a:rPr lang="en-IN" sz="1400" b="1" i="0" dirty="0">
                <a:effectLst/>
                <a:latin typeface="Calibri" panose="020F0502020204030204" pitchFamily="34" charset="0"/>
                <a:cs typeface="Calibri" panose="020F0502020204030204" pitchFamily="34" charset="0"/>
              </a:rPr>
              <a:t>linearly related</a:t>
            </a:r>
            <a:r>
              <a:rPr lang="en-IN" sz="1400" b="0" i="0" dirty="0">
                <a:effectLst/>
                <a:latin typeface="Calibri" panose="020F0502020204030204" pitchFamily="34" charset="0"/>
                <a:cs typeface="Calibri" panose="020F0502020204030204" pitchFamily="34" charset="0"/>
              </a:rPr>
              <a:t>, the points in the Q–Q plot will approximately </a:t>
            </a:r>
            <a:r>
              <a:rPr lang="en-IN" sz="1400" b="1" i="0" dirty="0">
                <a:effectLst/>
                <a:latin typeface="Calibri" panose="020F0502020204030204" pitchFamily="34" charset="0"/>
                <a:cs typeface="Calibri" panose="020F0502020204030204" pitchFamily="34" charset="0"/>
              </a:rPr>
              <a:t>lie on a line</a:t>
            </a:r>
            <a:r>
              <a:rPr lang="en-IN" sz="1400" b="0" i="0" dirty="0">
                <a:effectLst/>
                <a:latin typeface="Calibri" panose="020F0502020204030204" pitchFamily="34" charset="0"/>
                <a:cs typeface="Calibri" panose="020F0502020204030204" pitchFamily="34" charset="0"/>
              </a:rPr>
              <a:t>, but not necessarily on the line </a:t>
            </a:r>
            <a:r>
              <a:rPr lang="en-IN" sz="1400" b="0" i="1" dirty="0">
                <a:effectLst/>
                <a:latin typeface="Calibri" panose="020F0502020204030204" pitchFamily="34" charset="0"/>
                <a:cs typeface="Calibri" panose="020F0502020204030204" pitchFamily="34" charset="0"/>
              </a:rPr>
              <a:t>y</a:t>
            </a:r>
            <a:r>
              <a:rPr lang="en-IN" sz="1400" b="0" i="0" dirty="0">
                <a:effectLst/>
                <a:latin typeface="Calibri" panose="020F0502020204030204" pitchFamily="34" charset="0"/>
                <a:cs typeface="Calibri" panose="020F0502020204030204" pitchFamily="34" charset="0"/>
              </a:rPr>
              <a:t> =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 </a:t>
            </a:r>
          </a:p>
          <a:p>
            <a:pPr lvl="1"/>
            <a:r>
              <a:rPr lang="en-IN" sz="1400" dirty="0">
                <a:latin typeface="Calibri" panose="020F0502020204030204" pitchFamily="34" charset="0"/>
                <a:cs typeface="Calibri" panose="020F0502020204030204" pitchFamily="34" charset="0"/>
              </a:rPr>
              <a:t>Ex:</a:t>
            </a:r>
          </a:p>
          <a:p>
            <a:pPr lvl="1"/>
            <a:endParaRPr lang="en-IN" sz="1400" b="0" i="0" dirty="0">
              <a:effectLst/>
              <a:latin typeface="Calibri" panose="020F0502020204030204" pitchFamily="34" charset="0"/>
              <a:cs typeface="Calibri" panose="020F0502020204030204" pitchFamily="34" charset="0"/>
            </a:endParaRPr>
          </a:p>
          <a:p>
            <a:pPr lvl="1"/>
            <a:endParaRPr lang="en-US" sz="10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7661BF47-9C85-7BDA-A2F4-370C9E954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529" y="4352115"/>
            <a:ext cx="2377642" cy="20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57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99A895-AF0C-A163-D9EF-C66CC797AFD3}"/>
              </a:ext>
            </a:extLst>
          </p:cNvPr>
          <p:cNvSpPr>
            <a:spLocks noGrp="1"/>
          </p:cNvSpPr>
          <p:nvPr>
            <p:ph type="subTitle" idx="1"/>
          </p:nvPr>
        </p:nvSpPr>
        <p:spPr>
          <a:xfrm>
            <a:off x="1524000" y="2601119"/>
            <a:ext cx="9144000" cy="1655762"/>
          </a:xfrm>
        </p:spPr>
        <p:txBody>
          <a:bodyPr/>
          <a:lstStyle/>
          <a:p>
            <a:r>
              <a:rPr lang="en-US" dirty="0"/>
              <a:t>Assignment-based Subjective Questions</a:t>
            </a:r>
          </a:p>
        </p:txBody>
      </p:sp>
    </p:spTree>
    <p:extLst>
      <p:ext uri="{BB962C8B-B14F-4D97-AF65-F5344CB8AC3E}">
        <p14:creationId xmlns:p14="http://schemas.microsoft.com/office/powerpoint/2010/main" val="239960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FE31E-C2A2-A5FD-5CC6-9F71C38E1103}"/>
              </a:ext>
            </a:extLst>
          </p:cNvPr>
          <p:cNvSpPr>
            <a:spLocks noGrp="1"/>
          </p:cNvSpPr>
          <p:nvPr>
            <p:ph idx="1"/>
          </p:nvPr>
        </p:nvSpPr>
        <p:spPr>
          <a:xfrm>
            <a:off x="838200" y="470780"/>
            <a:ext cx="10515600" cy="5706183"/>
          </a:xfrm>
        </p:spPr>
        <p:txBody>
          <a:bodyPr>
            <a:normAutofit/>
          </a:bodyPr>
          <a:lstStyle/>
          <a:p>
            <a:pPr marL="514350" indent="-514350">
              <a:buAutoNum type="arabicPeriod"/>
            </a:pPr>
            <a:r>
              <a:rPr lang="en-US" sz="1400" dirty="0">
                <a:latin typeface="Calibri" panose="020F0502020204030204" pitchFamily="34" charset="0"/>
                <a:cs typeface="Calibri" panose="020F0502020204030204" pitchFamily="34" charset="0"/>
              </a:rPr>
              <a:t>From your analysis of the categorical variables from the dataset, what could you infer about their effect on the dependent variable?                                                                              (3 marks) </a:t>
            </a:r>
          </a:p>
          <a:p>
            <a:pPr lvl="1"/>
            <a:r>
              <a:rPr lang="en-US" sz="1400" dirty="0">
                <a:latin typeface="Calibri" panose="020F0502020204030204" pitchFamily="34" charset="0"/>
                <a:cs typeface="Calibri" panose="020F0502020204030204" pitchFamily="34" charset="0"/>
              </a:rPr>
              <a:t>‘</a:t>
            </a:r>
            <a:r>
              <a:rPr lang="en-US" sz="1400" b="1" dirty="0">
                <a:latin typeface="Calibri" panose="020F0502020204030204" pitchFamily="34" charset="0"/>
                <a:cs typeface="Calibri" panose="020F0502020204030204" pitchFamily="34" charset="0"/>
              </a:rPr>
              <a:t>season</a:t>
            </a:r>
            <a:r>
              <a:rPr lang="en-US" sz="1400" dirty="0">
                <a:latin typeface="Calibri" panose="020F0502020204030204" pitchFamily="34" charset="0"/>
                <a:cs typeface="Calibri" panose="020F0502020204030204" pitchFamily="34" charset="0"/>
              </a:rPr>
              <a:t>’ is a </a:t>
            </a:r>
            <a:r>
              <a:rPr lang="en-US" sz="1400" b="1" dirty="0">
                <a:latin typeface="Calibri" panose="020F0502020204030204" pitchFamily="34" charset="0"/>
                <a:cs typeface="Calibri" panose="020F0502020204030204" pitchFamily="34" charset="0"/>
              </a:rPr>
              <a:t>strong driver variable </a:t>
            </a:r>
            <a:r>
              <a:rPr lang="en-US" sz="1400" dirty="0">
                <a:latin typeface="Calibri" panose="020F0502020204030204" pitchFamily="34" charset="0"/>
                <a:cs typeface="Calibri" panose="020F0502020204030204" pitchFamily="34" charset="0"/>
              </a:rPr>
              <a:t>– maximum bikes are rented in the season 3(fall), followed by 2(summer), 4(winter), 1(spring)</a:t>
            </a:r>
          </a:p>
          <a:p>
            <a:pPr lvl="1"/>
            <a:r>
              <a:rPr lang="en-US" sz="1400" dirty="0">
                <a:latin typeface="Calibri" panose="020F0502020204030204" pitchFamily="34" charset="0"/>
                <a:cs typeface="Calibri" panose="020F0502020204030204" pitchFamily="34" charset="0"/>
              </a:rPr>
              <a:t>‘</a:t>
            </a:r>
            <a:r>
              <a:rPr lang="en-US" sz="1400" b="1" dirty="0">
                <a:latin typeface="Calibri" panose="020F0502020204030204" pitchFamily="34" charset="0"/>
                <a:cs typeface="Calibri" panose="020F0502020204030204" pitchFamily="34" charset="0"/>
              </a:rPr>
              <a:t>weathersit</a:t>
            </a:r>
            <a:r>
              <a:rPr lang="en-US" sz="1400" dirty="0">
                <a:latin typeface="Calibri" panose="020F0502020204030204" pitchFamily="34" charset="0"/>
                <a:cs typeface="Calibri" panose="020F0502020204030204" pitchFamily="34" charset="0"/>
              </a:rPr>
              <a:t>’ is a </a:t>
            </a:r>
            <a:r>
              <a:rPr lang="en-US" sz="1400" b="1" dirty="0">
                <a:latin typeface="Calibri" panose="020F0502020204030204" pitchFamily="34" charset="0"/>
                <a:cs typeface="Calibri" panose="020F0502020204030204" pitchFamily="34" charset="0"/>
              </a:rPr>
              <a:t>strong driver variable</a:t>
            </a:r>
            <a:r>
              <a:rPr lang="en-US" sz="1400" dirty="0">
                <a:latin typeface="Calibri" panose="020F0502020204030204" pitchFamily="34" charset="0"/>
                <a:cs typeface="Calibri" panose="020F0502020204030204" pitchFamily="34" charset="0"/>
              </a:rPr>
              <a:t> – more bikes are rented in weathersit 1(</a:t>
            </a:r>
            <a:r>
              <a:rPr lang="en-IN" sz="1100" dirty="0">
                <a:latin typeface="Calibri" panose="020F0502020204030204" pitchFamily="34" charset="0"/>
                <a:cs typeface="Calibri" panose="020F0502020204030204" pitchFamily="34" charset="0"/>
              </a:rPr>
              <a:t>Clear, Few clouds, Partly cloudy, Partly cloudy</a:t>
            </a:r>
            <a:r>
              <a:rPr lang="en-US" sz="1400" dirty="0">
                <a:latin typeface="Calibri" panose="020F0502020204030204" pitchFamily="34" charset="0"/>
                <a:cs typeface="Calibri" panose="020F0502020204030204" pitchFamily="34" charset="0"/>
              </a:rPr>
              <a:t>), followed by 2(</a:t>
            </a:r>
            <a:r>
              <a:rPr lang="en-IN" sz="1100" dirty="0">
                <a:latin typeface="Calibri" panose="020F0502020204030204" pitchFamily="34" charset="0"/>
                <a:cs typeface="Calibri" panose="020F0502020204030204" pitchFamily="34" charset="0"/>
              </a:rPr>
              <a:t>Mist + Cloudy, Mist + Broken clouds, Mist + Few clouds, Mist</a:t>
            </a:r>
            <a:r>
              <a:rPr lang="en-US" sz="1400" dirty="0">
                <a:latin typeface="Calibri" panose="020F0502020204030204" pitchFamily="34" charset="0"/>
                <a:cs typeface="Calibri" panose="020F0502020204030204" pitchFamily="34" charset="0"/>
              </a:rPr>
              <a:t>) and 3(</a:t>
            </a:r>
            <a:r>
              <a:rPr lang="en-IN" sz="1100" dirty="0">
                <a:latin typeface="Calibri" panose="020F0502020204030204" pitchFamily="34" charset="0"/>
                <a:cs typeface="Calibri" panose="020F0502020204030204" pitchFamily="34" charset="0"/>
              </a:rPr>
              <a:t>Light Snow, Light Rain + Thunderstorm + Scattered clouds, Light Rain + Scattered clouds)</a:t>
            </a:r>
            <a:endParaRPr lang="en-US" sz="1400" dirty="0">
              <a:latin typeface="Calibri" panose="020F0502020204030204" pitchFamily="34" charset="0"/>
              <a:cs typeface="Calibri" panose="020F0502020204030204" pitchFamily="34" charset="0"/>
            </a:endParaRPr>
          </a:p>
          <a:p>
            <a:pPr lvl="1"/>
            <a:r>
              <a:rPr lang="en-US" sz="1400" dirty="0">
                <a:latin typeface="Calibri" panose="020F0502020204030204" pitchFamily="34" charset="0"/>
                <a:cs typeface="Calibri" panose="020F0502020204030204" pitchFamily="34" charset="0"/>
              </a:rPr>
              <a:t>People rented more bikes on an average in the </a:t>
            </a:r>
            <a:r>
              <a:rPr lang="en-US" sz="1400" b="1" dirty="0">
                <a:latin typeface="Calibri" panose="020F0502020204030204" pitchFamily="34" charset="0"/>
                <a:cs typeface="Calibri" panose="020F0502020204030204" pitchFamily="34" charset="0"/>
              </a:rPr>
              <a:t>year 1(2019) than year 0(2018)</a:t>
            </a:r>
          </a:p>
          <a:p>
            <a:pPr lvl="1"/>
            <a:r>
              <a:rPr lang="en-US" sz="1400" dirty="0">
                <a:latin typeface="Calibri" panose="020F0502020204030204" pitchFamily="34" charset="0"/>
                <a:cs typeface="Calibri" panose="020F0502020204030204" pitchFamily="34" charset="0"/>
              </a:rPr>
              <a:t>People rented more bikes on the </a:t>
            </a:r>
            <a:r>
              <a:rPr lang="en-US" sz="1400" b="1" dirty="0">
                <a:latin typeface="Calibri" panose="020F0502020204030204" pitchFamily="34" charset="0"/>
                <a:cs typeface="Calibri" panose="020F0502020204030204" pitchFamily="34" charset="0"/>
              </a:rPr>
              <a:t>months 7,9,6,8 than the other months</a:t>
            </a:r>
          </a:p>
          <a:p>
            <a:pPr lvl="1"/>
            <a:r>
              <a:rPr lang="en-US" sz="1400" dirty="0">
                <a:latin typeface="Calibri" panose="020F0502020204030204" pitchFamily="34" charset="0"/>
                <a:cs typeface="Calibri" panose="020F0502020204030204" pitchFamily="34" charset="0"/>
              </a:rPr>
              <a:t>People rented more bikes on </a:t>
            </a:r>
            <a:r>
              <a:rPr lang="en-US" sz="1400" b="1" dirty="0">
                <a:latin typeface="Calibri" panose="020F0502020204030204" pitchFamily="34" charset="0"/>
                <a:cs typeface="Calibri" panose="020F0502020204030204" pitchFamily="34" charset="0"/>
              </a:rPr>
              <a:t>non-holidays than holidays</a:t>
            </a:r>
          </a:p>
          <a:p>
            <a:pPr lvl="1"/>
            <a:r>
              <a:rPr lang="en-US" sz="1400" dirty="0">
                <a:latin typeface="Calibri" panose="020F0502020204030204" pitchFamily="34" charset="0"/>
                <a:cs typeface="Calibri" panose="020F0502020204030204" pitchFamily="34" charset="0"/>
              </a:rPr>
              <a:t>‘</a:t>
            </a:r>
            <a:r>
              <a:rPr lang="en-US" sz="1400" b="1" dirty="0">
                <a:latin typeface="Calibri" panose="020F0502020204030204" pitchFamily="34" charset="0"/>
                <a:cs typeface="Calibri" panose="020F0502020204030204" pitchFamily="34" charset="0"/>
              </a:rPr>
              <a:t>weekday</a:t>
            </a:r>
            <a:r>
              <a:rPr lang="en-US" sz="1400" dirty="0">
                <a:latin typeface="Calibri" panose="020F0502020204030204" pitchFamily="34" charset="0"/>
                <a:cs typeface="Calibri" panose="020F0502020204030204" pitchFamily="34" charset="0"/>
              </a:rPr>
              <a:t>’ has little to no effect on the target variable</a:t>
            </a:r>
          </a:p>
          <a:p>
            <a:pPr lvl="1"/>
            <a:r>
              <a:rPr lang="en-US" sz="1400" dirty="0">
                <a:latin typeface="Calibri" panose="020F0502020204030204" pitchFamily="34" charset="0"/>
                <a:cs typeface="Calibri" panose="020F0502020204030204" pitchFamily="34" charset="0"/>
              </a:rPr>
              <a:t>‘</a:t>
            </a:r>
            <a:r>
              <a:rPr lang="en-US" sz="1400" b="1" dirty="0">
                <a:latin typeface="Calibri" panose="020F0502020204030204" pitchFamily="34" charset="0"/>
                <a:cs typeface="Calibri" panose="020F0502020204030204" pitchFamily="34" charset="0"/>
              </a:rPr>
              <a:t>workingday</a:t>
            </a:r>
            <a:r>
              <a:rPr lang="en-US" sz="1400" dirty="0">
                <a:latin typeface="Calibri" panose="020F0502020204030204" pitchFamily="34" charset="0"/>
                <a:cs typeface="Calibri" panose="020F0502020204030204" pitchFamily="34" charset="0"/>
              </a:rPr>
              <a:t>’ has little to no effect on the target variable</a:t>
            </a:r>
          </a:p>
          <a:p>
            <a:pPr lvl="1"/>
            <a:endParaRPr lang="en-US" sz="1400" dirty="0">
              <a:latin typeface="Calibri" panose="020F0502020204030204" pitchFamily="34" charset="0"/>
              <a:cs typeface="Calibri" panose="020F0502020204030204" pitchFamily="34" charset="0"/>
            </a:endParaRPr>
          </a:p>
          <a:p>
            <a:pPr marL="0" indent="0" algn="just">
              <a:buNone/>
            </a:pPr>
            <a:r>
              <a:rPr lang="en-US" sz="1400" dirty="0">
                <a:latin typeface="Calibri" panose="020F0502020204030204" pitchFamily="34" charset="0"/>
                <a:cs typeface="Calibri" panose="020F0502020204030204" pitchFamily="34" charset="0"/>
              </a:rPr>
              <a:t>2. Why is it important to use drop_first=True during dummy variable creation?            (2 mark)</a:t>
            </a:r>
          </a:p>
          <a:p>
            <a:pPr lvl="1" algn="just" fontAlgn="ctr">
              <a:spcBef>
                <a:spcPts val="0"/>
              </a:spcBef>
            </a:pPr>
            <a:r>
              <a:rPr lang="en-GB" sz="1400" dirty="0">
                <a:effectLst/>
                <a:latin typeface="Calibri" panose="020F0502020204030204" pitchFamily="34" charset="0"/>
                <a:cs typeface="Calibri" panose="020F0502020204030204" pitchFamily="34" charset="0"/>
              </a:rPr>
              <a:t>When we have a </a:t>
            </a:r>
            <a:r>
              <a:rPr lang="en-GB" sz="1400" b="1" dirty="0">
                <a:effectLst/>
                <a:latin typeface="Calibri" panose="020F0502020204030204" pitchFamily="34" charset="0"/>
                <a:cs typeface="Calibri" panose="020F0502020204030204" pitchFamily="34" charset="0"/>
              </a:rPr>
              <a:t>categorical variable</a:t>
            </a:r>
            <a:r>
              <a:rPr lang="en-GB" sz="1400" dirty="0">
                <a:effectLst/>
                <a:latin typeface="Calibri" panose="020F0502020204030204" pitchFamily="34" charset="0"/>
                <a:cs typeface="Calibri" panose="020F0502020204030204" pitchFamily="34" charset="0"/>
              </a:rPr>
              <a:t> with say '</a:t>
            </a:r>
            <a:r>
              <a:rPr lang="en-GB" sz="1400" b="1" dirty="0">
                <a:effectLst/>
                <a:latin typeface="Calibri" panose="020F0502020204030204" pitchFamily="34" charset="0"/>
                <a:cs typeface="Calibri" panose="020F0502020204030204" pitchFamily="34" charset="0"/>
              </a:rPr>
              <a:t>n</a:t>
            </a:r>
            <a:r>
              <a:rPr lang="en-GB" sz="1400" dirty="0">
                <a:effectLst/>
                <a:latin typeface="Calibri" panose="020F0502020204030204" pitchFamily="34" charset="0"/>
                <a:cs typeface="Calibri" panose="020F0502020204030204" pitchFamily="34" charset="0"/>
              </a:rPr>
              <a:t>' levels, the idea of dummy variable creation is to build '</a:t>
            </a:r>
            <a:r>
              <a:rPr lang="en-GB" sz="1400" b="1" dirty="0">
                <a:effectLst/>
                <a:latin typeface="Calibri" panose="020F0502020204030204" pitchFamily="34" charset="0"/>
                <a:cs typeface="Calibri" panose="020F0502020204030204" pitchFamily="34" charset="0"/>
              </a:rPr>
              <a:t>n-1</a:t>
            </a:r>
            <a:r>
              <a:rPr lang="en-GB" sz="1400" dirty="0">
                <a:effectLst/>
                <a:latin typeface="Calibri" panose="020F0502020204030204" pitchFamily="34" charset="0"/>
                <a:cs typeface="Calibri" panose="020F0502020204030204" pitchFamily="34" charset="0"/>
              </a:rPr>
              <a:t>' variables, indicating the levels</a:t>
            </a:r>
          </a:p>
          <a:p>
            <a:pPr lvl="1" algn="just" fontAlgn="ctr">
              <a:spcBef>
                <a:spcPts val="0"/>
              </a:spcBef>
            </a:pPr>
            <a:r>
              <a:rPr lang="en-GB" sz="1400" dirty="0">
                <a:effectLst/>
                <a:latin typeface="Calibri" panose="020F0502020204030204" pitchFamily="34" charset="0"/>
                <a:cs typeface="Calibri" panose="020F0502020204030204" pitchFamily="34" charset="0"/>
              </a:rPr>
              <a:t>We can drop one of the levels as all the </a:t>
            </a:r>
            <a:r>
              <a:rPr lang="en-GB" sz="1400" b="1" dirty="0">
                <a:effectLst/>
                <a:latin typeface="Calibri" panose="020F0502020204030204" pitchFamily="34" charset="0"/>
                <a:cs typeface="Calibri" panose="020F0502020204030204" pitchFamily="34" charset="0"/>
              </a:rPr>
              <a:t>information</a:t>
            </a:r>
            <a:r>
              <a:rPr lang="en-GB" sz="1400" dirty="0">
                <a:effectLst/>
                <a:latin typeface="Calibri" panose="020F0502020204030204" pitchFamily="34" charset="0"/>
                <a:cs typeface="Calibri" panose="020F0502020204030204" pitchFamily="34" charset="0"/>
              </a:rPr>
              <a:t> can still be </a:t>
            </a:r>
            <a:r>
              <a:rPr lang="en-GB" sz="1400" b="1" dirty="0">
                <a:effectLst/>
                <a:latin typeface="Calibri" panose="020F0502020204030204" pitchFamily="34" charset="0"/>
                <a:cs typeface="Calibri" panose="020F0502020204030204" pitchFamily="34" charset="0"/>
              </a:rPr>
              <a:t>retained</a:t>
            </a:r>
          </a:p>
          <a:p>
            <a:pPr lvl="1" algn="just" fontAlgn="ctr">
              <a:spcBef>
                <a:spcPts val="0"/>
              </a:spcBef>
            </a:pPr>
            <a:r>
              <a:rPr lang="en-GB" sz="1400" dirty="0">
                <a:latin typeface="Calibri" panose="020F0502020204030204" pitchFamily="34" charset="0"/>
                <a:cs typeface="Calibri" panose="020F0502020204030204" pitchFamily="34" charset="0"/>
              </a:rPr>
              <a:t>In </a:t>
            </a:r>
            <a:r>
              <a:rPr lang="en-GB" sz="1400" b="1" dirty="0">
                <a:latin typeface="Calibri" panose="020F0502020204030204" pitchFamily="34" charset="0"/>
                <a:cs typeface="Calibri" panose="020F0502020204030204" pitchFamily="34" charset="0"/>
              </a:rPr>
              <a:t>pandas</a:t>
            </a:r>
            <a:r>
              <a:rPr lang="en-GB" sz="1400" dirty="0">
                <a:latin typeface="Calibri" panose="020F0502020204030204" pitchFamily="34" charset="0"/>
                <a:cs typeface="Calibri" panose="020F0502020204030204" pitchFamily="34" charset="0"/>
              </a:rPr>
              <a:t>, using “drop_first=True”, informs the library to </a:t>
            </a:r>
            <a:r>
              <a:rPr lang="en-GB" sz="1400" b="1" dirty="0">
                <a:latin typeface="Calibri" panose="020F0502020204030204" pitchFamily="34" charset="0"/>
                <a:cs typeface="Calibri" panose="020F0502020204030204" pitchFamily="34" charset="0"/>
              </a:rPr>
              <a:t>drop the first level</a:t>
            </a:r>
          </a:p>
          <a:p>
            <a:pPr lvl="1" algn="just" fontAlgn="ctr">
              <a:spcBef>
                <a:spcPts val="0"/>
              </a:spcBef>
            </a:pPr>
            <a:endParaRPr lang="en-GB" sz="1400" b="1" dirty="0">
              <a:latin typeface="Calibri" panose="020F0502020204030204" pitchFamily="34" charset="0"/>
              <a:cs typeface="Calibri" panose="020F0502020204030204" pitchFamily="34" charset="0"/>
            </a:endParaRPr>
          </a:p>
          <a:p>
            <a:pPr lvl="1" algn="just" fontAlgn="ctr">
              <a:spcBef>
                <a:spcPts val="0"/>
              </a:spcBef>
            </a:pPr>
            <a:endParaRPr lang="en-GB" sz="1400" b="1" dirty="0">
              <a:latin typeface="Calibri" panose="020F0502020204030204" pitchFamily="34" charset="0"/>
              <a:cs typeface="Calibri" panose="020F0502020204030204" pitchFamily="34" charset="0"/>
            </a:endParaRPr>
          </a:p>
          <a:p>
            <a:pPr marL="0" indent="0" algn="just" fontAlgn="ctr">
              <a:spcBef>
                <a:spcPts val="0"/>
              </a:spcBef>
              <a:buNone/>
            </a:pPr>
            <a:r>
              <a:rPr lang="en-US" sz="1400" dirty="0">
                <a:latin typeface="Calibri" panose="020F0502020204030204" pitchFamily="34" charset="0"/>
                <a:cs typeface="Calibri" panose="020F0502020204030204" pitchFamily="34" charset="0"/>
              </a:rPr>
              <a:t>3. Looking at the pair-plot among the numerical variables, which one has the highest correlation with the target variable? (1 mark) </a:t>
            </a:r>
          </a:p>
          <a:p>
            <a:pPr lvl="1" algn="just" fontAlgn="ctr">
              <a:spcBef>
                <a:spcPts val="0"/>
              </a:spcBef>
            </a:pPr>
            <a:r>
              <a:rPr lang="en-GB" sz="1400" b="1" dirty="0">
                <a:effectLst/>
                <a:latin typeface="Calibri" panose="020F0502020204030204" pitchFamily="34" charset="0"/>
                <a:cs typeface="Calibri" panose="020F0502020204030204" pitchFamily="34" charset="0"/>
              </a:rPr>
              <a:t>atemp (0.65)</a:t>
            </a:r>
          </a:p>
          <a:p>
            <a:pPr marL="457200" lvl="1" indent="0">
              <a:buNone/>
            </a:pPr>
            <a:endParaRPr lang="en-US" sz="1400" dirty="0">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83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11747-1157-2769-CC66-EE1030A604D8}"/>
              </a:ext>
            </a:extLst>
          </p:cNvPr>
          <p:cNvSpPr>
            <a:spLocks noGrp="1"/>
          </p:cNvSpPr>
          <p:nvPr>
            <p:ph idx="1"/>
          </p:nvPr>
        </p:nvSpPr>
        <p:spPr>
          <a:xfrm>
            <a:off x="838199" y="425513"/>
            <a:ext cx="9537072" cy="5751450"/>
          </a:xfrm>
        </p:spPr>
        <p:txBody>
          <a:bodyPr>
            <a:normAutofit/>
          </a:bodyPr>
          <a:lstStyle/>
          <a:p>
            <a:pPr marL="457200" lvl="1" indent="0" algn="just" fontAlgn="ctr">
              <a:spcBef>
                <a:spcPts val="0"/>
              </a:spcBef>
              <a:buNone/>
            </a:pPr>
            <a:endParaRPr lang="en-GB" sz="1400" dirty="0">
              <a:latin typeface="Calibri" panose="020F0502020204030204" pitchFamily="34" charset="0"/>
              <a:cs typeface="Calibri" panose="020F0502020204030204" pitchFamily="34" charset="0"/>
            </a:endParaRPr>
          </a:p>
          <a:p>
            <a:pPr marL="0" indent="0" algn="just" fontAlgn="ctr">
              <a:spcBef>
                <a:spcPts val="0"/>
              </a:spcBef>
              <a:buNone/>
            </a:pPr>
            <a:r>
              <a:rPr lang="en-US" sz="1400" dirty="0">
                <a:latin typeface="Calibri" panose="020F0502020204030204" pitchFamily="34" charset="0"/>
                <a:cs typeface="Calibri" panose="020F0502020204030204" pitchFamily="34" charset="0"/>
              </a:rPr>
              <a:t>4. How did you validate the assumptions of Linear Regression after building the model on the training set?             (3 marks) </a:t>
            </a:r>
          </a:p>
          <a:p>
            <a:pPr lvl="1" algn="just" fontAlgn="ctr">
              <a:spcBef>
                <a:spcPts val="0"/>
              </a:spcBef>
            </a:pPr>
            <a:r>
              <a:rPr lang="en-US" sz="1400" dirty="0">
                <a:latin typeface="Calibri" panose="020F0502020204030204" pitchFamily="34" charset="0"/>
                <a:cs typeface="Calibri" panose="020F0502020204030204" pitchFamily="34" charset="0"/>
              </a:rPr>
              <a:t>Assumption 1: </a:t>
            </a:r>
            <a:r>
              <a:rPr lang="en-GB" sz="1400" b="1" dirty="0">
                <a:solidFill>
                  <a:srgbClr val="252931"/>
                </a:solidFill>
                <a:effectLst/>
                <a:latin typeface="Calibri" panose="020F0502020204030204" pitchFamily="34" charset="0"/>
                <a:cs typeface="Calibri" panose="020F0502020204030204" pitchFamily="34" charset="0"/>
              </a:rPr>
              <a:t>There is a</a:t>
            </a:r>
            <a:r>
              <a:rPr lang="en-US" sz="1400" b="1" dirty="0">
                <a:solidFill>
                  <a:srgbClr val="252931"/>
                </a:solidFill>
                <a:effectLst/>
                <a:latin typeface="Calibri" panose="020F0502020204030204" pitchFamily="34" charset="0"/>
                <a:cs typeface="Calibri" panose="020F0502020204030204" pitchFamily="34" charset="0"/>
              </a:rPr>
              <a:t> </a:t>
            </a:r>
            <a:r>
              <a:rPr lang="en-GB" sz="1400" b="1" i="1" dirty="0">
                <a:solidFill>
                  <a:srgbClr val="252931"/>
                </a:solidFill>
                <a:effectLst/>
                <a:latin typeface="Calibri" panose="020F0502020204030204" pitchFamily="34" charset="0"/>
                <a:cs typeface="Calibri" panose="020F0502020204030204" pitchFamily="34" charset="0"/>
              </a:rPr>
              <a:t>linear relationship</a:t>
            </a:r>
            <a:r>
              <a:rPr lang="en-US" sz="1400" b="1" dirty="0">
                <a:solidFill>
                  <a:srgbClr val="252931"/>
                </a:solidFill>
                <a:effectLst/>
                <a:latin typeface="Calibri" panose="020F0502020204030204" pitchFamily="34" charset="0"/>
                <a:cs typeface="Calibri" panose="020F0502020204030204" pitchFamily="34" charset="0"/>
              </a:rPr>
              <a:t> </a:t>
            </a:r>
            <a:r>
              <a:rPr lang="en-GB" sz="1400" b="1" dirty="0">
                <a:solidFill>
                  <a:srgbClr val="252931"/>
                </a:solidFill>
                <a:effectLst/>
                <a:latin typeface="Calibri" panose="020F0502020204030204" pitchFamily="34" charset="0"/>
                <a:cs typeface="Calibri" panose="020F0502020204030204" pitchFamily="34" charset="0"/>
              </a:rPr>
              <a:t>between X and Y:</a:t>
            </a:r>
            <a:endParaRPr lang="en-GB" sz="1400" dirty="0">
              <a:solidFill>
                <a:srgbClr val="252931"/>
              </a:solidFill>
              <a:effectLst/>
              <a:latin typeface="Calibri" panose="020F0502020204030204" pitchFamily="34" charset="0"/>
              <a:cs typeface="Calibri" panose="020F0502020204030204" pitchFamily="34" charset="0"/>
            </a:endParaRPr>
          </a:p>
          <a:p>
            <a:pPr marL="1314450" lvl="2" indent="-400050" algn="just" fontAlgn="ctr">
              <a:spcBef>
                <a:spcPts val="0"/>
              </a:spcBef>
              <a:buFont typeface="+mj-lt"/>
              <a:buAutoNum type="romanLcPeriod"/>
            </a:pPr>
            <a:r>
              <a:rPr lang="en-US" sz="1400" dirty="0">
                <a:latin typeface="Calibri" panose="020F0502020204030204" pitchFamily="34" charset="0"/>
                <a:cs typeface="Calibri" panose="020F0502020204030204" pitchFamily="34" charset="0"/>
              </a:rPr>
              <a:t>By looking at the correlation values between feature variables, X and target Y</a:t>
            </a:r>
          </a:p>
          <a:p>
            <a:pPr marL="1314450" lvl="2" indent="-400050" algn="just" fontAlgn="ctr">
              <a:spcBef>
                <a:spcPts val="0"/>
              </a:spcBef>
              <a:buFont typeface="+mj-lt"/>
              <a:buAutoNum type="romanLcPeriod"/>
            </a:pPr>
            <a:r>
              <a:rPr lang="en-US" sz="1400" dirty="0">
                <a:latin typeface="Calibri" panose="020F0502020204030204" pitchFamily="34" charset="0"/>
                <a:cs typeface="Calibri" panose="020F0502020204030204" pitchFamily="34" charset="0"/>
              </a:rPr>
              <a:t>By making sure the p-values of the features are not significantly high in the linear models</a:t>
            </a:r>
          </a:p>
          <a:p>
            <a:pPr lvl="1" algn="just" fontAlgn="ctr">
              <a:spcBef>
                <a:spcPts val="0"/>
              </a:spcBef>
            </a:pPr>
            <a:r>
              <a:rPr lang="en-US" sz="1400" dirty="0">
                <a:latin typeface="Calibri" panose="020F0502020204030204" pitchFamily="34" charset="0"/>
                <a:cs typeface="Calibri" panose="020F0502020204030204" pitchFamily="34" charset="0"/>
              </a:rPr>
              <a:t>Assumption 2: </a:t>
            </a:r>
            <a:r>
              <a:rPr lang="en-GB" sz="1400" b="1" dirty="0">
                <a:effectLst/>
                <a:latin typeface="Calibri" panose="020F0502020204030204" pitchFamily="34" charset="0"/>
                <a:cs typeface="Calibri" panose="020F0502020204030204" pitchFamily="34" charset="0"/>
              </a:rPr>
              <a:t>Error terms are</a:t>
            </a:r>
            <a:r>
              <a:rPr lang="en-US" sz="1400" b="1" dirty="0">
                <a:effectLst/>
                <a:latin typeface="Calibri" panose="020F0502020204030204" pitchFamily="34" charset="0"/>
                <a:cs typeface="Calibri" panose="020F0502020204030204" pitchFamily="34" charset="0"/>
              </a:rPr>
              <a:t> </a:t>
            </a:r>
            <a:r>
              <a:rPr lang="en-GB" sz="1400" b="1" i="1" dirty="0">
                <a:effectLst/>
                <a:latin typeface="Calibri" panose="020F0502020204030204" pitchFamily="34" charset="0"/>
                <a:cs typeface="Calibri" panose="020F0502020204030204" pitchFamily="34" charset="0"/>
              </a:rPr>
              <a:t>normally distributed</a:t>
            </a:r>
            <a:r>
              <a:rPr lang="en-GB" sz="1400" b="1" dirty="0">
                <a:effectLst/>
                <a:latin typeface="Calibri" panose="020F0502020204030204" pitchFamily="34" charset="0"/>
                <a:cs typeface="Calibri" panose="020F0502020204030204" pitchFamily="34" charset="0"/>
              </a:rPr>
              <a:t> with mean zero(not X, Y):</a:t>
            </a:r>
            <a:endParaRPr lang="en-GB" sz="1400" dirty="0">
              <a:effectLst/>
              <a:latin typeface="Calibri" panose="020F0502020204030204" pitchFamily="34" charset="0"/>
              <a:cs typeface="Calibri" panose="020F0502020204030204" pitchFamily="34" charset="0"/>
            </a:endParaRPr>
          </a:p>
          <a:p>
            <a:pPr marL="1314450" lvl="2" indent="-400050" algn="just" fontAlgn="ctr">
              <a:spcBef>
                <a:spcPts val="0"/>
              </a:spcBef>
              <a:buFont typeface="+mj-lt"/>
              <a:buAutoNum type="romanUcPeriod"/>
            </a:pPr>
            <a:r>
              <a:rPr lang="en-US" sz="1400" dirty="0">
                <a:latin typeface="Calibri" panose="020F0502020204030204" pitchFamily="34" charset="0"/>
                <a:cs typeface="Calibri" panose="020F0502020204030204" pitchFamily="34" charset="0"/>
              </a:rPr>
              <a:t>By plotting the distribution of the errors</a:t>
            </a:r>
          </a:p>
          <a:p>
            <a:pPr marL="914400" lvl="2" indent="0" algn="just" fontAlgn="ctr">
              <a:spcBef>
                <a:spcPts val="0"/>
              </a:spcBef>
              <a:buNone/>
            </a:pPr>
            <a:endParaRPr lang="en-US" sz="1400" dirty="0">
              <a:latin typeface="Calibri" panose="020F0502020204030204" pitchFamily="34" charset="0"/>
              <a:cs typeface="Calibri" panose="020F0502020204030204" pitchFamily="34" charset="0"/>
            </a:endParaRPr>
          </a:p>
          <a:p>
            <a:pPr marL="914400" lvl="2" indent="0" algn="just" fontAlgn="ctr">
              <a:spcBef>
                <a:spcPts val="0"/>
              </a:spcBef>
              <a:buNone/>
            </a:pPr>
            <a:endParaRPr lang="en-US" sz="1400" dirty="0">
              <a:latin typeface="Calibri" panose="020F0502020204030204" pitchFamily="34" charset="0"/>
              <a:cs typeface="Calibri" panose="020F0502020204030204" pitchFamily="34" charset="0"/>
            </a:endParaRPr>
          </a:p>
          <a:p>
            <a:pPr marL="914400" lvl="2" indent="0" algn="just" fontAlgn="ctr">
              <a:spcBef>
                <a:spcPts val="0"/>
              </a:spcBef>
              <a:buNone/>
            </a:pPr>
            <a:endParaRPr lang="en-US" sz="1400" dirty="0">
              <a:latin typeface="Calibri" panose="020F0502020204030204" pitchFamily="34" charset="0"/>
              <a:cs typeface="Calibri" panose="020F0502020204030204" pitchFamily="34" charset="0"/>
            </a:endParaRPr>
          </a:p>
          <a:p>
            <a:pPr marL="914400" lvl="2" indent="0" algn="just" fontAlgn="ctr">
              <a:spcBef>
                <a:spcPts val="0"/>
              </a:spcBef>
              <a:buNone/>
            </a:pPr>
            <a:endParaRPr lang="en-US" sz="1400" dirty="0">
              <a:latin typeface="Calibri" panose="020F0502020204030204" pitchFamily="34" charset="0"/>
              <a:cs typeface="Calibri" panose="020F0502020204030204" pitchFamily="34" charset="0"/>
            </a:endParaRPr>
          </a:p>
          <a:p>
            <a:pPr lvl="1" algn="just" fontAlgn="ctr">
              <a:spcBef>
                <a:spcPts val="0"/>
              </a:spcBef>
            </a:pPr>
            <a:endParaRPr lang="en-GB" sz="1400" b="1" dirty="0">
              <a:solidFill>
                <a:srgbClr val="252931"/>
              </a:solidFill>
              <a:effectLst/>
              <a:latin typeface="Calibri" panose="020F0502020204030204" pitchFamily="34" charset="0"/>
              <a:cs typeface="Calibri" panose="020F0502020204030204" pitchFamily="34" charset="0"/>
            </a:endParaRPr>
          </a:p>
          <a:p>
            <a:pPr lvl="1" algn="just" fontAlgn="ctr">
              <a:spcBef>
                <a:spcPts val="0"/>
              </a:spcBef>
            </a:pPr>
            <a:endParaRPr lang="en-GB" sz="1400" b="1" dirty="0">
              <a:solidFill>
                <a:srgbClr val="252931"/>
              </a:solidFill>
              <a:effectLst/>
              <a:latin typeface="Calibri" panose="020F0502020204030204" pitchFamily="34" charset="0"/>
              <a:cs typeface="Calibri" panose="020F0502020204030204" pitchFamily="34" charset="0"/>
            </a:endParaRPr>
          </a:p>
          <a:p>
            <a:pPr lvl="1" algn="just" fontAlgn="ctr">
              <a:spcBef>
                <a:spcPts val="0"/>
              </a:spcBef>
            </a:pPr>
            <a:r>
              <a:rPr lang="en-US" sz="1400" dirty="0">
                <a:latin typeface="Calibri" panose="020F0502020204030204" pitchFamily="34" charset="0"/>
                <a:cs typeface="Calibri" panose="020F0502020204030204" pitchFamily="34" charset="0"/>
              </a:rPr>
              <a:t>Assumption 3: </a:t>
            </a:r>
            <a:r>
              <a:rPr lang="en-GB" sz="1400" b="1" dirty="0">
                <a:solidFill>
                  <a:srgbClr val="252931"/>
                </a:solidFill>
                <a:effectLst/>
                <a:latin typeface="Calibri" panose="020F0502020204030204" pitchFamily="34" charset="0"/>
                <a:cs typeface="Calibri" panose="020F0502020204030204" pitchFamily="34" charset="0"/>
              </a:rPr>
              <a:t>Error terms are</a:t>
            </a:r>
            <a:r>
              <a:rPr lang="en-US" sz="1400" b="1" dirty="0">
                <a:solidFill>
                  <a:srgbClr val="252931"/>
                </a:solidFill>
                <a:effectLst/>
                <a:latin typeface="Calibri" panose="020F0502020204030204" pitchFamily="34" charset="0"/>
                <a:cs typeface="Calibri" panose="020F0502020204030204" pitchFamily="34" charset="0"/>
              </a:rPr>
              <a:t> </a:t>
            </a:r>
            <a:r>
              <a:rPr lang="en-GB" sz="1400" b="1" i="1" dirty="0">
                <a:solidFill>
                  <a:srgbClr val="252931"/>
                </a:solidFill>
                <a:effectLst/>
                <a:latin typeface="Calibri" panose="020F0502020204030204" pitchFamily="34" charset="0"/>
                <a:cs typeface="Calibri" panose="020F0502020204030204" pitchFamily="34" charset="0"/>
              </a:rPr>
              <a:t>independent</a:t>
            </a:r>
            <a:r>
              <a:rPr lang="en-US" sz="1400" b="1" dirty="0">
                <a:solidFill>
                  <a:srgbClr val="252931"/>
                </a:solidFill>
                <a:effectLst/>
                <a:latin typeface="Calibri" panose="020F0502020204030204" pitchFamily="34" charset="0"/>
                <a:cs typeface="Calibri" panose="020F0502020204030204" pitchFamily="34" charset="0"/>
              </a:rPr>
              <a:t> </a:t>
            </a:r>
            <a:r>
              <a:rPr lang="en-GB" sz="1400" b="1" dirty="0">
                <a:solidFill>
                  <a:srgbClr val="252931"/>
                </a:solidFill>
                <a:effectLst/>
                <a:latin typeface="Calibri" panose="020F0502020204030204" pitchFamily="34" charset="0"/>
                <a:cs typeface="Calibri" panose="020F0502020204030204" pitchFamily="34" charset="0"/>
              </a:rPr>
              <a:t>of each other:</a:t>
            </a:r>
          </a:p>
          <a:p>
            <a:pPr marL="1200150" lvl="2" indent="-285750" algn="just" fontAlgn="ctr">
              <a:spcBef>
                <a:spcPts val="0"/>
              </a:spcBef>
              <a:buFont typeface="+mj-lt"/>
              <a:buAutoNum type="romanLcPeriod"/>
            </a:pPr>
            <a:r>
              <a:rPr lang="en-GB" sz="1400" dirty="0">
                <a:solidFill>
                  <a:srgbClr val="252931"/>
                </a:solidFill>
                <a:latin typeface="Calibri" panose="020F0502020204030204" pitchFamily="34" charset="0"/>
                <a:cs typeface="Calibri" panose="020F0502020204030204" pitchFamily="34" charset="0"/>
              </a:rPr>
              <a:t>By Plotting </a:t>
            </a:r>
            <a:r>
              <a:rPr lang="en-GB" sz="1400" dirty="0" err="1">
                <a:solidFill>
                  <a:srgbClr val="252931"/>
                </a:solidFill>
                <a:latin typeface="Calibri" panose="020F0502020204030204" pitchFamily="34" charset="0"/>
                <a:cs typeface="Calibri" panose="020F0502020204030204" pitchFamily="34" charset="0"/>
              </a:rPr>
              <a:t>y_train</a:t>
            </a:r>
            <a:r>
              <a:rPr lang="en-GB" sz="1400" dirty="0">
                <a:solidFill>
                  <a:srgbClr val="252931"/>
                </a:solidFill>
                <a:latin typeface="Calibri" panose="020F0502020204030204" pitchFamily="34" charset="0"/>
                <a:cs typeface="Calibri" panose="020F0502020204030204" pitchFamily="34" charset="0"/>
              </a:rPr>
              <a:t> vs error</a:t>
            </a:r>
          </a:p>
          <a:p>
            <a:pPr marL="1200150" lvl="2" indent="-285750" algn="just" fontAlgn="ctr">
              <a:spcBef>
                <a:spcPts val="0"/>
              </a:spcBef>
              <a:buFont typeface="+mj-lt"/>
              <a:buAutoNum type="romanLcPeriod"/>
            </a:pPr>
            <a:endParaRPr lang="en-GB" sz="1400" b="1" dirty="0">
              <a:solidFill>
                <a:srgbClr val="252931"/>
              </a:solidFill>
              <a:effectLst/>
              <a:latin typeface="Calibri" panose="020F0502020204030204" pitchFamily="34" charset="0"/>
              <a:cs typeface="Calibri" panose="020F0502020204030204" pitchFamily="34" charset="0"/>
            </a:endParaRPr>
          </a:p>
          <a:p>
            <a:pPr marL="914400" lvl="2" indent="0" algn="just" fontAlgn="ctr">
              <a:spcBef>
                <a:spcPts val="0"/>
              </a:spcBef>
              <a:buNone/>
            </a:pPr>
            <a:endParaRPr lang="en-GB" sz="1400" dirty="0">
              <a:solidFill>
                <a:srgbClr val="252931"/>
              </a:solidFill>
              <a:effectLst/>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r>
              <a:rPr lang="en-US" sz="1400" dirty="0">
                <a:latin typeface="Calibri" panose="020F0502020204030204" pitchFamily="34" charset="0"/>
                <a:cs typeface="Calibri" panose="020F0502020204030204" pitchFamily="34" charset="0"/>
              </a:rPr>
              <a:t>Assumption 4: </a:t>
            </a:r>
            <a:r>
              <a:rPr lang="en-GB" sz="1400" b="1" i="0" dirty="0">
                <a:effectLst/>
                <a:latin typeface="Calibri" panose="020F0502020204030204" pitchFamily="34" charset="0"/>
                <a:cs typeface="Calibri" panose="020F0502020204030204" pitchFamily="34" charset="0"/>
              </a:rPr>
              <a:t>Error terms have</a:t>
            </a:r>
            <a:r>
              <a:rPr lang="en-US" sz="1400" b="1" i="0" dirty="0">
                <a:effectLst/>
                <a:latin typeface="Calibri" panose="020F0502020204030204" pitchFamily="34" charset="0"/>
                <a:cs typeface="Calibri" panose="020F0502020204030204" pitchFamily="34" charset="0"/>
              </a:rPr>
              <a:t> </a:t>
            </a:r>
            <a:r>
              <a:rPr lang="en-GB" sz="1400" b="1" i="1" dirty="0">
                <a:effectLst/>
                <a:latin typeface="Calibri" panose="020F0502020204030204" pitchFamily="34" charset="0"/>
                <a:cs typeface="Calibri" panose="020F0502020204030204" pitchFamily="34" charset="0"/>
              </a:rPr>
              <a:t>constant variance</a:t>
            </a:r>
            <a:r>
              <a:rPr lang="en-US" sz="1400" b="1" i="0" dirty="0">
                <a:effectLst/>
                <a:latin typeface="Calibri" panose="020F0502020204030204" pitchFamily="34" charset="0"/>
                <a:cs typeface="Calibri" panose="020F0502020204030204" pitchFamily="34" charset="0"/>
              </a:rPr>
              <a:t> </a:t>
            </a:r>
            <a:r>
              <a:rPr lang="en-GB" sz="1400" b="1" i="0" dirty="0">
                <a:effectLst/>
                <a:latin typeface="Calibri" panose="020F0502020204030204" pitchFamily="34" charset="0"/>
                <a:cs typeface="Calibri" panose="020F0502020204030204" pitchFamily="34" charset="0"/>
              </a:rPr>
              <a:t>(homoscedasticity):</a:t>
            </a:r>
          </a:p>
          <a:p>
            <a:pPr lvl="2" algn="just" fontAlgn="ctr">
              <a:spcBef>
                <a:spcPts val="0"/>
              </a:spcBef>
            </a:pPr>
            <a:r>
              <a:rPr lang="en-US" sz="1400" dirty="0">
                <a:latin typeface="Calibri" panose="020F0502020204030204" pitchFamily="34" charset="0"/>
                <a:cs typeface="Calibri" panose="020F0502020204030204" pitchFamily="34" charset="0"/>
              </a:rPr>
              <a:t>By plotting X vs y with the regression line</a:t>
            </a:r>
          </a:p>
          <a:p>
            <a:pPr lvl="2" algn="just" fontAlgn="ctr">
              <a:spcBef>
                <a:spcPts val="0"/>
              </a:spcBef>
            </a:pPr>
            <a:r>
              <a:rPr lang="en-US" sz="1400" dirty="0">
                <a:latin typeface="Calibri" panose="020F0502020204030204" pitchFamily="34" charset="0"/>
                <a:cs typeface="Calibri" panose="020F0502020204030204" pitchFamily="34" charset="0"/>
              </a:rPr>
              <a:t>Not possible since the model is multi-linear and the regression line is a hyperplane</a:t>
            </a:r>
          </a:p>
          <a:p>
            <a:pPr lvl="1" algn="just" fontAlgn="ctr">
              <a:spcBef>
                <a:spcPts val="0"/>
              </a:spcBef>
            </a:pPr>
            <a:r>
              <a:rPr lang="en-US" sz="1400" dirty="0">
                <a:latin typeface="Calibri" panose="020F0502020204030204" pitchFamily="34" charset="0"/>
                <a:cs typeface="Calibri" panose="020F0502020204030204" pitchFamily="34" charset="0"/>
              </a:rPr>
              <a:t>Assumption 5: </a:t>
            </a:r>
            <a:r>
              <a:rPr lang="en-GB" sz="1400" dirty="0">
                <a:solidFill>
                  <a:srgbClr val="252931"/>
                </a:solidFill>
                <a:effectLst/>
                <a:latin typeface="Calibri" panose="020F0502020204030204" pitchFamily="34" charset="0"/>
                <a:cs typeface="Calibri" panose="020F0502020204030204" pitchFamily="34" charset="0"/>
              </a:rPr>
              <a:t>No assumptions on the distribution of X or y</a:t>
            </a:r>
          </a:p>
          <a:p>
            <a:pPr lvl="2" algn="just" fontAlgn="ctr">
              <a:spcBef>
                <a:spcPts val="0"/>
              </a:spcBef>
            </a:pPr>
            <a:r>
              <a:rPr lang="en-US" sz="1400" dirty="0">
                <a:latin typeface="Calibri" panose="020F0502020204030204" pitchFamily="34" charset="0"/>
                <a:cs typeface="Calibri" panose="020F0502020204030204" pitchFamily="34" charset="0"/>
              </a:rPr>
              <a:t>No assumptions of X or y were considered in model building</a:t>
            </a:r>
          </a:p>
          <a:p>
            <a:pPr lvl="1" algn="just" fontAlgn="ctr">
              <a:spcBef>
                <a:spcPts val="0"/>
              </a:spcBef>
            </a:pPr>
            <a:endParaRPr lang="en-GB" sz="1400" dirty="0">
              <a:effectLst/>
              <a:latin typeface="Calibri" panose="020F0502020204030204" pitchFamily="34" charset="0"/>
              <a:cs typeface="Calibri" panose="020F0502020204030204" pitchFamily="34" charset="0"/>
            </a:endParaRPr>
          </a:p>
          <a:p>
            <a:pPr lvl="1" algn="just" fontAlgn="ctr">
              <a:spcBef>
                <a:spcPts val="0"/>
              </a:spcBef>
            </a:pPr>
            <a:endParaRPr lang="en-GB" sz="1400" dirty="0">
              <a:effectLst/>
              <a:latin typeface="Calibri" panose="020F0502020204030204" pitchFamily="34" charset="0"/>
              <a:cs typeface="Calibri" panose="020F0502020204030204" pitchFamily="34" charset="0"/>
            </a:endParaRPr>
          </a:p>
          <a:p>
            <a:pPr marL="0" indent="0" algn="just" fontAlgn="ctr">
              <a:spcBef>
                <a:spcPts val="0"/>
              </a:spcBef>
              <a:buNone/>
            </a:pPr>
            <a:endParaRPr lang="en-US" sz="1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1882F26-6F3E-6D97-6BA9-93E677D5D1E1}"/>
              </a:ext>
            </a:extLst>
          </p:cNvPr>
          <p:cNvPicPr>
            <a:picLocks noChangeAspect="1"/>
          </p:cNvPicPr>
          <p:nvPr/>
        </p:nvPicPr>
        <p:blipFill>
          <a:blip r:embed="rId2"/>
          <a:stretch>
            <a:fillRect/>
          </a:stretch>
        </p:blipFill>
        <p:spPr>
          <a:xfrm>
            <a:off x="6690195" y="1536700"/>
            <a:ext cx="2451100" cy="1892300"/>
          </a:xfrm>
          <a:prstGeom prst="rect">
            <a:avLst/>
          </a:prstGeom>
        </p:spPr>
      </p:pic>
      <p:pic>
        <p:nvPicPr>
          <p:cNvPr id="5" name="Picture 4">
            <a:extLst>
              <a:ext uri="{FF2B5EF4-FFF2-40B4-BE49-F238E27FC236}">
                <a16:creationId xmlns:a16="http://schemas.microsoft.com/office/drawing/2014/main" id="{E43D65CE-80C5-6DE1-A246-DDE2E1DD293B}"/>
              </a:ext>
            </a:extLst>
          </p:cNvPr>
          <p:cNvPicPr>
            <a:picLocks noChangeAspect="1"/>
          </p:cNvPicPr>
          <p:nvPr/>
        </p:nvPicPr>
        <p:blipFill>
          <a:blip r:embed="rId3"/>
          <a:stretch>
            <a:fillRect/>
          </a:stretch>
        </p:blipFill>
        <p:spPr>
          <a:xfrm>
            <a:off x="4238156" y="3143754"/>
            <a:ext cx="2527300" cy="1892300"/>
          </a:xfrm>
          <a:prstGeom prst="rect">
            <a:avLst/>
          </a:prstGeom>
        </p:spPr>
      </p:pic>
    </p:spTree>
    <p:extLst>
      <p:ext uri="{BB962C8B-B14F-4D97-AF65-F5344CB8AC3E}">
        <p14:creationId xmlns:p14="http://schemas.microsoft.com/office/powerpoint/2010/main" val="115451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06133-CC67-4516-24F4-34DEAEA8424C}"/>
              </a:ext>
            </a:extLst>
          </p:cNvPr>
          <p:cNvSpPr>
            <a:spLocks noGrp="1"/>
          </p:cNvSpPr>
          <p:nvPr>
            <p:ph idx="1"/>
          </p:nvPr>
        </p:nvSpPr>
        <p:spPr>
          <a:xfrm>
            <a:off x="838200" y="380246"/>
            <a:ext cx="10515600" cy="5796717"/>
          </a:xfrm>
        </p:spPr>
        <p:txBody>
          <a:bodyPr/>
          <a:lstStyle/>
          <a:p>
            <a:pPr marL="0" indent="0" algn="just" fontAlgn="ctr">
              <a:spcBef>
                <a:spcPts val="0"/>
              </a:spcBef>
              <a:buNone/>
            </a:pPr>
            <a:endParaRPr lang="en-US" sz="1400" dirty="0">
              <a:latin typeface="Calibri" panose="020F0502020204030204" pitchFamily="34" charset="0"/>
              <a:cs typeface="Calibri" panose="020F0502020204030204" pitchFamily="34" charset="0"/>
            </a:endParaRPr>
          </a:p>
          <a:p>
            <a:pPr marL="0" indent="0" algn="just" fontAlgn="ctr">
              <a:spcBef>
                <a:spcPts val="0"/>
              </a:spcBef>
              <a:buNone/>
            </a:pPr>
            <a:endParaRPr lang="en-US" sz="1400" dirty="0"/>
          </a:p>
          <a:p>
            <a:pPr marL="0" indent="0" algn="just" fontAlgn="ctr">
              <a:spcBef>
                <a:spcPts val="0"/>
              </a:spcBef>
              <a:buNone/>
            </a:pPr>
            <a:r>
              <a:rPr lang="en-US" sz="1400" dirty="0"/>
              <a:t>5. Based on the final model, which are the top 3 features contributing significantly towards explaining the demand of the shared bikes? </a:t>
            </a:r>
          </a:p>
          <a:p>
            <a:pPr marL="0" indent="0" algn="just" fontAlgn="ctr">
              <a:spcBef>
                <a:spcPts val="0"/>
              </a:spcBef>
              <a:buNone/>
            </a:pPr>
            <a:endParaRPr lang="en-US" sz="1400" dirty="0">
              <a:latin typeface="Calibri" panose="020F0502020204030204" pitchFamily="34" charset="0"/>
              <a:cs typeface="Calibri" panose="020F0502020204030204" pitchFamily="34" charset="0"/>
            </a:endParaRPr>
          </a:p>
          <a:p>
            <a:pPr lvl="1" algn="just" fontAlgn="ctr">
              <a:spcBef>
                <a:spcPts val="0"/>
              </a:spcBef>
            </a:pPr>
            <a:r>
              <a:rPr lang="en-GB" sz="1400" b="1" dirty="0">
                <a:latin typeface="Calibri" panose="020F0502020204030204" pitchFamily="34" charset="0"/>
                <a:cs typeface="Calibri" panose="020F0502020204030204" pitchFamily="34" charset="0"/>
              </a:rPr>
              <a:t>season_3 (fall) - (0.3334)</a:t>
            </a:r>
          </a:p>
          <a:p>
            <a:pPr lvl="1" algn="just" fontAlgn="ctr">
              <a:spcBef>
                <a:spcPts val="0"/>
              </a:spcBef>
            </a:pPr>
            <a:r>
              <a:rPr lang="en-GB" sz="1400" b="1" dirty="0">
                <a:latin typeface="Calibri" panose="020F0502020204030204" pitchFamily="34" charset="0"/>
                <a:cs typeface="Calibri" panose="020F0502020204030204" pitchFamily="34" charset="0"/>
              </a:rPr>
              <a:t>weathersit_3 (Light snow, …) - (-0.3089)</a:t>
            </a:r>
          </a:p>
          <a:p>
            <a:pPr lvl="1" algn="just" fontAlgn="ctr">
              <a:spcBef>
                <a:spcPts val="0"/>
              </a:spcBef>
            </a:pPr>
            <a:r>
              <a:rPr lang="en-GB" sz="1400" b="1" dirty="0">
                <a:latin typeface="Calibri" panose="020F0502020204030204" pitchFamily="34" charset="0"/>
                <a:cs typeface="Calibri" panose="020F0502020204030204" pitchFamily="34" charset="0"/>
              </a:rPr>
              <a:t>season_2 (summer) - (0.2580)</a:t>
            </a:r>
          </a:p>
          <a:p>
            <a:endParaRPr lang="en-US" dirty="0"/>
          </a:p>
        </p:txBody>
      </p:sp>
    </p:spTree>
    <p:extLst>
      <p:ext uri="{BB962C8B-B14F-4D97-AF65-F5344CB8AC3E}">
        <p14:creationId xmlns:p14="http://schemas.microsoft.com/office/powerpoint/2010/main" val="68362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99A895-AF0C-A163-D9EF-C66CC797AFD3}"/>
              </a:ext>
            </a:extLst>
          </p:cNvPr>
          <p:cNvSpPr>
            <a:spLocks noGrp="1"/>
          </p:cNvSpPr>
          <p:nvPr>
            <p:ph type="subTitle" idx="1"/>
          </p:nvPr>
        </p:nvSpPr>
        <p:spPr>
          <a:xfrm>
            <a:off x="1315770" y="2443194"/>
            <a:ext cx="9144000" cy="1655762"/>
          </a:xfrm>
        </p:spPr>
        <p:txBody>
          <a:bodyPr/>
          <a:lstStyle/>
          <a:p>
            <a:r>
              <a:rPr lang="en-US" dirty="0"/>
              <a:t>General Subjective Questions </a:t>
            </a:r>
          </a:p>
        </p:txBody>
      </p:sp>
    </p:spTree>
    <p:extLst>
      <p:ext uri="{BB962C8B-B14F-4D97-AF65-F5344CB8AC3E}">
        <p14:creationId xmlns:p14="http://schemas.microsoft.com/office/powerpoint/2010/main" val="401564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9A99E-8FF3-0B69-711E-D118B195E462}"/>
              </a:ext>
            </a:extLst>
          </p:cNvPr>
          <p:cNvSpPr>
            <a:spLocks noGrp="1"/>
          </p:cNvSpPr>
          <p:nvPr>
            <p:ph idx="1"/>
          </p:nvPr>
        </p:nvSpPr>
        <p:spPr>
          <a:xfrm>
            <a:off x="838200" y="231228"/>
            <a:ext cx="10515600" cy="5945735"/>
          </a:xfrm>
        </p:spPr>
        <p:txBody>
          <a:bodyPr>
            <a:noAutofit/>
          </a:bodyPr>
          <a:lstStyle/>
          <a:p>
            <a:pPr marL="0" indent="0">
              <a:buNone/>
            </a:pPr>
            <a:r>
              <a:rPr lang="en-US" sz="1200" dirty="0">
                <a:latin typeface="Calibri" panose="020F0502020204030204" pitchFamily="34" charset="0"/>
                <a:cs typeface="Calibri" panose="020F0502020204030204" pitchFamily="34" charset="0"/>
              </a:rPr>
              <a:t>1. Explain the linear regression algorithm in detail. (4 marks) </a:t>
            </a:r>
          </a:p>
          <a:p>
            <a:pPr lvl="1"/>
            <a:r>
              <a:rPr lang="en-US" sz="1200" dirty="0">
                <a:latin typeface="Calibri" panose="020F0502020204030204" pitchFamily="34" charset="0"/>
                <a:cs typeface="Calibri" panose="020F0502020204030204" pitchFamily="34" charset="0"/>
              </a:rPr>
              <a:t>Belongs to Supervised learning technique</a:t>
            </a:r>
          </a:p>
          <a:p>
            <a:pPr lvl="1"/>
            <a:r>
              <a:rPr lang="en-US" sz="1200" dirty="0">
                <a:latin typeface="Calibri" panose="020F0502020204030204" pitchFamily="34" charset="0"/>
                <a:cs typeface="Calibri" panose="020F0502020204030204" pitchFamily="34" charset="0"/>
              </a:rPr>
              <a:t>As the name says, the output/target variable is continuous in nature</a:t>
            </a:r>
          </a:p>
          <a:p>
            <a:pPr lvl="1"/>
            <a:r>
              <a:rPr lang="en-US" sz="1200" dirty="0">
                <a:latin typeface="Calibri" panose="020F0502020204030204" pitchFamily="34" charset="0"/>
                <a:cs typeface="Calibri" panose="020F0502020204030204" pitchFamily="34" charset="0"/>
              </a:rPr>
              <a:t>A </a:t>
            </a:r>
            <a:r>
              <a:rPr lang="en-GB" sz="1200" dirty="0">
                <a:effectLst/>
                <a:latin typeface="Calibri" panose="020F0502020204030204" pitchFamily="34" charset="0"/>
                <a:cs typeface="Calibri" panose="020F0502020204030204" pitchFamily="34" charset="0"/>
              </a:rPr>
              <a:t>linear regression model attempts to explain the relationship between one or more dependent variables and an independent variable using a regression line</a:t>
            </a:r>
          </a:p>
          <a:p>
            <a:pPr lvl="1"/>
            <a:r>
              <a:rPr lang="en-GB" sz="1200" dirty="0">
                <a:latin typeface="Calibri" panose="020F0502020204030204" pitchFamily="34" charset="0"/>
                <a:cs typeface="Calibri" panose="020F0502020204030204" pitchFamily="34" charset="0"/>
              </a:rPr>
              <a:t>The regression line or the best-fit line is a straight line in case of Simple Linear Regression and a hyperplane in case of Multiple Linear Regression.</a:t>
            </a:r>
          </a:p>
          <a:p>
            <a:pPr lvl="1"/>
            <a:r>
              <a:rPr lang="en-IN" sz="1200" dirty="0">
                <a:effectLst/>
                <a:latin typeface="Calibri" panose="020F0502020204030204" pitchFamily="34" charset="0"/>
                <a:cs typeface="Calibri" panose="020F0502020204030204" pitchFamily="34" charset="0"/>
              </a:rPr>
              <a:t>The best-fit line is found by minimising the expression of RSS (Residual Sum of Squares) which is equal to the sum of squares of the residual for each data point in the plot </a:t>
            </a:r>
          </a:p>
          <a:p>
            <a:pPr lvl="1"/>
            <a:r>
              <a:rPr lang="en-GB" sz="1200" dirty="0">
                <a:effectLst/>
                <a:latin typeface="Calibri" panose="020F0502020204030204" pitchFamily="34" charset="0"/>
                <a:cs typeface="Calibri" panose="020F0502020204030204" pitchFamily="34" charset="0"/>
              </a:rPr>
              <a:t>A simple Linear Regression is given by the equation:</a:t>
            </a:r>
          </a:p>
          <a:p>
            <a:pPr marL="0" indent="0">
              <a:buNone/>
            </a:pPr>
            <a:endParaRPr lang="en-GB" sz="1200" dirty="0">
              <a:effectLst/>
              <a:latin typeface="Calibri" panose="020F0502020204030204" pitchFamily="34" charset="0"/>
              <a:cs typeface="Calibri" panose="020F0502020204030204" pitchFamily="34" charset="0"/>
            </a:endParaRPr>
          </a:p>
          <a:p>
            <a:pPr lvl="1"/>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a:p>
            <a:pPr lvl="1"/>
            <a:r>
              <a:rPr lang="en-US" sz="1200" dirty="0">
                <a:latin typeface="Calibri" panose="020F0502020204030204" pitchFamily="34" charset="0"/>
                <a:cs typeface="Calibri" panose="020F0502020204030204" pitchFamily="34" charset="0"/>
              </a:rPr>
              <a:t>A Multiple linear Regression is given by the equation:</a:t>
            </a:r>
          </a:p>
          <a:p>
            <a:pPr marL="0" indent="0">
              <a:buNone/>
            </a:pPr>
            <a:endParaRPr lang="en-US" sz="1200" dirty="0">
              <a:latin typeface="Calibri" panose="020F0502020204030204" pitchFamily="34" charset="0"/>
              <a:cs typeface="Calibri" panose="020F0502020204030204" pitchFamily="34" charset="0"/>
            </a:endParaRPr>
          </a:p>
          <a:p>
            <a:pPr lvl="1"/>
            <a:endParaRPr lang="en-IN" sz="1200" dirty="0">
              <a:effectLst/>
              <a:latin typeface="Calibri" panose="020F0502020204030204" pitchFamily="34" charset="0"/>
              <a:cs typeface="Calibri" panose="020F0502020204030204" pitchFamily="34" charset="0"/>
            </a:endParaRPr>
          </a:p>
          <a:p>
            <a:pPr lvl="1"/>
            <a:r>
              <a:rPr lang="en-IN" sz="1200" dirty="0">
                <a:effectLst/>
                <a:latin typeface="Calibri" panose="020F0502020204030204" pitchFamily="34" charset="0"/>
                <a:cs typeface="Calibri" panose="020F0502020204030204" pitchFamily="34" charset="0"/>
              </a:rPr>
              <a:t>The strength of the linear regression model can be assessed using 2 metrics: </a:t>
            </a:r>
          </a:p>
          <a:p>
            <a:pPr lvl="2">
              <a:buFont typeface="+mj-lt"/>
              <a:buAutoNum type="arabicPeriod"/>
            </a:pPr>
            <a:r>
              <a:rPr lang="en-IN" sz="1200" dirty="0">
                <a:effectLst/>
                <a:latin typeface="Calibri" panose="020F0502020204030204" pitchFamily="34" charset="0"/>
                <a:cs typeface="Calibri" panose="020F0502020204030204" pitchFamily="34" charset="0"/>
              </a:rPr>
              <a:t>R² or Coefficient of Determination </a:t>
            </a:r>
          </a:p>
          <a:p>
            <a:pPr lvl="2">
              <a:buFont typeface="+mj-lt"/>
              <a:buAutoNum type="arabicPeriod"/>
            </a:pPr>
            <a:r>
              <a:rPr lang="en-IN" sz="1200" dirty="0">
                <a:effectLst/>
                <a:latin typeface="Calibri" panose="020F0502020204030204" pitchFamily="34" charset="0"/>
                <a:cs typeface="Calibri" panose="020F0502020204030204" pitchFamily="34" charset="0"/>
              </a:rPr>
              <a:t>Residual Standard Error (RSE) </a:t>
            </a:r>
          </a:p>
          <a:p>
            <a:pPr lvl="1"/>
            <a:r>
              <a:rPr lang="en-US" sz="1200" dirty="0">
                <a:effectLst/>
                <a:latin typeface="Calibri" panose="020F0502020204030204" pitchFamily="34" charset="0"/>
              </a:rPr>
              <a:t>Linear Regressio</a:t>
            </a:r>
            <a:r>
              <a:rPr lang="en-US" sz="1200" dirty="0">
                <a:latin typeface="Calibri" panose="020F0502020204030204" pitchFamily="34" charset="0"/>
              </a:rPr>
              <a:t>n models can be interpreted using the coefficients</a:t>
            </a:r>
          </a:p>
          <a:p>
            <a:pPr lvl="2"/>
            <a:r>
              <a:rPr lang="en-US" sz="1200" dirty="0">
                <a:effectLst/>
                <a:latin typeface="Calibri" panose="020F0502020204030204" pitchFamily="34" charset="0"/>
              </a:rPr>
              <a:t>Ex: If X increases by a unit of 1, y increases by a unit of B(beta) 1</a:t>
            </a:r>
          </a:p>
          <a:p>
            <a:pPr marL="0" indent="0">
              <a:buNone/>
            </a:pPr>
            <a:endParaRPr lang="en-US" sz="1200" dirty="0">
              <a:latin typeface="Calibri" panose="020F0502020204030204" pitchFamily="34" charset="0"/>
              <a:cs typeface="Calibri" panose="020F0502020204030204" pitchFamily="34" charset="0"/>
            </a:endParaRPr>
          </a:p>
        </p:txBody>
      </p:sp>
      <p:pic>
        <p:nvPicPr>
          <p:cNvPr id="1028" name="Picture 4" descr="SIMPLE LINEAR REGRESSION &#10;25 &#10;20 &#10;15 &#10;10 &#10;5 &#10;o &#10;y = + ß1X &#10;Slope &#10;Intercept &#10;50 &#10;100 150 200 250 300 &#10;Marketing Budget (In Lakhs) &#10;350 &#10;400 ">
            <a:extLst>
              <a:ext uri="{FF2B5EF4-FFF2-40B4-BE49-F238E27FC236}">
                <a16:creationId xmlns:a16="http://schemas.microsoft.com/office/drawing/2014/main" id="{93D0D662-54A6-EF27-5406-67411D218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933" y="1840727"/>
            <a:ext cx="3591288" cy="18310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у = + ДIХ1 + Д2Х2+... + ДрХр ">
            <a:extLst>
              <a:ext uri="{FF2B5EF4-FFF2-40B4-BE49-F238E27FC236}">
                <a16:creationId xmlns:a16="http://schemas.microsoft.com/office/drawing/2014/main" id="{AA29352F-05B6-8410-0B70-0F89C2790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932" y="3770327"/>
            <a:ext cx="4043961" cy="73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1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3B82C-436E-9A65-A93E-F70428C0F810}"/>
              </a:ext>
            </a:extLst>
          </p:cNvPr>
          <p:cNvSpPr>
            <a:spLocks noGrp="1"/>
          </p:cNvSpPr>
          <p:nvPr>
            <p:ph idx="1"/>
          </p:nvPr>
        </p:nvSpPr>
        <p:spPr>
          <a:xfrm>
            <a:off x="838200" y="289711"/>
            <a:ext cx="10515600" cy="5887252"/>
          </a:xfrm>
        </p:spPr>
        <p:txBody>
          <a:bodyPr/>
          <a:lstStyle/>
          <a:p>
            <a:pPr marL="0" indent="0">
              <a:buNone/>
            </a:pP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2. Explain the Anscombe’s quartet in detail.     (3 marks) </a:t>
            </a:r>
          </a:p>
          <a:p>
            <a:pPr lvl="1"/>
            <a:r>
              <a:rPr lang="en-IN" sz="1400" b="1" i="0" dirty="0">
                <a:effectLst/>
                <a:latin typeface="Calibri" panose="020F0502020204030204" pitchFamily="34" charset="0"/>
                <a:cs typeface="Calibri" panose="020F0502020204030204" pitchFamily="34" charset="0"/>
              </a:rPr>
              <a:t>Anscombe's quartet</a:t>
            </a:r>
            <a:r>
              <a:rPr lang="en-IN" sz="1400" b="0" i="0" dirty="0">
                <a:effectLst/>
                <a:latin typeface="Calibri" panose="020F0502020204030204" pitchFamily="34" charset="0"/>
                <a:cs typeface="Calibri" panose="020F0502020204030204" pitchFamily="34" charset="0"/>
              </a:rPr>
              <a:t> comprises four </a:t>
            </a:r>
            <a:r>
              <a:rPr lang="en-IN" sz="1400" b="0" i="0" u="none" strike="noStrike" dirty="0">
                <a:effectLst/>
                <a:latin typeface="Calibri" panose="020F0502020204030204" pitchFamily="34" charset="0"/>
                <a:cs typeface="Calibri" panose="020F0502020204030204" pitchFamily="34" charset="0"/>
              </a:rPr>
              <a:t>data sets</a:t>
            </a:r>
            <a:r>
              <a:rPr lang="en-IN" sz="1400" b="0" i="0" dirty="0">
                <a:effectLst/>
                <a:latin typeface="Calibri" panose="020F0502020204030204" pitchFamily="34" charset="0"/>
                <a:cs typeface="Calibri" panose="020F0502020204030204" pitchFamily="34" charset="0"/>
              </a:rPr>
              <a:t> that have nearly identical simple </a:t>
            </a:r>
            <a:r>
              <a:rPr lang="en-IN" sz="1400" b="0" i="0" u="none" strike="noStrike" dirty="0">
                <a:effectLst/>
                <a:latin typeface="Calibri" panose="020F0502020204030204" pitchFamily="34" charset="0"/>
                <a:cs typeface="Calibri" panose="020F0502020204030204" pitchFamily="34" charset="0"/>
              </a:rPr>
              <a:t>descriptive statistics</a:t>
            </a:r>
            <a:r>
              <a:rPr lang="en-IN" sz="1400" b="0" i="0" dirty="0">
                <a:effectLst/>
                <a:latin typeface="Calibri" panose="020F0502020204030204" pitchFamily="34" charset="0"/>
                <a:cs typeface="Calibri" panose="020F0502020204030204" pitchFamily="34" charset="0"/>
              </a:rPr>
              <a:t>, yet have very </a:t>
            </a:r>
            <a:r>
              <a:rPr lang="en-IN" sz="1400" b="1" i="0" dirty="0">
                <a:effectLst/>
                <a:latin typeface="Calibri" panose="020F0502020204030204" pitchFamily="34" charset="0"/>
                <a:cs typeface="Calibri" panose="020F0502020204030204" pitchFamily="34" charset="0"/>
              </a:rPr>
              <a:t>different </a:t>
            </a:r>
            <a:r>
              <a:rPr lang="en-IN" sz="1400" b="1" i="0" u="none" strike="noStrike" dirty="0">
                <a:effectLst/>
                <a:latin typeface="Calibri" panose="020F0502020204030204" pitchFamily="34" charset="0"/>
                <a:cs typeface="Calibri" panose="020F0502020204030204" pitchFamily="34" charset="0"/>
              </a:rPr>
              <a:t>distributions</a:t>
            </a:r>
            <a:r>
              <a:rPr lang="en-IN" sz="1400" b="0" i="0" dirty="0">
                <a:effectLst/>
                <a:latin typeface="Calibri" panose="020F0502020204030204" pitchFamily="34" charset="0"/>
                <a:cs typeface="Calibri" panose="020F0502020204030204" pitchFamily="34" charset="0"/>
              </a:rPr>
              <a:t> and </a:t>
            </a:r>
            <a:r>
              <a:rPr lang="en-IN" sz="1400" b="1" i="0" dirty="0">
                <a:effectLst/>
                <a:latin typeface="Calibri" panose="020F0502020204030204" pitchFamily="34" charset="0"/>
                <a:cs typeface="Calibri" panose="020F0502020204030204" pitchFamily="34" charset="0"/>
              </a:rPr>
              <a:t>appear very different when </a:t>
            </a:r>
            <a:r>
              <a:rPr lang="en-IN" sz="1400" b="1" i="0" u="none" strike="noStrike" dirty="0">
                <a:effectLst/>
                <a:latin typeface="Calibri" panose="020F0502020204030204" pitchFamily="34" charset="0"/>
                <a:cs typeface="Calibri" panose="020F0502020204030204" pitchFamily="34" charset="0"/>
              </a:rPr>
              <a:t>graphed</a:t>
            </a:r>
            <a:r>
              <a:rPr lang="en-IN" sz="1400" b="0" i="0" dirty="0">
                <a:effectLst/>
                <a:latin typeface="Calibri" panose="020F0502020204030204" pitchFamily="34" charset="0"/>
                <a:cs typeface="Calibri" panose="020F0502020204030204" pitchFamily="34" charset="0"/>
              </a:rPr>
              <a:t>. </a:t>
            </a:r>
          </a:p>
          <a:p>
            <a:pPr lvl="1"/>
            <a:r>
              <a:rPr lang="en-IN" sz="1400" b="0" i="0" dirty="0">
                <a:effectLst/>
                <a:latin typeface="Calibri" panose="020F0502020204030204" pitchFamily="34" charset="0"/>
                <a:cs typeface="Calibri" panose="020F0502020204030204" pitchFamily="34" charset="0"/>
              </a:rPr>
              <a:t>Each dataset consists of eleven </a:t>
            </a:r>
            <a:r>
              <a:rPr lang="en-IN" sz="1400" b="0" i="0" u="none" strike="noStrike" dirty="0">
                <a:effectLst/>
                <a:latin typeface="Calibri" panose="020F0502020204030204" pitchFamily="34" charset="0"/>
                <a:cs typeface="Calibri" panose="020F0502020204030204" pitchFamily="34" charset="0"/>
              </a:rPr>
              <a:t>(</a:t>
            </a:r>
            <a:r>
              <a:rPr lang="en-IN" sz="1400" b="0" i="1" u="none" strike="noStrike" dirty="0">
                <a:effectLst/>
                <a:latin typeface="Calibri" panose="020F0502020204030204" pitchFamily="34" charset="0"/>
                <a:cs typeface="Calibri" panose="020F0502020204030204" pitchFamily="34" charset="0"/>
              </a:rPr>
              <a:t>x</a:t>
            </a:r>
            <a:r>
              <a:rPr lang="en-IN" sz="1400" b="0" i="0" u="none" strike="noStrike" dirty="0">
                <a:effectLst/>
                <a:latin typeface="Calibri" panose="020F0502020204030204" pitchFamily="34" charset="0"/>
                <a:cs typeface="Calibri" panose="020F0502020204030204" pitchFamily="34" charset="0"/>
              </a:rPr>
              <a:t>,</a:t>
            </a:r>
            <a:r>
              <a:rPr lang="en-IN" sz="1400" b="0" i="1" u="none" strike="noStrike" dirty="0">
                <a:effectLst/>
                <a:latin typeface="Calibri" panose="020F0502020204030204" pitchFamily="34" charset="0"/>
                <a:cs typeface="Calibri" panose="020F0502020204030204" pitchFamily="34" charset="0"/>
              </a:rPr>
              <a:t>y</a:t>
            </a:r>
            <a:r>
              <a:rPr lang="en-IN" sz="1400" b="0" i="0" u="none" strike="noStrike" dirty="0">
                <a:effectLst/>
                <a:latin typeface="Calibri" panose="020F0502020204030204" pitchFamily="34" charset="0"/>
                <a:cs typeface="Calibri" panose="020F0502020204030204" pitchFamily="34" charset="0"/>
              </a:rPr>
              <a:t>) points</a:t>
            </a:r>
            <a:r>
              <a:rPr lang="en-IN" sz="1400" b="0" i="0" dirty="0">
                <a:effectLst/>
                <a:latin typeface="Calibri" panose="020F0502020204030204" pitchFamily="34" charset="0"/>
                <a:cs typeface="Calibri" panose="020F0502020204030204" pitchFamily="34" charset="0"/>
              </a:rPr>
              <a:t>. </a:t>
            </a:r>
          </a:p>
          <a:p>
            <a:pPr lvl="1"/>
            <a:r>
              <a:rPr lang="en-IN" sz="1400" b="0" i="0" dirty="0">
                <a:effectLst/>
                <a:latin typeface="Calibri" panose="020F0502020204030204" pitchFamily="34" charset="0"/>
                <a:cs typeface="Calibri" panose="020F0502020204030204" pitchFamily="34" charset="0"/>
              </a:rPr>
              <a:t>They were constructed in 1973 by the </a:t>
            </a:r>
            <a:r>
              <a:rPr lang="en-IN" sz="1400" b="0" i="0" u="none" strike="noStrike" dirty="0">
                <a:effectLst/>
                <a:latin typeface="Calibri" panose="020F0502020204030204" pitchFamily="34" charset="0"/>
                <a:cs typeface="Calibri" panose="020F0502020204030204" pitchFamily="34" charset="0"/>
              </a:rPr>
              <a:t>statistician</a:t>
            </a:r>
            <a:r>
              <a:rPr lang="en-IN" sz="1400" b="0" i="0" dirty="0">
                <a:effectLst/>
                <a:latin typeface="Calibri" panose="020F0502020204030204" pitchFamily="34" charset="0"/>
                <a:cs typeface="Calibri" panose="020F0502020204030204" pitchFamily="34" charset="0"/>
              </a:rPr>
              <a:t> </a:t>
            </a:r>
            <a:r>
              <a:rPr lang="en-IN" sz="1400" b="0" i="0" u="none" strike="noStrike" dirty="0">
                <a:effectLst/>
                <a:latin typeface="Calibri" panose="020F0502020204030204" pitchFamily="34" charset="0"/>
                <a:cs typeface="Calibri" panose="020F0502020204030204" pitchFamily="34" charset="0"/>
              </a:rPr>
              <a:t>Francis Anscombe</a:t>
            </a:r>
            <a:r>
              <a:rPr lang="en-IN" sz="1400" b="0" i="0" dirty="0">
                <a:effectLst/>
                <a:latin typeface="Calibri" panose="020F0502020204030204" pitchFamily="34" charset="0"/>
                <a:cs typeface="Calibri" panose="020F0502020204030204" pitchFamily="34" charset="0"/>
              </a:rPr>
              <a:t> to demonstrate both the importance of graphing data when </a:t>
            </a:r>
            <a:r>
              <a:rPr lang="en-IN" sz="1400" b="0" i="0" dirty="0" err="1">
                <a:effectLst/>
                <a:latin typeface="Calibri" panose="020F0502020204030204" pitchFamily="34" charset="0"/>
                <a:cs typeface="Calibri" panose="020F0502020204030204" pitchFamily="34" charset="0"/>
              </a:rPr>
              <a:t>analyzing</a:t>
            </a:r>
            <a:r>
              <a:rPr lang="en-IN" sz="1400" b="0" i="0" dirty="0">
                <a:effectLst/>
                <a:latin typeface="Calibri" panose="020F0502020204030204" pitchFamily="34" charset="0"/>
                <a:cs typeface="Calibri" panose="020F0502020204030204" pitchFamily="34" charset="0"/>
              </a:rPr>
              <a:t> it, and </a:t>
            </a:r>
            <a:r>
              <a:rPr lang="en-IN" sz="1400" b="1" i="0" dirty="0">
                <a:effectLst/>
                <a:latin typeface="Calibri" panose="020F0502020204030204" pitchFamily="34" charset="0"/>
                <a:cs typeface="Calibri" panose="020F0502020204030204" pitchFamily="34" charset="0"/>
              </a:rPr>
              <a:t>the effect of </a:t>
            </a:r>
            <a:r>
              <a:rPr lang="en-IN" sz="1400" b="1" i="0" u="none" strike="noStrike" dirty="0">
                <a:effectLst/>
                <a:latin typeface="Calibri" panose="020F0502020204030204" pitchFamily="34" charset="0"/>
                <a:cs typeface="Calibri" panose="020F0502020204030204" pitchFamily="34" charset="0"/>
              </a:rPr>
              <a:t>outliers</a:t>
            </a:r>
            <a:r>
              <a:rPr lang="en-IN" sz="1400" b="0" i="0" dirty="0">
                <a:effectLst/>
                <a:latin typeface="Calibri" panose="020F0502020204030204" pitchFamily="34" charset="0"/>
                <a:cs typeface="Calibri" panose="020F0502020204030204" pitchFamily="34" charset="0"/>
              </a:rPr>
              <a:t> and other </a:t>
            </a:r>
            <a:r>
              <a:rPr lang="en-IN" sz="1400" b="0" i="0" u="none" strike="noStrike" dirty="0">
                <a:effectLst/>
                <a:latin typeface="Calibri" panose="020F0502020204030204" pitchFamily="34" charset="0"/>
                <a:cs typeface="Calibri" panose="020F0502020204030204" pitchFamily="34" charset="0"/>
              </a:rPr>
              <a:t>influential observations</a:t>
            </a:r>
            <a:r>
              <a:rPr lang="en-IN" sz="1400" b="0" i="0" dirty="0">
                <a:effectLst/>
                <a:latin typeface="Calibri" panose="020F0502020204030204" pitchFamily="34" charset="0"/>
                <a:cs typeface="Calibri" panose="020F0502020204030204" pitchFamily="34" charset="0"/>
              </a:rPr>
              <a:t> on statistical properties.</a:t>
            </a:r>
          </a:p>
          <a:p>
            <a:pPr lvl="1"/>
            <a:endParaRPr lang="en-IN" sz="1400" b="0" i="0" dirty="0">
              <a:effectLst/>
              <a:latin typeface="Calibri" panose="020F0502020204030204" pitchFamily="34" charset="0"/>
              <a:cs typeface="Calibri" panose="020F0502020204030204" pitchFamily="34" charset="0"/>
            </a:endParaRPr>
          </a:p>
          <a:p>
            <a:pPr lvl="1"/>
            <a:endParaRPr lang="en-IN" sz="1400" dirty="0">
              <a:latin typeface="Calibri" panose="020F0502020204030204" pitchFamily="34" charset="0"/>
              <a:cs typeface="Calibri" panose="020F0502020204030204" pitchFamily="34" charset="0"/>
            </a:endParaRPr>
          </a:p>
          <a:p>
            <a:pPr lvl="1"/>
            <a:endParaRPr lang="en-IN" sz="1400" b="0" i="0" dirty="0">
              <a:effectLst/>
              <a:latin typeface="Calibri" panose="020F0502020204030204" pitchFamily="34" charset="0"/>
              <a:cs typeface="Calibri" panose="020F0502020204030204" pitchFamily="34" charset="0"/>
            </a:endParaRPr>
          </a:p>
          <a:p>
            <a:pPr lvl="1"/>
            <a:endParaRPr lang="en-IN" sz="1400" dirty="0">
              <a:latin typeface="Calibri" panose="020F0502020204030204" pitchFamily="34" charset="0"/>
              <a:cs typeface="Calibri" panose="020F0502020204030204" pitchFamily="34" charset="0"/>
            </a:endParaRPr>
          </a:p>
          <a:p>
            <a:pPr lvl="1"/>
            <a:endParaRPr lang="en-IN" sz="1400" b="0" i="0" dirty="0">
              <a:effectLst/>
              <a:latin typeface="Calibri" panose="020F0502020204030204" pitchFamily="34" charset="0"/>
              <a:cs typeface="Calibri" panose="020F0502020204030204" pitchFamily="34" charset="0"/>
            </a:endParaRPr>
          </a:p>
          <a:p>
            <a:pPr lvl="1"/>
            <a:endParaRPr lang="en-IN" sz="1400" dirty="0">
              <a:latin typeface="Calibri" panose="020F0502020204030204" pitchFamily="34" charset="0"/>
              <a:cs typeface="Calibri" panose="020F0502020204030204" pitchFamily="34" charset="0"/>
            </a:endParaRPr>
          </a:p>
          <a:p>
            <a:pPr lvl="1"/>
            <a:endParaRPr lang="en-IN" sz="1400" b="0" i="0" dirty="0">
              <a:effectLst/>
              <a:latin typeface="Calibri" panose="020F0502020204030204" pitchFamily="34" charset="0"/>
              <a:cs typeface="Calibri" panose="020F0502020204030204" pitchFamily="34" charset="0"/>
            </a:endParaRPr>
          </a:p>
          <a:p>
            <a:pPr lvl="1"/>
            <a:endParaRPr lang="en-IN" sz="1400" b="0" i="0" dirty="0">
              <a:effectLst/>
              <a:latin typeface="Calibri" panose="020F0502020204030204" pitchFamily="34" charset="0"/>
              <a:cs typeface="Calibri" panose="020F0502020204030204" pitchFamily="34" charset="0"/>
            </a:endParaRPr>
          </a:p>
          <a:p>
            <a:pPr lvl="1"/>
            <a:r>
              <a:rPr lang="en-IN" sz="1400" b="0" i="0" dirty="0">
                <a:effectLst/>
                <a:latin typeface="Calibri" panose="020F0502020204030204" pitchFamily="34" charset="0"/>
                <a:cs typeface="Calibri" panose="020F0502020204030204" pitchFamily="34" charset="0"/>
              </a:rPr>
              <a:t>The first </a:t>
            </a:r>
            <a:r>
              <a:rPr lang="en-IN" sz="1400" b="0" i="0" u="none" strike="noStrike" dirty="0">
                <a:effectLst/>
                <a:latin typeface="Calibri" panose="020F0502020204030204" pitchFamily="34" charset="0"/>
                <a:cs typeface="Calibri" panose="020F0502020204030204" pitchFamily="34" charset="0"/>
              </a:rPr>
              <a:t>scatter plot</a:t>
            </a:r>
            <a:r>
              <a:rPr lang="en-IN" sz="1400" b="0" i="0" dirty="0">
                <a:effectLst/>
                <a:latin typeface="Calibri" panose="020F0502020204030204" pitchFamily="34" charset="0"/>
                <a:cs typeface="Calibri" panose="020F0502020204030204" pitchFamily="34" charset="0"/>
              </a:rPr>
              <a:t> (top left) appears to be a </a:t>
            </a:r>
            <a:r>
              <a:rPr lang="en-IN" sz="1400" b="1" i="0" dirty="0">
                <a:effectLst/>
                <a:latin typeface="Calibri" panose="020F0502020204030204" pitchFamily="34" charset="0"/>
                <a:cs typeface="Calibri" panose="020F0502020204030204" pitchFamily="34" charset="0"/>
              </a:rPr>
              <a:t>simple </a:t>
            </a:r>
            <a:r>
              <a:rPr lang="en-IN" sz="1400" b="1" i="0" u="none" strike="noStrike" dirty="0">
                <a:effectLst/>
                <a:latin typeface="Calibri" panose="020F0502020204030204" pitchFamily="34" charset="0"/>
                <a:cs typeface="Calibri" panose="020F0502020204030204" pitchFamily="34" charset="0"/>
              </a:rPr>
              <a:t>linear relationship</a:t>
            </a:r>
            <a:r>
              <a:rPr lang="en-IN" sz="1400" b="0" i="0" dirty="0">
                <a:effectLst/>
                <a:latin typeface="Calibri" panose="020F0502020204030204" pitchFamily="34" charset="0"/>
                <a:cs typeface="Calibri" panose="020F0502020204030204" pitchFamily="34" charset="0"/>
              </a:rPr>
              <a:t>, corresponding to two </a:t>
            </a:r>
            <a:r>
              <a:rPr lang="en-IN" sz="1400" b="0" i="0" u="none" strike="noStrike" dirty="0">
                <a:effectLst/>
                <a:latin typeface="Calibri" panose="020F0502020204030204" pitchFamily="34" charset="0"/>
                <a:cs typeface="Calibri" panose="020F0502020204030204" pitchFamily="34" charset="0"/>
              </a:rPr>
              <a:t>variables</a:t>
            </a:r>
            <a:r>
              <a:rPr lang="en-IN" sz="1400" b="0" i="0" dirty="0">
                <a:effectLst/>
                <a:latin typeface="Calibri" panose="020F0502020204030204" pitchFamily="34" charset="0"/>
                <a:cs typeface="Calibri" panose="020F0502020204030204" pitchFamily="34" charset="0"/>
              </a:rPr>
              <a:t> correlated where y could be modelled as </a:t>
            </a:r>
            <a:r>
              <a:rPr lang="en-IN" sz="1400" b="0" i="0" u="none" strike="noStrike" dirty="0">
                <a:effectLst/>
                <a:latin typeface="Calibri" panose="020F0502020204030204" pitchFamily="34" charset="0"/>
                <a:cs typeface="Calibri" panose="020F0502020204030204" pitchFamily="34" charset="0"/>
              </a:rPr>
              <a:t>gaussian</a:t>
            </a:r>
            <a:r>
              <a:rPr lang="en-IN" sz="1400" b="0" i="0" dirty="0">
                <a:effectLst/>
                <a:latin typeface="Calibri" panose="020F0502020204030204" pitchFamily="34" charset="0"/>
                <a:cs typeface="Calibri" panose="020F0502020204030204" pitchFamily="34" charset="0"/>
              </a:rPr>
              <a:t> with mean linearly dependent on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a:t>
            </a:r>
          </a:p>
          <a:p>
            <a:pPr lvl="1"/>
            <a:r>
              <a:rPr lang="en-IN" sz="1400" b="0" dirty="0">
                <a:effectLst/>
                <a:latin typeface="Calibri" panose="020F0502020204030204" pitchFamily="34" charset="0"/>
                <a:cs typeface="Calibri" panose="020F0502020204030204" pitchFamily="34" charset="0"/>
              </a:rPr>
              <a:t>The second graph (top right); while a relationship between the two variables is obvious, it is </a:t>
            </a:r>
            <a:r>
              <a:rPr lang="en-IN" sz="1400" b="1" dirty="0">
                <a:effectLst/>
                <a:latin typeface="Calibri" panose="020F0502020204030204" pitchFamily="34" charset="0"/>
                <a:cs typeface="Calibri" panose="020F0502020204030204" pitchFamily="34" charset="0"/>
              </a:rPr>
              <a:t>not linear</a:t>
            </a:r>
            <a:r>
              <a:rPr lang="en-IN" sz="1400" b="0" dirty="0">
                <a:effectLst/>
                <a:latin typeface="Calibri" panose="020F0502020204030204" pitchFamily="34" charset="0"/>
                <a:cs typeface="Calibri" panose="020F0502020204030204" pitchFamily="34" charset="0"/>
              </a:rPr>
              <a:t>, and the Pearson correlation coefficient is not relevant. A more general regression and the corresponding coefficient of determination would be more appropriate.</a:t>
            </a:r>
          </a:p>
          <a:p>
            <a:pPr lvl="1"/>
            <a:r>
              <a:rPr lang="en-IN" sz="1400" b="0" dirty="0">
                <a:effectLst/>
                <a:latin typeface="Calibri" panose="020F0502020204030204" pitchFamily="34" charset="0"/>
                <a:cs typeface="Calibri" panose="020F0502020204030204" pitchFamily="34" charset="0"/>
              </a:rPr>
              <a:t>In the third graph (bottom left), the modelled relationship is </a:t>
            </a:r>
            <a:r>
              <a:rPr lang="en-IN" sz="1400" b="1" dirty="0">
                <a:effectLst/>
                <a:latin typeface="Calibri" panose="020F0502020204030204" pitchFamily="34" charset="0"/>
                <a:cs typeface="Calibri" panose="020F0502020204030204" pitchFamily="34" charset="0"/>
              </a:rPr>
              <a:t>linear</a:t>
            </a:r>
            <a:r>
              <a:rPr lang="en-IN" sz="1400" b="0" dirty="0">
                <a:effectLst/>
                <a:latin typeface="Calibri" panose="020F0502020204030204" pitchFamily="34" charset="0"/>
                <a:cs typeface="Calibri" panose="020F0502020204030204" pitchFamily="34" charset="0"/>
              </a:rPr>
              <a:t>, but should have a different regression line (a robust regression would have been called for). The calculated regression is </a:t>
            </a:r>
            <a:r>
              <a:rPr lang="en-IN" sz="1400" b="1" dirty="0">
                <a:effectLst/>
                <a:latin typeface="Calibri" panose="020F0502020204030204" pitchFamily="34" charset="0"/>
                <a:cs typeface="Calibri" panose="020F0502020204030204" pitchFamily="34" charset="0"/>
              </a:rPr>
              <a:t>offset by the</a:t>
            </a:r>
            <a:r>
              <a:rPr lang="en-IN" sz="1400" b="0" dirty="0">
                <a:effectLst/>
                <a:latin typeface="Calibri" panose="020F0502020204030204" pitchFamily="34" charset="0"/>
                <a:cs typeface="Calibri" panose="020F0502020204030204" pitchFamily="34" charset="0"/>
              </a:rPr>
              <a:t> </a:t>
            </a:r>
            <a:r>
              <a:rPr lang="en-IN" sz="1400" b="1" dirty="0">
                <a:effectLst/>
                <a:latin typeface="Calibri" panose="020F0502020204030204" pitchFamily="34" charset="0"/>
                <a:cs typeface="Calibri" panose="020F0502020204030204" pitchFamily="34" charset="0"/>
              </a:rPr>
              <a:t>one outlier</a:t>
            </a:r>
            <a:r>
              <a:rPr lang="en-IN" sz="1400" b="0" dirty="0">
                <a:effectLst/>
                <a:latin typeface="Calibri" panose="020F0502020204030204" pitchFamily="34" charset="0"/>
                <a:cs typeface="Calibri" panose="020F0502020204030204" pitchFamily="34" charset="0"/>
              </a:rPr>
              <a:t> which exerts enough influence to lower the correlation coefficient from 1 to 0.816.</a:t>
            </a:r>
          </a:p>
          <a:p>
            <a:pPr lvl="1"/>
            <a:r>
              <a:rPr lang="en-IN" sz="1400" b="0" dirty="0">
                <a:effectLst/>
                <a:latin typeface="Calibri" panose="020F0502020204030204" pitchFamily="34" charset="0"/>
                <a:cs typeface="Calibri" panose="020F0502020204030204" pitchFamily="34" charset="0"/>
              </a:rPr>
              <a:t>Finally, the fourth graph (bottom right) shows an example when </a:t>
            </a:r>
            <a:r>
              <a:rPr lang="en-IN" sz="1400" b="1" dirty="0">
                <a:effectLst/>
                <a:latin typeface="Calibri" panose="020F0502020204030204" pitchFamily="34" charset="0"/>
                <a:cs typeface="Calibri" panose="020F0502020204030204" pitchFamily="34" charset="0"/>
              </a:rPr>
              <a:t>one high-leverage point is enough to produce a high correlation coefficient</a:t>
            </a:r>
            <a:r>
              <a:rPr lang="en-IN" sz="1400" b="0" dirty="0">
                <a:effectLst/>
                <a:latin typeface="Calibri" panose="020F0502020204030204" pitchFamily="34" charset="0"/>
                <a:cs typeface="Calibri" panose="020F0502020204030204" pitchFamily="34" charset="0"/>
              </a:rPr>
              <a:t>, even though the other data points do not indicate any relationship between the variables.</a:t>
            </a:r>
          </a:p>
          <a:p>
            <a:pPr lvl="1"/>
            <a:endParaRPr lang="en-IN" sz="1400" b="0" i="0" dirty="0">
              <a:effectLst/>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a:p>
            <a:endParaRPr lang="en-US" dirty="0"/>
          </a:p>
        </p:txBody>
      </p:sp>
      <p:pic>
        <p:nvPicPr>
          <p:cNvPr id="4" name="Picture 2">
            <a:extLst>
              <a:ext uri="{FF2B5EF4-FFF2-40B4-BE49-F238E27FC236}">
                <a16:creationId xmlns:a16="http://schemas.microsoft.com/office/drawing/2014/main" id="{6ABF45FF-E012-AEA0-74EE-54A23E87E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114" y="2021612"/>
            <a:ext cx="2888645" cy="210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8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EF1DF-0059-9D2C-6532-BED7CA1FCC05}"/>
              </a:ext>
            </a:extLst>
          </p:cNvPr>
          <p:cNvSpPr>
            <a:spLocks noGrp="1"/>
          </p:cNvSpPr>
          <p:nvPr>
            <p:ph idx="1"/>
          </p:nvPr>
        </p:nvSpPr>
        <p:spPr>
          <a:xfrm>
            <a:off x="838200" y="181069"/>
            <a:ext cx="10515600" cy="5995894"/>
          </a:xfrm>
        </p:spPr>
        <p:txBody>
          <a:bodyPr>
            <a:noAutofit/>
          </a:bodyPr>
          <a:lstStyle/>
          <a:p>
            <a:pPr algn="just"/>
            <a:endParaRPr lang="en-US" sz="1400" dirty="0">
              <a:latin typeface="Calibri" panose="020F0502020204030204" pitchFamily="34" charset="0"/>
              <a:cs typeface="Calibri" panose="020F0502020204030204" pitchFamily="34" charset="0"/>
            </a:endParaRPr>
          </a:p>
          <a:p>
            <a:pPr marL="0" indent="0" algn="just">
              <a:buNone/>
            </a:pPr>
            <a:r>
              <a:rPr lang="en-US" sz="1400" dirty="0">
                <a:latin typeface="Calibri" panose="020F0502020204030204" pitchFamily="34" charset="0"/>
                <a:cs typeface="Calibri" panose="020F0502020204030204" pitchFamily="34" charset="0"/>
              </a:rPr>
              <a:t>3. What is Pearson’s R?        (3 marks) </a:t>
            </a:r>
          </a:p>
          <a:p>
            <a:pPr lvl="1" algn="just"/>
            <a:r>
              <a:rPr lang="en-IN" sz="1400" b="0" i="0" dirty="0">
                <a:effectLst/>
                <a:latin typeface="Calibri" panose="020F0502020204030204" pitchFamily="34" charset="0"/>
                <a:cs typeface="Calibri" panose="020F0502020204030204" pitchFamily="34" charset="0"/>
              </a:rPr>
              <a:t>In </a:t>
            </a:r>
            <a:r>
              <a:rPr lang="en-IN" sz="1400" b="0" i="0" u="none" strike="noStrike" dirty="0">
                <a:effectLst/>
                <a:latin typeface="Calibri" panose="020F0502020204030204" pitchFamily="34" charset="0"/>
                <a:cs typeface="Calibri" panose="020F0502020204030204" pitchFamily="34" charset="0"/>
              </a:rPr>
              <a:t>statistics</a:t>
            </a:r>
            <a:r>
              <a:rPr lang="en-IN" sz="1400" b="0" i="0" dirty="0">
                <a:effectLst/>
                <a:latin typeface="Calibri" panose="020F0502020204030204" pitchFamily="34" charset="0"/>
                <a:cs typeface="Calibri" panose="020F0502020204030204" pitchFamily="34" charset="0"/>
              </a:rPr>
              <a:t>, </a:t>
            </a:r>
            <a:r>
              <a:rPr lang="en-IN" sz="1400" i="0" dirty="0">
                <a:effectLst/>
                <a:latin typeface="Calibri" panose="020F0502020204030204" pitchFamily="34" charset="0"/>
                <a:cs typeface="Calibri" panose="020F0502020204030204" pitchFamily="34" charset="0"/>
              </a:rPr>
              <a:t>Pearson's </a:t>
            </a:r>
            <a:r>
              <a:rPr lang="en-IN" sz="1400" i="1" dirty="0">
                <a:effectLst/>
                <a:latin typeface="Calibri" panose="020F0502020204030204" pitchFamily="34" charset="0"/>
                <a:cs typeface="Calibri" panose="020F0502020204030204" pitchFamily="34" charset="0"/>
              </a:rPr>
              <a:t>r</a:t>
            </a:r>
            <a:r>
              <a:rPr lang="en-IN" sz="1400" i="0" dirty="0">
                <a:effectLst/>
                <a:latin typeface="Calibri" panose="020F0502020204030204" pitchFamily="34" charset="0"/>
                <a:cs typeface="Calibri" panose="020F0502020204030204" pitchFamily="34" charset="0"/>
              </a:rPr>
              <a:t>, or the correlation coefficient</a:t>
            </a:r>
            <a:r>
              <a:rPr lang="en-IN" sz="1400" b="0" i="0" dirty="0">
                <a:effectLst/>
                <a:latin typeface="Calibri" panose="020F0502020204030204" pitchFamily="34" charset="0"/>
                <a:cs typeface="Calibri" panose="020F0502020204030204" pitchFamily="34" charset="0"/>
              </a:rPr>
              <a:t> is a </a:t>
            </a:r>
            <a:r>
              <a:rPr lang="en-IN" sz="1400" b="1" i="0" dirty="0">
                <a:effectLst/>
                <a:latin typeface="Calibri" panose="020F0502020204030204" pitchFamily="34" charset="0"/>
                <a:cs typeface="Calibri" panose="020F0502020204030204" pitchFamily="34" charset="0"/>
              </a:rPr>
              <a:t>measure of </a:t>
            </a:r>
            <a:r>
              <a:rPr lang="en-IN" sz="1400" b="1" i="0" u="none" strike="noStrike" dirty="0">
                <a:effectLst/>
                <a:latin typeface="Calibri" panose="020F0502020204030204" pitchFamily="34" charset="0"/>
                <a:cs typeface="Calibri" panose="020F0502020204030204" pitchFamily="34" charset="0"/>
              </a:rPr>
              <a:t>linear</a:t>
            </a:r>
            <a:r>
              <a:rPr lang="en-IN" sz="1400" b="1" i="0" dirty="0">
                <a:effectLst/>
                <a:latin typeface="Calibri" panose="020F0502020204030204" pitchFamily="34" charset="0"/>
                <a:cs typeface="Calibri" panose="020F0502020204030204" pitchFamily="34" charset="0"/>
              </a:rPr>
              <a:t> </a:t>
            </a:r>
            <a:r>
              <a:rPr lang="en-IN" sz="1400" b="1" i="0" u="none" strike="noStrike" dirty="0">
                <a:effectLst/>
                <a:latin typeface="Calibri" panose="020F0502020204030204" pitchFamily="34" charset="0"/>
                <a:cs typeface="Calibri" panose="020F0502020204030204" pitchFamily="34" charset="0"/>
              </a:rPr>
              <a:t>correlation</a:t>
            </a:r>
            <a:r>
              <a:rPr lang="en-IN" sz="1400" b="0" i="0" dirty="0">
                <a:effectLst/>
                <a:latin typeface="Calibri" panose="020F0502020204030204" pitchFamily="34" charset="0"/>
                <a:cs typeface="Calibri" panose="020F0502020204030204" pitchFamily="34" charset="0"/>
              </a:rPr>
              <a:t> between two sets of data. </a:t>
            </a:r>
          </a:p>
          <a:p>
            <a:pPr lvl="1" algn="just"/>
            <a:r>
              <a:rPr lang="en-IN" sz="1400" b="0" i="0" dirty="0">
                <a:effectLst/>
                <a:latin typeface="Calibri" panose="020F0502020204030204" pitchFamily="34" charset="0"/>
                <a:cs typeface="Calibri" panose="020F0502020204030204" pitchFamily="34" charset="0"/>
              </a:rPr>
              <a:t>It is the ratio between the </a:t>
            </a:r>
            <a:r>
              <a:rPr lang="en-IN" sz="1400" b="0" i="0" u="none" strike="noStrike" dirty="0">
                <a:effectLst/>
                <a:latin typeface="Calibri" panose="020F0502020204030204" pitchFamily="34" charset="0"/>
                <a:cs typeface="Calibri" panose="020F0502020204030204" pitchFamily="34" charset="0"/>
              </a:rPr>
              <a:t>covariance</a:t>
            </a:r>
            <a:r>
              <a:rPr lang="en-IN" sz="1400" b="0" i="0" dirty="0">
                <a:effectLst/>
                <a:latin typeface="Calibri" panose="020F0502020204030204" pitchFamily="34" charset="0"/>
                <a:cs typeface="Calibri" panose="020F0502020204030204" pitchFamily="34" charset="0"/>
              </a:rPr>
              <a:t> of two variables and the product of their </a:t>
            </a:r>
            <a:r>
              <a:rPr lang="en-IN" sz="1400" b="0" i="0" u="none" strike="noStrike" dirty="0">
                <a:effectLst/>
                <a:latin typeface="Calibri" panose="020F0502020204030204" pitchFamily="34" charset="0"/>
                <a:cs typeface="Calibri" panose="020F0502020204030204" pitchFamily="34" charset="0"/>
              </a:rPr>
              <a:t>standard deviations</a:t>
            </a:r>
            <a:r>
              <a:rPr lang="en-IN" sz="1400" b="0" i="0" dirty="0">
                <a:effectLst/>
                <a:latin typeface="Calibri" panose="020F0502020204030204" pitchFamily="34" charset="0"/>
                <a:cs typeface="Calibri" panose="020F0502020204030204" pitchFamily="34" charset="0"/>
              </a:rPr>
              <a:t>; thus, it is essentially a normalized measurement of the covariance, such that the result always has a value between </a:t>
            </a:r>
            <a:r>
              <a:rPr lang="en-IN" sz="1400" b="1" i="0" dirty="0">
                <a:effectLst/>
                <a:latin typeface="Calibri" panose="020F0502020204030204" pitchFamily="34" charset="0"/>
                <a:cs typeface="Calibri" panose="020F0502020204030204" pitchFamily="34" charset="0"/>
              </a:rPr>
              <a:t>−1 and 1</a:t>
            </a:r>
            <a:r>
              <a:rPr lang="en-IN" sz="1400" b="0" i="0" dirty="0">
                <a:effectLst/>
                <a:latin typeface="Calibri" panose="020F0502020204030204" pitchFamily="34" charset="0"/>
                <a:cs typeface="Calibri" panose="020F0502020204030204" pitchFamily="34" charset="0"/>
              </a:rPr>
              <a:t>. </a:t>
            </a:r>
          </a:p>
          <a:p>
            <a:pPr lvl="1" algn="just"/>
            <a:r>
              <a:rPr lang="en-IN" sz="1400" b="0" i="0" dirty="0">
                <a:effectLst/>
                <a:latin typeface="Calibri" panose="020F0502020204030204" pitchFamily="34" charset="0"/>
                <a:cs typeface="Calibri" panose="020F0502020204030204" pitchFamily="34" charset="0"/>
              </a:rPr>
              <a:t>As with covariance itself, the measure can only reflect a </a:t>
            </a:r>
            <a:r>
              <a:rPr lang="en-IN" sz="1400" b="1" i="0" dirty="0">
                <a:effectLst/>
                <a:latin typeface="Calibri" panose="020F0502020204030204" pitchFamily="34" charset="0"/>
                <a:cs typeface="Calibri" panose="020F0502020204030204" pitchFamily="34" charset="0"/>
              </a:rPr>
              <a:t>linear correlation</a:t>
            </a:r>
            <a:r>
              <a:rPr lang="en-IN" sz="1400" b="0" i="0" dirty="0">
                <a:effectLst/>
                <a:latin typeface="Calibri" panose="020F0502020204030204" pitchFamily="34" charset="0"/>
                <a:cs typeface="Calibri" panose="020F0502020204030204" pitchFamily="34" charset="0"/>
              </a:rPr>
              <a:t> of variables, and ignores many other types of relationships or correlations.</a:t>
            </a:r>
            <a:endParaRPr lang="en-US" sz="1400" b="0" i="0" dirty="0">
              <a:effectLst/>
              <a:latin typeface="Calibri" panose="020F0502020204030204" pitchFamily="34" charset="0"/>
              <a:cs typeface="Calibri" panose="020F0502020204030204" pitchFamily="34" charset="0"/>
            </a:endParaRPr>
          </a:p>
          <a:p>
            <a:pPr lvl="1" algn="just"/>
            <a:endParaRPr lang="en-US" sz="1400" dirty="0">
              <a:latin typeface="Calibri" panose="020F0502020204030204" pitchFamily="34" charset="0"/>
              <a:cs typeface="Calibri" panose="020F0502020204030204" pitchFamily="34" charset="0"/>
            </a:endParaRPr>
          </a:p>
          <a:p>
            <a:pPr marL="0" indent="0" algn="just">
              <a:buNone/>
            </a:pPr>
            <a:r>
              <a:rPr lang="en-US" sz="1400" dirty="0">
                <a:latin typeface="Calibri" panose="020F0502020204030204" pitchFamily="34" charset="0"/>
                <a:cs typeface="Calibri" panose="020F0502020204030204" pitchFamily="34" charset="0"/>
              </a:rPr>
              <a:t>	</a:t>
            </a:r>
          </a:p>
          <a:p>
            <a:pPr lvl="1" algn="just"/>
            <a:endParaRPr lang="en-US" sz="1400" dirty="0">
              <a:latin typeface="Calibri" panose="020F0502020204030204" pitchFamily="34" charset="0"/>
              <a:cs typeface="Calibri" panose="020F0502020204030204" pitchFamily="34" charset="0"/>
            </a:endParaRPr>
          </a:p>
          <a:p>
            <a:pPr lvl="1" algn="just"/>
            <a:r>
              <a:rPr lang="en-US" sz="1400" dirty="0">
                <a:latin typeface="Calibri" panose="020F0502020204030204" pitchFamily="34" charset="0"/>
                <a:cs typeface="Calibri" panose="020F0502020204030204" pitchFamily="34" charset="0"/>
              </a:rPr>
              <a:t>A </a:t>
            </a:r>
            <a:r>
              <a:rPr lang="en-US" sz="1400" b="1" dirty="0">
                <a:latin typeface="Calibri" panose="020F0502020204030204" pitchFamily="34" charset="0"/>
                <a:cs typeface="Calibri" panose="020F0502020204030204" pitchFamily="34" charset="0"/>
              </a:rPr>
              <a:t>positive value</a:t>
            </a:r>
            <a:r>
              <a:rPr lang="en-US" sz="1400" dirty="0">
                <a:latin typeface="Calibri" panose="020F0502020204030204" pitchFamily="34" charset="0"/>
                <a:cs typeface="Calibri" panose="020F0502020204030204" pitchFamily="34" charset="0"/>
              </a:rPr>
              <a:t> means the two variables are </a:t>
            </a:r>
            <a:r>
              <a:rPr lang="en-US" sz="1400" b="1" dirty="0">
                <a:latin typeface="Calibri" panose="020F0502020204030204" pitchFamily="34" charset="0"/>
                <a:cs typeface="Calibri" panose="020F0502020204030204" pitchFamily="34" charset="0"/>
              </a:rPr>
              <a:t>directly proportional</a:t>
            </a:r>
            <a:r>
              <a:rPr lang="en-US" sz="1400" dirty="0">
                <a:latin typeface="Calibri" panose="020F0502020204030204" pitchFamily="34" charset="0"/>
                <a:cs typeface="Calibri" panose="020F0502020204030204" pitchFamily="34" charset="0"/>
              </a:rPr>
              <a:t> and a </a:t>
            </a:r>
            <a:r>
              <a:rPr lang="en-US" sz="1400" b="1" dirty="0">
                <a:latin typeface="Calibri" panose="020F0502020204030204" pitchFamily="34" charset="0"/>
                <a:cs typeface="Calibri" panose="020F0502020204030204" pitchFamily="34" charset="0"/>
              </a:rPr>
              <a:t>negative value</a:t>
            </a:r>
            <a:r>
              <a:rPr lang="en-US" sz="1400" dirty="0">
                <a:latin typeface="Calibri" panose="020F0502020204030204" pitchFamily="34" charset="0"/>
                <a:cs typeface="Calibri" panose="020F0502020204030204" pitchFamily="34" charset="0"/>
              </a:rPr>
              <a:t> means that they are </a:t>
            </a:r>
            <a:r>
              <a:rPr lang="en-US" sz="1400" b="1" dirty="0">
                <a:latin typeface="Calibri" panose="020F0502020204030204" pitchFamily="34" charset="0"/>
                <a:cs typeface="Calibri" panose="020F0502020204030204" pitchFamily="34" charset="0"/>
              </a:rPr>
              <a:t>inversely proportional</a:t>
            </a:r>
            <a:r>
              <a:rPr lang="en-US" sz="1400" dirty="0">
                <a:latin typeface="Calibri" panose="020F0502020204030204" pitchFamily="34" charset="0"/>
                <a:cs typeface="Calibri" panose="020F0502020204030204" pitchFamily="34" charset="0"/>
              </a:rPr>
              <a:t> to each other</a:t>
            </a:r>
          </a:p>
          <a:p>
            <a:pPr marL="0" indent="0" algn="just">
              <a:buNone/>
            </a:pPr>
            <a:endParaRPr lang="en-US" sz="1400" dirty="0">
              <a:latin typeface="Calibri" panose="020F0502020204030204" pitchFamily="34" charset="0"/>
              <a:cs typeface="Calibri" panose="020F0502020204030204" pitchFamily="34" charset="0"/>
            </a:endParaRPr>
          </a:p>
          <a:p>
            <a:pPr marL="0" indent="0" algn="just">
              <a:buNone/>
            </a:pPr>
            <a:r>
              <a:rPr lang="en-US" sz="1400" dirty="0">
                <a:latin typeface="Calibri" panose="020F0502020204030204" pitchFamily="34" charset="0"/>
                <a:cs typeface="Calibri" panose="020F0502020204030204" pitchFamily="34" charset="0"/>
              </a:rPr>
              <a:t>4. What is scaling? Why is scaling performed? What is the difference between normalized scaling and standardized scaling?       (3 marks)</a:t>
            </a:r>
          </a:p>
          <a:p>
            <a:pPr lvl="1" algn="just"/>
            <a:r>
              <a:rPr lang="en-IN" sz="1400" dirty="0">
                <a:effectLst/>
                <a:latin typeface="Calibri" panose="020F0502020204030204" pitchFamily="34" charset="0"/>
                <a:cs typeface="Calibri" panose="020F0502020204030204" pitchFamily="34" charset="0"/>
              </a:rPr>
              <a:t>Scaling is a technique to </a:t>
            </a:r>
            <a:r>
              <a:rPr lang="en-IN" sz="1400" b="1" dirty="0">
                <a:effectLst/>
                <a:latin typeface="Calibri" panose="020F0502020204030204" pitchFamily="34" charset="0"/>
                <a:cs typeface="Calibri" panose="020F0502020204030204" pitchFamily="34" charset="0"/>
              </a:rPr>
              <a:t>standardize</a:t>
            </a:r>
            <a:r>
              <a:rPr lang="en-IN" sz="1400" dirty="0">
                <a:effectLst/>
                <a:latin typeface="Calibri" panose="020F0502020204030204" pitchFamily="34" charset="0"/>
                <a:cs typeface="Calibri" panose="020F0502020204030204" pitchFamily="34" charset="0"/>
              </a:rPr>
              <a:t> the independent features present in the data to a </a:t>
            </a:r>
            <a:r>
              <a:rPr lang="en-IN" sz="1400" b="1" dirty="0">
                <a:effectLst/>
                <a:latin typeface="Calibri" panose="020F0502020204030204" pitchFamily="34" charset="0"/>
                <a:cs typeface="Calibri" panose="020F0502020204030204" pitchFamily="34" charset="0"/>
              </a:rPr>
              <a:t>fixed range</a:t>
            </a:r>
            <a:r>
              <a:rPr lang="en-IN" sz="1400" dirty="0">
                <a:effectLst/>
                <a:latin typeface="Calibri" panose="020F0502020204030204" pitchFamily="34" charset="0"/>
                <a:cs typeface="Calibri" panose="020F0502020204030204" pitchFamily="34" charset="0"/>
              </a:rPr>
              <a:t>. It is performed during the data pre-processing to handle </a:t>
            </a:r>
            <a:r>
              <a:rPr lang="en-IN" sz="1400" b="1" dirty="0">
                <a:effectLst/>
                <a:latin typeface="Calibri" panose="020F0502020204030204" pitchFamily="34" charset="0"/>
                <a:cs typeface="Calibri" panose="020F0502020204030204" pitchFamily="34" charset="0"/>
              </a:rPr>
              <a:t>highly varying</a:t>
            </a:r>
            <a:r>
              <a:rPr lang="en-IN" sz="1400" dirty="0">
                <a:effectLst/>
                <a:latin typeface="Calibri" panose="020F0502020204030204" pitchFamily="34" charset="0"/>
                <a:cs typeface="Calibri" panose="020F0502020204030204" pitchFamily="34" charset="0"/>
              </a:rPr>
              <a:t> magnitudes or values or units. </a:t>
            </a:r>
          </a:p>
          <a:p>
            <a:pPr lvl="1" algn="just"/>
            <a:r>
              <a:rPr lang="en-IN" sz="1400" dirty="0">
                <a:effectLst/>
                <a:latin typeface="Calibri" panose="020F0502020204030204" pitchFamily="34" charset="0"/>
                <a:cs typeface="Calibri" panose="020F0502020204030204" pitchFamily="34" charset="0"/>
              </a:rPr>
              <a:t>If feature scaling is not done, then a machine learning algorithm tends to weigh greater values, higher and consider smaller values as the lower values, regardless of the unit of the values.</a:t>
            </a:r>
          </a:p>
          <a:p>
            <a:pPr lvl="1" algn="just"/>
            <a:r>
              <a:rPr lang="en-GB" sz="1400" dirty="0">
                <a:effectLst/>
                <a:latin typeface="Calibri" panose="020F0502020204030204" pitchFamily="34" charset="0"/>
                <a:cs typeface="Calibri" panose="020F0502020204030204" pitchFamily="34" charset="0"/>
              </a:rPr>
              <a:t>Also, in cases like MLR, </a:t>
            </a:r>
            <a:r>
              <a:rPr lang="en-GB" sz="1400" b="1" dirty="0">
                <a:latin typeface="Calibri" panose="020F0502020204030204" pitchFamily="34" charset="0"/>
                <a:cs typeface="Calibri" panose="020F0502020204030204" pitchFamily="34" charset="0"/>
              </a:rPr>
              <a:t>w</a:t>
            </a:r>
            <a:r>
              <a:rPr lang="en-GB" sz="1400" b="1" dirty="0">
                <a:effectLst/>
                <a:latin typeface="Calibri" panose="020F0502020204030204" pitchFamily="34" charset="0"/>
                <a:cs typeface="Calibri" panose="020F0502020204030204" pitchFamily="34" charset="0"/>
              </a:rPr>
              <a:t>ithout scaling, it is impossible to understand &amp; interpret multiple coefficients</a:t>
            </a:r>
            <a:endParaRPr lang="en-IN" sz="1400" dirty="0">
              <a:effectLst/>
              <a:latin typeface="Calibri" panose="020F0502020204030204" pitchFamily="34" charset="0"/>
              <a:cs typeface="Calibri" panose="020F0502020204030204" pitchFamily="34" charset="0"/>
            </a:endParaRPr>
          </a:p>
          <a:p>
            <a:pPr lvl="1" algn="just"/>
            <a:r>
              <a:rPr lang="en-IN" sz="1400" dirty="0">
                <a:latin typeface="Calibri" panose="020F0502020204030204" pitchFamily="34" charset="0"/>
                <a:cs typeface="Calibri" panose="020F0502020204030204" pitchFamily="34" charset="0"/>
              </a:rPr>
              <a:t>Difference: In </a:t>
            </a:r>
            <a:r>
              <a:rPr lang="en-IN" sz="1400" b="1" dirty="0">
                <a:latin typeface="Calibri" panose="020F0502020204030204" pitchFamily="34" charset="0"/>
                <a:cs typeface="Calibri" panose="020F0502020204030204" pitchFamily="34" charset="0"/>
              </a:rPr>
              <a:t>normalized scaling</a:t>
            </a:r>
            <a:r>
              <a:rPr lang="en-IN" sz="1400" dirty="0">
                <a:latin typeface="Calibri" panose="020F0502020204030204" pitchFamily="34" charset="0"/>
                <a:cs typeface="Calibri" panose="020F0502020204030204" pitchFamily="34" charset="0"/>
              </a:rPr>
              <a:t>, the feature values are rescaled to </a:t>
            </a:r>
            <a:r>
              <a:rPr lang="en-IN" sz="1400" b="1" dirty="0">
                <a:latin typeface="Calibri" panose="020F0502020204030204" pitchFamily="34" charset="0"/>
                <a:cs typeface="Calibri" panose="020F0502020204030204" pitchFamily="34" charset="0"/>
              </a:rPr>
              <a:t>range between 0 and 1</a:t>
            </a:r>
            <a:r>
              <a:rPr lang="en-IN" sz="1400" dirty="0">
                <a:latin typeface="Calibri" panose="020F0502020204030204" pitchFamily="34" charset="0"/>
                <a:cs typeface="Calibri" panose="020F0502020204030204" pitchFamily="34" charset="0"/>
              </a:rPr>
              <a:t>, whereas in </a:t>
            </a:r>
            <a:r>
              <a:rPr lang="en-IN" sz="1400" b="1" dirty="0">
                <a:latin typeface="Calibri" panose="020F0502020204030204" pitchFamily="34" charset="0"/>
                <a:cs typeface="Calibri" panose="020F0502020204030204" pitchFamily="34" charset="0"/>
              </a:rPr>
              <a:t>standardized scaling</a:t>
            </a:r>
            <a:r>
              <a:rPr lang="en-IN" sz="1400" dirty="0">
                <a:latin typeface="Calibri" panose="020F0502020204030204" pitchFamily="34" charset="0"/>
                <a:cs typeface="Calibri" panose="020F0502020204030204" pitchFamily="34" charset="0"/>
              </a:rPr>
              <a:t>, the values are rescaled such that they are </a:t>
            </a:r>
            <a:r>
              <a:rPr lang="en-IN" sz="1400" b="1" dirty="0">
                <a:latin typeface="Calibri" panose="020F0502020204030204" pitchFamily="34" charset="0"/>
                <a:cs typeface="Calibri" panose="020F0502020204030204" pitchFamily="34" charset="0"/>
              </a:rPr>
              <a:t>centered around the mean with a unit standard deviation</a:t>
            </a:r>
            <a:r>
              <a:rPr lang="en-IN" sz="1400" dirty="0">
                <a:latin typeface="Calibri" panose="020F0502020204030204" pitchFamily="34" charset="0"/>
                <a:cs typeface="Calibri" panose="020F0502020204030204" pitchFamily="34" charset="0"/>
              </a:rPr>
              <a:t>, i.e., mean = 0 and standard deviation = 1.</a:t>
            </a:r>
            <a:endParaRPr lang="en-IN" sz="1400" dirty="0">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6C3D0D9-EDD0-51BE-13BF-0BBCCCE4332A}"/>
              </a:ext>
            </a:extLst>
          </p:cNvPr>
          <p:cNvPicPr>
            <a:picLocks noChangeAspect="1"/>
          </p:cNvPicPr>
          <p:nvPr/>
        </p:nvPicPr>
        <p:blipFill>
          <a:blip r:embed="rId2"/>
          <a:stretch>
            <a:fillRect/>
          </a:stretch>
        </p:blipFill>
        <p:spPr>
          <a:xfrm>
            <a:off x="4464932" y="1785169"/>
            <a:ext cx="2383790" cy="777600"/>
          </a:xfrm>
          <a:prstGeom prst="rect">
            <a:avLst/>
          </a:prstGeom>
        </p:spPr>
      </p:pic>
    </p:spTree>
    <p:extLst>
      <p:ext uri="{BB962C8B-B14F-4D97-AF65-F5344CB8AC3E}">
        <p14:creationId xmlns:p14="http://schemas.microsoft.com/office/powerpoint/2010/main" val="3233697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1548</Words>
  <Application>Microsoft Macintosh PowerPoint</Application>
  <PresentationFormat>Widescreen</PresentationFormat>
  <Paragraphs>126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Amburey, Krishnaji Rao</dc:creator>
  <cp:lastModifiedBy>Amburey, Krishnaji Rao</cp:lastModifiedBy>
  <cp:revision>60</cp:revision>
  <dcterms:created xsi:type="dcterms:W3CDTF">2022-11-12T16:21:37Z</dcterms:created>
  <dcterms:modified xsi:type="dcterms:W3CDTF">2022-11-13T13:52:04Z</dcterms:modified>
</cp:coreProperties>
</file>