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1" r:id="rId6"/>
    <p:sldId id="257" r:id="rId7"/>
    <p:sldId id="260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700"/>
  </p:normalViewPr>
  <p:slideViewPr>
    <p:cSldViewPr snapToGrid="0">
      <p:cViewPr varScale="1">
        <p:scale>
          <a:sx n="141" d="100"/>
          <a:sy n="141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6A9F-CA75-931D-24B1-1BE3330C0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C84A8-73D0-484F-676A-2CF7D906D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7B87C-B82D-AF73-93BC-EF865F3C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F061-4E4B-5379-A10F-264CFC1E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A8C94-3D4C-A7CF-7132-14EA50C0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7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17FA-54EB-E134-D349-064F113F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8CEC4-A5A4-5B6B-0232-54725733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DDD9A-623E-9956-1E68-FE8840AA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F4E53-57A1-2EFD-CF26-B0E5A446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C3DED-54F8-57E7-F7D0-EC556C03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7CDA8-E885-5C0B-41F6-C9C21548A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F4F49-31C9-660F-685A-A8836287D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E0E4F-155F-C801-023F-508DF145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9D389-7CB7-F4CC-5418-480E7DFF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BB306-3F24-AC19-C9EE-45AC84C6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4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62CB-DBE2-F1BA-79E1-52894641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A161A-D772-1401-9A6E-CF245332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AD57A-0279-7E5C-AF7E-C06926D0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6EDB9-8AC0-30C2-9A88-31C7F27B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CC11E-5364-A55E-B731-DAB2FDE8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2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8E26-AA44-BAC1-8C35-3E6EC6C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EDF68-54D3-2963-1E6E-396ECB60A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A06D0-38FB-8362-8185-94135B72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39327-9C60-CFE4-28F4-7CDF1430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3FF-C16C-F414-E4C9-C21DB912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1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5D5A-C216-A9CA-C3B4-54018FEE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CF3CA-F682-FF39-9ABD-5F2EB6B07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CE164-30C6-5BA0-A88A-697981C04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E069F-E908-3339-CED1-164D4CD5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2482F-AC0D-4945-499A-58E89FAC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CC996-6BE6-FE8E-69E1-60A4F525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ABC5-A2A2-F3ED-4C42-E85DDA7E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DEB3D-B323-24B9-629E-60D259E18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A212C-9B85-A779-4AA7-FE83B4679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2DEE8-07E4-662F-B03E-DC7D957CD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CA8F2-2EBE-28D0-EDE7-C88EE704D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E664F-F12B-3734-D9C0-6A8C26EE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BAB3F-860F-D502-8554-C0BDFA02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BCB4E-6BF2-FF9C-9122-37FB1876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0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64AB-15AB-9E46-9A0E-6C3788BE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12D10-96A9-47C7-B0FE-A40421DF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60EC3-DD65-C067-09A9-77F9EE8E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F0769-3727-5D62-D355-E23D479D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2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7E22D-CF07-DFB8-F7A6-9ABE8727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073CE-D61C-E69C-F906-E60693CA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87AB9-3D6C-2FA8-0ADA-068F4314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2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3831-3DF4-655C-B682-0157C154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2305-D801-B710-92C0-9E92B1438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E8BFF-9BE5-5E69-38DA-7107D3722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96E73-DDF7-D966-6358-D0611379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CF2F9-3DB7-624B-D63A-581967E0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FF312-1077-7E85-77CF-2A922D5C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9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E470-A4B9-1A22-15A8-75D6258B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E96AD-0100-632B-47A1-CCE860E58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11CCC-1333-B032-B878-B5B4AB3BC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F922E-C087-E0B3-C76E-296F3A38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CBE88-F44E-FBA7-F20F-8535EE6E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A39B-3E94-2A50-853F-5F5F2D3E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9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47D56-EAAE-0537-B1FB-AAAE3DE0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79705-D61D-E07C-AA9F-EC75E90F8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5BE8B-ED93-D0C5-A420-73C2FC79C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2BD8F-2FED-02FA-978A-BCC650369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E12C9-C0BA-59D4-2F20-D20EA6F1C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9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99A895-AF0C-A163-D9EF-C66CC797A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252" y="2696692"/>
            <a:ext cx="9144000" cy="1655762"/>
          </a:xfrm>
        </p:spPr>
        <p:txBody>
          <a:bodyPr/>
          <a:lstStyle/>
          <a:p>
            <a:r>
              <a:rPr lang="en-US" dirty="0"/>
              <a:t>Subjective Questions </a:t>
            </a:r>
          </a:p>
        </p:txBody>
      </p:sp>
    </p:spTree>
    <p:extLst>
      <p:ext uri="{BB962C8B-B14F-4D97-AF65-F5344CB8AC3E}">
        <p14:creationId xmlns:p14="http://schemas.microsoft.com/office/powerpoint/2010/main" val="261795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99A895-AF0C-A163-D9EF-C66CC797A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r>
              <a:rPr lang="en-US" dirty="0"/>
              <a:t>Assignment-based Subjective Questions</a:t>
            </a:r>
          </a:p>
        </p:txBody>
      </p:sp>
    </p:spTree>
    <p:extLst>
      <p:ext uri="{BB962C8B-B14F-4D97-AF65-F5344CB8AC3E}">
        <p14:creationId xmlns:p14="http://schemas.microsoft.com/office/powerpoint/2010/main" val="239960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FE31E-C2A2-A5FD-5CC6-9F71C38E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780"/>
            <a:ext cx="10515600" cy="57061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From your analysis of the categorical variables from the dataset, what could you infer about their effect on the dependent variable?                                                                              (3 marks) 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season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’ is a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strong driver variable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– maximum bikes are rented in the season 3(fall), followed by 2(summer), 4(winter), 1(spring)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weathersit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’ is a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strong driver variable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– more bikes are rented in weathersit 1(</a:t>
            </a:r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Clear, Few clouds, Partly cloudy, Partly cloudy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), followed by 2(</a:t>
            </a:r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Mist + Cloudy, Mist + Broken clouds, Mist + Few clouds, Mist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 and 3(</a:t>
            </a:r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Light Snow, Light Rain + Thunderstorm + Scattered clouds, Light Rain + Scattered clouds)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People rented more bikes on an average in the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year 1(2019) than year 0(2018)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People rented more bikes on the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months 7,9,6,8 than the other months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People rented more bikes on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non-holidays than holidays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weekday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’ has little to no effect on the target variable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workingday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’ has little to no effect on the target variable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2. Why is it important to use drop_first=True during dummy variable creation?            (2 mark)</a:t>
            </a:r>
          </a:p>
          <a:p>
            <a:pPr lvl="1" algn="just" fontAlgn="ctr">
              <a:spcBef>
                <a:spcPts val="0"/>
              </a:spcBef>
            </a:pPr>
            <a:r>
              <a:rPr lang="en-GB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we have a </a:t>
            </a:r>
            <a:r>
              <a:rPr lang="en-GB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categorical variable</a:t>
            </a:r>
            <a:r>
              <a:rPr lang="en-GB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with say '</a:t>
            </a:r>
            <a:r>
              <a:rPr lang="en-GB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GB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 levels, the idea of dummy variable creation is to build '</a:t>
            </a:r>
            <a:r>
              <a:rPr lang="en-GB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GB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 variables, indicating the levels</a:t>
            </a:r>
          </a:p>
          <a:p>
            <a:pPr lvl="1" algn="just" fontAlgn="ctr">
              <a:spcBef>
                <a:spcPts val="0"/>
              </a:spcBef>
            </a:pPr>
            <a:r>
              <a:rPr lang="en-GB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drop one of the levels as all the </a:t>
            </a:r>
            <a:r>
              <a:rPr lang="en-GB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en-GB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can still be </a:t>
            </a:r>
            <a:r>
              <a:rPr lang="en-GB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retained</a:t>
            </a:r>
          </a:p>
          <a:p>
            <a:pPr lvl="1" algn="just" fontAlgn="ctr">
              <a:spcBef>
                <a:spcPts val="0"/>
              </a:spcBef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pandas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, using “drop_first=True”, informs the library to 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drop the first level</a:t>
            </a:r>
          </a:p>
          <a:p>
            <a:pPr lvl="1" algn="just" fontAlgn="ctr">
              <a:spcBef>
                <a:spcPts val="0"/>
              </a:spcBef>
            </a:pPr>
            <a:endParaRPr lang="en-GB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 fontAlgn="ctr">
              <a:spcBef>
                <a:spcPts val="0"/>
              </a:spcBef>
            </a:pPr>
            <a:endParaRPr lang="en-GB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fontAlgn="ctr">
              <a:spcBef>
                <a:spcPts val="0"/>
              </a:spcBef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3. Looking at the pair-plot among the numerical variables, which one has the highest correlation with the target variable? (1 mark) </a:t>
            </a:r>
          </a:p>
          <a:p>
            <a:pPr lvl="1" algn="just" fontAlgn="ctr">
              <a:spcBef>
                <a:spcPts val="0"/>
              </a:spcBef>
            </a:pPr>
            <a:r>
              <a:rPr lang="en-GB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atemp (0.65)</a:t>
            </a:r>
          </a:p>
          <a:p>
            <a:pPr marL="457200" lvl="1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3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1747-1157-2769-CC66-EE1030A60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513"/>
            <a:ext cx="10515600" cy="5751450"/>
          </a:xfrm>
        </p:spPr>
        <p:txBody>
          <a:bodyPr>
            <a:normAutofit/>
          </a:bodyPr>
          <a:lstStyle/>
          <a:p>
            <a:pPr marL="457200" lvl="1" indent="0" algn="just" fontAlgn="ctr">
              <a:spcBef>
                <a:spcPts val="0"/>
              </a:spcBef>
              <a:buNone/>
            </a:pP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fontAlgn="ctr">
              <a:spcBef>
                <a:spcPts val="0"/>
              </a:spcBef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4. How did you validate the assumptions of Linear Regression after building the model on the training set?             (3 marks) </a:t>
            </a:r>
          </a:p>
          <a:p>
            <a:pPr marL="0" indent="0" algn="just" fontAlgn="ctr"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fontAlgn="ctr"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fontAlgn="ctr">
              <a:spcBef>
                <a:spcPts val="0"/>
              </a:spcBef>
              <a:buNone/>
            </a:pPr>
            <a:r>
              <a:rPr lang="en-US" sz="1400" dirty="0"/>
              <a:t>5. Based on the final model, which are the top 3 features contributing significantly towards explaining the demand of the shared bikes? </a:t>
            </a:r>
          </a:p>
          <a:p>
            <a:pPr marL="0" indent="0" algn="just" fontAlgn="ctr"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 fontAlgn="ctr">
              <a:spcBef>
                <a:spcPts val="0"/>
              </a:spcBef>
            </a:pP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season_3 (fall) - (0.3334)</a:t>
            </a:r>
          </a:p>
          <a:p>
            <a:pPr lvl="1" algn="just" fontAlgn="ctr">
              <a:spcBef>
                <a:spcPts val="0"/>
              </a:spcBef>
            </a:pP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weathersit_3 (Light snow, …) - (-0.3089)</a:t>
            </a:r>
          </a:p>
          <a:p>
            <a:pPr lvl="1" algn="just" fontAlgn="ctr">
              <a:spcBef>
                <a:spcPts val="0"/>
              </a:spcBef>
            </a:pP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season_2 (summer) - (0.2580</a:t>
            </a:r>
            <a:r>
              <a:rPr lang="en-GB" sz="1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algn="just" fontAlgn="ctr">
              <a:spcBef>
                <a:spcPts val="0"/>
              </a:spcBef>
            </a:pPr>
            <a:endParaRPr lang="en-GB" sz="1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 fontAlgn="ctr">
              <a:spcBef>
                <a:spcPts val="0"/>
              </a:spcBef>
            </a:pPr>
            <a:endParaRPr lang="en-GB" sz="1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fontAlgn="ctr"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51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99A895-AF0C-A163-D9EF-C66CC797A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5770" y="2443194"/>
            <a:ext cx="9144000" cy="1655762"/>
          </a:xfrm>
        </p:spPr>
        <p:txBody>
          <a:bodyPr/>
          <a:lstStyle/>
          <a:p>
            <a:r>
              <a:rPr lang="en-US" dirty="0"/>
              <a:t>General Subjective Questions </a:t>
            </a:r>
          </a:p>
        </p:txBody>
      </p:sp>
    </p:spTree>
    <p:extLst>
      <p:ext uri="{BB962C8B-B14F-4D97-AF65-F5344CB8AC3E}">
        <p14:creationId xmlns:p14="http://schemas.microsoft.com/office/powerpoint/2010/main" val="401564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A99E-8FF3-0B69-711E-D118B195E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228"/>
            <a:ext cx="10515600" cy="5945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1. Explain the linear regression algorithm in detail. (4 marks) 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Belongs to Supervised learning technique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As the name says, the output/target variable is continuous in nature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GB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 regression model attempts to explain the relationship between a dependent and an independent variable using a straight line. 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1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3B82C-436E-9A65-A93E-F70428C0F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711"/>
            <a:ext cx="10515600" cy="5887252"/>
          </a:xfrm>
        </p:spPr>
        <p:txBody>
          <a:bodyPr/>
          <a:lstStyle/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2. Explain the Anscombe’s quartet in detail.     (3 marks) </a:t>
            </a:r>
          </a:p>
          <a:p>
            <a:pPr lvl="1"/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Anscombe's quartet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comprises four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sets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that have nearly identical simple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descriptive statistics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yet have very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different </a:t>
            </a:r>
            <a:r>
              <a:rPr lang="en-IN" sz="14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distributions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appear very different when </a:t>
            </a:r>
            <a:r>
              <a:rPr lang="en-IN" sz="14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graphed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Each dataset consists of eleven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400" b="0" i="1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IN" sz="1400" b="0" i="1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points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They were constructed in 1973 by the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statistician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Francis Anscombe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to demonstrate both the importance of graphing data when </a:t>
            </a:r>
            <a:r>
              <a:rPr lang="en-IN" sz="1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analyzing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it, and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effect of </a:t>
            </a:r>
            <a:r>
              <a:rPr lang="en-IN" sz="14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 other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influential observations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on statistical properties.</a:t>
            </a:r>
          </a:p>
          <a:p>
            <a:pPr lvl="1"/>
            <a:endParaRPr lang="en-IN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first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scatter plot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(top left) appears to be a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simple </a:t>
            </a:r>
            <a:r>
              <a:rPr lang="en-IN" sz="14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 relationship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corresponding to two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correlated where y could be modelled as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gaussian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with mean linearly dependent on </a:t>
            </a:r>
            <a:r>
              <a:rPr lang="en-IN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IN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second graph (top right); while a relationship between the two variables is obvious, it is </a:t>
            </a:r>
            <a:r>
              <a:rPr lang="en-IN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 linear</a:t>
            </a:r>
            <a:r>
              <a:rPr lang="en-IN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the Pearson correlation coefficient is not relevant. A more general regression and the corresponding coefficient of determination would be more appropriate.</a:t>
            </a:r>
          </a:p>
          <a:p>
            <a:pPr lvl="1"/>
            <a:r>
              <a:rPr lang="en-IN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third graph (bottom left), the modelled relationship is </a:t>
            </a:r>
            <a:r>
              <a:rPr lang="en-IN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en-IN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but should have a different regression line (a robust regression would have been called for). The calculated regression is </a:t>
            </a:r>
            <a:r>
              <a:rPr lang="en-IN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offset by the</a:t>
            </a:r>
            <a:r>
              <a:rPr lang="en-IN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 outlier</a:t>
            </a:r>
            <a:r>
              <a:rPr lang="en-IN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which exerts enough influence to lower the correlation coefficient from 1 to 0.816.</a:t>
            </a:r>
          </a:p>
          <a:p>
            <a:pPr lvl="1"/>
            <a:r>
              <a:rPr lang="en-IN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Finally, the fourth graph (bottom right) shows an example when </a:t>
            </a:r>
            <a:r>
              <a:rPr lang="en-IN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 high-leverage point is enough to produce a high correlation coefficient</a:t>
            </a:r>
            <a:r>
              <a:rPr lang="en-IN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even though the other data points do not indicate any relationship between the variables.</a:t>
            </a:r>
          </a:p>
          <a:p>
            <a:pPr lvl="1"/>
            <a:endParaRPr lang="en-IN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ABF45FF-E012-AEA0-74EE-54A23E87E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14" y="2021612"/>
            <a:ext cx="2888645" cy="210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18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EF1DF-0059-9D2C-6532-BED7CA1FC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69"/>
            <a:ext cx="10515600" cy="5995894"/>
          </a:xfrm>
        </p:spPr>
        <p:txBody>
          <a:bodyPr>
            <a:noAutofit/>
          </a:bodyPr>
          <a:lstStyle/>
          <a:p>
            <a:pPr algn="just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3. What is Pearson’s R?        (3 marks) </a:t>
            </a:r>
          </a:p>
          <a:p>
            <a:pPr lvl="1" algn="just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statistics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Pearson's </a:t>
            </a:r>
            <a:r>
              <a:rPr lang="en-IN" sz="140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IN" sz="1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or the correlation coefficient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measure of </a:t>
            </a:r>
            <a:r>
              <a:rPr lang="en-IN" sz="14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14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correlation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between two sets of data. </a:t>
            </a:r>
          </a:p>
          <a:p>
            <a:pPr lvl="1" algn="just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the ratio between the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covariance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of two variables and the product of their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standard deviations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thus, it is essentially a normalized measurement of the covariance, such that the result always has a value between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−1 and 1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 algn="just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with covariance itself, the measure can only reflect a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 correlation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variables, and ignores many other types of relationships or correlations.</a:t>
            </a:r>
            <a:endParaRPr lang="en-US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lvl="1" algn="just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positive value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means the two variables are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directly proportional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and a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negative value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means that they are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inversely proportional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to each other</a:t>
            </a:r>
          </a:p>
          <a:p>
            <a:pPr marL="0" indent="0" algn="just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4. What is scaling? Why is scaling performed? What is the difference between normalized scaling and standardized scaling?       (3 marks)</a:t>
            </a:r>
          </a:p>
          <a:p>
            <a:pPr lvl="1" algn="just"/>
            <a:r>
              <a:rPr lang="en-IN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Scaling is a technique to </a:t>
            </a:r>
            <a:r>
              <a:rPr lang="en-IN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standardize</a:t>
            </a:r>
            <a:r>
              <a:rPr lang="en-IN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independent features present in the data to a </a:t>
            </a:r>
            <a:r>
              <a:rPr lang="en-IN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fixed range</a:t>
            </a:r>
            <a:r>
              <a:rPr lang="en-IN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It is performed during the data pre-processing to handle </a:t>
            </a:r>
            <a:r>
              <a:rPr lang="en-IN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highly varying</a:t>
            </a:r>
            <a:r>
              <a:rPr lang="en-IN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magnitudes or values or units. </a:t>
            </a:r>
          </a:p>
          <a:p>
            <a:pPr lvl="1" algn="just"/>
            <a:r>
              <a:rPr lang="en-IN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feature scaling is not done, then a machine learning algorithm tends to weigh greater values, higher and consider smaller values as the lower values, regardless of the unit of the values.</a:t>
            </a:r>
          </a:p>
          <a:p>
            <a:pPr lvl="1" algn="just"/>
            <a:r>
              <a:rPr lang="en-GB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Also, in cases like MLR, 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GB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ithout scaling, it is impossible to understand &amp; interpret multiple coefficients</a:t>
            </a:r>
            <a:endParaRPr lang="en-IN" sz="1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Difference: In </a:t>
            </a: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normalized scaling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, the feature values are rescaled to </a:t>
            </a: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range between 0 and 1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, whereas in </a:t>
            </a: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standardized scaling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, the values are rescaled such that they are </a:t>
            </a: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centered around the mean with a unit standard deviation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, i.e., mean = 0 and standard deviation = 1.</a:t>
            </a:r>
            <a:endParaRPr lang="en-IN" sz="1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3D0D9-EDD0-51BE-13BF-0BBCCCE4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932" y="1785169"/>
            <a:ext cx="2383790" cy="7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97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1B55-F831-5EF2-D262-BFD4116EB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337"/>
            <a:ext cx="10515600" cy="5950626"/>
          </a:xfrm>
        </p:spPr>
        <p:txBody>
          <a:bodyPr>
            <a:normAutofit/>
          </a:bodyPr>
          <a:lstStyle/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5. You might have observed that sometimes the value of VIF is infinite. Why does this happen? (3 marks) </a:t>
            </a:r>
          </a:p>
          <a:p>
            <a:pPr lvl="1"/>
            <a:r>
              <a:rPr lang="en-GB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VIF calculates how well </a:t>
            </a:r>
            <a:r>
              <a:rPr lang="en-GB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 independent variable is explained by all the other independent variables combined</a:t>
            </a:r>
            <a:r>
              <a:rPr lang="en-GB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excluding the target variable</a:t>
            </a:r>
            <a:endParaRPr lang="en-IN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large value of VIF indicates that there is a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correlation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between the variables (multi-collinearity)</a:t>
            </a:r>
          </a:p>
          <a:p>
            <a:pPr lvl="1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there is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perfect correlation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then VIF = infinity. 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It means the </a:t>
            </a: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variances of the feature are perfectly explained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by a combination of other independent features.</a:t>
            </a:r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6. What is a Q-Q plot? Explain the use and importance of a Q-Q plot in linear regression. (3 marks) </a:t>
            </a:r>
          </a:p>
          <a:p>
            <a:pPr lvl="1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statistics, a 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Q–Q plot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quantile-quantile plot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is a probability plot, </a:t>
            </a:r>
          </a:p>
          <a:p>
            <a:pPr lvl="1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graphical method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for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comparing two </a:t>
            </a:r>
            <a:r>
              <a:rPr lang="en-IN" sz="14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probability distributions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by plotting their </a:t>
            </a:r>
            <a:r>
              <a:rPr lang="en-IN" sz="1400" b="1" i="1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quantiles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against each other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point (</a:t>
            </a:r>
            <a:r>
              <a:rPr lang="en-IN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IN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 on the plot corresponds to one of the quantiles of the second distribution (</a:t>
            </a:r>
            <a:r>
              <a:rPr lang="en-IN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-coordinate) plotted against the same quantile of the first distribution (</a:t>
            </a:r>
            <a:r>
              <a:rPr lang="en-IN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-coordinate). This defines a parametric curve where the parameter is the index of the quantile interval.</a:t>
            </a:r>
          </a:p>
          <a:p>
            <a:pPr lvl="1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the two distributions being compared are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similar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points in the Q–Q plot will approximately lie on the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identity line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= </a:t>
            </a:r>
            <a:r>
              <a:rPr lang="en-IN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If the distributions are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linearly related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points in the Q–Q plot will approximately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lie on a line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but not necessarily on the line </a:t>
            </a:r>
            <a:r>
              <a:rPr lang="en-IN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= </a:t>
            </a:r>
            <a:r>
              <a:rPr lang="en-IN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Ex:</a:t>
            </a:r>
          </a:p>
          <a:p>
            <a:pPr lvl="1"/>
            <a:endParaRPr lang="en-IN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61BF47-9C85-7BDA-A2F4-370C9E954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529" y="4352115"/>
            <a:ext cx="2377642" cy="20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57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1266</Words>
  <Application>Microsoft Macintosh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Amburey, Krishnaji Rao</dc:creator>
  <cp:lastModifiedBy>Amburey, Krishnaji Rao</cp:lastModifiedBy>
  <cp:revision>46</cp:revision>
  <dcterms:created xsi:type="dcterms:W3CDTF">2022-11-12T16:21:37Z</dcterms:created>
  <dcterms:modified xsi:type="dcterms:W3CDTF">2022-11-12T21:19:05Z</dcterms:modified>
</cp:coreProperties>
</file>