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57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00"/>
  </p:normalViewPr>
  <p:slideViewPr>
    <p:cSldViewPr snapToGrid="0">
      <p:cViewPr varScale="1">
        <p:scale>
          <a:sx n="141" d="100"/>
          <a:sy n="141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6A9F-CA75-931D-24B1-1BE3330C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C84A8-73D0-484F-676A-2CF7D906D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B87C-B82D-AF73-93BC-EF865F3C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F061-4E4B-5379-A10F-264CFC1E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8C94-3D4C-A7CF-7132-14EA50C0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7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17FA-54EB-E134-D349-064F113F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CEC4-A5A4-5B6B-0232-54725733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DD9A-623E-9956-1E68-FE8840AA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4E53-57A1-2EFD-CF26-B0E5A44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3DED-54F8-57E7-F7D0-EC556C0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7CDA8-E885-5C0B-41F6-C9C21548A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F4F49-31C9-660F-685A-A8836287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0E4F-155F-C801-023F-508DF145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D389-7CB7-F4CC-5418-480E7DFF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B306-3F24-AC19-C9EE-45AC84C6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62CB-DBE2-F1BA-79E1-5289464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161A-D772-1401-9A6E-CF245332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AD57A-0279-7E5C-AF7E-C06926D0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EDB9-8AC0-30C2-9A88-31C7F27B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C11E-5364-A55E-B731-DAB2FDE8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8E26-AA44-BAC1-8C35-3E6EC6C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DF68-54D3-2963-1E6E-396ECB60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06D0-38FB-8362-8185-94135B72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9327-9C60-CFE4-28F4-7CDF1430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3FF-C16C-F414-E4C9-C21DB912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1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5D5A-C216-A9CA-C3B4-54018FEE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F3CA-F682-FF39-9ABD-5F2EB6B07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CE164-30C6-5BA0-A88A-697981C0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069F-E908-3339-CED1-164D4CD5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2482F-AC0D-4945-499A-58E89FA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CC996-6BE6-FE8E-69E1-60A4F525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ABC5-A2A2-F3ED-4C42-E85DDA7E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DEB3D-B323-24B9-629E-60D259E1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212C-9B85-A779-4AA7-FE83B4679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2DEE8-07E4-662F-B03E-DC7D957CD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CA8F2-2EBE-28D0-EDE7-C88EE70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E664F-F12B-3734-D9C0-6A8C26E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BAB3F-860F-D502-8554-C0BDFA02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B4E-6BF2-FF9C-9122-37FB1876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64AB-15AB-9E46-9A0E-6C3788B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2D10-96A9-47C7-B0FE-A40421DF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0EC3-DD65-C067-09A9-77F9EE8E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F0769-3727-5D62-D355-E23D479D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7E22D-CF07-DFB8-F7A6-9ABE8727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073CE-D61C-E69C-F906-E60693CA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87AB9-3D6C-2FA8-0ADA-068F4314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3831-3DF4-655C-B682-0157C154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2305-D801-B710-92C0-9E92B143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E8BFF-9BE5-5E69-38DA-7107D372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6E73-DDF7-D966-6358-D0611379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F2F9-3DB7-624B-D63A-581967E0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F312-1077-7E85-77CF-2A922D5C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E470-A4B9-1A22-15A8-75D6258B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E96AD-0100-632B-47A1-CCE860E58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11CCC-1333-B032-B878-B5B4AB3B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922E-C087-E0B3-C76E-296F3A38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CBE88-F44E-FBA7-F20F-8535EE6E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A39B-3E94-2A50-853F-5F5F2D3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47D56-EAAE-0537-B1FB-AAAE3DE0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9705-D61D-E07C-AA9F-EC75E90F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BE8B-ED93-D0C5-A420-73C2FC79C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BD8F-2FED-02FA-978A-BCC650369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12C9-C0BA-59D4-2F20-D20EA6F1C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99A895-AF0C-A163-D9EF-C66CC797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252" y="2696692"/>
            <a:ext cx="9144000" cy="1655762"/>
          </a:xfrm>
        </p:spPr>
        <p:txBody>
          <a:bodyPr/>
          <a:lstStyle/>
          <a:p>
            <a:r>
              <a:rPr lang="en-US" dirty="0"/>
              <a:t>Subjective Questions </a:t>
            </a:r>
          </a:p>
        </p:txBody>
      </p:sp>
    </p:spTree>
    <p:extLst>
      <p:ext uri="{BB962C8B-B14F-4D97-AF65-F5344CB8AC3E}">
        <p14:creationId xmlns:p14="http://schemas.microsoft.com/office/powerpoint/2010/main" val="261795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1B55-F831-5EF2-D262-BFD4116E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5950626"/>
          </a:xfrm>
        </p:spPr>
        <p:txBody>
          <a:bodyPr>
            <a:normAutofit/>
          </a:bodyPr>
          <a:lstStyle/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5. You might have observed that sometimes the value of VIF is infinite. Why does this happen? (3 marks) </a:t>
            </a:r>
          </a:p>
          <a:p>
            <a:pPr lvl="1"/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VIF calculates how well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independent variable is explained by all the other independent variables combined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excluding the target variable</a:t>
            </a:r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large value of VIF indicates that there is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between the variables (multi-collinearity)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there is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perfect 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then VIF = infinity. 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It means the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variances of the feature are perfectly explained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by a combination of other independent features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i.e., the feature under consideration is not an independent variable and can be derived perfectly from other features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6. What is a Q-Q plot? Explain the use and importance of a Q-Q plot in linear regression. (3 marks)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statistics, a 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Q–Q plot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quantile-quantile plot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is a probability plot,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graphical method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for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comparing two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probability distributions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by plotting their </a:t>
            </a:r>
            <a:r>
              <a:rPr lang="en-IN" sz="1400" b="1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quantiles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against each other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point (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on the plot corresponds to one of the quantiles of the second distribution (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-coordinate) plotted against the same quantile of the first distribution (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-coordinate). This defines a parametric curve where the parameter is the index of the quantile interval.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two distributions being compared are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points in the Q–Q plot will approximately lie on the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identity line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If the distributions are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linearly related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points in the Q–Q plot will approximately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lie on a line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not necessarily on the line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lvl="1"/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: As the Q-Q plot answers if two distributed are linearly related, it can be used in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of building linear regression models. If Q-Q plot of a feature with the target variable is linearly related, then the feature is good candidate for model.</a:t>
            </a:r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Example of two linearly related distributions</a:t>
            </a: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61BF47-9C85-7BDA-A2F4-370C9E95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86" y="4959196"/>
            <a:ext cx="1907757" cy="16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99A895-AF0C-A163-D9EF-C66CC797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Assignment-based Subjective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23996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E31E-C2A2-A5FD-5CC6-9F71C38E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780"/>
            <a:ext cx="10515600" cy="57061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From your analysis of the categorical variables from the dataset, what could you infer about their effect on the dependent variable?                                                                              (3 marks)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season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’ is 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strong driver variable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– maximum bikes are rented in the season 3(fall), followed by 2(summer), 4(winter), 1(spring)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weathersit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’ is 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strong driver variable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– more bikes are rented in weathersit 1(</a:t>
            </a:r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Clear, Few clouds, Partly cloudy, Partly cloudy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), followed by 2(</a:t>
            </a:r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Mist + Cloudy, Mist + Broken clouds, Mist + Few clouds, Mist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and 3(</a:t>
            </a:r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Light Snow, Light Rain + Thunderstorm + Scattered clouds, Light Rain + Scattered clouds)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People rented more bikes on an average in the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year 1(2019) than year 0(2018)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People rented more bikes during the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months 7,9,6,8 than the other months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People rented more bikes on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non-holidays than holidays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weekday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’ has little to no effect on the target variable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workingday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’ has little to no effect on the target variable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2. Why is it important to use drop_first=True during dummy variable creation?            (2 mark)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we have a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variable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say '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 levels, the idea of dummy variable creation is to build '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 variables, indicating the levels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drop one of the levels as all the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still be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retained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using “drop_first=True”, informs the library to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drop the first level</a:t>
            </a:r>
          </a:p>
          <a:p>
            <a:pPr lvl="1" algn="just" fontAlgn="ctr">
              <a:spcBef>
                <a:spcPts val="0"/>
              </a:spcBef>
            </a:pPr>
            <a:endParaRPr lang="en-GB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endParaRPr lang="en-GB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3. Looking at the pair-plot among the numerical variables, which one has the highest correlation with the target variable? (1 mark) 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atemp (0.65)</a:t>
            </a:r>
          </a:p>
          <a:p>
            <a:pPr marL="457200" lvl="1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1747-1157-2769-CC66-EE1030A6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5513"/>
            <a:ext cx="9537072" cy="5751450"/>
          </a:xfrm>
        </p:spPr>
        <p:txBody>
          <a:bodyPr>
            <a:normAutofit/>
          </a:bodyPr>
          <a:lstStyle/>
          <a:p>
            <a:pPr marL="457200" lvl="1" indent="0" algn="just" fontAlgn="ctr">
              <a:spcBef>
                <a:spcPts val="0"/>
              </a:spcBef>
              <a:buNone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4. How did you validate the assumptions of Linear Regression after building the model on the training set?             (3 marks) </a:t>
            </a:r>
          </a:p>
          <a:p>
            <a:pPr lvl="1" algn="just" fontAlgn="ctr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Assumption 1: </a:t>
            </a:r>
            <a:r>
              <a:rPr lang="en-GB" sz="1400" b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a</a:t>
            </a:r>
            <a:r>
              <a:rPr lang="en-US" sz="1400" b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1400" b="1" i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relationship</a:t>
            </a:r>
            <a:r>
              <a:rPr lang="en-US" sz="1400" b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1400" b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between X and Y:</a:t>
            </a:r>
            <a:endParaRPr lang="en-GB" sz="1400" dirty="0">
              <a:solidFill>
                <a:srgbClr val="2529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400050" algn="just" fontAlgn="ctr">
              <a:spcBef>
                <a:spcPts val="0"/>
              </a:spcBef>
              <a:buFont typeface="+mj-lt"/>
              <a:buAutoNum type="romanL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correlation values between feature variables, X and target Y</a:t>
            </a:r>
          </a:p>
          <a:p>
            <a:pPr marL="1314450" lvl="2" indent="-400050" algn="just" fontAlgn="ctr">
              <a:spcBef>
                <a:spcPts val="0"/>
              </a:spcBef>
              <a:buFont typeface="+mj-lt"/>
              <a:buAutoNum type="romanL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By making sure the p-values of the features are not significantly high in the linear models</a:t>
            </a:r>
          </a:p>
          <a:p>
            <a:pPr lvl="1" algn="just" fontAlgn="ctr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Assumption 2: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terms are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14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normally distributed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with mean zero(not X, Y):</a:t>
            </a:r>
            <a:endParaRPr lang="en-GB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400050" algn="just" fontAlgn="ctr">
              <a:spcBef>
                <a:spcPts val="0"/>
              </a:spcBef>
              <a:buFont typeface="+mj-lt"/>
              <a:buAutoNum type="romanU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By plotting the distribution of the errors</a:t>
            </a:r>
          </a:p>
          <a:p>
            <a:pPr marL="914400" lvl="2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endParaRPr lang="en-GB" sz="1400" b="1" dirty="0">
              <a:solidFill>
                <a:srgbClr val="2529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endParaRPr lang="en-GB" sz="1400" b="1" dirty="0">
              <a:solidFill>
                <a:srgbClr val="2529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Assumption 3: </a:t>
            </a:r>
            <a:r>
              <a:rPr lang="en-GB" sz="1400" b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terms are</a:t>
            </a:r>
            <a:r>
              <a:rPr lang="en-US" sz="1400" b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1400" b="1" i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independent</a:t>
            </a:r>
            <a:r>
              <a:rPr lang="en-US" sz="1400" b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1400" b="1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each other:</a:t>
            </a:r>
          </a:p>
          <a:p>
            <a:pPr marL="1200150" lvl="2" indent="-285750" algn="just" fontAlgn="ctr">
              <a:spcBef>
                <a:spcPts val="0"/>
              </a:spcBef>
              <a:buFont typeface="+mj-lt"/>
              <a:buAutoNum type="romanLcPeriod"/>
            </a:pPr>
            <a:r>
              <a:rPr lang="en-GB" sz="1400" dirty="0">
                <a:solidFill>
                  <a:srgbClr val="2529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Plotting </a:t>
            </a:r>
            <a:r>
              <a:rPr lang="en-GB" sz="1400" dirty="0" err="1">
                <a:solidFill>
                  <a:srgbClr val="2529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GB" sz="1400" dirty="0">
                <a:solidFill>
                  <a:srgbClr val="2529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vs error</a:t>
            </a:r>
          </a:p>
          <a:p>
            <a:pPr marL="1200150" lvl="2" indent="-285750" algn="just" fontAlgn="ctr">
              <a:spcBef>
                <a:spcPts val="0"/>
              </a:spcBef>
              <a:buFont typeface="+mj-lt"/>
              <a:buAutoNum type="romanLcPeriod"/>
            </a:pPr>
            <a:endParaRPr lang="en-GB" sz="1400" b="1" dirty="0">
              <a:solidFill>
                <a:srgbClr val="2529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 algn="just" fontAlgn="ctr">
              <a:spcBef>
                <a:spcPts val="0"/>
              </a:spcBef>
              <a:buNone/>
            </a:pPr>
            <a:endParaRPr lang="en-GB" sz="1400" dirty="0">
              <a:solidFill>
                <a:srgbClr val="2529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Assumption 4: </a:t>
            </a:r>
            <a:r>
              <a:rPr lang="en-GB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terms have</a:t>
            </a: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14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constant variance</a:t>
            </a: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(homoscedasticity):</a:t>
            </a:r>
          </a:p>
          <a:p>
            <a:pPr lvl="2" algn="just" fontAlgn="ctr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By plotting X vs y with the regression line</a:t>
            </a:r>
          </a:p>
          <a:p>
            <a:pPr lvl="2" algn="just" fontAlgn="ctr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Not possible since the model is multi-linear and the regression line is a hyperplane</a:t>
            </a:r>
          </a:p>
          <a:p>
            <a:pPr lvl="1" algn="just" fontAlgn="ctr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Assumption 5: </a:t>
            </a:r>
            <a:r>
              <a:rPr lang="en-GB" sz="1400" dirty="0">
                <a:solidFill>
                  <a:srgbClr val="2529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assumptions on the distribution of X or y</a:t>
            </a:r>
          </a:p>
          <a:p>
            <a:pPr lvl="2" algn="just" fontAlgn="ctr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 assumptions of X or y were considered in model building</a:t>
            </a:r>
          </a:p>
          <a:p>
            <a:pPr lvl="1" algn="just" fontAlgn="ctr">
              <a:spcBef>
                <a:spcPts val="0"/>
              </a:spcBef>
            </a:pPr>
            <a:endParaRPr lang="en-GB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endParaRPr lang="en-GB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E3CC8-9DBB-3B4F-69F4-BA1D8F1F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85" y="3198074"/>
            <a:ext cx="2527300" cy="189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01FFA-C438-F0CF-1A0A-53773F66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718" y="1601262"/>
            <a:ext cx="2068354" cy="15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6133-CC67-4516-24F4-34DEAEA8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246"/>
            <a:ext cx="10515600" cy="5796717"/>
          </a:xfrm>
        </p:spPr>
        <p:txBody>
          <a:bodyPr/>
          <a:lstStyle/>
          <a:p>
            <a:pPr marL="0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US" sz="1400" dirty="0"/>
              <a:t>5. Based on the final model, which are the top 3 features contributing significantly towards explaining the demand of the shared bikes? 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season_3 (fall) : (0.31)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weathersit_3 (Light snow, …) : (-0.29)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season_2 (summer) : (0.25)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2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99A895-AF0C-A163-D9EF-C66CC797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770" y="2443194"/>
            <a:ext cx="9144000" cy="1655762"/>
          </a:xfrm>
        </p:spPr>
        <p:txBody>
          <a:bodyPr/>
          <a:lstStyle/>
          <a:p>
            <a:r>
              <a:rPr lang="en-US" dirty="0"/>
              <a:t>General Subjective Questions </a:t>
            </a:r>
          </a:p>
        </p:txBody>
      </p:sp>
    </p:spTree>
    <p:extLst>
      <p:ext uri="{BB962C8B-B14F-4D97-AF65-F5344CB8AC3E}">
        <p14:creationId xmlns:p14="http://schemas.microsoft.com/office/powerpoint/2010/main" val="401564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A99E-8FF3-0B69-711E-D118B195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28"/>
            <a:ext cx="10515600" cy="594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 Explain the linear regression algorithm in detail. (4 marks) 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Belongs to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learning technique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 the name says, the output/target variable is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in nature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 model attempts to explain the relationship between one or more dependent variables and an independent variable using a </a:t>
            </a:r>
            <a:r>
              <a:rPr lang="en-GB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 line</a:t>
            </a:r>
          </a:p>
          <a:p>
            <a:pPr lvl="1"/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The regression line or the best-fit line is a 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straight line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in case of Simple Linear Regression and a 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hyperplane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in case of Multiple Linear Regression.</a:t>
            </a:r>
          </a:p>
          <a:p>
            <a:pPr lvl="1"/>
            <a:r>
              <a:rPr lang="en-IN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best-fit line is found by </a:t>
            </a:r>
            <a:r>
              <a:rPr lang="en-IN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minimising the </a:t>
            </a: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cost function, </a:t>
            </a:r>
            <a:r>
              <a:rPr lang="en-IN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expression of RSS</a:t>
            </a:r>
            <a:r>
              <a:rPr lang="en-IN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(Residual Sum of Squares)  which is equal to the sum of squares of the residual for each data point.</a:t>
            </a:r>
          </a:p>
          <a:p>
            <a:pPr lvl="1"/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simple Linear Regression is given by the equation:</a:t>
            </a:r>
          </a:p>
          <a:p>
            <a:pPr marL="0" indent="0">
              <a:buNone/>
            </a:pPr>
            <a:endParaRPr lang="en-GB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Multiple linear Regression is given by the equation:</a:t>
            </a: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strength of the linear regression model can be measured using 2 metrics: </a:t>
            </a:r>
          </a:p>
          <a:p>
            <a:pPr lvl="2">
              <a:buFont typeface="+mj-lt"/>
              <a:buAutoNum type="arabicPeriod"/>
            </a:pPr>
            <a:r>
              <a:rPr lang="en-IN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R²</a:t>
            </a:r>
            <a:r>
              <a:rPr lang="en-IN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Coefficient of Determination </a:t>
            </a:r>
          </a:p>
          <a:p>
            <a:pPr lvl="2">
              <a:buFont typeface="+mj-lt"/>
              <a:buAutoNum type="arabicPeriod"/>
            </a:pPr>
            <a:r>
              <a:rPr lang="en-IN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Residual Standard Error (RSE) </a:t>
            </a:r>
          </a:p>
          <a:p>
            <a:pPr lvl="1"/>
            <a:r>
              <a:rPr lang="en-US" sz="1200" dirty="0">
                <a:effectLst/>
                <a:latin typeface="Calibri" panose="020F0502020204030204" pitchFamily="34" charset="0"/>
              </a:rPr>
              <a:t>Linear Regressio</a:t>
            </a:r>
            <a:r>
              <a:rPr lang="en-US" sz="1200" dirty="0">
                <a:latin typeface="Calibri" panose="020F0502020204030204" pitchFamily="34" charset="0"/>
              </a:rPr>
              <a:t>n models can be </a:t>
            </a:r>
            <a:r>
              <a:rPr lang="en-US" sz="1200" b="1" dirty="0">
                <a:latin typeface="Calibri" panose="020F0502020204030204" pitchFamily="34" charset="0"/>
              </a:rPr>
              <a:t>interpreted</a:t>
            </a:r>
            <a:r>
              <a:rPr lang="en-US" sz="1200" dirty="0">
                <a:latin typeface="Calibri" panose="020F0502020204030204" pitchFamily="34" charset="0"/>
              </a:rPr>
              <a:t> using the coefficients</a:t>
            </a:r>
          </a:p>
          <a:p>
            <a:pPr lvl="2"/>
            <a:r>
              <a:rPr lang="en-US" sz="1200" dirty="0">
                <a:effectLst/>
                <a:latin typeface="Calibri" panose="020F0502020204030204" pitchFamily="34" charset="0"/>
              </a:rPr>
              <a:t>Ex: If X increases by a unit of 1, y increases by a unit of B(beta) 1</a:t>
            </a: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SIMPLE LINEAR REGRESSION &#10;25 &#10;20 &#10;15 &#10;10 &#10;5 &#10;o &#10;y = + ß1X &#10;Slope &#10;Intercept &#10;50 &#10;100 150 200 250 300 &#10;Marketing Budget (In Lakhs) &#10;350 &#10;400 ">
            <a:extLst>
              <a:ext uri="{FF2B5EF4-FFF2-40B4-BE49-F238E27FC236}">
                <a16:creationId xmlns:a16="http://schemas.microsoft.com/office/drawing/2014/main" id="{93D0D662-54A6-EF27-5406-67411D21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33" y="1840727"/>
            <a:ext cx="3591288" cy="183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у = + ДIХ1 + Д2Х2+... + ДрХр ">
            <a:extLst>
              <a:ext uri="{FF2B5EF4-FFF2-40B4-BE49-F238E27FC236}">
                <a16:creationId xmlns:a16="http://schemas.microsoft.com/office/drawing/2014/main" id="{AA29352F-05B6-8410-0B70-0F89C279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32" y="3770327"/>
            <a:ext cx="4043961" cy="73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1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B82C-436E-9A65-A93E-F70428C0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711"/>
            <a:ext cx="10515600" cy="5887252"/>
          </a:xfrm>
        </p:spPr>
        <p:txBody>
          <a:bodyPr/>
          <a:lstStyle/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2. Explain the Anscombe’s quartet in detail.     (3 marks) </a:t>
            </a:r>
          </a:p>
          <a:p>
            <a:pPr lvl="1"/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Anscombe's quartet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comprises four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sets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have nearly identical simple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yet have very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different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distributions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appear very different when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graphed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dataset consists of eleven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14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points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were constructed in 1973 by the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statistician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Francis Anscombe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demonstrate both the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 of graphing data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IN" sz="1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it, and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effect of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other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influential observations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on statistical properties.</a:t>
            </a: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scatter plot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(top left) appears to be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relationship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corresponding to two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correlated where y could be modelled as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gaussian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with mean linearly dependent on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second graph (top right); while a relationship between the two variables is obvious, it is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linear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the Pearson correlation coefficient is not relevant. A more general regression and the corresponding coefficient of determination would be more appropriate.</a:t>
            </a:r>
          </a:p>
          <a:p>
            <a:pPr lvl="1"/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third graph (bottom left), the modelled relationship is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should have a different regression line (a robust regression would have been called for). The calculated regression is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offset by the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 outlier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which exerts enough influence to lower the correlation coefficient from 1 to 0.816.</a:t>
            </a:r>
          </a:p>
          <a:p>
            <a:pPr lvl="1"/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Finally, the fourth graph (bottom right) shows an example when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 high-leverage point is enough to produce a high correlation coefficient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even though the other data points do not indicate any relationship between the variables.</a:t>
            </a: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F45FF-E012-AEA0-74EE-54A23E87E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14" y="2021612"/>
            <a:ext cx="2888645" cy="21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18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F1DF-0059-9D2C-6532-BED7CA1F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9"/>
            <a:ext cx="10515600" cy="5995894"/>
          </a:xfrm>
        </p:spPr>
        <p:txBody>
          <a:bodyPr>
            <a:noAutofit/>
          </a:bodyPr>
          <a:lstStyle/>
          <a:p>
            <a:pPr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3. What is Pearson’s R?        (3 marks) </a:t>
            </a:r>
          </a:p>
          <a:p>
            <a:pPr lvl="1" algn="just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Pearson's </a:t>
            </a:r>
            <a:r>
              <a:rPr lang="en-IN" sz="14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1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or the correlation coefficient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measure of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between two sets of data. </a:t>
            </a:r>
          </a:p>
          <a:p>
            <a:pPr lvl="1" algn="just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the ratio between the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of two variables and the product of their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 deviations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thus, it is essentially a normalized measurement of the covariance, such that the result always has a value between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−1 and 1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 algn="just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with covariance itself, the measure can only reflect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variables, and ignores many other types of relationships or correlations.</a:t>
            </a:r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1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positive value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means the two variables are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directly proportional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negative value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means that they are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inversely proportional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each other</a:t>
            </a:r>
          </a:p>
          <a:p>
            <a:pPr marL="0" indent="0" algn="just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4. What is scaling? Why is scaling performed? What is the difference between normalized scaling and standardized scaling?       (3 marks)</a:t>
            </a:r>
          </a:p>
          <a:p>
            <a:pPr lvl="1" algn="just"/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Scaling is a technique to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standardize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independent features present in the data to a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fixed range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is performed during the data pre-processing to handle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highly varying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magnitudes or values or units. </a:t>
            </a:r>
          </a:p>
          <a:p>
            <a:pPr lvl="1" algn="just"/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feature scaling is not done, then a machine learning algorithm tends to weigh greater values, higher and consider smaller values as the lower values, regardless of the unit of the values.</a:t>
            </a:r>
          </a:p>
          <a:p>
            <a:pPr lvl="1" algn="just"/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Also, in cases like MLR,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ithout scaling, it is impossible to understand &amp; interpret multiple coefficients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Difference: In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normalized scaling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the feature values are rescaled to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range between 0 and 1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whereas in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standardized scaling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the values are rescaled such that they are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centered around the mean with a unit standard deviation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i.e., mean = 0 and standard deviation = 1.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3D0D9-EDD0-51BE-13BF-0BBCCCE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32" y="1785169"/>
            <a:ext cx="2383790" cy="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1624</Words>
  <Application>Microsoft Macintosh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73</cp:revision>
  <dcterms:created xsi:type="dcterms:W3CDTF">2022-11-12T16:21:37Z</dcterms:created>
  <dcterms:modified xsi:type="dcterms:W3CDTF">2022-11-13T16:21:01Z</dcterms:modified>
</cp:coreProperties>
</file>