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58" r:id="rId4"/>
    <p:sldId id="260" r:id="rId5"/>
    <p:sldId id="261" r:id="rId6"/>
    <p:sldId id="262" r:id="rId7"/>
    <p:sldId id="263" r:id="rId8"/>
    <p:sldId id="264" r:id="rId9"/>
    <p:sldId id="265" r:id="rId10"/>
    <p:sldId id="266" r:id="rId11"/>
    <p:sldId id="298" r:id="rId12"/>
    <p:sldId id="299" r:id="rId13"/>
    <p:sldId id="300" r:id="rId14"/>
    <p:sldId id="301" r:id="rId15"/>
    <p:sldId id="302" r:id="rId16"/>
    <p:sldId id="303" r:id="rId17"/>
    <p:sldId id="304" r:id="rId18"/>
    <p:sldId id="305" r:id="rId19"/>
    <p:sldId id="306" r:id="rId20"/>
    <p:sldId id="307" r:id="rId21"/>
    <p:sldId id="308" r:id="rId22"/>
    <p:sldId id="272" r:id="rId23"/>
    <p:sldId id="273" r:id="rId24"/>
    <p:sldId id="274" r:id="rId25"/>
    <p:sldId id="267" r:id="rId26"/>
    <p:sldId id="275" r:id="rId27"/>
    <p:sldId id="276" r:id="rId28"/>
    <p:sldId id="277" r:id="rId29"/>
    <p:sldId id="278" r:id="rId30"/>
    <p:sldId id="280" r:id="rId31"/>
    <p:sldId id="268" r:id="rId32"/>
    <p:sldId id="269" r:id="rId33"/>
    <p:sldId id="270" r:id="rId34"/>
    <p:sldId id="271" r:id="rId35"/>
    <p:sldId id="281" r:id="rId36"/>
    <p:sldId id="282" r:id="rId37"/>
    <p:sldId id="283" r:id="rId38"/>
    <p:sldId id="284" r:id="rId39"/>
    <p:sldId id="285" r:id="rId40"/>
    <p:sldId id="286" r:id="rId41"/>
    <p:sldId id="296"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325" r:id="rId59"/>
    <p:sldId id="326"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heme" Target="theme/theme1.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tableStyles" Target="tableStyles.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2/19/2022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37.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4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90600" y="609600"/>
            <a:ext cx="7620000" cy="5355312"/>
          </a:xfrm>
          <a:prstGeom prst="rect">
            <a:avLst/>
          </a:prstGeom>
          <a:noFill/>
        </p:spPr>
        <p:txBody>
          <a:bodyPr wrap="square" rtlCol="0">
            <a:spAutoFit/>
          </a:bodyPr>
          <a:lstStyle/>
          <a:p>
            <a:r>
              <a:rPr lang="en-IN" dirty="0"/>
              <a:t>1.Concept Of Manual Software Testing.</a:t>
            </a:r>
          </a:p>
          <a:p>
            <a:r>
              <a:rPr lang="en-IN" dirty="0"/>
              <a:t>2.SDLC(Software Development Life Cycle).</a:t>
            </a:r>
          </a:p>
          <a:p>
            <a:r>
              <a:rPr lang="en-IN" dirty="0"/>
              <a:t>3.STLC(Software Testing Lifecycle).</a:t>
            </a:r>
          </a:p>
          <a:p>
            <a:r>
              <a:rPr lang="en-IN" dirty="0"/>
              <a:t>4.Defect/Bug Lifecycle.</a:t>
            </a:r>
          </a:p>
          <a:p>
            <a:r>
              <a:rPr lang="en-IN" dirty="0"/>
              <a:t>5.Tracebility Matrix.</a:t>
            </a:r>
          </a:p>
          <a:p>
            <a:r>
              <a:rPr lang="en-IN" dirty="0"/>
              <a:t>6.Quality Assurance</a:t>
            </a:r>
          </a:p>
          <a:p>
            <a:r>
              <a:rPr lang="en-IN" dirty="0"/>
              <a:t>7.Quality Control</a:t>
            </a:r>
          </a:p>
          <a:p>
            <a:r>
              <a:rPr lang="en-IN" dirty="0"/>
              <a:t>8.Difference Between Quality Assurance and Quality Control.</a:t>
            </a:r>
          </a:p>
          <a:p>
            <a:r>
              <a:rPr lang="en-IN" dirty="0"/>
              <a:t>9.Verification Process In Software Testing.</a:t>
            </a:r>
          </a:p>
          <a:p>
            <a:r>
              <a:rPr lang="en-IN" dirty="0"/>
              <a:t>10.Validation Process In Software Testing.</a:t>
            </a:r>
          </a:p>
          <a:p>
            <a:r>
              <a:rPr lang="en-IN" dirty="0"/>
              <a:t>11.Difference Between Verification and Validation.</a:t>
            </a:r>
          </a:p>
          <a:p>
            <a:r>
              <a:rPr lang="en-IN" dirty="0"/>
              <a:t>12.Type Of Manual Testing</a:t>
            </a:r>
          </a:p>
          <a:p>
            <a:r>
              <a:rPr lang="en-IN" dirty="0"/>
              <a:t>13.White Box Testing</a:t>
            </a:r>
          </a:p>
          <a:p>
            <a:r>
              <a:rPr lang="en-IN" dirty="0"/>
              <a:t>14.Types of White Box testing.</a:t>
            </a:r>
          </a:p>
          <a:p>
            <a:r>
              <a:rPr lang="en-IN" dirty="0"/>
              <a:t>15.Blackbox Testing</a:t>
            </a:r>
          </a:p>
          <a:p>
            <a:r>
              <a:rPr lang="en-IN" dirty="0"/>
              <a:t>16.Technique to perform Black Box Testing.</a:t>
            </a:r>
          </a:p>
          <a:p>
            <a:endParaRPr lang="en-IN" dirty="0"/>
          </a:p>
          <a:p>
            <a:endParaRPr lang="en-IN" dirty="0"/>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0"/>
            <a:ext cx="8382000" cy="2031325"/>
          </a:xfrm>
          <a:prstGeom prst="rect">
            <a:avLst/>
          </a:prstGeom>
        </p:spPr>
        <p:txBody>
          <a:bodyPr wrap="square">
            <a:spAutoFit/>
          </a:bodyPr>
          <a:lstStyle/>
          <a:p>
            <a:r>
              <a:rPr lang="en-US" b="1" dirty="0"/>
              <a:t>Test Cycle Closure:</a:t>
            </a:r>
          </a:p>
          <a:p>
            <a:endParaRPr lang="en-US" b="1" dirty="0"/>
          </a:p>
          <a:p>
            <a:pPr>
              <a:buFont typeface="Wingdings" pitchFamily="2" charset="2"/>
              <a:buChar char="Ø"/>
            </a:pPr>
            <a:r>
              <a:rPr lang="en-US" dirty="0"/>
              <a:t>The test cycle closure report includes all the documentation related to software design, development, testing results, and defect reports.</a:t>
            </a:r>
          </a:p>
          <a:p>
            <a:pPr>
              <a:buFont typeface="Wingdings" pitchFamily="2" charset="2"/>
              <a:buChar char="Ø"/>
            </a:pPr>
            <a:r>
              <a:rPr lang="en-US" dirty="0"/>
              <a:t>This phase evaluates the strategy of development, testing procedure, possible defects in order to use these practices in the future if there is a software with the same specification.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2" descr="Test C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2" name="AutoShape 4" descr="Test C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4" name="AutoShape 6" descr="Test Cas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3256" name="AutoShape 8" descr="Test Case"/>
          <p:cNvSpPr>
            <a:spLocks noChangeAspect="1" noChangeArrowheads="1"/>
          </p:cNvSpPr>
          <p:nvPr/>
        </p:nvSpPr>
        <p:spPr bwMode="auto">
          <a:xfrm>
            <a:off x="42863" y="-1644650"/>
            <a:ext cx="8572500" cy="4286250"/>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Rectangle 6"/>
          <p:cNvSpPr/>
          <p:nvPr/>
        </p:nvSpPr>
        <p:spPr>
          <a:xfrm>
            <a:off x="304800" y="304800"/>
            <a:ext cx="8458200" cy="6801862"/>
          </a:xfrm>
          <a:prstGeom prst="rect">
            <a:avLst/>
          </a:prstGeom>
        </p:spPr>
        <p:txBody>
          <a:bodyPr wrap="square">
            <a:spAutoFit/>
          </a:bodyPr>
          <a:lstStyle/>
          <a:p>
            <a:pPr lvl="0" fontAlgn="base">
              <a:spcBef>
                <a:spcPct val="0"/>
              </a:spcBef>
              <a:spcAft>
                <a:spcPct val="0"/>
              </a:spcAft>
            </a:pPr>
            <a:r>
              <a:rPr lang="en-US" sz="2000" b="1" dirty="0">
                <a:solidFill>
                  <a:srgbClr val="393939"/>
                </a:solidFill>
                <a:latin typeface="Graphik"/>
                <a:cs typeface="Arial" pitchFamily="34" charset="0"/>
              </a:rPr>
              <a:t>			</a:t>
            </a:r>
            <a:r>
              <a:rPr lang="en-US" sz="2400" b="1" dirty="0">
                <a:solidFill>
                  <a:srgbClr val="393939"/>
                </a:solidFill>
                <a:latin typeface="Graphik"/>
                <a:cs typeface="Arial" pitchFamily="34" charset="0"/>
              </a:rPr>
              <a:t>Test Case</a:t>
            </a:r>
          </a:p>
          <a:p>
            <a:pPr lvl="0" fontAlgn="base">
              <a:spcBef>
                <a:spcPct val="0"/>
              </a:spcBef>
              <a:spcAft>
                <a:spcPct val="0"/>
              </a:spcAft>
            </a:pPr>
            <a:endParaRPr lang="en-US" sz="2000" b="1" dirty="0">
              <a:solidFill>
                <a:srgbClr val="393939"/>
              </a:solidFill>
              <a:latin typeface="Graphik"/>
              <a:cs typeface="Arial" pitchFamily="34" charset="0"/>
            </a:endParaRPr>
          </a:p>
          <a:p>
            <a:pPr lvl="0" fontAlgn="base">
              <a:spcBef>
                <a:spcPct val="0"/>
              </a:spcBef>
              <a:spcAft>
                <a:spcPct val="0"/>
              </a:spcAft>
            </a:pPr>
            <a:r>
              <a:rPr lang="en-US" dirty="0">
                <a:solidFill>
                  <a:srgbClr val="393939"/>
                </a:solidFill>
                <a:latin typeface="Graphik"/>
                <a:cs typeface="Arial" pitchFamily="34" charset="0"/>
              </a:rPr>
              <a:t>A </a:t>
            </a:r>
            <a:r>
              <a:rPr lang="en-US" b="1" dirty="0">
                <a:solidFill>
                  <a:srgbClr val="393939"/>
                </a:solidFill>
                <a:latin typeface="Graphik"/>
                <a:cs typeface="Arial" pitchFamily="34" charset="0"/>
              </a:rPr>
              <a:t>TEST CASE</a:t>
            </a:r>
            <a:r>
              <a:rPr lang="en-US" dirty="0">
                <a:solidFill>
                  <a:srgbClr val="393939"/>
                </a:solidFill>
                <a:latin typeface="Graphik"/>
                <a:cs typeface="Arial" pitchFamily="34" charset="0"/>
              </a:rPr>
              <a:t> is a documented set of preconditions (prerequisites), procedures (inputs / actions) and post-conditions (expected results) which a tester uses to determine whether a system under test satisfies requirements or works correctly. A test case can have one or multiple </a:t>
            </a:r>
            <a:r>
              <a:rPr lang="en-US" u="sng" dirty="0">
                <a:solidFill>
                  <a:srgbClr val="393939"/>
                </a:solidFill>
                <a:latin typeface="Graphik"/>
                <a:cs typeface="Arial" pitchFamily="34" charset="0"/>
              </a:rPr>
              <a:t>test scripts</a:t>
            </a:r>
            <a:r>
              <a:rPr lang="en-US" dirty="0">
                <a:solidFill>
                  <a:srgbClr val="393939"/>
                </a:solidFill>
                <a:latin typeface="Graphik"/>
                <a:cs typeface="Arial" pitchFamily="34" charset="0"/>
              </a:rPr>
              <a:t> and a collection of test cases is called a </a:t>
            </a:r>
            <a:r>
              <a:rPr lang="en-US" u="sng" dirty="0">
                <a:solidFill>
                  <a:srgbClr val="393939"/>
                </a:solidFill>
                <a:latin typeface="Graphik"/>
                <a:cs typeface="Arial" pitchFamily="34" charset="0"/>
              </a:rPr>
              <a:t>test suite</a:t>
            </a:r>
            <a:r>
              <a:rPr lang="en-US" dirty="0">
                <a:solidFill>
                  <a:srgbClr val="393939"/>
                </a:solidFill>
                <a:latin typeface="Graphik"/>
                <a:cs typeface="Arial" pitchFamily="34" charset="0"/>
              </a:rPr>
              <a:t>.</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Template for Test Case Writing</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1.Test  Scenario ID</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2.Test Scenario Description</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3.Test Case ID</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4.Test Case Description</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5.Steps To Follow</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6.Expected Result</a:t>
            </a:r>
          </a:p>
          <a:p>
            <a:pPr lvl="0" fontAlgn="base">
              <a:spcBef>
                <a:spcPct val="0"/>
              </a:spcBef>
              <a:spcAft>
                <a:spcPct val="0"/>
              </a:spcAft>
            </a:pPr>
            <a:endParaRPr lang="en-US" b="1" dirty="0">
              <a:solidFill>
                <a:srgbClr val="393939"/>
              </a:solidFill>
              <a:latin typeface="Graphik"/>
              <a:cs typeface="Arial" pitchFamily="34" charset="0"/>
            </a:endParaRPr>
          </a:p>
          <a:p>
            <a:pPr lvl="0" fontAlgn="base">
              <a:spcBef>
                <a:spcPct val="0"/>
              </a:spcBef>
              <a:spcAft>
                <a:spcPct val="0"/>
              </a:spcAft>
            </a:pPr>
            <a:r>
              <a:rPr lang="en-US" b="1" dirty="0">
                <a:solidFill>
                  <a:srgbClr val="393939"/>
                </a:solidFill>
                <a:latin typeface="Graphik"/>
                <a:cs typeface="Arial" pitchFamily="34" charset="0"/>
              </a:rPr>
              <a:t>7.Actual Result.</a:t>
            </a:r>
          </a:p>
          <a:p>
            <a:pPr lvl="0" fontAlgn="base">
              <a:spcBef>
                <a:spcPct val="0"/>
              </a:spcBef>
              <a:spcAft>
                <a:spcPct val="0"/>
              </a:spcAft>
            </a:pPr>
            <a:endParaRPr lang="en-US" b="1" dirty="0">
              <a:solidFill>
                <a:srgbClr val="393939"/>
              </a:solidFill>
              <a:latin typeface="Graphik"/>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001643"/>
          </a:xfrm>
          <a:prstGeom prst="rect">
            <a:avLst/>
          </a:prstGeom>
        </p:spPr>
        <p:txBody>
          <a:bodyPr wrap="square">
            <a:spAutoFit/>
          </a:bodyPr>
          <a:lstStyle/>
          <a:p>
            <a:pPr fontAlgn="base"/>
            <a:r>
              <a:rPr lang="en-US" sz="2000" b="1" dirty="0"/>
              <a:t>			</a:t>
            </a:r>
            <a:r>
              <a:rPr lang="en-US" sz="2400" b="1" dirty="0"/>
              <a:t> Test Plan Template</a:t>
            </a:r>
          </a:p>
          <a:p>
            <a:pPr fontAlgn="base"/>
            <a:r>
              <a:rPr lang="en-US" sz="2000" dirty="0"/>
              <a:t>Following are the sections of test plan document as per IEEE 829 standards.</a:t>
            </a:r>
          </a:p>
          <a:p>
            <a:pPr marL="342900" indent="-342900" fontAlgn="base">
              <a:buFont typeface="+mj-lt"/>
              <a:buAutoNum type="arabicPeriod"/>
            </a:pPr>
            <a:r>
              <a:rPr lang="en-US" sz="2000" b="1" dirty="0"/>
              <a:t>Test Plan Identifier</a:t>
            </a:r>
          </a:p>
          <a:p>
            <a:pPr marL="342900" indent="-342900" fontAlgn="base">
              <a:buFont typeface="+mj-lt"/>
              <a:buAutoNum type="arabicPeriod"/>
            </a:pPr>
            <a:r>
              <a:rPr lang="en-US" sz="2000" b="1" dirty="0"/>
              <a:t>References</a:t>
            </a:r>
          </a:p>
          <a:p>
            <a:pPr marL="342900" indent="-342900" fontAlgn="base">
              <a:buFont typeface="+mj-lt"/>
              <a:buAutoNum type="arabicPeriod"/>
            </a:pPr>
            <a:r>
              <a:rPr lang="en-US" sz="2000" b="1" dirty="0"/>
              <a:t>Introduction</a:t>
            </a:r>
          </a:p>
          <a:p>
            <a:pPr marL="342900" indent="-342900" fontAlgn="base">
              <a:buFont typeface="+mj-lt"/>
              <a:buAutoNum type="arabicPeriod"/>
            </a:pPr>
            <a:r>
              <a:rPr lang="en-US" sz="2000" b="1" dirty="0"/>
              <a:t>Test Items</a:t>
            </a:r>
          </a:p>
          <a:p>
            <a:pPr marL="342900" indent="-342900" fontAlgn="base">
              <a:buFont typeface="+mj-lt"/>
              <a:buAutoNum type="arabicPeriod"/>
            </a:pPr>
            <a:r>
              <a:rPr lang="en-US" sz="2000" b="1" dirty="0"/>
              <a:t>Features To Be Tested</a:t>
            </a:r>
          </a:p>
          <a:p>
            <a:pPr marL="342900" indent="-342900" fontAlgn="base">
              <a:buFont typeface="+mj-lt"/>
              <a:buAutoNum type="arabicPeriod"/>
            </a:pPr>
            <a:r>
              <a:rPr lang="en-US" sz="2000" b="1" dirty="0"/>
              <a:t>Features Not To Be Tested</a:t>
            </a:r>
          </a:p>
          <a:p>
            <a:pPr marL="342900" indent="-342900" fontAlgn="base">
              <a:buFont typeface="+mj-lt"/>
              <a:buAutoNum type="arabicPeriod"/>
            </a:pPr>
            <a:r>
              <a:rPr lang="en-US" sz="2000" b="1" dirty="0"/>
              <a:t>Approach</a:t>
            </a:r>
          </a:p>
          <a:p>
            <a:pPr marL="342900" indent="-342900" fontAlgn="base">
              <a:buFont typeface="+mj-lt"/>
              <a:buAutoNum type="arabicPeriod"/>
            </a:pPr>
            <a:r>
              <a:rPr lang="en-US" sz="2000" b="1" dirty="0"/>
              <a:t>Pass/Fail Criteria</a:t>
            </a:r>
          </a:p>
          <a:p>
            <a:pPr marL="342900" indent="-342900" fontAlgn="base">
              <a:buFont typeface="+mj-lt"/>
              <a:buAutoNum type="arabicPeriod"/>
            </a:pPr>
            <a:r>
              <a:rPr lang="en-US" sz="2000" b="1" dirty="0"/>
              <a:t>Suspension Criteria</a:t>
            </a:r>
          </a:p>
          <a:p>
            <a:pPr marL="342900" indent="-342900" fontAlgn="base">
              <a:buFont typeface="+mj-lt"/>
              <a:buAutoNum type="arabicPeriod"/>
            </a:pPr>
            <a:r>
              <a:rPr lang="en-US" sz="2000" b="1" dirty="0"/>
              <a:t>Test Deliverables</a:t>
            </a:r>
          </a:p>
          <a:p>
            <a:pPr marL="342900" indent="-342900" fontAlgn="base">
              <a:buFont typeface="+mj-lt"/>
              <a:buAutoNum type="arabicPeriod"/>
            </a:pPr>
            <a:r>
              <a:rPr lang="en-US" sz="2000" b="1" dirty="0"/>
              <a:t>Testing Tasks</a:t>
            </a:r>
          </a:p>
          <a:p>
            <a:pPr marL="342900" indent="-342900" fontAlgn="base">
              <a:buFont typeface="+mj-lt"/>
              <a:buAutoNum type="arabicPeriod"/>
            </a:pPr>
            <a:r>
              <a:rPr lang="en-US" sz="2000" b="1" dirty="0"/>
              <a:t>Environmental Needs</a:t>
            </a:r>
          </a:p>
          <a:p>
            <a:pPr marL="342900" indent="-342900" fontAlgn="base">
              <a:buFont typeface="+mj-lt"/>
              <a:buAutoNum type="arabicPeriod"/>
            </a:pPr>
            <a:r>
              <a:rPr lang="en-US" sz="2000" b="1" dirty="0"/>
              <a:t>Responsibilities</a:t>
            </a:r>
          </a:p>
          <a:p>
            <a:pPr marL="342900" indent="-342900" fontAlgn="base">
              <a:buFont typeface="+mj-lt"/>
              <a:buAutoNum type="arabicPeriod"/>
            </a:pPr>
            <a:r>
              <a:rPr lang="en-US" sz="2000" b="1" dirty="0"/>
              <a:t>Staffing and Training Needs</a:t>
            </a:r>
          </a:p>
          <a:p>
            <a:pPr marL="342900" indent="-342900" fontAlgn="base">
              <a:buFont typeface="+mj-lt"/>
              <a:buAutoNum type="arabicPeriod"/>
            </a:pPr>
            <a:r>
              <a:rPr lang="en-US" sz="2000" b="1" dirty="0"/>
              <a:t>Schedule</a:t>
            </a:r>
          </a:p>
          <a:p>
            <a:pPr marL="342900" indent="-342900" fontAlgn="base">
              <a:buFont typeface="+mj-lt"/>
              <a:buAutoNum type="arabicPeriod"/>
            </a:pPr>
            <a:r>
              <a:rPr lang="en-US" sz="2000" b="1" dirty="0"/>
              <a:t>Risks and Contingencies</a:t>
            </a:r>
          </a:p>
          <a:p>
            <a:pPr marL="342900" indent="-342900" fontAlgn="base">
              <a:buFont typeface="+mj-lt"/>
              <a:buAutoNum type="arabicPeriod"/>
            </a:pPr>
            <a:r>
              <a:rPr lang="en-US" sz="2000" b="1" dirty="0"/>
              <a:t>Approvals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474345"/>
            <a:ext cx="8534400" cy="6186309"/>
          </a:xfrm>
          <a:prstGeom prst="rect">
            <a:avLst/>
          </a:prstGeom>
        </p:spPr>
        <p:txBody>
          <a:bodyPr wrap="square">
            <a:spAutoFit/>
          </a:bodyPr>
          <a:lstStyle/>
          <a:p>
            <a:pPr fontAlgn="base"/>
            <a:r>
              <a:rPr lang="en-US" b="1" dirty="0"/>
              <a:t>Test Plan Identifier:</a:t>
            </a:r>
          </a:p>
          <a:p>
            <a:pPr fontAlgn="base"/>
            <a:r>
              <a:rPr lang="en-US" dirty="0"/>
              <a:t>Test Plan Identifier is a unique number to identify the test plan.</a:t>
            </a:r>
          </a:p>
          <a:p>
            <a:pPr fontAlgn="base"/>
            <a:r>
              <a:rPr lang="en-US" dirty="0"/>
              <a:t>Example: ProjectName_0001</a:t>
            </a:r>
          </a:p>
          <a:p>
            <a:pPr fontAlgn="base"/>
            <a:r>
              <a:rPr lang="en-US" b="1" dirty="0"/>
              <a:t>References:</a:t>
            </a:r>
          </a:p>
          <a:p>
            <a:pPr fontAlgn="base"/>
            <a:r>
              <a:rPr lang="en-US" dirty="0"/>
              <a:t>This section is to specify all the list of documents that support the test plan which you are currently creating.</a:t>
            </a:r>
          </a:p>
          <a:p>
            <a:pPr fontAlgn="base"/>
            <a:r>
              <a:rPr lang="en-US" dirty="0"/>
              <a:t>Example: SRS (System Requirement Specification), Use Case Documents, Test Strategy, Project Plan, Project Guidelines etc.,</a:t>
            </a:r>
          </a:p>
          <a:p>
            <a:pPr fontAlgn="base"/>
            <a:endParaRPr lang="en-US" dirty="0"/>
          </a:p>
          <a:p>
            <a:pPr fontAlgn="base"/>
            <a:r>
              <a:rPr lang="en-US" b="1" dirty="0"/>
              <a:t>Introduction:</a:t>
            </a:r>
          </a:p>
          <a:p>
            <a:pPr fontAlgn="base"/>
            <a:r>
              <a:rPr lang="en-US" dirty="0"/>
              <a:t>Introduction or summary includes the purpose and scope of the project</a:t>
            </a:r>
          </a:p>
          <a:p>
            <a:pPr fontAlgn="base"/>
            <a:r>
              <a:rPr lang="en-US" dirty="0"/>
              <a:t>Example: The objective of this document is to test the functionality of the ‘</a:t>
            </a:r>
            <a:r>
              <a:rPr lang="en-US" dirty="0" err="1"/>
              <a:t>ProjectName</a:t>
            </a:r>
            <a:r>
              <a:rPr lang="en-US" dirty="0"/>
              <a:t>’</a:t>
            </a:r>
          </a:p>
          <a:p>
            <a:pPr fontAlgn="base"/>
            <a:r>
              <a:rPr lang="en-US" b="1" dirty="0"/>
              <a:t>Test Items:</a:t>
            </a:r>
          </a:p>
          <a:p>
            <a:pPr fontAlgn="base"/>
            <a:endParaRPr lang="en-US" b="1" dirty="0"/>
          </a:p>
          <a:p>
            <a:pPr fontAlgn="base"/>
            <a:r>
              <a:rPr lang="en-US" dirty="0"/>
              <a:t>A list of test items which will be tested</a:t>
            </a:r>
          </a:p>
          <a:p>
            <a:pPr fontAlgn="base"/>
            <a:r>
              <a:rPr lang="en-US" dirty="0"/>
              <a:t>Example: Testing should be done on both front end and back end of the application on the Windows/Linux environments.</a:t>
            </a:r>
          </a:p>
          <a:p>
            <a:pPr fontAlgn="base"/>
            <a:endParaRPr lang="en-US" dirty="0"/>
          </a:p>
          <a:p>
            <a:pPr fontAlgn="base"/>
            <a:r>
              <a:rPr lang="en-US" b="1" dirty="0"/>
              <a:t>Features To Be Tested:</a:t>
            </a:r>
          </a:p>
          <a:p>
            <a:pPr fontAlgn="base"/>
            <a:r>
              <a:rPr lang="en-US" dirty="0"/>
              <a:t>In this section, we list out all the features that will be tested within the project.</a:t>
            </a:r>
          </a:p>
          <a:p>
            <a:pPr fontAlgn="base"/>
            <a:r>
              <a:rPr lang="en-US" dirty="0"/>
              <a:t>Example: The features which are to be tested are Login Page, Dashboard, Reports.</a:t>
            </a:r>
          </a:p>
          <a:p>
            <a:pPr fontAlgn="base"/>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1"/>
            <a:ext cx="8915400" cy="6740307"/>
          </a:xfrm>
          <a:prstGeom prst="rect">
            <a:avLst/>
          </a:prstGeom>
        </p:spPr>
        <p:txBody>
          <a:bodyPr wrap="square">
            <a:spAutoFit/>
          </a:bodyPr>
          <a:lstStyle/>
          <a:p>
            <a:pPr fontAlgn="base"/>
            <a:r>
              <a:rPr lang="en-US" b="1" dirty="0"/>
              <a:t>Features Not To Be Tested:</a:t>
            </a:r>
          </a:p>
          <a:p>
            <a:pPr fontAlgn="base"/>
            <a:r>
              <a:rPr lang="en-US" dirty="0"/>
              <a:t>In this section, we list out the features which are not included in the project.</a:t>
            </a:r>
          </a:p>
          <a:p>
            <a:pPr fontAlgn="base"/>
            <a:r>
              <a:rPr lang="en-US" dirty="0"/>
              <a:t>Example: Payment using PayPal features is above to remove from the application. There is no need to test this feature.</a:t>
            </a:r>
          </a:p>
          <a:p>
            <a:pPr fontAlgn="base"/>
            <a:endParaRPr lang="en-US" dirty="0"/>
          </a:p>
          <a:p>
            <a:pPr fontAlgn="base"/>
            <a:r>
              <a:rPr lang="en-US" b="1" dirty="0"/>
              <a:t>Approach:</a:t>
            </a:r>
          </a:p>
          <a:p>
            <a:pPr fontAlgn="base"/>
            <a:r>
              <a:rPr lang="en-US" dirty="0"/>
              <a:t>The overall strategy of how testing will be performed. It contains details such as Methodology, Test types, Test techniques etc.,</a:t>
            </a:r>
          </a:p>
          <a:p>
            <a:pPr fontAlgn="base"/>
            <a:r>
              <a:rPr lang="en-US" dirty="0"/>
              <a:t>Example: We follow Agile Methodology in this project</a:t>
            </a:r>
          </a:p>
          <a:p>
            <a:pPr fontAlgn="base"/>
            <a:endParaRPr lang="en-US" dirty="0"/>
          </a:p>
          <a:p>
            <a:pPr fontAlgn="base"/>
            <a:r>
              <a:rPr lang="en-US" b="1" dirty="0"/>
              <a:t>Pass/Fail Criteria:</a:t>
            </a:r>
          </a:p>
          <a:p>
            <a:pPr fontAlgn="base"/>
            <a:r>
              <a:rPr lang="en-US" dirty="0"/>
              <a:t>In this section, we specify the criteria that will be used to determine pass or fail percentage of test items.</a:t>
            </a:r>
          </a:p>
          <a:p>
            <a:pPr fontAlgn="base"/>
            <a:r>
              <a:rPr lang="en-US" dirty="0"/>
              <a:t>Example: All the major functionality of the application should work as intended and the pass percentage of test cases should be more than 95% and there should not be any critical bugs.</a:t>
            </a:r>
          </a:p>
          <a:p>
            <a:pPr fontAlgn="base"/>
            <a:endParaRPr lang="en-US" dirty="0"/>
          </a:p>
          <a:p>
            <a:pPr fontAlgn="base"/>
            <a:r>
              <a:rPr lang="en-US" b="1" dirty="0"/>
              <a:t>Suspension Criteria:</a:t>
            </a:r>
          </a:p>
          <a:p>
            <a:pPr fontAlgn="base"/>
            <a:r>
              <a:rPr lang="en-US" dirty="0"/>
              <a:t>In this section, we specify when to stop the testing.</a:t>
            </a:r>
          </a:p>
          <a:p>
            <a:pPr fontAlgn="base"/>
            <a:r>
              <a:rPr lang="en-US" dirty="0"/>
              <a:t>Example: If any of the major functionalities are not functional or system experiences login issues then testing should suspend.</a:t>
            </a:r>
          </a:p>
          <a:p>
            <a:pPr fontAlgn="base"/>
            <a:endParaRPr lang="en-US" dirty="0"/>
          </a:p>
          <a:p>
            <a:pPr fontAlgn="base"/>
            <a:endParaRPr lang="en-US" dirty="0"/>
          </a:p>
          <a:p>
            <a:pPr fontAlgn="base"/>
            <a:endParaRPr lang="en-US" dirty="0"/>
          </a:p>
          <a:p>
            <a:pPr fontAlgn="base"/>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078313"/>
          </a:xfrm>
          <a:prstGeom prst="rect">
            <a:avLst/>
          </a:prstGeom>
        </p:spPr>
        <p:txBody>
          <a:bodyPr wrap="square">
            <a:spAutoFit/>
          </a:bodyPr>
          <a:lstStyle/>
          <a:p>
            <a:pPr fontAlgn="base"/>
            <a:r>
              <a:rPr lang="en-US" b="1" dirty="0"/>
              <a:t>Test Deliverables:</a:t>
            </a:r>
          </a:p>
          <a:p>
            <a:pPr fontAlgn="base"/>
            <a:r>
              <a:rPr lang="en-US" dirty="0"/>
              <a:t>List of documents need to be delivered at each phase of testing life cycle. The list of all test artifacts.</a:t>
            </a:r>
          </a:p>
          <a:p>
            <a:pPr fontAlgn="base"/>
            <a:r>
              <a:rPr lang="en-US" dirty="0"/>
              <a:t>Examples: Test Cases, Bug Report</a:t>
            </a:r>
          </a:p>
          <a:p>
            <a:pPr fontAlgn="base"/>
            <a:endParaRPr lang="en-US" dirty="0"/>
          </a:p>
          <a:p>
            <a:pPr fontAlgn="base"/>
            <a:r>
              <a:rPr lang="en-US" b="1" dirty="0"/>
              <a:t>Testing Tasks:</a:t>
            </a:r>
          </a:p>
          <a:p>
            <a:pPr fontAlgn="base"/>
            <a:r>
              <a:rPr lang="en-US" dirty="0"/>
              <a:t>In this section, we specify the list of testing tasks we need to complete in the current project.</a:t>
            </a:r>
          </a:p>
          <a:p>
            <a:pPr fontAlgn="base"/>
            <a:r>
              <a:rPr lang="en-US" dirty="0"/>
              <a:t>Example: Test environment should be ready prior to test execution phase. Test summary report needs to be prepared. </a:t>
            </a:r>
            <a:r>
              <a:rPr lang="en-US" b="1" dirty="0"/>
              <a:t> </a:t>
            </a:r>
          </a:p>
          <a:p>
            <a:pPr fontAlgn="base"/>
            <a:endParaRPr lang="en-US" dirty="0"/>
          </a:p>
          <a:p>
            <a:pPr fontAlgn="base"/>
            <a:r>
              <a:rPr lang="en-US" b="1" dirty="0"/>
              <a:t>Environmental Needs:</a:t>
            </a:r>
          </a:p>
          <a:p>
            <a:pPr fontAlgn="base"/>
            <a:r>
              <a:rPr lang="en-US" dirty="0"/>
              <a:t>List of hardware, software and any other tools that are needed for a test environment.</a:t>
            </a:r>
          </a:p>
          <a:p>
            <a:pPr fontAlgn="base"/>
            <a:endParaRPr lang="en-US" dirty="0"/>
          </a:p>
          <a:p>
            <a:pPr fontAlgn="base"/>
            <a:r>
              <a:rPr lang="en-US" b="1" dirty="0"/>
              <a:t>Responsibilities:</a:t>
            </a:r>
          </a:p>
          <a:p>
            <a:pPr fontAlgn="base"/>
            <a:r>
              <a:rPr lang="en-US" dirty="0"/>
              <a:t>We specify the list of roles and responsibilities of each test tasks.</a:t>
            </a:r>
          </a:p>
          <a:p>
            <a:pPr fontAlgn="base"/>
            <a:r>
              <a:rPr lang="en-US" dirty="0"/>
              <a:t>Example: Test plan should be prepared by Test Lead. Preparation and execution of tests should be carried out by testers.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81000"/>
            <a:ext cx="8305800" cy="5909310"/>
          </a:xfrm>
          <a:prstGeom prst="rect">
            <a:avLst/>
          </a:prstGeom>
        </p:spPr>
        <p:txBody>
          <a:bodyPr wrap="square">
            <a:spAutoFit/>
          </a:bodyPr>
          <a:lstStyle/>
          <a:p>
            <a:pPr fontAlgn="base"/>
            <a:r>
              <a:rPr lang="en-US" b="1" dirty="0"/>
              <a:t>Staffing and Training Needs:</a:t>
            </a:r>
          </a:p>
          <a:p>
            <a:pPr fontAlgn="base"/>
            <a:r>
              <a:rPr lang="en-US" dirty="0"/>
              <a:t>Plan training course to improve the skills of resources in the project to achieve the desired goals.</a:t>
            </a:r>
          </a:p>
          <a:p>
            <a:pPr fontAlgn="base"/>
            <a:endParaRPr lang="en-US" dirty="0"/>
          </a:p>
          <a:p>
            <a:pPr fontAlgn="base"/>
            <a:r>
              <a:rPr lang="en-US" b="1" dirty="0"/>
              <a:t>Schedule:</a:t>
            </a:r>
          </a:p>
          <a:p>
            <a:pPr fontAlgn="base"/>
            <a:r>
              <a:rPr lang="en-US" dirty="0"/>
              <a:t>Complete details on when to start, finish and how much time each task should take place.</a:t>
            </a:r>
          </a:p>
          <a:p>
            <a:pPr fontAlgn="base"/>
            <a:r>
              <a:rPr lang="en-US" dirty="0"/>
              <a:t>Example: Perform test execution – 120 man-hours, Test Reporting – 30 man-hours</a:t>
            </a:r>
          </a:p>
          <a:p>
            <a:pPr fontAlgn="base"/>
            <a:endParaRPr lang="en-US" dirty="0"/>
          </a:p>
          <a:p>
            <a:pPr fontAlgn="base"/>
            <a:r>
              <a:rPr lang="en-US" b="1" dirty="0"/>
              <a:t>Risks and Contingencies:</a:t>
            </a:r>
          </a:p>
          <a:p>
            <a:pPr fontAlgn="base"/>
            <a:r>
              <a:rPr lang="en-US" dirty="0"/>
              <a:t>In this section, we specify the probability of risks and contingencies to overcome those risks.</a:t>
            </a:r>
          </a:p>
          <a:p>
            <a:pPr fontAlgn="base"/>
            <a:r>
              <a:rPr lang="en-US" dirty="0"/>
              <a:t>Example: </a:t>
            </a:r>
            <a:r>
              <a:rPr lang="en-US" i="1" dirty="0"/>
              <a:t>Risk –  </a:t>
            </a:r>
            <a:r>
              <a:rPr lang="en-US" dirty="0"/>
              <a:t>In case of a wrong budget estimation, the cost may overrun. </a:t>
            </a:r>
            <a:r>
              <a:rPr lang="en-US" i="1" dirty="0"/>
              <a:t> Contingency Plan –</a:t>
            </a:r>
            <a:r>
              <a:rPr lang="en-US" b="1" i="1" dirty="0"/>
              <a:t> </a:t>
            </a:r>
            <a:r>
              <a:rPr lang="en-US" dirty="0"/>
              <a:t>Establish the scope before beginning the testing tasks and pay attention in the project planning and also track the budget estimates constantly.</a:t>
            </a:r>
          </a:p>
          <a:p>
            <a:pPr fontAlgn="base"/>
            <a:endParaRPr lang="en-US" dirty="0"/>
          </a:p>
          <a:p>
            <a:pPr fontAlgn="base"/>
            <a:r>
              <a:rPr lang="en-US" b="1" dirty="0"/>
              <a:t>Approvals:</a:t>
            </a:r>
          </a:p>
          <a:p>
            <a:pPr fontAlgn="base"/>
            <a:r>
              <a:rPr lang="en-US" dirty="0"/>
              <a:t>Who should sign off and approve the testing project</a:t>
            </a:r>
          </a:p>
          <a:p>
            <a:pPr fontAlgn="base"/>
            <a:r>
              <a:rPr lang="en-US" dirty="0"/>
              <a:t>Example: Project manager should agree on completion of the project and determine the steps to proceed further.</a:t>
            </a:r>
          </a:p>
          <a:p>
            <a:pPr fontAlgn="base"/>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229600" cy="4585871"/>
          </a:xfrm>
          <a:prstGeom prst="rect">
            <a:avLst/>
          </a:prstGeom>
        </p:spPr>
        <p:txBody>
          <a:bodyPr wrap="square">
            <a:spAutoFit/>
          </a:bodyPr>
          <a:lstStyle/>
          <a:p>
            <a:pPr fontAlgn="base"/>
            <a:r>
              <a:rPr lang="en-US" b="1" dirty="0"/>
              <a:t>			 </a:t>
            </a:r>
            <a:r>
              <a:rPr lang="en-US" sz="2800" b="1" dirty="0"/>
              <a:t>Test Strategy Document</a:t>
            </a:r>
          </a:p>
          <a:p>
            <a:pPr fontAlgn="base"/>
            <a:r>
              <a:rPr lang="en-US" sz="2400" b="1" dirty="0"/>
              <a:t>Following are the sections of test strategy document:</a:t>
            </a:r>
          </a:p>
          <a:p>
            <a:pPr marL="342900" indent="-342900" fontAlgn="base">
              <a:buFont typeface="+mj-lt"/>
              <a:buAutoNum type="arabicPeriod"/>
            </a:pPr>
            <a:r>
              <a:rPr lang="en-US" sz="2400" b="1" dirty="0"/>
              <a:t>Scope and overview</a:t>
            </a:r>
          </a:p>
          <a:p>
            <a:pPr marL="342900" indent="-342900" fontAlgn="base">
              <a:buFont typeface="+mj-lt"/>
              <a:buAutoNum type="arabicPeriod"/>
            </a:pPr>
            <a:r>
              <a:rPr lang="en-US" sz="2400" b="1" dirty="0"/>
              <a:t>Test Approach</a:t>
            </a:r>
          </a:p>
          <a:p>
            <a:pPr marL="342900" indent="-342900" fontAlgn="base">
              <a:buFont typeface="+mj-lt"/>
              <a:buAutoNum type="arabicPeriod"/>
            </a:pPr>
            <a:r>
              <a:rPr lang="en-US" sz="2400" b="1" dirty="0"/>
              <a:t>Testing tools</a:t>
            </a:r>
          </a:p>
          <a:p>
            <a:pPr marL="342900" indent="-342900" fontAlgn="base">
              <a:buFont typeface="+mj-lt"/>
              <a:buAutoNum type="arabicPeriod"/>
            </a:pPr>
            <a:r>
              <a:rPr lang="en-US" sz="2400" b="1" dirty="0"/>
              <a:t>Industry standards to follow</a:t>
            </a:r>
          </a:p>
          <a:p>
            <a:pPr marL="342900" indent="-342900" fontAlgn="base">
              <a:buFont typeface="+mj-lt"/>
              <a:buAutoNum type="arabicPeriod"/>
            </a:pPr>
            <a:r>
              <a:rPr lang="en-US" sz="2400" b="1" dirty="0"/>
              <a:t>Test deliverables</a:t>
            </a:r>
          </a:p>
          <a:p>
            <a:pPr marL="342900" indent="-342900" fontAlgn="base">
              <a:buFont typeface="+mj-lt"/>
              <a:buAutoNum type="arabicPeriod"/>
            </a:pPr>
            <a:r>
              <a:rPr lang="en-US" sz="2400" b="1" dirty="0"/>
              <a:t>Testing metrics</a:t>
            </a:r>
          </a:p>
          <a:p>
            <a:pPr marL="342900" indent="-342900" fontAlgn="base">
              <a:buFont typeface="+mj-lt"/>
              <a:buAutoNum type="arabicPeriod"/>
            </a:pPr>
            <a:r>
              <a:rPr lang="en-US" sz="2400" b="1" dirty="0"/>
              <a:t>Requirement Traceability Matrix</a:t>
            </a:r>
          </a:p>
          <a:p>
            <a:pPr marL="342900" indent="-342900" fontAlgn="base">
              <a:buFont typeface="+mj-lt"/>
              <a:buAutoNum type="arabicPeriod"/>
            </a:pPr>
            <a:r>
              <a:rPr lang="en-US" sz="2400" b="1" dirty="0"/>
              <a:t>Risk and mitigation</a:t>
            </a:r>
          </a:p>
          <a:p>
            <a:pPr marL="342900" indent="-342900" fontAlgn="base">
              <a:buFont typeface="+mj-lt"/>
              <a:buAutoNum type="arabicPeriod"/>
            </a:pPr>
            <a:r>
              <a:rPr lang="en-US" sz="2400" b="1" dirty="0"/>
              <a:t>Reporting tool</a:t>
            </a:r>
          </a:p>
          <a:p>
            <a:pPr marL="342900" indent="-342900" fontAlgn="base">
              <a:buFont typeface="+mj-lt"/>
              <a:buAutoNum type="arabicPeriod"/>
            </a:pPr>
            <a:r>
              <a:rPr lang="en-US" sz="2400" b="1" dirty="0"/>
              <a:t>Test summary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10600" cy="6463308"/>
          </a:xfrm>
          <a:prstGeom prst="rect">
            <a:avLst/>
          </a:prstGeom>
        </p:spPr>
        <p:txBody>
          <a:bodyPr wrap="square">
            <a:spAutoFit/>
          </a:bodyPr>
          <a:lstStyle/>
          <a:p>
            <a:pPr fontAlgn="base"/>
            <a:r>
              <a:rPr lang="en-US" b="1" dirty="0"/>
              <a:t>Scope and overview:</a:t>
            </a:r>
          </a:p>
          <a:p>
            <a:pPr fontAlgn="base"/>
            <a:r>
              <a:rPr lang="en-US" dirty="0"/>
              <a:t>In this section, we will mention the scope of testing activities (what to test and why to test) and mention an overview of the AUT.</a:t>
            </a:r>
          </a:p>
          <a:p>
            <a:pPr fontAlgn="base"/>
            <a:r>
              <a:rPr lang="en-US" dirty="0"/>
              <a:t>Example: Creating a new Application (Say Google Mail) which offers email services. Test the functionality of emails and make sure it gives value to the customer.</a:t>
            </a:r>
          </a:p>
          <a:p>
            <a:pPr fontAlgn="base"/>
            <a:endParaRPr lang="en-US" dirty="0"/>
          </a:p>
          <a:p>
            <a:pPr fontAlgn="base"/>
            <a:r>
              <a:rPr lang="en-US" b="1" dirty="0"/>
              <a:t>Test Approach:</a:t>
            </a:r>
          </a:p>
          <a:p>
            <a:pPr fontAlgn="base"/>
            <a:r>
              <a:rPr lang="en-US" dirty="0"/>
              <a:t>In this section, we usually define the following</a:t>
            </a:r>
          </a:p>
          <a:p>
            <a:pPr fontAlgn="base"/>
            <a:r>
              <a:rPr lang="en-US" dirty="0"/>
              <a:t>Test levels</a:t>
            </a:r>
          </a:p>
          <a:p>
            <a:pPr fontAlgn="base"/>
            <a:r>
              <a:rPr lang="en-US" dirty="0"/>
              <a:t>Test types</a:t>
            </a:r>
          </a:p>
          <a:p>
            <a:pPr fontAlgn="base"/>
            <a:r>
              <a:rPr lang="en-US" dirty="0"/>
              <a:t>Roles and responsibilities</a:t>
            </a:r>
          </a:p>
          <a:p>
            <a:pPr fontAlgn="base"/>
            <a:r>
              <a:rPr lang="en-US" dirty="0"/>
              <a:t>Environment requirements</a:t>
            </a:r>
          </a:p>
          <a:p>
            <a:pPr fontAlgn="base"/>
            <a:endParaRPr lang="en-US" dirty="0"/>
          </a:p>
          <a:p>
            <a:pPr fontAlgn="base"/>
            <a:r>
              <a:rPr lang="en-US" b="1" dirty="0"/>
              <a:t>Test Levels:</a:t>
            </a:r>
          </a:p>
          <a:p>
            <a:pPr fontAlgn="base"/>
            <a:r>
              <a:rPr lang="en-US" dirty="0"/>
              <a:t>This section lists out the levels of testing that will be performed during QA Testing. Levels of testing such as unit testing, integration testing, system testing and user acceptance testing. Testers are responsible for integration testing, system testing and user acceptance testing.</a:t>
            </a:r>
          </a:p>
          <a:p>
            <a:pPr fontAlgn="base"/>
            <a:endParaRPr lang="en-US" dirty="0"/>
          </a:p>
          <a:p>
            <a:pPr fontAlgn="base"/>
            <a:r>
              <a:rPr lang="en-US" b="1" dirty="0"/>
              <a:t>Test Types:</a:t>
            </a:r>
          </a:p>
          <a:p>
            <a:pPr fontAlgn="base"/>
            <a:r>
              <a:rPr lang="en-US" dirty="0"/>
              <a:t>This section lists out the testing types that will be performed during QA Testing.</a:t>
            </a:r>
          </a:p>
          <a:p>
            <a:pPr fontAlgn="base"/>
            <a:endParaRPr lang="en-US" dirty="0"/>
          </a:p>
          <a:p>
            <a:pPr fontAlgn="base"/>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991600" cy="7294305"/>
          </a:xfrm>
          <a:prstGeom prst="rect">
            <a:avLst/>
          </a:prstGeom>
        </p:spPr>
        <p:txBody>
          <a:bodyPr wrap="square">
            <a:spAutoFit/>
          </a:bodyPr>
          <a:lstStyle/>
          <a:p>
            <a:pPr fontAlgn="base"/>
            <a:r>
              <a:rPr lang="en-US" b="1" dirty="0"/>
              <a:t>Roles and responsibilities:</a:t>
            </a:r>
          </a:p>
          <a:p>
            <a:pPr fontAlgn="base"/>
            <a:r>
              <a:rPr lang="en-US" dirty="0"/>
              <a:t>This section describes the roles and responsibilities of Project Manager, Project Lead, individual testers.</a:t>
            </a:r>
          </a:p>
          <a:p>
            <a:pPr fontAlgn="base"/>
            <a:endParaRPr lang="en-US" dirty="0"/>
          </a:p>
          <a:p>
            <a:pPr fontAlgn="base"/>
            <a:r>
              <a:rPr lang="en-US" b="1" dirty="0"/>
              <a:t>Environment requirements:</a:t>
            </a:r>
          </a:p>
          <a:p>
            <a:pPr fontAlgn="base"/>
            <a:r>
              <a:rPr lang="en-US" dirty="0"/>
              <a:t>This section lists out the hardware and software for the test environment in order to commence the testing activities.</a:t>
            </a:r>
          </a:p>
          <a:p>
            <a:pPr fontAlgn="base"/>
            <a:endParaRPr lang="en-US" dirty="0"/>
          </a:p>
          <a:p>
            <a:pPr fontAlgn="base"/>
            <a:r>
              <a:rPr lang="en-US" b="1" dirty="0"/>
              <a:t>Testing tools:</a:t>
            </a:r>
          </a:p>
          <a:p>
            <a:pPr fontAlgn="base"/>
            <a:r>
              <a:rPr lang="en-US" dirty="0"/>
              <a:t>This section will describe the testing tools necessary to conduct the tests</a:t>
            </a:r>
          </a:p>
          <a:p>
            <a:pPr fontAlgn="base"/>
            <a:r>
              <a:rPr lang="en-US" dirty="0"/>
              <a:t>Example: Name of Test Management Tool, Name of Bug Tracking Tool, Name of Automation Tool</a:t>
            </a:r>
          </a:p>
          <a:p>
            <a:pPr fontAlgn="base"/>
            <a:endParaRPr lang="en-US" dirty="0"/>
          </a:p>
          <a:p>
            <a:pPr fontAlgn="base"/>
            <a:r>
              <a:rPr lang="en-US" b="1" dirty="0"/>
              <a:t>Industry standards to follow:</a:t>
            </a:r>
          </a:p>
          <a:p>
            <a:pPr fontAlgn="base"/>
            <a:r>
              <a:rPr lang="en-US" dirty="0"/>
              <a:t>This section describes the industry standard to produce high quality system that meets or exceeds customer expectations. Usually, project manager decides the testing models and procedures which need to follow to achieve the goals of the project.</a:t>
            </a:r>
          </a:p>
          <a:p>
            <a:pPr fontAlgn="base"/>
            <a:endParaRPr lang="en-US" dirty="0"/>
          </a:p>
          <a:p>
            <a:pPr fontAlgn="base"/>
            <a:r>
              <a:rPr lang="en-US" b="1" dirty="0"/>
              <a:t>Test deliverables:</a:t>
            </a:r>
          </a:p>
          <a:p>
            <a:pPr fontAlgn="base"/>
            <a:r>
              <a:rPr lang="en-US" dirty="0"/>
              <a:t>This section lists out the deliverables that need to produce before, during and at the end of testing.</a:t>
            </a:r>
          </a:p>
          <a:p>
            <a:pPr fontAlgn="base"/>
            <a:endParaRPr lang="en-US" dirty="0"/>
          </a:p>
          <a:p>
            <a:pPr fontAlgn="base"/>
            <a:r>
              <a:rPr lang="en-US" b="1" dirty="0"/>
              <a:t>Testing metrics:</a:t>
            </a:r>
          </a:p>
          <a:p>
            <a:pPr fontAlgn="base"/>
            <a:r>
              <a:rPr lang="en-US" dirty="0"/>
              <a:t>This section describes the metrics that should be used in the project to analyze the project status.</a:t>
            </a:r>
          </a:p>
          <a:p>
            <a:pPr fontAlgn="base"/>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28600"/>
            <a:ext cx="8229600" cy="6463308"/>
          </a:xfrm>
          <a:prstGeom prst="rect">
            <a:avLst/>
          </a:prstGeom>
        </p:spPr>
        <p:txBody>
          <a:bodyPr wrap="square">
            <a:spAutoFit/>
          </a:bodyPr>
          <a:lstStyle/>
          <a:p>
            <a:r>
              <a:rPr lang="en-US" dirty="0"/>
              <a:t>			</a:t>
            </a:r>
            <a:r>
              <a:rPr lang="en-US" b="1" dirty="0"/>
              <a:t>Manual Testing</a:t>
            </a:r>
          </a:p>
          <a:p>
            <a:endParaRPr lang="en-US" b="1" dirty="0"/>
          </a:p>
          <a:p>
            <a:pPr>
              <a:buFont typeface="Arial" pitchFamily="34" charset="0"/>
              <a:buChar char="•"/>
            </a:pPr>
            <a:r>
              <a:rPr lang="en-US" dirty="0"/>
              <a:t>Manual testing is a software testing process in which test cases are executed manually without using any automated tool. </a:t>
            </a:r>
          </a:p>
          <a:p>
            <a:pPr>
              <a:buFont typeface="Arial" pitchFamily="34" charset="0"/>
              <a:buChar char="•"/>
            </a:pPr>
            <a:r>
              <a:rPr lang="en-US" dirty="0"/>
              <a:t>All test cases executed by the tester manually according to the end user's perspective. It ensures whether the application is working, as mentioned in the requirement document or not. </a:t>
            </a:r>
          </a:p>
          <a:p>
            <a:pPr>
              <a:buFont typeface="Arial" pitchFamily="34" charset="0"/>
              <a:buChar char="•"/>
            </a:pPr>
            <a:r>
              <a:rPr lang="en-US" dirty="0"/>
              <a:t>Test cases are planned and implemented to complete almost 100 percent of the software application. </a:t>
            </a:r>
          </a:p>
          <a:p>
            <a:pPr>
              <a:buFont typeface="Arial" pitchFamily="34" charset="0"/>
              <a:buChar char="•"/>
            </a:pPr>
            <a:r>
              <a:rPr lang="en-US" dirty="0"/>
              <a:t>Test case reports are also generated manually.</a:t>
            </a:r>
          </a:p>
          <a:p>
            <a:pPr>
              <a:buFont typeface="Arial" pitchFamily="34" charset="0"/>
              <a:buChar char="•"/>
            </a:pPr>
            <a:r>
              <a:rPr lang="en-US" dirty="0"/>
              <a:t>Manual Testing is one of the most fundamental testing processes as it can find both visible and hidden defects of the software. </a:t>
            </a:r>
          </a:p>
          <a:p>
            <a:pPr>
              <a:buFont typeface="Arial" pitchFamily="34" charset="0"/>
              <a:buChar char="•"/>
            </a:pPr>
            <a:r>
              <a:rPr lang="en-US" dirty="0"/>
              <a:t>The difference between expected output and output, given by the software, is defined as a defect. </a:t>
            </a:r>
          </a:p>
          <a:p>
            <a:pPr>
              <a:buFont typeface="Arial" pitchFamily="34" charset="0"/>
              <a:buChar char="•"/>
            </a:pPr>
            <a:r>
              <a:rPr lang="en-US" dirty="0"/>
              <a:t>The developer fixed the defects and handed it to the tester for retesting.</a:t>
            </a:r>
          </a:p>
          <a:p>
            <a:pPr>
              <a:buFont typeface="Arial" pitchFamily="34" charset="0"/>
              <a:buChar char="•"/>
            </a:pPr>
            <a:r>
              <a:rPr lang="en-US" dirty="0"/>
              <a:t>Manual testing is mandatory for every newly developed software before automated testing. </a:t>
            </a:r>
          </a:p>
          <a:p>
            <a:pPr>
              <a:buFont typeface="Arial" pitchFamily="34" charset="0"/>
              <a:buChar char="•"/>
            </a:pPr>
            <a:r>
              <a:rPr lang="en-US" dirty="0"/>
              <a:t>This testing requires great efforts and time, but it gives the surety of bug-free software. </a:t>
            </a:r>
          </a:p>
          <a:p>
            <a:pPr>
              <a:buFont typeface="Arial" pitchFamily="34" charset="0"/>
              <a:buChar char="•"/>
            </a:pPr>
            <a:r>
              <a:rPr lang="en-US" dirty="0"/>
              <a:t>Manual Testing requires knowledge of manual testing techniques but not of any automated testing tool.</a:t>
            </a:r>
          </a:p>
          <a:p>
            <a:pPr>
              <a:buFont typeface="Arial" pitchFamily="34" charset="0"/>
              <a:buChar char="•"/>
            </a:pPr>
            <a:r>
              <a:rPr lang="en-US" dirty="0"/>
              <a:t>Manual testing is essential because one of the software testing fundamentals is "100% automation is not possible."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28600"/>
            <a:ext cx="8686800" cy="7017306"/>
          </a:xfrm>
          <a:prstGeom prst="rect">
            <a:avLst/>
          </a:prstGeom>
        </p:spPr>
        <p:txBody>
          <a:bodyPr wrap="square">
            <a:spAutoFit/>
          </a:bodyPr>
          <a:lstStyle/>
          <a:p>
            <a:pPr fontAlgn="base"/>
            <a:r>
              <a:rPr lang="en-US" b="1" dirty="0"/>
              <a:t>Roles and responsibilities:</a:t>
            </a:r>
          </a:p>
          <a:p>
            <a:pPr fontAlgn="base"/>
            <a:r>
              <a:rPr lang="en-US" dirty="0"/>
              <a:t>This section describes the roles and responsibilities of Project Manager, Project Lead, individual testers.</a:t>
            </a:r>
          </a:p>
          <a:p>
            <a:pPr fontAlgn="base"/>
            <a:endParaRPr lang="en-US" dirty="0"/>
          </a:p>
          <a:p>
            <a:pPr fontAlgn="base"/>
            <a:r>
              <a:rPr lang="en-US" b="1" dirty="0"/>
              <a:t>Environment requirements:</a:t>
            </a:r>
          </a:p>
          <a:p>
            <a:pPr fontAlgn="base"/>
            <a:r>
              <a:rPr lang="en-US" dirty="0"/>
              <a:t>This section lists out the hardware and software for the test environment in order to commence the testing activities.</a:t>
            </a:r>
          </a:p>
          <a:p>
            <a:pPr fontAlgn="base"/>
            <a:endParaRPr lang="en-US" dirty="0"/>
          </a:p>
          <a:p>
            <a:pPr fontAlgn="base"/>
            <a:r>
              <a:rPr lang="en-US" b="1" dirty="0"/>
              <a:t>Testing tools:</a:t>
            </a:r>
          </a:p>
          <a:p>
            <a:pPr fontAlgn="base"/>
            <a:r>
              <a:rPr lang="en-US" dirty="0"/>
              <a:t>This section will describe the testing tools necessary to conduct the tests</a:t>
            </a:r>
          </a:p>
          <a:p>
            <a:pPr fontAlgn="base"/>
            <a:r>
              <a:rPr lang="en-US" dirty="0"/>
              <a:t>Example: Name of Test Management Tool, Name of Bug Tracking Tool, Name of Automation Tool</a:t>
            </a:r>
          </a:p>
          <a:p>
            <a:pPr fontAlgn="base"/>
            <a:endParaRPr lang="en-US" dirty="0"/>
          </a:p>
          <a:p>
            <a:pPr fontAlgn="base"/>
            <a:r>
              <a:rPr lang="en-US" b="1" dirty="0"/>
              <a:t>Industry standards to follow:</a:t>
            </a:r>
          </a:p>
          <a:p>
            <a:pPr fontAlgn="base"/>
            <a:r>
              <a:rPr lang="en-US" dirty="0"/>
              <a:t>This section describes the industry standard to produce high quality system that meets or exceeds customer expectations. Usually, project manager decides the testing models and procedures which need to follow to achieve the goals of the project.</a:t>
            </a:r>
          </a:p>
          <a:p>
            <a:pPr fontAlgn="base"/>
            <a:endParaRPr lang="en-US" dirty="0"/>
          </a:p>
          <a:p>
            <a:pPr fontAlgn="base"/>
            <a:r>
              <a:rPr lang="en-US" b="1" dirty="0"/>
              <a:t>Test deliverables:</a:t>
            </a:r>
          </a:p>
          <a:p>
            <a:pPr fontAlgn="base"/>
            <a:r>
              <a:rPr lang="en-US" dirty="0"/>
              <a:t>This section lists out the deliverables that need to produce before, during and at the end of testing.</a:t>
            </a:r>
          </a:p>
          <a:p>
            <a:pPr fontAlgn="base"/>
            <a:endParaRPr lang="en-US" dirty="0"/>
          </a:p>
          <a:p>
            <a:pPr fontAlgn="base"/>
            <a:endParaRPr lang="en-US" dirty="0"/>
          </a:p>
          <a:p>
            <a:pPr fontAlgn="base"/>
            <a:endParaRPr lang="en-US" dirty="0"/>
          </a:p>
          <a:p>
            <a:pPr fontAlgn="base"/>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5632311"/>
          </a:xfrm>
          <a:prstGeom prst="rect">
            <a:avLst/>
          </a:prstGeom>
        </p:spPr>
        <p:txBody>
          <a:bodyPr wrap="square">
            <a:spAutoFit/>
          </a:bodyPr>
          <a:lstStyle/>
          <a:p>
            <a:pPr fontAlgn="base"/>
            <a:r>
              <a:rPr lang="en-US" b="1" dirty="0"/>
              <a:t>Testing metrics:</a:t>
            </a:r>
          </a:p>
          <a:p>
            <a:pPr fontAlgn="base"/>
            <a:r>
              <a:rPr lang="en-US" dirty="0"/>
              <a:t>This section describes the metrics that should be used in the project to analyze the project status.</a:t>
            </a:r>
          </a:p>
          <a:p>
            <a:pPr fontAlgn="base"/>
            <a:endParaRPr lang="en-US" dirty="0"/>
          </a:p>
          <a:p>
            <a:pPr fontAlgn="base"/>
            <a:r>
              <a:rPr lang="en-US" b="1" dirty="0"/>
              <a:t>Requirement Traceability Matrix:</a:t>
            </a:r>
          </a:p>
          <a:p>
            <a:pPr fontAlgn="base"/>
            <a:r>
              <a:rPr lang="en-US" dirty="0"/>
              <a:t>Requirement traceability matrix is used to trace the requirements to the tests that are needed to verify whether the requirements are fulfilled.</a:t>
            </a:r>
          </a:p>
          <a:p>
            <a:pPr fontAlgn="base"/>
            <a:endParaRPr lang="en-US" dirty="0"/>
          </a:p>
          <a:p>
            <a:pPr fontAlgn="base"/>
            <a:r>
              <a:rPr lang="en-US" b="1" dirty="0"/>
              <a:t>Risk and mitigation:</a:t>
            </a:r>
          </a:p>
          <a:p>
            <a:pPr fontAlgn="base"/>
            <a:r>
              <a:rPr lang="en-US" dirty="0"/>
              <a:t>Identify all the testing risks that will affect the testing process and specify a plan to mitigate the risk.</a:t>
            </a:r>
          </a:p>
          <a:p>
            <a:pPr fontAlgn="base"/>
            <a:endParaRPr lang="en-US" dirty="0"/>
          </a:p>
          <a:p>
            <a:pPr fontAlgn="base"/>
            <a:r>
              <a:rPr lang="en-US" b="1" dirty="0"/>
              <a:t>Reporting tool:</a:t>
            </a:r>
          </a:p>
          <a:p>
            <a:pPr fontAlgn="base"/>
            <a:r>
              <a:rPr lang="en-US" dirty="0"/>
              <a:t>This section outlines how defects and issues will be tracked using a reporting tool.</a:t>
            </a:r>
          </a:p>
          <a:p>
            <a:pPr fontAlgn="base"/>
            <a:endParaRPr lang="en-US" dirty="0"/>
          </a:p>
          <a:p>
            <a:pPr fontAlgn="base"/>
            <a:r>
              <a:rPr lang="en-US" b="1" dirty="0"/>
              <a:t>Test Summary:</a:t>
            </a:r>
          </a:p>
          <a:p>
            <a:pPr fontAlgn="base"/>
            <a:r>
              <a:rPr lang="en-US" dirty="0"/>
              <a:t>This section lists out what kind of test summary reports will be produced along with the frequency. Test summary reports will be generated on a daily, weekly or monthly basis depends on how critical the project is.</a:t>
            </a:r>
          </a:p>
          <a:p>
            <a:pPr fontAlgn="base"/>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686800" cy="7663636"/>
          </a:xfrm>
          <a:prstGeom prst="rect">
            <a:avLst/>
          </a:prstGeom>
        </p:spPr>
        <p:txBody>
          <a:bodyPr wrap="square">
            <a:spAutoFit/>
          </a:bodyPr>
          <a:lstStyle/>
          <a:p>
            <a:pPr fontAlgn="base"/>
            <a:r>
              <a:rPr lang="en-US" b="1" dirty="0"/>
              <a:t>			</a:t>
            </a:r>
            <a:r>
              <a:rPr lang="en-US" sz="2400" b="1" dirty="0"/>
              <a:t>Defect Life Cycle State</a:t>
            </a:r>
          </a:p>
          <a:p>
            <a:pPr fontAlgn="base"/>
            <a:r>
              <a:rPr lang="en-US" b="1" dirty="0"/>
              <a:t>The different states of a bug in the bug life cycle are as follows:</a:t>
            </a:r>
            <a:endParaRPr lang="en-US" dirty="0"/>
          </a:p>
          <a:p>
            <a:pPr fontAlgn="base"/>
            <a:r>
              <a:rPr lang="en-US" b="1" dirty="0"/>
              <a:t>New</a:t>
            </a:r>
          </a:p>
          <a:p>
            <a:pPr fontAlgn="base"/>
            <a:r>
              <a:rPr lang="en-US" dirty="0"/>
              <a:t>When a tester finds a new defect. He should provide a proper Defect document to the Development team to reproduce and fix the defect. In this state, the status of the defect posted by the tester is “New”</a:t>
            </a:r>
          </a:p>
          <a:p>
            <a:pPr fontAlgn="base"/>
            <a:endParaRPr lang="en-US" dirty="0"/>
          </a:p>
          <a:p>
            <a:pPr fontAlgn="base"/>
            <a:r>
              <a:rPr lang="en-US" b="1" dirty="0"/>
              <a:t>Assigned</a:t>
            </a:r>
          </a:p>
          <a:p>
            <a:pPr fontAlgn="base"/>
            <a:r>
              <a:rPr lang="en-US" dirty="0"/>
              <a:t>Defects that are in the status of New will be approved (if valid) and assigned to the development team by Test Lead/Project Lead/Project Manager. Once the defect is assigned then the status of the bug changes to “Assigned”</a:t>
            </a:r>
          </a:p>
          <a:p>
            <a:pPr fontAlgn="base"/>
            <a:endParaRPr lang="en-US" dirty="0"/>
          </a:p>
          <a:p>
            <a:pPr fontAlgn="base"/>
            <a:r>
              <a:rPr lang="en-US" b="1" dirty="0"/>
              <a:t>Open</a:t>
            </a:r>
          </a:p>
          <a:p>
            <a:pPr fontAlgn="base"/>
            <a:r>
              <a:rPr lang="en-US" dirty="0"/>
              <a:t>The development team starts analyzing and works on the defect fix</a:t>
            </a:r>
          </a:p>
          <a:p>
            <a:pPr fontAlgn="base"/>
            <a:endParaRPr lang="en-US" dirty="0"/>
          </a:p>
          <a:p>
            <a:pPr fontAlgn="base"/>
            <a:r>
              <a:rPr lang="en-US" b="1" dirty="0"/>
              <a:t>Fixed</a:t>
            </a:r>
          </a:p>
          <a:p>
            <a:pPr fontAlgn="base"/>
            <a:r>
              <a:rPr lang="en-US" dirty="0"/>
              <a:t>When a developer makes the necessary code change and verifies the change, then the status of the bug will be changed as “Fixed” and the bug is passed to the testing team.</a:t>
            </a:r>
          </a:p>
          <a:p>
            <a:pPr fontAlgn="base"/>
            <a:endParaRPr lang="en-US" dirty="0"/>
          </a:p>
          <a:p>
            <a:pPr fontAlgn="base"/>
            <a:r>
              <a:rPr lang="en-US" b="1" dirty="0"/>
              <a:t>Test</a:t>
            </a:r>
          </a:p>
          <a:p>
            <a:pPr fontAlgn="base"/>
            <a:r>
              <a:rPr lang="en-US" dirty="0"/>
              <a:t>If the status is “Test”, it means the defect is fixed and ready to do test whether it is fixed or not.</a:t>
            </a:r>
          </a:p>
          <a:p>
            <a:pPr fontAlgn="base"/>
            <a:endParaRPr lang="en-US" dirty="0"/>
          </a:p>
          <a:p>
            <a:pPr fontAlgn="base"/>
            <a:endParaRPr lang="en-US" dirty="0"/>
          </a:p>
          <a:p>
            <a:br>
              <a:rPr lang="en-US" dirty="0"/>
            </a:br>
            <a:endParaRPr lang="en-IN" dirty="0"/>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799"/>
            <a:ext cx="8839200" cy="4801314"/>
          </a:xfrm>
          <a:prstGeom prst="rect">
            <a:avLst/>
          </a:prstGeom>
        </p:spPr>
        <p:txBody>
          <a:bodyPr wrap="square">
            <a:spAutoFit/>
          </a:bodyPr>
          <a:lstStyle/>
          <a:p>
            <a:pPr fontAlgn="base"/>
            <a:r>
              <a:rPr lang="en-US" b="1" dirty="0"/>
              <a:t>Verified</a:t>
            </a:r>
          </a:p>
          <a:p>
            <a:pPr fontAlgn="base"/>
            <a:r>
              <a:rPr lang="en-US" dirty="0"/>
              <a:t>The tester re-tests the bug after it got fixed by the developer. If there is no bug detected in the software, then the bug is fixed and the status assigned is “verified.”</a:t>
            </a:r>
          </a:p>
          <a:p>
            <a:pPr fontAlgn="base"/>
            <a:endParaRPr lang="en-US" dirty="0"/>
          </a:p>
          <a:p>
            <a:pPr fontAlgn="base"/>
            <a:r>
              <a:rPr lang="en-US" b="1" dirty="0"/>
              <a:t>Closed</a:t>
            </a:r>
          </a:p>
          <a:p>
            <a:pPr fontAlgn="base"/>
            <a:r>
              <a:rPr lang="en-US" dirty="0"/>
              <a:t>After verified the fix, if the bug is no longer exits then the status of the bug will be assigned as “Closed.”</a:t>
            </a:r>
          </a:p>
          <a:p>
            <a:pPr fontAlgn="base"/>
            <a:endParaRPr lang="en-US" b="1" dirty="0"/>
          </a:p>
          <a:p>
            <a:pPr fontAlgn="base"/>
            <a:r>
              <a:rPr lang="en-US" b="1" dirty="0"/>
              <a:t>Reopen</a:t>
            </a:r>
          </a:p>
          <a:p>
            <a:pPr fontAlgn="base"/>
            <a:r>
              <a:rPr lang="en-US" dirty="0"/>
              <a:t>If the defect remains the same after the retest, then the tester posts the defect using the defect retesting document and changes the status to “Reopen”. Again the bug goes through the life cycle to be fixed.</a:t>
            </a:r>
          </a:p>
          <a:p>
            <a:pPr fontAlgn="base"/>
            <a:endParaRPr lang="en-US" dirty="0"/>
          </a:p>
          <a:p>
            <a:pPr fontAlgn="base"/>
            <a:r>
              <a:rPr lang="en-US" b="1" dirty="0"/>
              <a:t>Duplicate</a:t>
            </a:r>
          </a:p>
          <a:p>
            <a:pPr fontAlgn="base"/>
            <a:r>
              <a:rPr lang="en-US" dirty="0"/>
              <a:t>If the defect is repeated twice or the defect corresponds to the same concept of the bug, the status is changed to “duplicate” by the development team.</a:t>
            </a:r>
          </a:p>
          <a:p>
            <a:pPr fontAlgn="base"/>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04800"/>
            <a:ext cx="7543800" cy="6740307"/>
          </a:xfrm>
          <a:prstGeom prst="rect">
            <a:avLst/>
          </a:prstGeom>
        </p:spPr>
        <p:txBody>
          <a:bodyPr wrap="square">
            <a:spAutoFit/>
          </a:bodyPr>
          <a:lstStyle/>
          <a:p>
            <a:pPr fontAlgn="base"/>
            <a:r>
              <a:rPr lang="en-US" b="1" dirty="0"/>
              <a:t>Deferred</a:t>
            </a:r>
          </a:p>
          <a:p>
            <a:pPr fontAlgn="base"/>
            <a:r>
              <a:rPr lang="en-US" dirty="0"/>
              <a:t>In some cases, the Project Manager/Lead may set the bug status as deferred.</a:t>
            </a:r>
          </a:p>
          <a:p>
            <a:pPr fontAlgn="base"/>
            <a:r>
              <a:rPr lang="en-US" dirty="0"/>
              <a:t>If the bug found during the end of the release and the bug is minor or not important to fix immediately.</a:t>
            </a:r>
          </a:p>
          <a:p>
            <a:pPr fontAlgn="base"/>
            <a:r>
              <a:rPr lang="en-US" dirty="0"/>
              <a:t>If the bug is not related to the current build.</a:t>
            </a:r>
          </a:p>
          <a:p>
            <a:pPr fontAlgn="base"/>
            <a:r>
              <a:rPr lang="en-US" dirty="0"/>
              <a:t>If it is expected to get fixed in the next release.</a:t>
            </a:r>
          </a:p>
          <a:p>
            <a:pPr fontAlgn="base"/>
            <a:r>
              <a:rPr lang="en-US" dirty="0"/>
              <a:t>The customer is thinking to change the requirement.</a:t>
            </a:r>
          </a:p>
          <a:p>
            <a:pPr fontAlgn="base"/>
            <a:r>
              <a:rPr lang="en-US" dirty="0"/>
              <a:t>In such cases the status will be changed as “deferred” and it will be fixed in the next release.</a:t>
            </a:r>
          </a:p>
          <a:p>
            <a:pPr fontAlgn="base"/>
            <a:endParaRPr lang="en-US" b="1" dirty="0"/>
          </a:p>
          <a:p>
            <a:pPr fontAlgn="base"/>
            <a:r>
              <a:rPr lang="en-US" b="1" dirty="0"/>
              <a:t>Rejected</a:t>
            </a:r>
          </a:p>
          <a:p>
            <a:pPr fontAlgn="base"/>
            <a:r>
              <a:rPr lang="en-US" dirty="0"/>
              <a:t>If the system is working according to specifications and the bug is just due to some misinterpretation (such as referring to old requirements or extra features) then the Team lead or developers can mark such bugs as “Rejected”</a:t>
            </a:r>
          </a:p>
          <a:p>
            <a:pPr fontAlgn="base"/>
            <a:r>
              <a:rPr lang="en-US" dirty="0"/>
              <a:t>Some other statuses are:</a:t>
            </a:r>
          </a:p>
          <a:p>
            <a:pPr fontAlgn="base"/>
            <a:endParaRPr lang="en-US" dirty="0"/>
          </a:p>
          <a:p>
            <a:pPr fontAlgn="base"/>
            <a:r>
              <a:rPr lang="en-US" b="1" dirty="0"/>
              <a:t>Cannot be fixed</a:t>
            </a:r>
          </a:p>
          <a:p>
            <a:pPr fontAlgn="base"/>
            <a:r>
              <a:rPr lang="en-US" dirty="0"/>
              <a:t>Technology not supporting, Root of the product issue, Cost of fixing a bug is more</a:t>
            </a:r>
          </a:p>
          <a:p>
            <a:pPr fontAlgn="base"/>
            <a:endParaRPr lang="en-US" dirty="0"/>
          </a:p>
          <a:p>
            <a:pPr fontAlgn="base"/>
            <a:r>
              <a:rPr lang="en-US" b="1" dirty="0"/>
              <a:t>Not Reproducible</a:t>
            </a:r>
          </a:p>
          <a:p>
            <a:pPr fontAlgn="base"/>
            <a:r>
              <a:rPr lang="en-US" dirty="0"/>
              <a:t>Platform mismatch, improper defect document, data mismatch, build mismatch, inconsistent defects</a:t>
            </a:r>
          </a:p>
          <a:p>
            <a:pPr fontAlgn="base"/>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458200" cy="2031325"/>
          </a:xfrm>
          <a:prstGeom prst="rect">
            <a:avLst/>
          </a:prstGeom>
        </p:spPr>
        <p:txBody>
          <a:bodyPr wrap="square">
            <a:spAutoFit/>
          </a:bodyPr>
          <a:lstStyle/>
          <a:p>
            <a:br>
              <a:rPr lang="en-US" b="1" dirty="0"/>
            </a:br>
            <a:r>
              <a:rPr lang="en-US" b="1" dirty="0"/>
              <a:t>			Traceability Matrix (TM)</a:t>
            </a:r>
          </a:p>
          <a:p>
            <a:endParaRPr lang="en-US" b="1" dirty="0"/>
          </a:p>
          <a:p>
            <a:pPr>
              <a:buFont typeface="Wingdings" pitchFamily="2" charset="2"/>
              <a:buChar char="Ø"/>
            </a:pPr>
            <a:r>
              <a:rPr lang="en-US" dirty="0"/>
              <a:t>A Traceability Matrix is a document that co-relates any two-baseline documents that require a many-to-many relationship to check the completeness of the relationship.</a:t>
            </a:r>
          </a:p>
          <a:p>
            <a:pPr>
              <a:buFont typeface="Wingdings" pitchFamily="2" charset="2"/>
              <a:buChar char="Ø"/>
            </a:pPr>
            <a:r>
              <a:rPr lang="en-US" dirty="0"/>
              <a:t>It is used to track the requirements and to check the current project requirements are met.</a:t>
            </a:r>
          </a:p>
        </p:txBody>
      </p:sp>
      <p:sp>
        <p:nvSpPr>
          <p:cNvPr id="3" name="Rectangle 2"/>
          <p:cNvSpPr/>
          <p:nvPr/>
        </p:nvSpPr>
        <p:spPr>
          <a:xfrm>
            <a:off x="381000" y="2590800"/>
            <a:ext cx="8153400" cy="2862322"/>
          </a:xfrm>
          <a:prstGeom prst="rect">
            <a:avLst/>
          </a:prstGeom>
        </p:spPr>
        <p:txBody>
          <a:bodyPr wrap="square">
            <a:spAutoFit/>
          </a:bodyPr>
          <a:lstStyle/>
          <a:p>
            <a:r>
              <a:rPr lang="en-US" b="1" dirty="0"/>
              <a:t>		              Requirement Traceability Matrix</a:t>
            </a:r>
          </a:p>
          <a:p>
            <a:endParaRPr lang="en-US" b="1" dirty="0"/>
          </a:p>
          <a:p>
            <a:pPr>
              <a:buFont typeface="Wingdings" pitchFamily="2" charset="2"/>
              <a:buChar char="Ø"/>
            </a:pPr>
            <a:r>
              <a:rPr lang="en-US" b="1" dirty="0"/>
              <a:t>Requirement Traceability Matrix (RTM)</a:t>
            </a:r>
            <a:r>
              <a:rPr lang="en-US" dirty="0"/>
              <a:t> is a document that maps and traces user requirement with test cases. </a:t>
            </a:r>
          </a:p>
          <a:p>
            <a:pPr>
              <a:buFont typeface="Wingdings" pitchFamily="2" charset="2"/>
              <a:buChar char="Ø"/>
            </a:pPr>
            <a:r>
              <a:rPr lang="en-US" dirty="0"/>
              <a:t>It captures all requirements proposed by the client and requirement traceability in a single document, delivered at the conclusion of the Software </a:t>
            </a:r>
            <a:r>
              <a:rPr lang="en-US" dirty="0" err="1"/>
              <a:t>devlopement</a:t>
            </a:r>
            <a:r>
              <a:rPr lang="en-US" dirty="0"/>
              <a:t> life cycle. </a:t>
            </a:r>
          </a:p>
          <a:p>
            <a:pPr>
              <a:buFont typeface="Wingdings" pitchFamily="2" charset="2"/>
              <a:buChar char="Ø"/>
            </a:pPr>
            <a:r>
              <a:rPr lang="en-US" dirty="0"/>
              <a:t>The main purpose of Requirement Traceability Matrix is to validate that all requirements are checked via test cases such that no functionality is unchecked during Software testing.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305800" cy="7294305"/>
          </a:xfrm>
          <a:prstGeom prst="rect">
            <a:avLst/>
          </a:prstGeom>
        </p:spPr>
        <p:txBody>
          <a:bodyPr wrap="square">
            <a:spAutoFit/>
          </a:bodyPr>
          <a:lstStyle/>
          <a:p>
            <a:r>
              <a:rPr lang="en-US" b="1" dirty="0"/>
              <a:t>Quality Assurance In Software Testing</a:t>
            </a:r>
          </a:p>
          <a:p>
            <a:r>
              <a:rPr lang="en-US" dirty="0">
                <a:solidFill>
                  <a:schemeClr val="tx2">
                    <a:lumMod val="60000"/>
                    <a:lumOff val="40000"/>
                  </a:schemeClr>
                </a:solidFill>
              </a:rPr>
              <a:t>Quality Assurance is popularly known as QA Testing, is defined as an activity to ensure that an organization is providing the best possible product or service to customers.</a:t>
            </a:r>
          </a:p>
          <a:p>
            <a:pPr>
              <a:buFont typeface="Wingdings" pitchFamily="2" charset="2"/>
              <a:buChar char="Ø"/>
            </a:pPr>
            <a:endParaRPr lang="en-IN" dirty="0"/>
          </a:p>
          <a:p>
            <a:pPr>
              <a:buFont typeface="Wingdings" pitchFamily="2" charset="2"/>
              <a:buChar char="Ø"/>
            </a:pPr>
            <a:r>
              <a:rPr lang="en-US" dirty="0"/>
              <a:t>It is a procedure that focuses on providing assurance that quality requested will be achieved.</a:t>
            </a:r>
          </a:p>
          <a:p>
            <a:pPr>
              <a:buFont typeface="Wingdings" pitchFamily="2" charset="2"/>
              <a:buChar char="Ø"/>
            </a:pPr>
            <a:r>
              <a:rPr lang="en-US" dirty="0"/>
              <a:t>QA aims to prevent the defect</a:t>
            </a:r>
          </a:p>
          <a:p>
            <a:pPr>
              <a:buFont typeface="Wingdings" pitchFamily="2" charset="2"/>
              <a:buChar char="Ø"/>
            </a:pPr>
            <a:r>
              <a:rPr lang="en-US" dirty="0"/>
              <a:t>It is a method to manage the quality- Verification</a:t>
            </a:r>
          </a:p>
          <a:p>
            <a:pPr>
              <a:buFont typeface="Wingdings" pitchFamily="2" charset="2"/>
              <a:buChar char="Ø"/>
            </a:pPr>
            <a:r>
              <a:rPr lang="en-US" dirty="0"/>
              <a:t>It does not involve executing the program.</a:t>
            </a:r>
          </a:p>
          <a:p>
            <a:pPr>
              <a:buFont typeface="Wingdings" pitchFamily="2" charset="2"/>
              <a:buChar char="Ø"/>
            </a:pPr>
            <a:r>
              <a:rPr lang="en-US" dirty="0"/>
              <a:t>It's a Preventive technique</a:t>
            </a:r>
          </a:p>
          <a:p>
            <a:pPr>
              <a:buFont typeface="Wingdings" pitchFamily="2" charset="2"/>
              <a:buChar char="Ø"/>
            </a:pPr>
            <a:r>
              <a:rPr lang="en-US" dirty="0"/>
              <a:t>It's a Proactive measure</a:t>
            </a:r>
          </a:p>
          <a:p>
            <a:pPr>
              <a:buFont typeface="Wingdings" pitchFamily="2" charset="2"/>
              <a:buChar char="Ø"/>
            </a:pPr>
            <a:r>
              <a:rPr lang="en-US" dirty="0"/>
              <a:t>It is the procedure to create the deliverables</a:t>
            </a:r>
          </a:p>
          <a:p>
            <a:pPr>
              <a:buFont typeface="Wingdings" pitchFamily="2" charset="2"/>
              <a:buChar char="Ø"/>
            </a:pPr>
            <a:r>
              <a:rPr lang="en-US" dirty="0"/>
              <a:t>QA involves in full software development life cycle</a:t>
            </a:r>
          </a:p>
          <a:p>
            <a:pPr>
              <a:buFont typeface="Wingdings" pitchFamily="2" charset="2"/>
              <a:buChar char="Ø"/>
            </a:pPr>
            <a:r>
              <a:rPr lang="en-US" dirty="0"/>
              <a:t>In order to meet the customer requirements, QA defines standards and methodologies</a:t>
            </a:r>
          </a:p>
          <a:p>
            <a:pPr>
              <a:buFont typeface="Wingdings" pitchFamily="2" charset="2"/>
              <a:buChar char="Ø"/>
            </a:pPr>
            <a:r>
              <a:rPr lang="en-US" dirty="0"/>
              <a:t>It is performed before Quality Control</a:t>
            </a:r>
          </a:p>
          <a:p>
            <a:pPr>
              <a:buFont typeface="Wingdings" pitchFamily="2" charset="2"/>
              <a:buChar char="Ø"/>
            </a:pPr>
            <a:r>
              <a:rPr lang="en-US" dirty="0"/>
              <a:t>It is a Low-Level Activity, it can identify an error and mistakes which QC cannot</a:t>
            </a:r>
          </a:p>
          <a:p>
            <a:pPr>
              <a:buFont typeface="Wingdings" pitchFamily="2" charset="2"/>
              <a:buChar char="Ø"/>
            </a:pPr>
            <a:r>
              <a:rPr lang="en-US" dirty="0"/>
              <a:t>Its main motive is to prevent defects in the system. It is a less time-consuming activity</a:t>
            </a:r>
          </a:p>
          <a:p>
            <a:pPr>
              <a:buFont typeface="Wingdings" pitchFamily="2" charset="2"/>
              <a:buChar char="Ø"/>
            </a:pPr>
            <a:r>
              <a:rPr lang="en-US" dirty="0"/>
              <a:t>QA ensures that everything is executed in the right way, and that is why it falls under verification activity</a:t>
            </a:r>
          </a:p>
          <a:p>
            <a:pPr>
              <a:buFont typeface="Wingdings" pitchFamily="2" charset="2"/>
              <a:buChar char="Ø"/>
            </a:pPr>
            <a:r>
              <a:rPr lang="en-US" dirty="0"/>
              <a:t>It requires the involvement of the whole team</a:t>
            </a:r>
          </a:p>
          <a:p>
            <a:pPr>
              <a:buFont typeface="Wingdings" pitchFamily="2" charset="2"/>
              <a:buChar char="Ø"/>
            </a:pPr>
            <a:r>
              <a:rPr lang="en-US" dirty="0"/>
              <a:t>The statistical technique applied on QA is known as SPC or Statistical Process Control (SPC)</a:t>
            </a:r>
          </a:p>
          <a:p>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1"/>
            <a:ext cx="8610600" cy="6740307"/>
          </a:xfrm>
          <a:prstGeom prst="rect">
            <a:avLst/>
          </a:prstGeom>
        </p:spPr>
        <p:txBody>
          <a:bodyPr wrap="square">
            <a:spAutoFit/>
          </a:bodyPr>
          <a:lstStyle/>
          <a:p>
            <a:r>
              <a:rPr lang="en-US" b="1" dirty="0"/>
              <a:t>Quality Control in Software Testing</a:t>
            </a:r>
          </a:p>
          <a:p>
            <a:r>
              <a:rPr lang="en-US" sz="1600" dirty="0">
                <a:solidFill>
                  <a:schemeClr val="tx2">
                    <a:lumMod val="60000"/>
                    <a:lumOff val="40000"/>
                  </a:schemeClr>
                </a:solidFill>
              </a:rPr>
              <a:t>Quality Control in Software Testing</a:t>
            </a:r>
            <a:r>
              <a:rPr lang="en-US" dirty="0">
                <a:solidFill>
                  <a:schemeClr val="tx2">
                    <a:lumMod val="60000"/>
                    <a:lumOff val="40000"/>
                  </a:schemeClr>
                </a:solidFill>
              </a:rPr>
              <a:t> is a systematic set of processes used to ensure the quality of software products or services. The main purpose of the quality control process is ensuring that the software product meets the actual requirements by testing and reviewing its functional and non-functional requirements. Quality control is popularly abbreviated as QC.</a:t>
            </a:r>
          </a:p>
          <a:p>
            <a:pPr>
              <a:buFont typeface="Wingdings" pitchFamily="2" charset="2"/>
              <a:buChar char="Ø"/>
            </a:pPr>
            <a:r>
              <a:rPr lang="en-US" dirty="0"/>
              <a:t>It is a procedure that focuses on fulfilling the quality requested.</a:t>
            </a:r>
          </a:p>
          <a:p>
            <a:pPr>
              <a:buFont typeface="Wingdings" pitchFamily="2" charset="2"/>
              <a:buChar char="Ø"/>
            </a:pPr>
            <a:r>
              <a:rPr lang="en-US" dirty="0"/>
              <a:t>QC aims to identify and fix defects</a:t>
            </a:r>
          </a:p>
          <a:p>
            <a:pPr>
              <a:buFont typeface="Wingdings" pitchFamily="2" charset="2"/>
              <a:buChar char="Ø"/>
            </a:pPr>
            <a:r>
              <a:rPr lang="en-US" dirty="0"/>
              <a:t>It is a method to verify the quality-Validation</a:t>
            </a:r>
          </a:p>
          <a:p>
            <a:pPr>
              <a:buFont typeface="Wingdings" pitchFamily="2" charset="2"/>
              <a:buChar char="Ø"/>
            </a:pPr>
            <a:r>
              <a:rPr lang="en-US" dirty="0"/>
              <a:t>It always involves executing a program</a:t>
            </a:r>
          </a:p>
          <a:p>
            <a:pPr>
              <a:buFont typeface="Wingdings" pitchFamily="2" charset="2"/>
              <a:buChar char="Ø"/>
            </a:pPr>
            <a:r>
              <a:rPr lang="en-US" dirty="0"/>
              <a:t>It's a Corrective technique</a:t>
            </a:r>
          </a:p>
          <a:p>
            <a:pPr>
              <a:buFont typeface="Wingdings" pitchFamily="2" charset="2"/>
              <a:buChar char="Ø"/>
            </a:pPr>
            <a:r>
              <a:rPr lang="en-US" dirty="0"/>
              <a:t>It's a Reactive measure</a:t>
            </a:r>
          </a:p>
          <a:p>
            <a:pPr>
              <a:buFont typeface="Wingdings" pitchFamily="2" charset="2"/>
              <a:buChar char="Ø"/>
            </a:pPr>
            <a:r>
              <a:rPr lang="en-US" dirty="0"/>
              <a:t>It is the procedure to verify that deliverables</a:t>
            </a:r>
          </a:p>
          <a:p>
            <a:pPr>
              <a:buFont typeface="Wingdings" pitchFamily="2" charset="2"/>
              <a:buChar char="Ø"/>
            </a:pPr>
            <a:r>
              <a:rPr lang="en-US" dirty="0"/>
              <a:t>QC involves in full software testing life cycle</a:t>
            </a:r>
          </a:p>
          <a:p>
            <a:pPr>
              <a:buFont typeface="Wingdings" pitchFamily="2" charset="2"/>
              <a:buChar char="Ø"/>
            </a:pPr>
            <a:r>
              <a:rPr lang="en-US" dirty="0"/>
              <a:t>QC confirms that the standards are followed while working on the product</a:t>
            </a:r>
          </a:p>
          <a:p>
            <a:pPr>
              <a:buFont typeface="Wingdings" pitchFamily="2" charset="2"/>
              <a:buChar char="Ø"/>
            </a:pPr>
            <a:r>
              <a:rPr lang="en-US" dirty="0"/>
              <a:t>It is performed only after QA activity is done</a:t>
            </a:r>
          </a:p>
          <a:p>
            <a:pPr>
              <a:buFont typeface="Wingdings" pitchFamily="2" charset="2"/>
              <a:buChar char="Ø"/>
            </a:pPr>
            <a:r>
              <a:rPr lang="en-US" dirty="0"/>
              <a:t>It is a High-Level Activity, it can identify an error that QA cannot</a:t>
            </a:r>
          </a:p>
          <a:p>
            <a:pPr>
              <a:buFont typeface="Wingdings" pitchFamily="2" charset="2"/>
              <a:buChar char="Ø"/>
            </a:pPr>
            <a:r>
              <a:rPr lang="en-US" dirty="0"/>
              <a:t>Its main motive is to identify defects or bugs in the system. It is a more time-consuming activity</a:t>
            </a:r>
          </a:p>
          <a:p>
            <a:pPr>
              <a:buFont typeface="Wingdings" pitchFamily="2" charset="2"/>
              <a:buChar char="Ø"/>
            </a:pPr>
            <a:r>
              <a:rPr lang="en-US" dirty="0"/>
              <a:t>QC ensures that whatever we have done is as per the requirement, and that is why it falls under validation activity</a:t>
            </a:r>
          </a:p>
          <a:p>
            <a:pPr>
              <a:buFont typeface="Wingdings" pitchFamily="2" charset="2"/>
              <a:buChar char="Ø"/>
            </a:pPr>
            <a:r>
              <a:rPr lang="en-US" dirty="0"/>
              <a:t>It requires the involvement of the Testing team</a:t>
            </a:r>
          </a:p>
          <a:p>
            <a:pPr>
              <a:buFont typeface="Wingdings" pitchFamily="2" charset="2"/>
              <a:buChar char="Ø"/>
            </a:pPr>
            <a:r>
              <a:rPr lang="en-US" dirty="0"/>
              <a:t>The statistical technique applied to QC is known as SQC or Statistical Quality Control</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8229600" cy="5109091"/>
          </a:xfrm>
          <a:prstGeom prst="rect">
            <a:avLst/>
          </a:prstGeom>
        </p:spPr>
        <p:txBody>
          <a:bodyPr wrap="square">
            <a:spAutoFit/>
          </a:bodyPr>
          <a:lstStyle/>
          <a:p>
            <a:r>
              <a:rPr lang="en-US" b="1" dirty="0"/>
              <a:t>	</a:t>
            </a:r>
            <a:r>
              <a:rPr lang="en-US" sz="2000" b="1" dirty="0"/>
              <a:t>KEY DIFFERENCE in Quality Control and Quality Assurance</a:t>
            </a:r>
          </a:p>
          <a:p>
            <a:endParaRPr lang="en-US" b="1" dirty="0"/>
          </a:p>
          <a:p>
            <a:r>
              <a:rPr lang="en-US" dirty="0"/>
              <a:t>1)Quality Assurance is aimed to avoid the defect whereas Quality control is aimed to identify and fix the defects.</a:t>
            </a:r>
          </a:p>
          <a:p>
            <a:endParaRPr lang="en-US" dirty="0"/>
          </a:p>
          <a:p>
            <a:r>
              <a:rPr lang="en-US" dirty="0"/>
              <a:t>2)Quality Assurance provides assurance that quality requested will be achieved whereas Quality Control is a procedure that focuses on fulfilling the quality requested.</a:t>
            </a:r>
          </a:p>
          <a:p>
            <a:endParaRPr lang="en-US" dirty="0"/>
          </a:p>
          <a:p>
            <a:r>
              <a:rPr lang="en-US" dirty="0"/>
              <a:t>3)Quality Assurance is done in software development life cycle whereas Quality Control is done in software testing life cycle.</a:t>
            </a:r>
          </a:p>
          <a:p>
            <a:endParaRPr lang="en-US" dirty="0"/>
          </a:p>
          <a:p>
            <a:r>
              <a:rPr lang="en-US" dirty="0"/>
              <a:t>4)Quality Assurance is a proactive measure whereas Quality Control is a Reactive measure.</a:t>
            </a:r>
          </a:p>
          <a:p>
            <a:endParaRPr lang="en-US" dirty="0"/>
          </a:p>
          <a:p>
            <a:r>
              <a:rPr lang="en-US" dirty="0"/>
              <a:t>5)Quality Assurance requires the involvement of all team members whereas Quality Control needs only testing team.</a:t>
            </a:r>
          </a:p>
          <a:p>
            <a:endParaRPr lang="en-US" dirty="0"/>
          </a:p>
          <a:p>
            <a:r>
              <a:rPr lang="en-US" dirty="0"/>
              <a:t>6)Quality Assurance is performed before Quality Control.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7924800" cy="6801862"/>
          </a:xfrm>
          <a:prstGeom prst="rect">
            <a:avLst/>
          </a:prstGeom>
        </p:spPr>
        <p:txBody>
          <a:bodyPr wrap="square">
            <a:spAutoFit/>
          </a:bodyPr>
          <a:lstStyle/>
          <a:p>
            <a:r>
              <a:rPr lang="en-US" sz="2000" b="1" dirty="0"/>
              <a:t>Verification in Software Testing</a:t>
            </a:r>
          </a:p>
          <a:p>
            <a:endParaRPr lang="en-US" b="1" dirty="0"/>
          </a:p>
          <a:p>
            <a:pPr>
              <a:buFont typeface="Wingdings" pitchFamily="2" charset="2"/>
              <a:buChar char="Ø"/>
            </a:pPr>
            <a:r>
              <a:rPr lang="en-US" b="1" dirty="0"/>
              <a:t>Verification in Software Testing</a:t>
            </a:r>
            <a:r>
              <a:rPr lang="en-US" dirty="0"/>
              <a:t> is a process of checking documents, design, code, and program in order to check if the software has been built according to the requirements or not. </a:t>
            </a:r>
          </a:p>
          <a:p>
            <a:endParaRPr lang="en-US" dirty="0"/>
          </a:p>
          <a:p>
            <a:pPr>
              <a:buFont typeface="Wingdings" pitchFamily="2" charset="2"/>
              <a:buChar char="Ø"/>
            </a:pPr>
            <a:r>
              <a:rPr lang="en-US" dirty="0"/>
              <a:t>The main goal of verification process is to ensure quality of software application, design, architecture etc. </a:t>
            </a:r>
          </a:p>
          <a:p>
            <a:endParaRPr lang="en-US" dirty="0"/>
          </a:p>
          <a:p>
            <a:pPr>
              <a:buFont typeface="Wingdings" pitchFamily="2" charset="2"/>
              <a:buChar char="Ø"/>
            </a:pPr>
            <a:r>
              <a:rPr lang="en-US" dirty="0"/>
              <a:t>The verification process involves activities like reviews, walk-</a:t>
            </a:r>
            <a:r>
              <a:rPr lang="en-US" dirty="0" err="1"/>
              <a:t>throughs</a:t>
            </a:r>
            <a:r>
              <a:rPr lang="en-US" dirty="0"/>
              <a:t> and inspection.</a:t>
            </a:r>
          </a:p>
          <a:p>
            <a:endParaRPr lang="en-IN" dirty="0"/>
          </a:p>
          <a:p>
            <a:r>
              <a:rPr lang="en-US" sz="2000" b="1" dirty="0"/>
              <a:t>Validation in Software Testing</a:t>
            </a:r>
          </a:p>
          <a:p>
            <a:endParaRPr lang="en-US" b="1" dirty="0"/>
          </a:p>
          <a:p>
            <a:pPr>
              <a:buFont typeface="Wingdings" pitchFamily="2" charset="2"/>
              <a:buChar char="Ø"/>
            </a:pPr>
            <a:r>
              <a:rPr lang="en-US" b="1" dirty="0"/>
              <a:t>Validation in Software Testing</a:t>
            </a:r>
            <a:r>
              <a:rPr lang="en-US" dirty="0"/>
              <a:t> is a dynamic mechanism of testing and validating if the software product actually meets the exact needs of the customer or not. </a:t>
            </a:r>
          </a:p>
          <a:p>
            <a:endParaRPr lang="en-US" dirty="0"/>
          </a:p>
          <a:p>
            <a:pPr>
              <a:buFont typeface="Wingdings" pitchFamily="2" charset="2"/>
              <a:buChar char="Ø"/>
            </a:pPr>
            <a:r>
              <a:rPr lang="en-US" dirty="0"/>
              <a:t>The process helps to ensure that the software fulfills the desired use in an appropriate environment. </a:t>
            </a:r>
          </a:p>
          <a:p>
            <a:endParaRPr lang="en-US" dirty="0"/>
          </a:p>
          <a:p>
            <a:pPr>
              <a:buFont typeface="Wingdings" pitchFamily="2" charset="2"/>
              <a:buChar char="Ø"/>
            </a:pPr>
            <a:r>
              <a:rPr lang="en-US" dirty="0"/>
              <a:t>The validation process involves activities like unit testing, integration testing, system testing and user acceptance testing.</a:t>
            </a:r>
          </a:p>
          <a:p>
            <a:endParaRPr lang="en-IN"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04890" y="152400"/>
            <a:ext cx="4253110" cy="369332"/>
          </a:xfrm>
          <a:prstGeom prst="rect">
            <a:avLst/>
          </a:prstGeom>
        </p:spPr>
        <p:txBody>
          <a:bodyPr wrap="square">
            <a:spAutoFit/>
          </a:bodyPr>
          <a:lstStyle/>
          <a:p>
            <a:r>
              <a:rPr lang="en-US" b="1" dirty="0"/>
              <a:t>Software Development Life Cycle (SDLC)</a:t>
            </a:r>
          </a:p>
        </p:txBody>
      </p:sp>
      <p:sp>
        <p:nvSpPr>
          <p:cNvPr id="3" name="Rectangle 2"/>
          <p:cNvSpPr/>
          <p:nvPr/>
        </p:nvSpPr>
        <p:spPr>
          <a:xfrm>
            <a:off x="304800" y="685800"/>
            <a:ext cx="8686800" cy="5632311"/>
          </a:xfrm>
          <a:prstGeom prst="rect">
            <a:avLst/>
          </a:prstGeom>
        </p:spPr>
        <p:txBody>
          <a:bodyPr wrap="square">
            <a:spAutoFit/>
          </a:bodyPr>
          <a:lstStyle/>
          <a:p>
            <a:pPr>
              <a:buFont typeface="Wingdings" pitchFamily="2" charset="2"/>
              <a:buChar char="Ø"/>
            </a:pPr>
            <a:r>
              <a:rPr lang="en-US" dirty="0"/>
              <a:t>SDLC is a process that creates a structure of development of software. There are different phases within SDLC, and each phase has its various activities. </a:t>
            </a:r>
          </a:p>
          <a:p>
            <a:pPr>
              <a:buFont typeface="Wingdings" pitchFamily="2" charset="2"/>
              <a:buChar char="Ø"/>
            </a:pPr>
            <a:r>
              <a:rPr lang="en-US" dirty="0"/>
              <a:t>It makes the development team able to design, create, and deliver a high-quality product.</a:t>
            </a:r>
          </a:p>
          <a:p>
            <a:pPr>
              <a:buFont typeface="Wingdings" pitchFamily="2" charset="2"/>
              <a:buChar char="Ø"/>
            </a:pPr>
            <a:r>
              <a:rPr lang="en-US" dirty="0"/>
              <a:t>SDLC describes various phases of software development and the order of execution of phases. </a:t>
            </a:r>
          </a:p>
          <a:p>
            <a:pPr>
              <a:buFont typeface="Wingdings" pitchFamily="2" charset="2"/>
              <a:buChar char="Ø"/>
            </a:pPr>
            <a:r>
              <a:rPr lang="en-US" dirty="0"/>
              <a:t>Each phase requires deliverable from the previous phase in a life cycle of software development. </a:t>
            </a:r>
          </a:p>
          <a:p>
            <a:pPr>
              <a:buFont typeface="Wingdings" pitchFamily="2" charset="2"/>
              <a:buChar char="Ø"/>
            </a:pPr>
            <a:r>
              <a:rPr lang="en-US" dirty="0"/>
              <a:t>Requirements are translated into design, design into development and development into testing; after testing, it is given to the client.</a:t>
            </a:r>
          </a:p>
          <a:p>
            <a:pPr>
              <a:buFont typeface="Wingdings" pitchFamily="2" charset="2"/>
              <a:buChar char="Ø"/>
            </a:pPr>
            <a:endParaRPr lang="en-US" dirty="0"/>
          </a:p>
          <a:p>
            <a:r>
              <a:rPr lang="en-IN" b="1" dirty="0"/>
              <a:t>Phases of SDLC</a:t>
            </a:r>
          </a:p>
          <a:p>
            <a:r>
              <a:rPr lang="en-US" dirty="0"/>
              <a:t>1.Requirement Phase</a:t>
            </a:r>
          </a:p>
          <a:p>
            <a:r>
              <a:rPr lang="en-US" dirty="0"/>
              <a:t>2.Design Phase</a:t>
            </a:r>
          </a:p>
          <a:p>
            <a:r>
              <a:rPr lang="en-US" dirty="0"/>
              <a:t>3.Build /Development Phase</a:t>
            </a:r>
          </a:p>
          <a:p>
            <a:r>
              <a:rPr lang="en-US" dirty="0"/>
              <a:t>4.Testing Phase</a:t>
            </a:r>
          </a:p>
          <a:p>
            <a:r>
              <a:rPr lang="en-US" dirty="0"/>
              <a:t>5.Deployment/ Deliver Phase</a:t>
            </a:r>
          </a:p>
          <a:p>
            <a:r>
              <a:rPr lang="en-US" dirty="0"/>
              <a:t>6.Maintenance</a:t>
            </a:r>
          </a:p>
          <a:p>
            <a:endParaRPr lang="en-US" dirty="0"/>
          </a:p>
          <a:p>
            <a:endParaRPr lang="en-IN"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153400" cy="6463308"/>
          </a:xfrm>
          <a:prstGeom prst="rect">
            <a:avLst/>
          </a:prstGeom>
        </p:spPr>
        <p:txBody>
          <a:bodyPr wrap="square">
            <a:spAutoFit/>
          </a:bodyPr>
          <a:lstStyle/>
          <a:p>
            <a:r>
              <a:rPr lang="en-US" b="1" dirty="0"/>
              <a:t>	KEY DIFFERENCE Between Verification and Validation</a:t>
            </a:r>
          </a:p>
          <a:p>
            <a:pPr>
              <a:buFont typeface="Wingdings" pitchFamily="2" charset="2"/>
              <a:buChar char="Ø"/>
            </a:pPr>
            <a:r>
              <a:rPr lang="en-US" dirty="0"/>
              <a:t>Verification process includes checking of documents, design, code and program whereas Validation process includes testing and validation of the actual product.</a:t>
            </a:r>
          </a:p>
          <a:p>
            <a:endParaRPr lang="en-US" dirty="0"/>
          </a:p>
          <a:p>
            <a:pPr>
              <a:buFont typeface="Wingdings" pitchFamily="2" charset="2"/>
              <a:buChar char="Ø"/>
            </a:pPr>
            <a:r>
              <a:rPr lang="en-US" dirty="0"/>
              <a:t>Verification does not involve code execution while Validation involves code execution.</a:t>
            </a:r>
          </a:p>
          <a:p>
            <a:endParaRPr lang="en-US" dirty="0"/>
          </a:p>
          <a:p>
            <a:pPr>
              <a:buFont typeface="Wingdings" pitchFamily="2" charset="2"/>
              <a:buChar char="Ø"/>
            </a:pPr>
            <a:r>
              <a:rPr lang="en-US" dirty="0"/>
              <a:t>Verification uses methods like reviews, walkthroughs, inspections and desk-checking whereas Validation uses methods like black box testing, white box testing and non-functional testing.</a:t>
            </a:r>
          </a:p>
          <a:p>
            <a:endParaRPr lang="en-US" dirty="0"/>
          </a:p>
          <a:p>
            <a:pPr>
              <a:buFont typeface="Wingdings" pitchFamily="2" charset="2"/>
              <a:buChar char="Ø"/>
            </a:pPr>
            <a:r>
              <a:rPr lang="en-US" dirty="0"/>
              <a:t>Verification checks whether the software confirms a specification whereas Validation checks whether the software meets the requirements and expectations.</a:t>
            </a:r>
          </a:p>
          <a:p>
            <a:endParaRPr lang="en-US" dirty="0"/>
          </a:p>
          <a:p>
            <a:pPr>
              <a:buFont typeface="Wingdings" pitchFamily="2" charset="2"/>
              <a:buChar char="Ø"/>
            </a:pPr>
            <a:r>
              <a:rPr lang="en-US" dirty="0"/>
              <a:t>Verification finds the bugs early in the development cycle whereas Validation finds the bugs that verification can not catch.</a:t>
            </a:r>
          </a:p>
          <a:p>
            <a:endParaRPr lang="en-US" dirty="0"/>
          </a:p>
          <a:p>
            <a:pPr>
              <a:buFont typeface="Wingdings" pitchFamily="2" charset="2"/>
              <a:buChar char="Ø"/>
            </a:pPr>
            <a:r>
              <a:rPr lang="en-US" dirty="0"/>
              <a:t>Verification process targets on software architecture, design, database, etc. while Validation process targets the actual software product.</a:t>
            </a:r>
          </a:p>
          <a:p>
            <a:pPr>
              <a:buFont typeface="Wingdings" pitchFamily="2" charset="2"/>
              <a:buChar char="Ø"/>
            </a:pPr>
            <a:r>
              <a:rPr lang="en-US" dirty="0"/>
              <a:t>Verification is done by the QA team while Validation is done by the involvement of testing team with QA team.</a:t>
            </a:r>
          </a:p>
          <a:p>
            <a:pPr>
              <a:buFont typeface="Wingdings" pitchFamily="2" charset="2"/>
              <a:buChar char="Ø"/>
            </a:pPr>
            <a:r>
              <a:rPr lang="en-US" dirty="0"/>
              <a:t>Verification process comes before validation whereas Validation process comes after verification.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915400" cy="6186309"/>
          </a:xfrm>
          <a:prstGeom prst="rect">
            <a:avLst/>
          </a:prstGeom>
        </p:spPr>
        <p:txBody>
          <a:bodyPr wrap="square">
            <a:spAutoFit/>
          </a:bodyPr>
          <a:lstStyle/>
          <a:p>
            <a:r>
              <a:rPr lang="en-US" b="1" dirty="0"/>
              <a:t>Types of Manual Testing</a:t>
            </a:r>
          </a:p>
          <a:p>
            <a:r>
              <a:rPr lang="en-US" dirty="0"/>
              <a:t>There are various methods used for manual testing. Each technique is used according to its testing criteria. Types of manual testing are given below:</a:t>
            </a:r>
          </a:p>
          <a:p>
            <a:r>
              <a:rPr lang="en-US" dirty="0"/>
              <a:t>1)White Box Testing</a:t>
            </a:r>
          </a:p>
          <a:p>
            <a:r>
              <a:rPr lang="en-US" dirty="0"/>
              <a:t>2)Black Box Testing</a:t>
            </a:r>
          </a:p>
          <a:p>
            <a:r>
              <a:rPr lang="en-US" dirty="0"/>
              <a:t>3)Gray Box Testing</a:t>
            </a:r>
          </a:p>
          <a:p>
            <a:endParaRPr lang="en-IN" dirty="0"/>
          </a:p>
          <a:p>
            <a:r>
              <a:rPr lang="en-US" dirty="0">
                <a:solidFill>
                  <a:schemeClr val="accent5">
                    <a:lumMod val="75000"/>
                  </a:schemeClr>
                </a:solidFill>
              </a:rPr>
              <a:t>White-box testing</a:t>
            </a:r>
          </a:p>
          <a:p>
            <a:r>
              <a:rPr lang="en-US" dirty="0"/>
              <a:t>The white box testing is done by Developer, where they check every line of a code before giving it to the Test Engineer. Since the code is visible for the Developer during the testing, that's why it is also known as White box testing.</a:t>
            </a:r>
          </a:p>
          <a:p>
            <a:endParaRPr lang="en-IN" dirty="0"/>
          </a:p>
          <a:p>
            <a:r>
              <a:rPr lang="en-US" dirty="0">
                <a:solidFill>
                  <a:schemeClr val="accent5">
                    <a:lumMod val="75000"/>
                  </a:schemeClr>
                </a:solidFill>
              </a:rPr>
              <a:t>Black box testing</a:t>
            </a:r>
          </a:p>
          <a:p>
            <a:r>
              <a:rPr lang="en-US" dirty="0"/>
              <a:t>The black box testing is done by the Test Engineer, where they can check the functionality of an application or the software according to the customer /client's needs. In this, the code is not visible while performing the testing; that's why it is known as black-box testing.</a:t>
            </a:r>
          </a:p>
          <a:p>
            <a:endParaRPr lang="en-IN" dirty="0"/>
          </a:p>
          <a:p>
            <a:r>
              <a:rPr lang="en-US" dirty="0">
                <a:solidFill>
                  <a:schemeClr val="accent5">
                    <a:lumMod val="75000"/>
                  </a:schemeClr>
                </a:solidFill>
              </a:rPr>
              <a:t>Gray Box testing</a:t>
            </a:r>
          </a:p>
          <a:p>
            <a:r>
              <a:rPr lang="en-US" dirty="0"/>
              <a:t>Gray box testing is a combination of white box and Black box testing. It can be performed by a person who knew both coding and testing. And if the single person performs white box, as well as black-box testing for the application, is known as Gray box testing.</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6705600" cy="2308324"/>
          </a:xfrm>
          <a:prstGeom prst="rect">
            <a:avLst/>
          </a:prstGeom>
        </p:spPr>
        <p:txBody>
          <a:bodyPr wrap="square">
            <a:spAutoFit/>
          </a:bodyPr>
          <a:lstStyle/>
          <a:p>
            <a:r>
              <a:rPr lang="en-US" b="1" dirty="0"/>
              <a:t>The white box testing contains various tests, which are as follows:</a:t>
            </a:r>
          </a:p>
          <a:p>
            <a:r>
              <a:rPr lang="en-US" dirty="0"/>
              <a:t>1.Path testing</a:t>
            </a:r>
          </a:p>
          <a:p>
            <a:r>
              <a:rPr lang="en-US" dirty="0"/>
              <a:t>2.Loop testing</a:t>
            </a:r>
          </a:p>
          <a:p>
            <a:r>
              <a:rPr lang="en-US" dirty="0"/>
              <a:t>3.Condition testing</a:t>
            </a:r>
          </a:p>
          <a:p>
            <a:r>
              <a:rPr lang="en-US" dirty="0"/>
              <a:t>4.Testing based on the memory perspective</a:t>
            </a:r>
          </a:p>
          <a:p>
            <a:r>
              <a:rPr lang="en-US" dirty="0"/>
              <a:t>5.Test performance of the program</a:t>
            </a:r>
          </a:p>
          <a:p>
            <a:endParaRPr lang="en-IN"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304800" y="381000"/>
            <a:ext cx="8458200" cy="5127355"/>
          </a:xfrm>
          <a:prstGeom prst="rect">
            <a:avLst/>
          </a:prstGeom>
          <a:solidFill>
            <a:srgbClr val="FFFFFF"/>
          </a:solidFill>
          <a:ln w="9525">
            <a:noFill/>
            <a:miter lim="800000"/>
            <a:headEnd/>
            <a:tailEnd/>
          </a:ln>
          <a:effectLst/>
        </p:spPr>
        <p:txBody>
          <a:bodyPr vert="horz" wrap="square" lIns="91440" tIns="33327"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dirty="0">
                <a:solidFill>
                  <a:srgbClr val="610B38"/>
                </a:solidFill>
                <a:latin typeface="erdana"/>
                <a:cs typeface="Arial" pitchFamily="34" charset="0"/>
              </a:rPr>
              <a:t>			</a:t>
            </a:r>
            <a:r>
              <a:rPr kumimoji="0" lang="en-US" sz="2000" b="0" i="0" u="none" strike="noStrike" cap="none" normalizeH="0" baseline="0" dirty="0">
                <a:ln>
                  <a:noFill/>
                </a:ln>
                <a:solidFill>
                  <a:srgbClr val="610B38"/>
                </a:solidFill>
                <a:effectLst/>
                <a:latin typeface="erdana"/>
                <a:cs typeface="Arial" pitchFamily="34" charset="0"/>
              </a:rPr>
              <a:t>Black Box </a:t>
            </a:r>
            <a:r>
              <a:rPr lang="en-US" sz="2000" dirty="0">
                <a:solidFill>
                  <a:srgbClr val="610B38"/>
                </a:solidFill>
                <a:latin typeface="erdana"/>
                <a:cs typeface="Arial" pitchFamily="34" charset="0"/>
              </a:rPr>
              <a:t>T</a:t>
            </a:r>
            <a:r>
              <a:rPr kumimoji="0" lang="en-US" sz="2000" b="0" i="0" u="none" strike="noStrike" cap="none" normalizeH="0" baseline="0" dirty="0">
                <a:ln>
                  <a:noFill/>
                </a:ln>
                <a:solidFill>
                  <a:srgbClr val="610B38"/>
                </a:solidFill>
                <a:effectLst/>
                <a:latin typeface="erdana"/>
                <a:cs typeface="Arial" pitchFamily="34" charset="0"/>
              </a:rPr>
              <a:t>esting</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610B38"/>
              </a:solidFill>
              <a:effectLst/>
              <a:latin typeface="erdana"/>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a:ln>
                  <a:noFill/>
                </a:ln>
                <a:solidFill>
                  <a:srgbClr val="000000"/>
                </a:solidFill>
                <a:effectLst/>
                <a:latin typeface="Verdana" pitchFamily="34" charset="0"/>
                <a:cs typeface="Arial" pitchFamily="34" charset="0"/>
              </a:rPr>
              <a:t>Black box testing is a technique of software testing which examines the functionality of software without peering into its internal structure or coding. The primary source of black box testing is a specification of requirements that is stated by the customer.</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a:ln>
                  <a:noFill/>
                </a:ln>
                <a:solidFill>
                  <a:srgbClr val="000000"/>
                </a:solidFill>
                <a:effectLst/>
                <a:latin typeface="Verdana" pitchFamily="34" charset="0"/>
                <a:cs typeface="Arial" pitchFamily="34" charset="0"/>
              </a:rPr>
              <a:t>In this method, tester selects a function and gives input value to examine its functionality, and checks whether the function is giving expected output or not.</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a:ln>
                  <a:noFill/>
                </a:ln>
                <a:solidFill>
                  <a:srgbClr val="000000"/>
                </a:solidFill>
                <a:effectLst/>
                <a:latin typeface="Verdana" pitchFamily="34" charset="0"/>
                <a:cs typeface="Arial" pitchFamily="34" charset="0"/>
              </a:rPr>
              <a:t>If the function produces correct output, then it is passed in testing, otherwise failed. The test team reports the result to the development team and then tests the next function.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b="0" i="0" u="none" strike="noStrike" cap="none" normalizeH="0" baseline="0" dirty="0">
              <a:ln>
                <a:noFill/>
              </a:ln>
              <a:solidFill>
                <a:srgbClr val="000000"/>
              </a:solidFill>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0" i="0" u="none" strike="noStrike" cap="none" normalizeH="0" baseline="0" dirty="0">
                <a:ln>
                  <a:noFill/>
                </a:ln>
                <a:solidFill>
                  <a:srgbClr val="000000"/>
                </a:solidFill>
                <a:effectLst/>
                <a:latin typeface="Verdana" pitchFamily="34" charset="0"/>
                <a:cs typeface="Arial" pitchFamily="34" charset="0"/>
              </a:rPr>
              <a:t>After completing testing of all functions if there are severe problems, then it is given back to the development team for correction.</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cs typeface="Arial" pitchFamily="34" charset="0"/>
              </a:rPr>
              <a:t>   </a:t>
            </a:r>
          </a:p>
        </p:txBody>
      </p:sp>
      <p:pic>
        <p:nvPicPr>
          <p:cNvPr id="2050" name="Picture 2" descr="Black box testing"/>
          <p:cNvPicPr>
            <a:picLocks noChangeAspect="1" noChangeArrowheads="1"/>
          </p:cNvPicPr>
          <p:nvPr/>
        </p:nvPicPr>
        <p:blipFill>
          <a:blip r:embed="rId2"/>
          <a:srcRect/>
          <a:stretch>
            <a:fillRect/>
          </a:stretch>
        </p:blipFill>
        <p:spPr bwMode="auto">
          <a:xfrm>
            <a:off x="2362200" y="5334000"/>
            <a:ext cx="3143250" cy="1228725"/>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229600" cy="4801314"/>
          </a:xfrm>
          <a:prstGeom prst="rect">
            <a:avLst/>
          </a:prstGeom>
        </p:spPr>
        <p:txBody>
          <a:bodyPr wrap="square">
            <a:spAutoFit/>
          </a:bodyPr>
          <a:lstStyle/>
          <a:p>
            <a:r>
              <a:rPr lang="en-US" b="1" dirty="0"/>
              <a:t>Generic steps of black box testing</a:t>
            </a:r>
          </a:p>
          <a:p>
            <a:endParaRPr lang="en-US" b="1" dirty="0"/>
          </a:p>
          <a:p>
            <a:pPr>
              <a:buFont typeface="Wingdings" pitchFamily="2" charset="2"/>
              <a:buChar char="v"/>
            </a:pPr>
            <a:r>
              <a:rPr lang="en-US" dirty="0"/>
              <a:t>The black box test is based on the specification of requirements, so it is examined in the beginning.</a:t>
            </a:r>
          </a:p>
          <a:p>
            <a:pPr>
              <a:buFont typeface="Wingdings" pitchFamily="2" charset="2"/>
              <a:buChar char="v"/>
            </a:pPr>
            <a:endParaRPr lang="en-US" dirty="0"/>
          </a:p>
          <a:p>
            <a:pPr>
              <a:buFont typeface="Wingdings" pitchFamily="2" charset="2"/>
              <a:buChar char="v"/>
            </a:pPr>
            <a:r>
              <a:rPr lang="en-US" dirty="0"/>
              <a:t>In the second step, the tester creates a positive test scenario and an adverse test scenario by selecting valid and invalid input values to check that the software is processing them correctly or incorrectly.</a:t>
            </a:r>
          </a:p>
          <a:p>
            <a:pPr>
              <a:buFont typeface="Wingdings" pitchFamily="2" charset="2"/>
              <a:buChar char="v"/>
            </a:pPr>
            <a:endParaRPr lang="en-US" dirty="0"/>
          </a:p>
          <a:p>
            <a:pPr>
              <a:buFont typeface="Wingdings" pitchFamily="2" charset="2"/>
              <a:buChar char="v"/>
            </a:pPr>
            <a:r>
              <a:rPr lang="en-US" dirty="0"/>
              <a:t>In the third step, the tester develops various test cases such as decision table, all pairs test, equivalent division, error estimation, cause-effect graph, etc.</a:t>
            </a:r>
          </a:p>
          <a:p>
            <a:pPr>
              <a:buFont typeface="Wingdings" pitchFamily="2" charset="2"/>
              <a:buChar char="v"/>
            </a:pPr>
            <a:endParaRPr lang="en-US" dirty="0"/>
          </a:p>
          <a:p>
            <a:pPr>
              <a:buFont typeface="Wingdings" pitchFamily="2" charset="2"/>
              <a:buChar char="v"/>
            </a:pPr>
            <a:r>
              <a:rPr lang="en-US" dirty="0"/>
              <a:t>The fourth phase includes the execution of all test cases.</a:t>
            </a:r>
          </a:p>
          <a:p>
            <a:pPr>
              <a:buFont typeface="Wingdings" pitchFamily="2" charset="2"/>
              <a:buChar char="v"/>
            </a:pPr>
            <a:endParaRPr lang="en-US" dirty="0"/>
          </a:p>
          <a:p>
            <a:pPr>
              <a:buFont typeface="Wingdings" pitchFamily="2" charset="2"/>
              <a:buChar char="v"/>
            </a:pPr>
            <a:r>
              <a:rPr lang="en-US" dirty="0"/>
              <a:t>In the fifth step, the tester compares the expected output against the actual output.</a:t>
            </a:r>
          </a:p>
          <a:p>
            <a:pPr>
              <a:buFont typeface="Wingdings" pitchFamily="2" charset="2"/>
              <a:buChar char="v"/>
            </a:pPr>
            <a:r>
              <a:rPr lang="en-US" dirty="0"/>
              <a:t>In the sixth and final step, if there is any flaw in the software, then it is cured and tested again.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ChangeArrowheads="1"/>
          </p:cNvSpPr>
          <p:nvPr/>
        </p:nvSpPr>
        <p:spPr bwMode="auto">
          <a:xfrm>
            <a:off x="228600" y="304800"/>
            <a:ext cx="8610600" cy="6247864"/>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b="1" i="0" strike="noStrike" cap="none" normalizeH="0" baseline="0" dirty="0">
                <a:ln>
                  <a:noFill/>
                </a:ln>
                <a:solidFill>
                  <a:srgbClr val="FF6600"/>
                </a:solidFill>
                <a:effectLst/>
                <a:latin typeface="Averta"/>
                <a:cs typeface="Arial" pitchFamily="34" charset="0"/>
              </a:rPr>
              <a:t>		Techniques of Black Box Testing</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verta"/>
                <a:cs typeface="Arial" pitchFamily="34" charset="0"/>
              </a:rPr>
              <a:t>The following are the techniques employed while using Black box testing for a software application.</a:t>
            </a:r>
          </a:p>
          <a:p>
            <a:pPr marL="0" marR="0" lvl="0" indent="0" algn="just" defTabSz="914400" rtl="0" eaLnBrk="0" fontAlgn="base" latinLnBrk="0" hangingPunct="0">
              <a:lnSpc>
                <a:spcPct val="100000"/>
              </a:lnSpc>
              <a:spcBef>
                <a:spcPct val="0"/>
              </a:spcBef>
              <a:spcAft>
                <a:spcPct val="0"/>
              </a:spcAft>
              <a:buClrTx/>
              <a:buSzTx/>
              <a:buFontTx/>
              <a:buNone/>
              <a:tabLst/>
            </a:pPr>
            <a:endParaRPr lang="en-IN" sz="1300" dirty="0">
              <a:solidFill>
                <a:srgbClr val="000000"/>
              </a:solidFill>
              <a:latin typeface="Avert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FF6600"/>
                </a:solidFill>
                <a:effectLst/>
                <a:latin typeface="Averta"/>
                <a:cs typeface="Arial" pitchFamily="34" charset="0"/>
              </a:rPr>
              <a:t>1.BVA or Boundary Value Analysis</a:t>
            </a:r>
            <a:r>
              <a:rPr kumimoji="0" lang="en-US" b="0" i="0" u="none" strike="noStrike" cap="none" normalizeH="0" baseline="0" dirty="0">
                <a:ln>
                  <a:noFill/>
                </a:ln>
                <a:solidFill>
                  <a:srgbClr val="FF6600"/>
                </a:solidFill>
                <a:effectLst/>
                <a:latin typeface="Averta"/>
                <a:cs typeface="Arial" pitchFamily="34" charset="0"/>
              </a:rPr>
              <a:t>:</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Averta"/>
                <a:cs typeface="Arial" pitchFamily="34" charset="0"/>
              </a:rPr>
              <a:t>  </a:t>
            </a:r>
            <a:r>
              <a:rPr kumimoji="0" lang="en-US" sz="14100" b="0" i="0" u="none" strike="noStrike" cap="none" normalizeH="0" baseline="0" dirty="0">
                <a:ln>
                  <a:noFill/>
                </a:ln>
                <a:solidFill>
                  <a:srgbClr val="000000"/>
                </a:solidFill>
                <a:effectLst/>
                <a:latin typeface="Averta"/>
                <a:cs typeface="Arial" pitchFamily="34" charset="0"/>
              </a:rPr>
              <a:t> </a:t>
            </a:r>
            <a:r>
              <a:rPr kumimoji="0" lang="en-US" sz="1300" b="0" i="0" u="none" strike="noStrike" cap="none" normalizeH="0" baseline="0" dirty="0">
                <a:ln>
                  <a:noFill/>
                </a:ln>
                <a:solidFill>
                  <a:srgbClr val="000000"/>
                </a:solidFill>
                <a:effectLst/>
                <a:latin typeface="Averta"/>
                <a:cs typeface="Arial" pitchFamily="34" charset="0"/>
              </a:rPr>
              <a:t>                                                                                                                     </a:t>
            </a:r>
            <a:endParaRPr kumimoji="0" lang="en-US" sz="9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a:ln>
                <a:noFill/>
              </a:ln>
              <a:solidFill>
                <a:srgbClr val="000000"/>
              </a:solidFill>
              <a:effectLst/>
              <a:latin typeface="Avert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sz="1300" dirty="0">
              <a:solidFill>
                <a:srgbClr val="000000"/>
              </a:solidFill>
              <a:latin typeface="Avert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a:ln>
                <a:noFill/>
              </a:ln>
              <a:solidFill>
                <a:srgbClr val="000000"/>
              </a:solidFill>
              <a:effectLst/>
              <a:latin typeface="Avert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a:ln>
                <a:noFill/>
              </a:ln>
              <a:solidFill>
                <a:srgbClr val="000000"/>
              </a:solidFill>
              <a:effectLst/>
              <a:latin typeface="Avert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rgbClr val="000000"/>
                </a:solidFill>
                <a:effectLst/>
                <a:latin typeface="Averta"/>
                <a:cs typeface="Arial" pitchFamily="34" charset="0"/>
              </a:rPr>
              <a:t>It is one among the useful and critical Black box testing technique that helps in equivalence partitioning. BVA helps in testing any software having a boundary or extreme values.</a:t>
            </a: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rgbClr val="000000"/>
                </a:solidFill>
                <a:effectLst/>
                <a:latin typeface="Averta"/>
                <a:cs typeface="Arial" pitchFamily="34" charset="0"/>
              </a:rPr>
              <a:t>This technique is capable of identifying the flaws of the limits of the input values rather than focusing on the range of input value. </a:t>
            </a:r>
          </a:p>
          <a:p>
            <a:pPr marL="0" marR="0" lvl="0" indent="0" algn="just" defTabSz="914400" rtl="0" eaLnBrk="0" fontAlgn="base" latinLnBrk="0" hangingPunct="0">
              <a:lnSpc>
                <a:spcPct val="100000"/>
              </a:lnSpc>
              <a:spcBef>
                <a:spcPct val="0"/>
              </a:spcBef>
              <a:spcAft>
                <a:spcPct val="0"/>
              </a:spcAft>
              <a:buClrTx/>
              <a:buSzTx/>
              <a:tabLst/>
            </a:pPr>
            <a:endParaRPr kumimoji="0" lang="en-US" sz="1600" b="0" i="0" u="none" strike="noStrike" cap="none" normalizeH="0" baseline="0" dirty="0">
              <a:ln>
                <a:noFill/>
              </a:ln>
              <a:solidFill>
                <a:srgbClr val="000000"/>
              </a:solidFill>
              <a:effectLst/>
              <a:latin typeface="Averta"/>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sz="1600" b="0" i="0" u="none" strike="noStrike" cap="none" normalizeH="0" baseline="0" dirty="0">
                <a:ln>
                  <a:noFill/>
                </a:ln>
                <a:solidFill>
                  <a:srgbClr val="F74E03"/>
                </a:solidFill>
                <a:effectLst/>
                <a:latin typeface="Averta"/>
                <a:cs typeface="Arial" pitchFamily="34" charset="0"/>
              </a:rPr>
              <a:t>Boundary Value Analysis</a:t>
            </a:r>
            <a:r>
              <a:rPr kumimoji="0" lang="en-US" sz="1600" b="0" i="0" u="none" strike="noStrike" cap="none" normalizeH="0" baseline="0" dirty="0">
                <a:ln>
                  <a:noFill/>
                </a:ln>
                <a:solidFill>
                  <a:srgbClr val="000000"/>
                </a:solidFill>
                <a:effectLst/>
                <a:latin typeface="Averta"/>
                <a:cs typeface="Arial" pitchFamily="34" charset="0"/>
              </a:rPr>
              <a:t> also deals with edge or extreme output values.</a:t>
            </a:r>
          </a:p>
        </p:txBody>
      </p:sp>
      <p:pic>
        <p:nvPicPr>
          <p:cNvPr id="38914" name="Picture 2" descr="https://www.testbytes.net/wp-content/uploads/2018/05/Boundary-Value-Analysis.png"/>
          <p:cNvPicPr>
            <a:picLocks noChangeAspect="1" noChangeArrowheads="1"/>
          </p:cNvPicPr>
          <p:nvPr/>
        </p:nvPicPr>
        <p:blipFill>
          <a:blip r:embed="rId2"/>
          <a:srcRect/>
          <a:stretch>
            <a:fillRect/>
          </a:stretch>
        </p:blipFill>
        <p:spPr bwMode="auto">
          <a:xfrm>
            <a:off x="1752600" y="2057400"/>
            <a:ext cx="5476875" cy="2238375"/>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0" y="0"/>
            <a:ext cx="9144000" cy="200055"/>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a:ln>
                  <a:noFill/>
                </a:ln>
                <a:solidFill>
                  <a:srgbClr val="000000"/>
                </a:solidFill>
                <a:effectLst/>
                <a:latin typeface="Averta"/>
                <a:cs typeface="Arial" pitchFamily="34" charset="0"/>
              </a:rPr>
              <a:t>            </a:t>
            </a:r>
          </a:p>
        </p:txBody>
      </p:sp>
      <p:sp>
        <p:nvSpPr>
          <p:cNvPr id="4" name="Rectangle 3"/>
          <p:cNvSpPr/>
          <p:nvPr/>
        </p:nvSpPr>
        <p:spPr>
          <a:xfrm>
            <a:off x="228600" y="228600"/>
            <a:ext cx="8534401" cy="3477875"/>
          </a:xfrm>
          <a:prstGeom prst="rect">
            <a:avLst/>
          </a:prstGeom>
        </p:spPr>
        <p:txBody>
          <a:bodyPr wrap="square">
            <a:spAutoFit/>
          </a:bodyPr>
          <a:lstStyle/>
          <a:p>
            <a:r>
              <a:rPr lang="en-US" sz="2000" b="1" dirty="0">
                <a:solidFill>
                  <a:srgbClr val="FF0000"/>
                </a:solidFill>
              </a:rPr>
              <a:t>Equivalence Class Partitioning</a:t>
            </a:r>
            <a:r>
              <a:rPr lang="en-US" sz="2000" dirty="0">
                <a:solidFill>
                  <a:srgbClr val="FF0000"/>
                </a:solidFill>
              </a:rPr>
              <a:t>:</a:t>
            </a:r>
          </a:p>
          <a:p>
            <a:endParaRPr lang="en-US" sz="2000" dirty="0">
              <a:solidFill>
                <a:srgbClr val="FF0000"/>
              </a:solidFill>
            </a:endParaRPr>
          </a:p>
          <a:p>
            <a:pPr>
              <a:buFont typeface="Wingdings" pitchFamily="2" charset="2"/>
              <a:buChar char="Ø"/>
            </a:pPr>
            <a:r>
              <a:rPr lang="en-US" dirty="0"/>
              <a:t>This technique of Black box testing is widely used to write test cases. It can be useful in reducing a broad set of possible inputs to smaller but effective ones.</a:t>
            </a:r>
          </a:p>
          <a:p>
            <a:endParaRPr lang="en-US" dirty="0"/>
          </a:p>
          <a:p>
            <a:pPr>
              <a:buFont typeface="Wingdings" pitchFamily="2" charset="2"/>
              <a:buChar char="Ø"/>
            </a:pPr>
            <a:r>
              <a:rPr lang="en-US" dirty="0"/>
              <a:t>It is performed through the division of inputs as classes, and each class is given a value.</a:t>
            </a:r>
          </a:p>
          <a:p>
            <a:endParaRPr lang="en-US" dirty="0"/>
          </a:p>
          <a:p>
            <a:pPr>
              <a:buFont typeface="Wingdings" pitchFamily="2" charset="2"/>
              <a:buChar char="Ø"/>
            </a:pPr>
            <a:r>
              <a:rPr lang="en-US" dirty="0"/>
              <a:t>It is applied when the need for exhaustive testing arises and for resisting the redundancy of inputs.</a:t>
            </a:r>
          </a:p>
          <a:p>
            <a:endParaRPr lang="en-IN" dirty="0"/>
          </a:p>
          <a:p>
            <a:endParaRPr lang="en-US" dirty="0"/>
          </a:p>
          <a:p>
            <a:endParaRPr lang="en-US" dirty="0"/>
          </a:p>
        </p:txBody>
      </p:sp>
      <p:pic>
        <p:nvPicPr>
          <p:cNvPr id="37892" name="Picture 4" descr="Equivalence Class Partitioning"/>
          <p:cNvPicPr>
            <a:picLocks noChangeAspect="1" noChangeArrowheads="1"/>
          </p:cNvPicPr>
          <p:nvPr/>
        </p:nvPicPr>
        <p:blipFill>
          <a:blip r:embed="rId2"/>
          <a:srcRect/>
          <a:stretch>
            <a:fillRect/>
          </a:stretch>
        </p:blipFill>
        <p:spPr bwMode="auto">
          <a:xfrm>
            <a:off x="1905000" y="2895600"/>
            <a:ext cx="4495800" cy="35814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382000" cy="3139321"/>
          </a:xfrm>
          <a:prstGeom prst="rect">
            <a:avLst/>
          </a:prstGeom>
        </p:spPr>
        <p:txBody>
          <a:bodyPr wrap="square">
            <a:spAutoFit/>
          </a:bodyPr>
          <a:lstStyle/>
          <a:p>
            <a:r>
              <a:rPr lang="en-US" b="1" dirty="0">
                <a:solidFill>
                  <a:srgbClr val="FF0000"/>
                </a:solidFill>
              </a:rPr>
              <a:t>State Transition Testing</a:t>
            </a:r>
            <a:endParaRPr lang="en-US" dirty="0">
              <a:solidFill>
                <a:srgbClr val="FF0000"/>
              </a:solidFill>
            </a:endParaRPr>
          </a:p>
          <a:p>
            <a:pPr>
              <a:buFont typeface="Wingdings" pitchFamily="2" charset="2"/>
              <a:buChar char="Ø"/>
            </a:pPr>
            <a:r>
              <a:rPr lang="en-US" dirty="0"/>
              <a:t>This technique usually considers the state, outputs, and inputs of a system during a specific period.</a:t>
            </a:r>
          </a:p>
          <a:p>
            <a:pPr>
              <a:buFont typeface="Wingdings" pitchFamily="2" charset="2"/>
              <a:buChar char="Ø"/>
            </a:pPr>
            <a:r>
              <a:rPr lang="en-US" dirty="0"/>
              <a:t>Based on the type of software that is tested, it checks for the behavioral changes of a system in a particular state or another state while maintaining the same inputs.</a:t>
            </a:r>
          </a:p>
          <a:p>
            <a:pPr>
              <a:buFont typeface="Wingdings" pitchFamily="2" charset="2"/>
              <a:buChar char="Ø"/>
            </a:pPr>
            <a:r>
              <a:rPr lang="en-US" dirty="0"/>
              <a:t>The test cases for this technique are created by checking the sequence of transitions and state or events among the inputs.</a:t>
            </a:r>
          </a:p>
          <a:p>
            <a:pPr>
              <a:buFont typeface="Wingdings" pitchFamily="2" charset="2"/>
              <a:buChar char="Ø"/>
            </a:pPr>
            <a:r>
              <a:rPr lang="en-US" dirty="0"/>
              <a:t>The whole set of test cases will have the traversal of the expected output values and all states.</a:t>
            </a:r>
          </a:p>
          <a:p>
            <a:endParaRPr lang="en-IN" dirty="0"/>
          </a:p>
          <a:p>
            <a:endParaRPr lang="en-US" dirty="0"/>
          </a:p>
        </p:txBody>
      </p:sp>
      <p:pic>
        <p:nvPicPr>
          <p:cNvPr id="36866" name="Picture 2" descr="https://www.testbytes.net/wp-content/uploads/2018/05/State-Transition-Testing.png"/>
          <p:cNvPicPr>
            <a:picLocks noChangeAspect="1" noChangeArrowheads="1"/>
          </p:cNvPicPr>
          <p:nvPr/>
        </p:nvPicPr>
        <p:blipFill>
          <a:blip r:embed="rId2"/>
          <a:srcRect/>
          <a:stretch>
            <a:fillRect/>
          </a:stretch>
        </p:blipFill>
        <p:spPr bwMode="auto">
          <a:xfrm>
            <a:off x="1905000" y="3505200"/>
            <a:ext cx="4762500" cy="3171826"/>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3139321"/>
          </a:xfrm>
          <a:prstGeom prst="rect">
            <a:avLst/>
          </a:prstGeom>
        </p:spPr>
        <p:txBody>
          <a:bodyPr wrap="square">
            <a:spAutoFit/>
          </a:bodyPr>
          <a:lstStyle/>
          <a:p>
            <a:r>
              <a:rPr lang="en-US" b="1" dirty="0">
                <a:solidFill>
                  <a:srgbClr val="FF0000"/>
                </a:solidFill>
              </a:rPr>
              <a:t>Decision Table Testing</a:t>
            </a:r>
            <a:r>
              <a:rPr lang="en-US" dirty="0">
                <a:solidFill>
                  <a:srgbClr val="FF0000"/>
                </a:solidFill>
              </a:rPr>
              <a:t>:</a:t>
            </a:r>
          </a:p>
          <a:p>
            <a:pPr>
              <a:buFont typeface="Wingdings" pitchFamily="2" charset="2"/>
              <a:buChar char="Ø"/>
            </a:pPr>
            <a:r>
              <a:rPr lang="en-US" dirty="0"/>
              <a:t>In some instances, the inputs combinations can become very complicated for tracking several possibilities.</a:t>
            </a:r>
          </a:p>
          <a:p>
            <a:pPr>
              <a:buFont typeface="Wingdings" pitchFamily="2" charset="2"/>
              <a:buChar char="Ø"/>
            </a:pPr>
            <a:endParaRPr lang="en-US" dirty="0"/>
          </a:p>
          <a:p>
            <a:pPr>
              <a:buFont typeface="Wingdings" pitchFamily="2" charset="2"/>
              <a:buChar char="Ø"/>
            </a:pPr>
            <a:r>
              <a:rPr lang="en-US" dirty="0"/>
              <a:t>Such complex situations rely on decision tables, as it offers the testers an organized view about the inputs combination and the expected output.</a:t>
            </a:r>
          </a:p>
          <a:p>
            <a:pPr>
              <a:buFont typeface="Wingdings" pitchFamily="2" charset="2"/>
              <a:buChar char="Ø"/>
            </a:pPr>
            <a:endParaRPr lang="en-US" dirty="0"/>
          </a:p>
          <a:p>
            <a:pPr>
              <a:buFont typeface="Wingdings" pitchFamily="2" charset="2"/>
              <a:buChar char="Ø"/>
            </a:pPr>
            <a:r>
              <a:rPr lang="en-US" dirty="0"/>
              <a:t>This technique is identical to the graph-based testing technique; the major difference is using tables instead of diagrams or graphs.</a:t>
            </a:r>
          </a:p>
          <a:p>
            <a:endParaRPr lang="en-IN" dirty="0"/>
          </a:p>
          <a:p>
            <a:endParaRPr lang="en-US" dirty="0"/>
          </a:p>
        </p:txBody>
      </p:sp>
      <p:pic>
        <p:nvPicPr>
          <p:cNvPr id="41986" name="Picture 2" descr="https://www.testbytes.net/wp-content/uploads/2018/05/Decision-Table-Testing.png"/>
          <p:cNvPicPr>
            <a:picLocks noChangeAspect="1" noChangeArrowheads="1"/>
          </p:cNvPicPr>
          <p:nvPr/>
        </p:nvPicPr>
        <p:blipFill>
          <a:blip r:embed="rId2"/>
          <a:srcRect/>
          <a:stretch>
            <a:fillRect/>
          </a:stretch>
        </p:blipFill>
        <p:spPr bwMode="auto">
          <a:xfrm>
            <a:off x="1371600" y="2895600"/>
            <a:ext cx="5514975" cy="2209801"/>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228600"/>
            <a:ext cx="8229600" cy="2893100"/>
          </a:xfrm>
          <a:prstGeom prst="rect">
            <a:avLst/>
          </a:prstGeom>
        </p:spPr>
        <p:txBody>
          <a:bodyPr wrap="square">
            <a:spAutoFit/>
          </a:bodyPr>
          <a:lstStyle/>
          <a:p>
            <a:r>
              <a:rPr lang="en-US" sz="2000" b="1" dirty="0">
                <a:solidFill>
                  <a:srgbClr val="FF0000"/>
                </a:solidFill>
              </a:rPr>
              <a:t>Graph-Based Testing</a:t>
            </a:r>
            <a:r>
              <a:rPr lang="en-US" sz="2000" dirty="0">
                <a:solidFill>
                  <a:srgbClr val="FF0000"/>
                </a:solidFill>
              </a:rPr>
              <a:t>:</a:t>
            </a:r>
          </a:p>
          <a:p>
            <a:pPr>
              <a:buFont typeface="Wingdings" pitchFamily="2" charset="2"/>
              <a:buChar char="Ø"/>
            </a:pPr>
            <a:r>
              <a:rPr lang="en-US" dirty="0"/>
              <a:t>This technique of Black box testing involves a graph drawing that depicts the link between the causes (inputs) and the effects (output), which trigger the effects.</a:t>
            </a:r>
          </a:p>
          <a:p>
            <a:pPr>
              <a:buFont typeface="Wingdings" pitchFamily="2" charset="2"/>
              <a:buChar char="Ø"/>
            </a:pPr>
            <a:endParaRPr lang="en-US" dirty="0"/>
          </a:p>
          <a:p>
            <a:pPr>
              <a:buFont typeface="Wingdings" pitchFamily="2" charset="2"/>
              <a:buChar char="Ø"/>
            </a:pPr>
            <a:r>
              <a:rPr lang="en-US" dirty="0"/>
              <a:t>This testing utilizes different combinations of output and inputs.</a:t>
            </a:r>
          </a:p>
          <a:p>
            <a:pPr>
              <a:buFont typeface="Wingdings" pitchFamily="2" charset="2"/>
              <a:buChar char="Ø"/>
            </a:pPr>
            <a:endParaRPr lang="en-US" dirty="0"/>
          </a:p>
          <a:p>
            <a:pPr>
              <a:buFont typeface="Wingdings" pitchFamily="2" charset="2"/>
              <a:buChar char="Ø"/>
            </a:pPr>
            <a:r>
              <a:rPr lang="en-US" dirty="0"/>
              <a:t> It is a helpful technique to understand the software’s functional performance, as it visualizes the flow of inputs and outputs in a lively fashion.</a:t>
            </a:r>
          </a:p>
          <a:p>
            <a:pPr>
              <a:buFont typeface="Wingdings" pitchFamily="2" charset="2"/>
              <a:buChar char="Ø"/>
            </a:pPr>
            <a:endParaRPr lang="en-IN" dirty="0"/>
          </a:p>
          <a:p>
            <a:endParaRPr lang="en-US" dirty="0"/>
          </a:p>
        </p:txBody>
      </p:sp>
      <p:pic>
        <p:nvPicPr>
          <p:cNvPr id="40964" name="Picture 4" descr="https://www.testbytes.net/wp-content/uploads/2018/05/Graph-Based-Testing.jpg"/>
          <p:cNvPicPr>
            <a:picLocks noChangeAspect="1" noChangeArrowheads="1"/>
          </p:cNvPicPr>
          <p:nvPr/>
        </p:nvPicPr>
        <p:blipFill>
          <a:blip r:embed="rId2"/>
          <a:srcRect/>
          <a:stretch>
            <a:fillRect/>
          </a:stretch>
        </p:blipFill>
        <p:spPr bwMode="auto">
          <a:xfrm>
            <a:off x="1676400" y="3124200"/>
            <a:ext cx="5095875" cy="2971801"/>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8991600" cy="5909310"/>
          </a:xfrm>
          <a:prstGeom prst="rect">
            <a:avLst/>
          </a:prstGeom>
        </p:spPr>
        <p:txBody>
          <a:bodyPr wrap="square">
            <a:spAutoFit/>
          </a:bodyPr>
          <a:lstStyle/>
          <a:p>
            <a:r>
              <a:rPr lang="en-US" b="1" dirty="0"/>
              <a:t>1. Requirement Phase</a:t>
            </a:r>
          </a:p>
          <a:p>
            <a:r>
              <a:rPr lang="en-US" dirty="0"/>
              <a:t>This is the most crucial phase of the software development life cycle for the developing team as well as for the project manager. During this phase, the client states requirements, specifications, expectations, and any other special requirement related to the product or software. All these are gathered by the business manager or project manager or analyst of the service providing company.</a:t>
            </a:r>
          </a:p>
          <a:p>
            <a:r>
              <a:rPr lang="en-US" dirty="0"/>
              <a:t>The requirement includes how the product will be used and who will use the product to determine the load of operations. All information gathered from this phase is critical to developing the product as per the customer requirements.</a:t>
            </a:r>
          </a:p>
          <a:p>
            <a:r>
              <a:rPr lang="en-US" b="1" dirty="0"/>
              <a:t>2. Design Phase</a:t>
            </a:r>
          </a:p>
          <a:p>
            <a:r>
              <a:rPr lang="en-US" dirty="0"/>
              <a:t>The design phase includes a detailed analysis of new software according to the requirement phase. This is the high priority phase in the development life cycle of a system because the logical designing of the system is converted into physical designing. The output of the requirement phase is a collection of things that are required, and the design phase gives the way to accomplish these requirements. The decision of all required essential tools such as </a:t>
            </a:r>
            <a:r>
              <a:rPr lang="en-US" b="1" dirty="0"/>
              <a:t>programming language</a:t>
            </a:r>
            <a:r>
              <a:rPr lang="en-US" dirty="0"/>
              <a:t> like Java, .NET, PHP, a </a:t>
            </a:r>
            <a:r>
              <a:rPr lang="en-US" b="1" dirty="0"/>
              <a:t>database</a:t>
            </a:r>
            <a:r>
              <a:rPr lang="en-US" dirty="0"/>
              <a:t> like Oracle, </a:t>
            </a:r>
            <a:r>
              <a:rPr lang="en-US" dirty="0" err="1"/>
              <a:t>MySQL</a:t>
            </a:r>
            <a:r>
              <a:rPr lang="en-US" dirty="0"/>
              <a:t>, a combination of hardware and software to provide a platform on which software can run without any problem is taken in this phase.</a:t>
            </a:r>
          </a:p>
          <a:p>
            <a:r>
              <a:rPr lang="en-US" dirty="0"/>
              <a:t>There are several techniques and tools, such as data flow diagrams, flowcharts, decision tables, and decision trees, Data dictionary, and the structured dictionary are used for describing the system design.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1"/>
            <a:ext cx="8153400" cy="2308324"/>
          </a:xfrm>
          <a:prstGeom prst="rect">
            <a:avLst/>
          </a:prstGeom>
        </p:spPr>
        <p:txBody>
          <a:bodyPr wrap="square">
            <a:spAutoFit/>
          </a:bodyPr>
          <a:lstStyle/>
          <a:p>
            <a:r>
              <a:rPr lang="en-US" b="1" dirty="0">
                <a:solidFill>
                  <a:srgbClr val="FF0000"/>
                </a:solidFill>
              </a:rPr>
              <a:t>Error Guessing Technique</a:t>
            </a:r>
            <a:r>
              <a:rPr lang="en-US" dirty="0">
                <a:solidFill>
                  <a:srgbClr val="FF0000"/>
                </a:solidFill>
              </a:rPr>
              <a:t>:</a:t>
            </a:r>
          </a:p>
          <a:p>
            <a:pPr>
              <a:buFont typeface="Wingdings" pitchFamily="2" charset="2"/>
              <a:buChar char="Ø"/>
            </a:pPr>
            <a:r>
              <a:rPr lang="en-US" dirty="0"/>
              <a:t>This testing technique is capable of guessing the erroneous output and inputs to help the tester fix it easily. </a:t>
            </a:r>
          </a:p>
          <a:p>
            <a:pPr>
              <a:buFont typeface="Wingdings" pitchFamily="2" charset="2"/>
              <a:buChar char="Ø"/>
            </a:pPr>
            <a:endParaRPr lang="en-US" dirty="0"/>
          </a:p>
          <a:p>
            <a:pPr>
              <a:buFont typeface="Wingdings" pitchFamily="2" charset="2"/>
              <a:buChar char="Ø"/>
            </a:pPr>
            <a:r>
              <a:rPr lang="en-US" dirty="0"/>
              <a:t>It is solely based on judgment and perception of the earlier end user experience.</a:t>
            </a:r>
          </a:p>
          <a:p>
            <a:pPr>
              <a:buFont typeface="Wingdings" pitchFamily="2" charset="2"/>
              <a:buChar char="Ø"/>
            </a:pPr>
            <a:endParaRPr lang="en-US" dirty="0"/>
          </a:p>
          <a:p>
            <a:pPr>
              <a:buFont typeface="Wingdings" pitchFamily="2" charset="2"/>
              <a:buChar char="Ø"/>
            </a:pPr>
            <a:r>
              <a:rPr lang="en-US" dirty="0"/>
              <a:t>Apart from the above-explained popular techniques of this testing, there are few more, such as the </a:t>
            </a:r>
            <a:r>
              <a:rPr lang="en-US" dirty="0" err="1"/>
              <a:t>fuzzing</a:t>
            </a:r>
            <a:r>
              <a:rPr lang="en-US" dirty="0"/>
              <a:t> technique, all pair testing and orthogonal array testing.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descr="Functional Tes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Functional Tes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4" name="AutoShape 6" descr="Functional Testi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295" name="Picture 7" descr="C:\Users\PC\Downloads\functional-testing-intro.png"/>
          <p:cNvPicPr>
            <a:picLocks noChangeAspect="1" noChangeArrowheads="1"/>
          </p:cNvPicPr>
          <p:nvPr/>
        </p:nvPicPr>
        <p:blipFill>
          <a:blip r:embed="rId2"/>
          <a:srcRect/>
          <a:stretch>
            <a:fillRect/>
          </a:stretch>
        </p:blipFill>
        <p:spPr bwMode="auto">
          <a:xfrm>
            <a:off x="1219200" y="2895600"/>
            <a:ext cx="6248400" cy="3426130"/>
          </a:xfrm>
          <a:prstGeom prst="rect">
            <a:avLst/>
          </a:prstGeom>
          <a:noFill/>
        </p:spPr>
      </p:pic>
      <p:sp>
        <p:nvSpPr>
          <p:cNvPr id="6" name="TextBox 5"/>
          <p:cNvSpPr txBox="1"/>
          <p:nvPr/>
        </p:nvSpPr>
        <p:spPr>
          <a:xfrm>
            <a:off x="304800" y="457200"/>
            <a:ext cx="8534400" cy="2554545"/>
          </a:xfrm>
          <a:prstGeom prst="rect">
            <a:avLst/>
          </a:prstGeom>
          <a:noFill/>
        </p:spPr>
        <p:txBody>
          <a:bodyPr wrap="square" rtlCol="0">
            <a:spAutoFit/>
          </a:bodyPr>
          <a:lstStyle/>
          <a:p>
            <a:r>
              <a:rPr lang="en-US" sz="3200" b="1" dirty="0"/>
              <a:t>		Types of </a:t>
            </a:r>
            <a:r>
              <a:rPr lang="en-US" sz="3200" b="1" dirty="0" err="1"/>
              <a:t>BlackBox</a:t>
            </a:r>
            <a:r>
              <a:rPr lang="en-US" sz="3200" b="1" dirty="0"/>
              <a:t> Testing </a:t>
            </a:r>
          </a:p>
          <a:p>
            <a:r>
              <a:rPr lang="en-US" sz="3200" dirty="0"/>
              <a:t>Software testing is a technique to check whether the actual result matches the expected result and to ensure that the software has not any defect or bug.</a:t>
            </a:r>
            <a:endParaRPr lang="en-US" sz="3200"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228600"/>
            <a:ext cx="8534400" cy="5693866"/>
          </a:xfrm>
          <a:prstGeom prst="rect">
            <a:avLst/>
          </a:prstGeom>
        </p:spPr>
        <p:txBody>
          <a:bodyPr wrap="square">
            <a:spAutoFit/>
          </a:bodyPr>
          <a:lstStyle/>
          <a:p>
            <a:r>
              <a:rPr lang="en-US" sz="2400" b="1"/>
              <a:t>			Functional </a:t>
            </a:r>
            <a:r>
              <a:rPr lang="en-US" sz="2400" b="1" dirty="0"/>
              <a:t>Testing</a:t>
            </a:r>
          </a:p>
          <a:p>
            <a:pPr>
              <a:buFont typeface="Wingdings" pitchFamily="2" charset="2"/>
              <a:buChar char="Ø"/>
            </a:pPr>
            <a:r>
              <a:rPr lang="en-US" sz="2000" dirty="0"/>
              <a:t>It is a type of software testing which is used to verify the functionality of the software application, whether the function is working according to the requirement specification.</a:t>
            </a:r>
          </a:p>
          <a:p>
            <a:pPr>
              <a:buFont typeface="Wingdings" pitchFamily="2" charset="2"/>
              <a:buChar char="Ø"/>
            </a:pPr>
            <a:endParaRPr lang="en-US" sz="2000" dirty="0"/>
          </a:p>
          <a:p>
            <a:pPr>
              <a:buFont typeface="Wingdings" pitchFamily="2" charset="2"/>
              <a:buChar char="Ø"/>
            </a:pPr>
            <a:r>
              <a:rPr lang="en-US" sz="2000" dirty="0"/>
              <a:t>In functional testing, each function tested by giving the value, determining the output, and verifying the actual output with the expected value.</a:t>
            </a:r>
          </a:p>
          <a:p>
            <a:pPr>
              <a:buFont typeface="Wingdings" pitchFamily="2" charset="2"/>
              <a:buChar char="Ø"/>
            </a:pPr>
            <a:endParaRPr lang="en-US" sz="2000" dirty="0"/>
          </a:p>
          <a:p>
            <a:pPr>
              <a:buFont typeface="Wingdings" pitchFamily="2" charset="2"/>
              <a:buChar char="Ø"/>
            </a:pPr>
            <a:r>
              <a:rPr lang="en-US" sz="2000" dirty="0"/>
              <a:t>Functional testing performed as black-box testing which is presented to confirm that the functionality of an application or system behaves as we are expecting. </a:t>
            </a:r>
          </a:p>
          <a:p>
            <a:pPr>
              <a:buFont typeface="Wingdings" pitchFamily="2" charset="2"/>
              <a:buChar char="Ø"/>
            </a:pPr>
            <a:endParaRPr lang="en-US" sz="2000" dirty="0"/>
          </a:p>
          <a:p>
            <a:pPr>
              <a:buFont typeface="Wingdings" pitchFamily="2" charset="2"/>
              <a:buChar char="Ø"/>
            </a:pPr>
            <a:r>
              <a:rPr lang="en-US" sz="2000" dirty="0"/>
              <a:t>It is done to verify the functionality of the application.</a:t>
            </a:r>
          </a:p>
          <a:p>
            <a:endParaRPr lang="en-US" sz="2000" dirty="0"/>
          </a:p>
          <a:p>
            <a:pPr>
              <a:buFont typeface="Wingdings" pitchFamily="2" charset="2"/>
              <a:buChar char="Ø"/>
            </a:pPr>
            <a:r>
              <a:rPr lang="en-US" sz="2000" dirty="0"/>
              <a:t>Functional testing also called as black-box testing, because it focuses on application specification rather than actual code. </a:t>
            </a:r>
          </a:p>
          <a:p>
            <a:pPr>
              <a:buFont typeface="Wingdings" pitchFamily="2" charset="2"/>
              <a:buChar char="Ø"/>
            </a:pPr>
            <a:endParaRPr lang="en-US" sz="2000" dirty="0"/>
          </a:p>
          <a:p>
            <a:pPr>
              <a:buFont typeface="Wingdings" pitchFamily="2" charset="2"/>
              <a:buChar char="Ø"/>
            </a:pPr>
            <a:r>
              <a:rPr lang="en-US" sz="2000" dirty="0"/>
              <a:t>Tester has to test only the program rather than the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457201"/>
            <a:ext cx="8763000" cy="5632311"/>
          </a:xfrm>
          <a:prstGeom prst="rect">
            <a:avLst/>
          </a:prstGeom>
        </p:spPr>
        <p:txBody>
          <a:bodyPr wrap="square">
            <a:spAutoFit/>
          </a:bodyPr>
          <a:lstStyle/>
          <a:p>
            <a:r>
              <a:rPr lang="en-US" sz="2400" b="1" dirty="0"/>
              <a:t>The Process of Functional Testing</a:t>
            </a:r>
          </a:p>
          <a:p>
            <a:r>
              <a:rPr lang="en-US" dirty="0"/>
              <a:t>Testers follow the following steps in the functional testing:</a:t>
            </a:r>
          </a:p>
          <a:p>
            <a:endParaRPr lang="en-US" dirty="0"/>
          </a:p>
          <a:p>
            <a:pPr>
              <a:buFont typeface="Wingdings" pitchFamily="2" charset="2"/>
              <a:buChar char="Ø"/>
            </a:pPr>
            <a:r>
              <a:rPr lang="en-US" sz="2000" dirty="0"/>
              <a:t>Tester does verification of the requirement specification in the software application.</a:t>
            </a:r>
          </a:p>
          <a:p>
            <a:pPr>
              <a:buFont typeface="Wingdings" pitchFamily="2" charset="2"/>
              <a:buChar char="Ø"/>
            </a:pPr>
            <a:endParaRPr lang="en-US" sz="2000" dirty="0"/>
          </a:p>
          <a:p>
            <a:pPr>
              <a:buFont typeface="Wingdings" pitchFamily="2" charset="2"/>
              <a:buChar char="Ø"/>
            </a:pPr>
            <a:r>
              <a:rPr lang="en-US" sz="2000" dirty="0"/>
              <a:t>After analysis, the requirement specification tester will make a plan.</a:t>
            </a:r>
          </a:p>
          <a:p>
            <a:pPr>
              <a:buFont typeface="Wingdings" pitchFamily="2" charset="2"/>
              <a:buChar char="Ø"/>
            </a:pPr>
            <a:endParaRPr lang="en-US" sz="2000" dirty="0"/>
          </a:p>
          <a:p>
            <a:pPr>
              <a:buFont typeface="Wingdings" pitchFamily="2" charset="2"/>
              <a:buChar char="Ø"/>
            </a:pPr>
            <a:r>
              <a:rPr lang="en-US" sz="2000" dirty="0"/>
              <a:t>After planning the tests, the tester will design the test case.</a:t>
            </a:r>
          </a:p>
          <a:p>
            <a:pPr>
              <a:buFont typeface="Wingdings" pitchFamily="2" charset="2"/>
              <a:buChar char="Ø"/>
            </a:pPr>
            <a:endParaRPr lang="en-US" sz="2000" dirty="0"/>
          </a:p>
          <a:p>
            <a:pPr>
              <a:buFont typeface="Wingdings" pitchFamily="2" charset="2"/>
              <a:buChar char="Ø"/>
            </a:pPr>
            <a:r>
              <a:rPr lang="en-US" sz="2000" dirty="0"/>
              <a:t>After designing the test, case tester will make a document of the traceability matrix.</a:t>
            </a:r>
          </a:p>
          <a:p>
            <a:pPr>
              <a:buFont typeface="Wingdings" pitchFamily="2" charset="2"/>
              <a:buChar char="Ø"/>
            </a:pPr>
            <a:endParaRPr lang="en-US" sz="2000" dirty="0"/>
          </a:p>
          <a:p>
            <a:pPr>
              <a:buFont typeface="Wingdings" pitchFamily="2" charset="2"/>
              <a:buChar char="Ø"/>
            </a:pPr>
            <a:r>
              <a:rPr lang="en-US" sz="2000" dirty="0"/>
              <a:t>The tester will execute the test case design.</a:t>
            </a:r>
          </a:p>
          <a:p>
            <a:pPr>
              <a:buFont typeface="Wingdings" pitchFamily="2" charset="2"/>
              <a:buChar char="Ø"/>
            </a:pPr>
            <a:endParaRPr lang="en-US" sz="2000" dirty="0"/>
          </a:p>
          <a:p>
            <a:pPr>
              <a:buFont typeface="Wingdings" pitchFamily="2" charset="2"/>
              <a:buChar char="Ø"/>
            </a:pPr>
            <a:r>
              <a:rPr lang="en-US" sz="2000" dirty="0"/>
              <a:t>Analysis of the coverage to examine the covered testing area of the application.</a:t>
            </a:r>
          </a:p>
          <a:p>
            <a:pPr>
              <a:buFont typeface="Wingdings" pitchFamily="2" charset="2"/>
              <a:buChar char="Ø"/>
            </a:pPr>
            <a:endParaRPr lang="en-US" sz="2000" dirty="0"/>
          </a:p>
          <a:p>
            <a:pPr>
              <a:buFont typeface="Wingdings" pitchFamily="2" charset="2"/>
              <a:buChar char="Ø"/>
            </a:pPr>
            <a:r>
              <a:rPr lang="en-US" sz="2000" dirty="0"/>
              <a:t>Defect management should do to manage defect resolving.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p:cNvSpPr>
            <a:spLocks noChangeArrowheads="1"/>
          </p:cNvSpPr>
          <p:nvPr/>
        </p:nvSpPr>
        <p:spPr bwMode="auto">
          <a:xfrm>
            <a:off x="0" y="0"/>
            <a:ext cx="9144000" cy="457200"/>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610B4B"/>
                </a:solidFill>
                <a:effectLst/>
                <a:latin typeface="erdana"/>
                <a:cs typeface="Arial" pitchFamily="34" charset="0"/>
              </a:rPr>
              <a:t>Explain the complete process to perform functional testing.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a:ln>
                  <a:noFill/>
                </a:ln>
                <a:solidFill>
                  <a:srgbClr val="000000"/>
                </a:solidFill>
                <a:effectLst/>
                <a:latin typeface="Verdana" pitchFamily="34" charset="0"/>
                <a:cs typeface="Arial" pitchFamily="34" charset="0"/>
              </a:rPr>
              <a:t>There are the following steps to perform functional testing:</a:t>
            </a:r>
            <a:endParaRPr kumimoji="0" lang="en-US" sz="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a:ln>
                  <a:noFill/>
                </a:ln>
                <a:solidFill>
                  <a:srgbClr val="000000"/>
                </a:solidFill>
                <a:effectLst/>
                <a:latin typeface="Verdana" pitchFamily="34" charset="0"/>
                <a:cs typeface="Arial" pitchFamily="34" charset="0"/>
              </a:rPr>
              <a:t>There is a need to understand the software requirement.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a:ln>
                  <a:noFill/>
                </a:ln>
                <a:solidFill>
                  <a:srgbClr val="000000"/>
                </a:solidFill>
                <a:effectLst/>
                <a:latin typeface="Verdana" pitchFamily="34" charset="0"/>
                <a:cs typeface="Arial" pitchFamily="34" charset="0"/>
              </a:rPr>
              <a:t>Identify test input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a:ln>
                  <a:noFill/>
                </a:ln>
                <a:solidFill>
                  <a:srgbClr val="000000"/>
                </a:solidFill>
                <a:effectLst/>
                <a:latin typeface="Verdana" pitchFamily="34" charset="0"/>
                <a:cs typeface="Arial" pitchFamily="34" charset="0"/>
              </a:rPr>
              <a:t>Compute the expected outcome with the selected input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a:ln>
                  <a:noFill/>
                </a:ln>
                <a:solidFill>
                  <a:srgbClr val="000000"/>
                </a:solidFill>
                <a:effectLst/>
                <a:latin typeface="Verdana" pitchFamily="34" charset="0"/>
                <a:cs typeface="Arial" pitchFamily="34" charset="0"/>
              </a:rPr>
              <a:t>Execute test cases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000" b="0" i="0" u="none" strike="noStrike" cap="none" normalizeH="0" baseline="0">
                <a:ln>
                  <a:noFill/>
                </a:ln>
                <a:solidFill>
                  <a:srgbClr val="000000"/>
                </a:solidFill>
                <a:effectLst/>
                <a:latin typeface="Verdana" pitchFamily="34" charset="0"/>
                <a:cs typeface="Arial" pitchFamily="34" charset="0"/>
              </a:rPr>
              <a:t>Comparison between the actual and the computed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t>
            </a:r>
            <a:r>
              <a:rPr kumimoji="0" lang="en-US" sz="189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050" name="Picture 2" descr="Functional Testing"/>
          <p:cNvPicPr>
            <a:picLocks noChangeAspect="1" noChangeArrowheads="1"/>
          </p:cNvPicPr>
          <p:nvPr/>
        </p:nvPicPr>
        <p:blipFill>
          <a:blip r:embed="rId2"/>
          <a:srcRect/>
          <a:stretch>
            <a:fillRect/>
          </a:stretch>
        </p:blipFill>
        <p:spPr bwMode="auto">
          <a:xfrm>
            <a:off x="2819400" y="3200400"/>
            <a:ext cx="3581400" cy="3000376"/>
          </a:xfrm>
          <a:prstGeom prst="rect">
            <a:avLst/>
          </a:prstGeom>
          <a:noFill/>
        </p:spPr>
      </p:pic>
      <p:sp>
        <p:nvSpPr>
          <p:cNvPr id="4" name="Rectangle 3"/>
          <p:cNvSpPr/>
          <p:nvPr/>
        </p:nvSpPr>
        <p:spPr>
          <a:xfrm>
            <a:off x="228600" y="228600"/>
            <a:ext cx="8534400" cy="2862322"/>
          </a:xfrm>
          <a:prstGeom prst="rect">
            <a:avLst/>
          </a:prstGeom>
        </p:spPr>
        <p:txBody>
          <a:bodyPr wrap="square">
            <a:spAutoFit/>
          </a:bodyPr>
          <a:lstStyle/>
          <a:p>
            <a:r>
              <a:rPr lang="en-US" sz="2400" b="1" dirty="0"/>
              <a:t>The complete process to perform functional testing</a:t>
            </a:r>
          </a:p>
          <a:p>
            <a:r>
              <a:rPr lang="en-US" dirty="0"/>
              <a:t>There are the following steps to perform functional testing:</a:t>
            </a:r>
          </a:p>
          <a:p>
            <a:endParaRPr lang="en-US" dirty="0"/>
          </a:p>
          <a:p>
            <a:pPr>
              <a:buFont typeface="Wingdings" pitchFamily="2" charset="2"/>
              <a:buChar char="Ø"/>
            </a:pPr>
            <a:r>
              <a:rPr lang="en-US" sz="2400" dirty="0"/>
              <a:t>There is a need to understand the software requirement.</a:t>
            </a:r>
          </a:p>
          <a:p>
            <a:pPr>
              <a:buFont typeface="Wingdings" pitchFamily="2" charset="2"/>
              <a:buChar char="Ø"/>
            </a:pPr>
            <a:r>
              <a:rPr lang="en-US" sz="2400" dirty="0"/>
              <a:t>Identify test input data</a:t>
            </a:r>
          </a:p>
          <a:p>
            <a:pPr>
              <a:buFont typeface="Wingdings" pitchFamily="2" charset="2"/>
              <a:buChar char="Ø"/>
            </a:pPr>
            <a:r>
              <a:rPr lang="en-US" sz="2400" dirty="0"/>
              <a:t>Compute the expected outcome with the selected input values.</a:t>
            </a:r>
          </a:p>
          <a:p>
            <a:pPr>
              <a:buFont typeface="Wingdings" pitchFamily="2" charset="2"/>
              <a:buChar char="Ø"/>
            </a:pPr>
            <a:r>
              <a:rPr lang="en-US" sz="2400" dirty="0"/>
              <a:t>Execute test cases</a:t>
            </a:r>
          </a:p>
          <a:p>
            <a:pPr>
              <a:buFont typeface="Wingdings" pitchFamily="2" charset="2"/>
              <a:buChar char="Ø"/>
            </a:pPr>
            <a:r>
              <a:rPr lang="en-US" sz="2400" dirty="0"/>
              <a:t>Comparison between the actual and the computed result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6629400" cy="1569660"/>
          </a:xfrm>
          <a:prstGeom prst="rect">
            <a:avLst/>
          </a:prstGeom>
        </p:spPr>
        <p:txBody>
          <a:bodyPr wrap="square">
            <a:spAutoFit/>
          </a:bodyPr>
          <a:lstStyle/>
          <a:p>
            <a:r>
              <a:rPr lang="en-US" dirty="0"/>
              <a:t>			</a:t>
            </a:r>
            <a:r>
              <a:rPr lang="en-US" sz="2400" b="1" dirty="0"/>
              <a:t>Types of Functional Testing</a:t>
            </a:r>
          </a:p>
          <a:p>
            <a:r>
              <a:rPr lang="en-US" dirty="0"/>
              <a:t>The main objective of functional testing is to test the functionality of the component.</a:t>
            </a:r>
          </a:p>
          <a:p>
            <a:r>
              <a:rPr lang="en-US" dirty="0"/>
              <a:t>Functional testing is divided into multiple parts.</a:t>
            </a:r>
          </a:p>
          <a:p>
            <a:r>
              <a:rPr lang="en-US" dirty="0"/>
              <a:t>Here are the following types of functional testing.</a:t>
            </a:r>
          </a:p>
        </p:txBody>
      </p:sp>
      <p:pic>
        <p:nvPicPr>
          <p:cNvPr id="1026" name="Picture 2" descr="Functional Testing"/>
          <p:cNvPicPr>
            <a:picLocks noChangeAspect="1" noChangeArrowheads="1"/>
          </p:cNvPicPr>
          <p:nvPr/>
        </p:nvPicPr>
        <p:blipFill>
          <a:blip r:embed="rId2"/>
          <a:srcRect/>
          <a:stretch>
            <a:fillRect/>
          </a:stretch>
        </p:blipFill>
        <p:spPr bwMode="auto">
          <a:xfrm>
            <a:off x="1143000" y="2095500"/>
            <a:ext cx="5715000" cy="47625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8847"/>
            <a:ext cx="8610600" cy="6432530"/>
          </a:xfrm>
          <a:prstGeom prst="rect">
            <a:avLst/>
          </a:prstGeom>
        </p:spPr>
        <p:txBody>
          <a:bodyPr wrap="square">
            <a:spAutoFit/>
          </a:bodyPr>
          <a:lstStyle/>
          <a:p>
            <a:r>
              <a:rPr lang="en-US" sz="2400" b="1" dirty="0"/>
              <a:t>Unit Testing: </a:t>
            </a:r>
            <a:r>
              <a:rPr lang="en-US" sz="2000" b="1" dirty="0"/>
              <a:t>Unit testing</a:t>
            </a:r>
            <a:r>
              <a:rPr lang="en-US" sz="2000" dirty="0"/>
              <a:t> is a type of software testing, where the individual unit or component of the software tested. Unit testing, examine the different part of the application, by unit testing functional testing also done, because unit testing ensures each module is working correctly.</a:t>
            </a:r>
          </a:p>
          <a:p>
            <a:r>
              <a:rPr lang="en-US" sz="2000" dirty="0"/>
              <a:t>The developer does unit testing. Unit testing is done in the development phase of the application.</a:t>
            </a:r>
          </a:p>
          <a:p>
            <a:endParaRPr lang="en-US" sz="2000" dirty="0"/>
          </a:p>
          <a:p>
            <a:r>
              <a:rPr lang="en-US" sz="2400" b="1" dirty="0"/>
              <a:t>Smoke Testing: </a:t>
            </a:r>
            <a:r>
              <a:rPr lang="en-US" sz="2000" b="1" dirty="0"/>
              <a:t>Functional testing</a:t>
            </a:r>
            <a:r>
              <a:rPr lang="en-US" sz="2000" dirty="0"/>
              <a:t> by smoke testing. Smoke testing includes only the basic (feature) functionality of the system. Smoke testing is known as "</a:t>
            </a:r>
            <a:r>
              <a:rPr lang="en-US" sz="2000" b="1" i="1" dirty="0"/>
              <a:t>Build Verification Testing</a:t>
            </a:r>
            <a:r>
              <a:rPr lang="en-US" sz="2000" dirty="0"/>
              <a:t>." Smoke testing aims to ensure that the most important function work.</a:t>
            </a:r>
          </a:p>
          <a:p>
            <a:r>
              <a:rPr lang="en-US" sz="2000" dirty="0"/>
              <a:t>For example, Smoke testing verifies that the application launches successfully will check that GUI is responsive.</a:t>
            </a:r>
          </a:p>
          <a:p>
            <a:endParaRPr lang="en-US" sz="2000" dirty="0"/>
          </a:p>
          <a:p>
            <a:r>
              <a:rPr lang="en-US" sz="2400" b="1" dirty="0"/>
              <a:t>Sanity Testing: </a:t>
            </a:r>
            <a:r>
              <a:rPr lang="en-US" sz="2000" b="1" dirty="0"/>
              <a:t>Sanity testing</a:t>
            </a:r>
            <a:r>
              <a:rPr lang="en-US" sz="2000" dirty="0"/>
              <a:t> involves the entire high-level business scenario is working correctly. Sanity testing is done to check the functionality/bugs fixed. Sanity testing is little advance than smoke testing.</a:t>
            </a:r>
          </a:p>
          <a:p>
            <a:endParaRPr lang="en-US" sz="2000" dirty="0"/>
          </a:p>
          <a:p>
            <a:r>
              <a:rPr lang="en-US" sz="2000" dirty="0"/>
              <a:t>For example, login is working fine; all the buttons are working correctly; after clicking on the button navigation of the page is done or not.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991600" cy="7245906"/>
          </a:xfrm>
          <a:prstGeom prst="rect">
            <a:avLst/>
          </a:prstGeom>
        </p:spPr>
        <p:txBody>
          <a:bodyPr wrap="square">
            <a:spAutoFit/>
          </a:bodyPr>
          <a:lstStyle/>
          <a:p>
            <a:r>
              <a:rPr lang="en-US" sz="2400" b="1" dirty="0"/>
              <a:t>Regression Testing:</a:t>
            </a:r>
            <a:r>
              <a:rPr lang="en-US" sz="2000" dirty="0"/>
              <a:t> This type of testing concentrate to make sure that the code changes should not side effect the existing functionality of the system. Regression testing specifies when bug arises in the system after fixing the bug, regression testing concentrate on that all parts are working or not. Regression testing focuses on is there any impact on the system.</a:t>
            </a:r>
          </a:p>
          <a:p>
            <a:endParaRPr lang="en-US" sz="2400" dirty="0"/>
          </a:p>
          <a:p>
            <a:r>
              <a:rPr lang="en-US" sz="2400" b="1" dirty="0"/>
              <a:t>Integration Testing: </a:t>
            </a:r>
            <a:r>
              <a:rPr lang="en-US" sz="2000" b="1" dirty="0"/>
              <a:t>Integration testing</a:t>
            </a:r>
            <a:r>
              <a:rPr lang="en-US" sz="2000" dirty="0"/>
              <a:t> combined individual units and tested as a group. The purpose of this testing is to expose the faults in the interaction between the integrated units.</a:t>
            </a:r>
          </a:p>
          <a:p>
            <a:r>
              <a:rPr lang="en-US" sz="2000" dirty="0"/>
              <a:t>Developers and testers perform integration testing.</a:t>
            </a:r>
          </a:p>
          <a:p>
            <a:endParaRPr lang="en-US" sz="2000" dirty="0"/>
          </a:p>
          <a:p>
            <a:r>
              <a:rPr lang="en-US" sz="2400" b="1" dirty="0"/>
              <a:t>User acceptance testing:</a:t>
            </a:r>
            <a:r>
              <a:rPr lang="en-US" sz="2000" dirty="0"/>
              <a:t> It is a type of testing performed by the client to certify the system according to requirement. The final phase of testing is user acceptance testing before releasing the software to the market or production environment. UAT is a kind of black-box testing where two or more end-users will involve.</a:t>
            </a:r>
          </a:p>
          <a:p>
            <a:endParaRPr lang="en-US" sz="2400" dirty="0"/>
          </a:p>
          <a:p>
            <a:r>
              <a:rPr lang="en-US" sz="2400" b="1" dirty="0"/>
              <a:t>Retesting: </a:t>
            </a:r>
            <a:r>
              <a:rPr lang="en-US" sz="2000" b="1" dirty="0"/>
              <a:t>Retesting</a:t>
            </a:r>
            <a:r>
              <a:rPr lang="en-US" sz="2000" dirty="0"/>
              <a:t> is a type of testing performed to check the test cases that were unsuccessful in the final execution are successfully pass after the defects fixed. Usually, tester assigns the bug when they find it while testing the product or its component. The bug allocated to a developer, and he fixes it. After fixing, the bug is assigned to a tester for its verification. This testing is known as retesting.</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763000" cy="5447645"/>
          </a:xfrm>
          <a:prstGeom prst="rect">
            <a:avLst/>
          </a:prstGeom>
        </p:spPr>
        <p:txBody>
          <a:bodyPr wrap="square">
            <a:spAutoFit/>
          </a:bodyPr>
          <a:lstStyle/>
          <a:p>
            <a:r>
              <a:rPr lang="en-US" sz="2400" b="1" dirty="0"/>
              <a:t>Database Testing:</a:t>
            </a:r>
            <a:r>
              <a:rPr lang="en-US" sz="2000" dirty="0"/>
              <a:t> Database testing is a type of testing which checks the schema, tables, triggers, etc. of the database under test. Database testing may involve creating complex queries to load/stress test the database and check its responsiveness. It checks the data integrity and consistency.</a:t>
            </a:r>
          </a:p>
          <a:p>
            <a:r>
              <a:rPr lang="en-US" sz="2000" dirty="0"/>
              <a:t>Example: let us consider a banking application whereby a user makes a transaction. Now from database testing following, things are important. They are:</a:t>
            </a:r>
          </a:p>
          <a:p>
            <a:r>
              <a:rPr lang="en-US" sz="2000" dirty="0"/>
              <a:t>Application store the transaction information in the application database and displays them correctly to the user.</a:t>
            </a:r>
          </a:p>
          <a:p>
            <a:r>
              <a:rPr lang="en-US" sz="2000" dirty="0"/>
              <a:t>No information lost in this process</a:t>
            </a:r>
          </a:p>
          <a:p>
            <a:r>
              <a:rPr lang="en-US" sz="2000" dirty="0"/>
              <a:t>The application does not keep partially performed or aborted operation information.</a:t>
            </a:r>
          </a:p>
          <a:p>
            <a:r>
              <a:rPr lang="en-US" sz="2000" dirty="0"/>
              <a:t>The user information is not allowed individuals to access by the</a:t>
            </a:r>
          </a:p>
          <a:p>
            <a:endParaRPr lang="en-US" sz="2000" dirty="0"/>
          </a:p>
          <a:p>
            <a:r>
              <a:rPr lang="en-US" sz="2400" b="1" dirty="0"/>
              <a:t>Ad-hoc testing: </a:t>
            </a:r>
            <a:r>
              <a:rPr lang="en-US" sz="2000" dirty="0"/>
              <a:t>Ad-hoc testing is an informal testing type whose aim is to break the system. This type of software testing is unplanned activity. It does not follow any test design to create the test cases. Ad-hoc testing is done randomly on any part of the application; it does not support any structured way of testing.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2400"/>
            <a:ext cx="8763000" cy="5878532"/>
          </a:xfrm>
          <a:prstGeom prst="rect">
            <a:avLst/>
          </a:prstGeom>
        </p:spPr>
        <p:txBody>
          <a:bodyPr wrap="square">
            <a:spAutoFit/>
          </a:bodyPr>
          <a:lstStyle/>
          <a:p>
            <a:r>
              <a:rPr lang="en-US" sz="2400" b="1" dirty="0"/>
              <a:t>Recovery Testing: </a:t>
            </a:r>
            <a:r>
              <a:rPr lang="en-US" sz="2000" b="1" dirty="0"/>
              <a:t>Recovery testing</a:t>
            </a:r>
            <a:r>
              <a:rPr lang="en-US" sz="2000" dirty="0"/>
              <a:t> is used to define how well an application can recover from crashes, hardware failure, and other problems. The purpose of recovery testing is to verify the system's ability to recover from testing points of failure.</a:t>
            </a:r>
          </a:p>
          <a:p>
            <a:endParaRPr lang="en-US" sz="2000" dirty="0"/>
          </a:p>
          <a:p>
            <a:r>
              <a:rPr lang="en-US" sz="2400" b="1" dirty="0"/>
              <a:t>Static Testing: </a:t>
            </a:r>
            <a:r>
              <a:rPr lang="en-US" sz="2000" b="1" dirty="0"/>
              <a:t>Static testing</a:t>
            </a:r>
            <a:r>
              <a:rPr lang="en-US" sz="2000" dirty="0"/>
              <a:t> is a software testing technique by which we can check the defects in software without actually executing it. Static testing is done to avoid errors in the early stage of the development as it is easier to find failure in the early stages. Static testing used to detect the mistakes that may not found in dynamic testing.</a:t>
            </a:r>
          </a:p>
          <a:p>
            <a:r>
              <a:rPr lang="en-US" sz="2000" b="1" dirty="0"/>
              <a:t>Static testing</a:t>
            </a:r>
            <a:r>
              <a:rPr lang="en-US" sz="2000" dirty="0"/>
              <a:t> helps to find the error in the early stages. With the help of static testing, this will reduce the development timescales. It reduces the testing cost and time. Static testing also used for development productivity.</a:t>
            </a:r>
          </a:p>
          <a:p>
            <a:endParaRPr lang="en-US" sz="2400" dirty="0"/>
          </a:p>
          <a:p>
            <a:r>
              <a:rPr lang="en-US" sz="2400" b="1" dirty="0"/>
              <a:t>Component Testing: Component Testing</a:t>
            </a:r>
            <a:r>
              <a:rPr lang="en-US" sz="2000" dirty="0"/>
              <a:t> is also a type of software testing in which testing is performed on each component separately without integrating with other parts. Component testing is also a type of black-box testing. Component testing also referred to as Unit testing, program testing, or module testing.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740307"/>
          </a:xfrm>
          <a:prstGeom prst="rect">
            <a:avLst/>
          </a:prstGeom>
        </p:spPr>
        <p:txBody>
          <a:bodyPr wrap="square">
            <a:spAutoFit/>
          </a:bodyPr>
          <a:lstStyle/>
          <a:p>
            <a:r>
              <a:rPr lang="en-US" b="1" dirty="0"/>
              <a:t>3. Build /Development Phase</a:t>
            </a:r>
          </a:p>
          <a:p>
            <a:r>
              <a:rPr lang="en-US" dirty="0"/>
              <a:t>After the successful completion of the requirement and design phase, the next step is to implement the design into the development of a software system. In this phase, work is divided into small units, and coding starts by the team of developers according to the design discussed in the previous phase and according to the requirements of the client discussed in requirement phase to produce the desired result.</a:t>
            </a:r>
          </a:p>
          <a:p>
            <a:r>
              <a:rPr lang="en-US" dirty="0"/>
              <a:t>Front-end developers develop easy and attractive GUI and necessary interfaces to interact with back-end operations and back-end developers do back-end coding according to the required operations. All is done according to the procedure and guidelines demonstrated by the project manager.</a:t>
            </a:r>
          </a:p>
          <a:p>
            <a:r>
              <a:rPr lang="en-US" dirty="0"/>
              <a:t>Since this is the coding phase, it takes the longest time and more focused approach for the developer in the software development life cycle.</a:t>
            </a:r>
          </a:p>
          <a:p>
            <a:r>
              <a:rPr lang="en-US" b="1" dirty="0"/>
              <a:t>4. Testing Phase</a:t>
            </a:r>
          </a:p>
          <a:p>
            <a:r>
              <a:rPr lang="en-US" dirty="0"/>
              <a:t>Testing is the last step of completing a software system. In this phase, after getting the developed GUI and back-end combination, it is tested against the requirements stated in the requirement phase. Testing determines whether the software is actually giving the result as per the requirements addressed in the requirement phase or not. The Development team makes a test plan to start the test. This test plan includes all types of essential testing such as integration testing, unit testing, acceptance testing, and system testing. Non-functional testing is also done in this phase.</a:t>
            </a:r>
          </a:p>
          <a:p>
            <a:r>
              <a:rPr lang="en-US" dirty="0"/>
              <a:t>If there are any defects in the software or it is not working as per expectations, then the testing team gives information to the development team in detail about the issue. If it is a valid defect or worth to sort out, it will be fixed, and the development team replaces it with the new one, and it also needs to be verified.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6432530"/>
          </a:xfrm>
          <a:prstGeom prst="rect">
            <a:avLst/>
          </a:prstGeom>
        </p:spPr>
        <p:txBody>
          <a:bodyPr wrap="square">
            <a:spAutoFit/>
          </a:bodyPr>
          <a:lstStyle/>
          <a:p>
            <a:r>
              <a:rPr lang="en-US" dirty="0"/>
              <a:t>			</a:t>
            </a:r>
            <a:r>
              <a:rPr lang="en-US" sz="2800" b="1" dirty="0"/>
              <a:t> Non-Functional Testing</a:t>
            </a:r>
          </a:p>
          <a:p>
            <a:endParaRPr lang="en-US" sz="2400" b="1" dirty="0"/>
          </a:p>
          <a:p>
            <a:pPr>
              <a:buFont typeface="Wingdings" pitchFamily="2" charset="2"/>
              <a:buChar char="Ø"/>
            </a:pPr>
            <a:r>
              <a:rPr lang="en-US" sz="2400" dirty="0"/>
              <a:t>Non-Functional testing is a software testing technique that verifies the attributes of the system such as memory leaks, performance or robustness of the system. </a:t>
            </a:r>
          </a:p>
          <a:p>
            <a:endParaRPr lang="en-US" sz="2400" dirty="0"/>
          </a:p>
          <a:p>
            <a:pPr>
              <a:buFont typeface="Wingdings" pitchFamily="2" charset="2"/>
              <a:buChar char="Ø"/>
            </a:pPr>
            <a:r>
              <a:rPr lang="en-US" sz="2400" dirty="0"/>
              <a:t>Non-Functional testing is performed at all test levels.</a:t>
            </a:r>
          </a:p>
          <a:p>
            <a:endParaRPr lang="en-US" sz="2400" dirty="0"/>
          </a:p>
          <a:p>
            <a:pPr fontAlgn="base">
              <a:buFont typeface="Wingdings" pitchFamily="2" charset="2"/>
              <a:buChar char="Ø"/>
            </a:pPr>
            <a:r>
              <a:rPr lang="en-US" sz="2400" dirty="0"/>
              <a:t>It covers all the areas that are not covered in functional testing. </a:t>
            </a:r>
          </a:p>
          <a:p>
            <a:pPr fontAlgn="base"/>
            <a:endParaRPr lang="en-US" sz="2400" dirty="0"/>
          </a:p>
          <a:p>
            <a:pPr fontAlgn="base">
              <a:buFont typeface="Wingdings" pitchFamily="2" charset="2"/>
              <a:buChar char="Ø"/>
            </a:pPr>
            <a:r>
              <a:rPr lang="en-US" sz="2400" dirty="0"/>
              <a:t>It checks the attributes such as memory leaks, performance, or robustness of the system.</a:t>
            </a:r>
          </a:p>
          <a:p>
            <a:pPr fontAlgn="base"/>
            <a:endParaRPr lang="en-US" sz="2400" dirty="0"/>
          </a:p>
          <a:p>
            <a:pPr fontAlgn="base">
              <a:buFont typeface="Wingdings" pitchFamily="2" charset="2"/>
              <a:buChar char="Ø"/>
            </a:pPr>
            <a:r>
              <a:rPr lang="en-US" sz="2400" dirty="0"/>
              <a:t>In simple words, how well the system performs is non-functionality testing. </a:t>
            </a:r>
            <a:br>
              <a:rPr lang="en-US" sz="2400" dirty="0"/>
            </a:br>
            <a:endParaRPr lang="en-US" sz="2400" dirty="0"/>
          </a:p>
          <a:p>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229600" cy="1354217"/>
          </a:xfrm>
          <a:prstGeom prst="rect">
            <a:avLst/>
          </a:prstGeom>
        </p:spPr>
        <p:txBody>
          <a:bodyPr wrap="square">
            <a:spAutoFit/>
          </a:bodyPr>
          <a:lstStyle/>
          <a:p>
            <a:pPr fontAlgn="base"/>
            <a:r>
              <a:rPr lang="en-US" sz="2400" b="1" dirty="0"/>
              <a:t>		</a:t>
            </a:r>
            <a:r>
              <a:rPr lang="en-US" sz="2800" b="1" dirty="0"/>
              <a:t>Non-functional Testing Parameters</a:t>
            </a:r>
          </a:p>
          <a:p>
            <a:pPr fontAlgn="base"/>
            <a:endParaRPr lang="en-US" dirty="0"/>
          </a:p>
          <a:p>
            <a:pPr fontAlgn="base"/>
            <a:endParaRPr lang="en-US" dirty="0"/>
          </a:p>
          <a:p>
            <a:pPr fontAlgn="base"/>
            <a:endParaRPr lang="en-US" dirty="0"/>
          </a:p>
        </p:txBody>
      </p:sp>
      <p:pic>
        <p:nvPicPr>
          <p:cNvPr id="61442" name="Picture 2" descr="https://www.guru99.com/images/1/022218_1114_WhatisNonFu2.png"/>
          <p:cNvPicPr>
            <a:picLocks noChangeAspect="1" noChangeArrowheads="1"/>
          </p:cNvPicPr>
          <p:nvPr/>
        </p:nvPicPr>
        <p:blipFill>
          <a:blip r:embed="rId2"/>
          <a:srcRect/>
          <a:stretch>
            <a:fillRect/>
          </a:stretch>
        </p:blipFill>
        <p:spPr bwMode="auto">
          <a:xfrm>
            <a:off x="609600" y="1371600"/>
            <a:ext cx="7924800" cy="48006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839200" cy="5940088"/>
          </a:xfrm>
          <a:prstGeom prst="rect">
            <a:avLst/>
          </a:prstGeom>
        </p:spPr>
        <p:txBody>
          <a:bodyPr wrap="square">
            <a:spAutoFit/>
          </a:bodyPr>
          <a:lstStyle/>
          <a:p>
            <a:r>
              <a:rPr lang="en-US" sz="2000" b="1" dirty="0"/>
              <a:t>1) Security:</a:t>
            </a:r>
          </a:p>
          <a:p>
            <a:r>
              <a:rPr lang="en-US" sz="2000" dirty="0"/>
              <a:t>The parameter defines how a system is safeguarded against deliberate and sudden attacks from internal and external sources. This is tested via Security Testing.</a:t>
            </a:r>
          </a:p>
          <a:p>
            <a:endParaRPr lang="en-US" sz="2000" dirty="0"/>
          </a:p>
          <a:p>
            <a:r>
              <a:rPr lang="en-US" sz="2000" b="1" dirty="0"/>
              <a:t>2) Reliability:</a:t>
            </a:r>
          </a:p>
          <a:p>
            <a:r>
              <a:rPr lang="en-US" sz="2000" dirty="0"/>
              <a:t>The extent to which any software system continuously performs the specified functions without failure. This is tested by Reliability Testing</a:t>
            </a:r>
          </a:p>
          <a:p>
            <a:endParaRPr lang="en-US" sz="2000" dirty="0"/>
          </a:p>
          <a:p>
            <a:r>
              <a:rPr lang="en-US" sz="2000" b="1" dirty="0"/>
              <a:t>3) Survivability:</a:t>
            </a:r>
          </a:p>
          <a:p>
            <a:r>
              <a:rPr lang="en-US" sz="2000" dirty="0"/>
              <a:t>The parameter checks that the software system continues to function and recovers itself in case of system failure. This is checked by Recovery Testing</a:t>
            </a:r>
          </a:p>
          <a:p>
            <a:endParaRPr lang="en-US" sz="2000" dirty="0"/>
          </a:p>
          <a:p>
            <a:r>
              <a:rPr lang="en-US" sz="2000" b="1" dirty="0"/>
              <a:t>4) Availability:</a:t>
            </a:r>
          </a:p>
          <a:p>
            <a:r>
              <a:rPr lang="en-US" sz="2000" dirty="0"/>
              <a:t>The parameter determines the degree to which user can depend on the system during its operation. This is checked by Stability Testing.</a:t>
            </a:r>
          </a:p>
          <a:p>
            <a:endParaRPr lang="en-US" sz="2000" dirty="0"/>
          </a:p>
          <a:p>
            <a:r>
              <a:rPr lang="en-US" sz="2000" b="1" dirty="0"/>
              <a:t>5) Usability:</a:t>
            </a:r>
          </a:p>
          <a:p>
            <a:r>
              <a:rPr lang="en-US" sz="2000" dirty="0"/>
              <a:t>The ease with which the user can learn, operate, prepare inputs and outputs through interaction with a system. This is checked by Usability Testing</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86800" cy="6137910"/>
          </a:xfrm>
          <a:prstGeom prst="rect">
            <a:avLst/>
          </a:prstGeom>
        </p:spPr>
        <p:txBody>
          <a:bodyPr wrap="square">
            <a:spAutoFit/>
          </a:bodyPr>
          <a:lstStyle/>
          <a:p>
            <a:r>
              <a:rPr lang="en-US" b="1" dirty="0"/>
              <a:t>6) Scalability:</a:t>
            </a:r>
          </a:p>
          <a:p>
            <a:r>
              <a:rPr lang="en-US" dirty="0"/>
              <a:t>The term refers to the degree in which any software application can expand its processing capacity to meet an increase in demand. This is tested by Scalability Testing.</a:t>
            </a:r>
          </a:p>
          <a:p>
            <a:endParaRPr lang="en-US" dirty="0"/>
          </a:p>
          <a:p>
            <a:r>
              <a:rPr lang="en-US" b="1" dirty="0"/>
              <a:t>7) Interoperability:</a:t>
            </a:r>
          </a:p>
          <a:p>
            <a:r>
              <a:rPr lang="en-US" dirty="0"/>
              <a:t>This non-functional parameter checks a software system interfaces with other software systems. This is checked by Interoperability Testing.</a:t>
            </a:r>
          </a:p>
          <a:p>
            <a:endParaRPr lang="en-US" dirty="0"/>
          </a:p>
          <a:p>
            <a:r>
              <a:rPr lang="en-US" b="1" dirty="0"/>
              <a:t>8) Efficiency:</a:t>
            </a:r>
          </a:p>
          <a:p>
            <a:r>
              <a:rPr lang="en-US" dirty="0"/>
              <a:t>The extent to which any software system can handles capacity, quantity and response time.</a:t>
            </a:r>
          </a:p>
          <a:p>
            <a:endParaRPr lang="en-US" dirty="0"/>
          </a:p>
          <a:p>
            <a:r>
              <a:rPr lang="en-US" b="1" dirty="0"/>
              <a:t>9) Flexibility:</a:t>
            </a:r>
          </a:p>
          <a:p>
            <a:r>
              <a:rPr lang="en-US" dirty="0"/>
              <a:t>The term refers to the ease with which the application can work in different hardware and software configurations. Like minimum RAM, CPU requirements.</a:t>
            </a:r>
          </a:p>
          <a:p>
            <a:endParaRPr lang="en-US" dirty="0"/>
          </a:p>
          <a:p>
            <a:r>
              <a:rPr lang="en-US" b="1" dirty="0"/>
              <a:t>10) Portability:</a:t>
            </a:r>
          </a:p>
          <a:p>
            <a:r>
              <a:rPr lang="en-US" dirty="0"/>
              <a:t>The flexibility of software to transfer from its current hardware or software environment.</a:t>
            </a:r>
          </a:p>
          <a:p>
            <a:endParaRPr lang="en-US" dirty="0"/>
          </a:p>
          <a:p>
            <a:r>
              <a:rPr lang="en-US" b="1" dirty="0"/>
              <a:t>11) Reusability:</a:t>
            </a:r>
          </a:p>
          <a:p>
            <a:r>
              <a:rPr lang="en-US" dirty="0"/>
              <a:t>It refers to a portion of the software system that can be converted for use in another application.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228601"/>
            <a:ext cx="8153400" cy="6001643"/>
          </a:xfrm>
          <a:prstGeom prst="rect">
            <a:avLst/>
          </a:prstGeom>
        </p:spPr>
        <p:txBody>
          <a:bodyPr wrap="square">
            <a:spAutoFit/>
          </a:bodyPr>
          <a:lstStyle/>
          <a:p>
            <a:r>
              <a:rPr lang="en-US" sz="2400" b="1" dirty="0"/>
              <a:t>Non-Functional Testing Types:</a:t>
            </a:r>
          </a:p>
          <a:p>
            <a:pPr marL="457200" indent="-457200">
              <a:buFont typeface="+mj-lt"/>
              <a:buAutoNum type="arabicPeriod"/>
            </a:pPr>
            <a:r>
              <a:rPr lang="en-US" sz="2400" dirty="0"/>
              <a:t>Compatibility Testing</a:t>
            </a:r>
          </a:p>
          <a:p>
            <a:pPr marL="457200" indent="-457200">
              <a:buFont typeface="+mj-lt"/>
              <a:buAutoNum type="arabicPeriod"/>
            </a:pPr>
            <a:endParaRPr lang="en-US" sz="2400" dirty="0"/>
          </a:p>
          <a:p>
            <a:pPr marL="457200" indent="-457200">
              <a:buFont typeface="+mj-lt"/>
              <a:buAutoNum type="arabicPeriod"/>
            </a:pPr>
            <a:r>
              <a:rPr lang="en-US" sz="2400" dirty="0"/>
              <a:t>Install Testing</a:t>
            </a:r>
          </a:p>
          <a:p>
            <a:pPr marL="457200" indent="-457200">
              <a:buFont typeface="+mj-lt"/>
              <a:buAutoNum type="arabicPeriod"/>
            </a:pPr>
            <a:endParaRPr lang="en-US" sz="2400" dirty="0"/>
          </a:p>
          <a:p>
            <a:pPr marL="457200" indent="-457200">
              <a:buFont typeface="+mj-lt"/>
              <a:buAutoNum type="arabicPeriod"/>
            </a:pPr>
            <a:r>
              <a:rPr lang="en-US" sz="2400" dirty="0"/>
              <a:t>Load Testing</a:t>
            </a:r>
          </a:p>
          <a:p>
            <a:pPr marL="457200" indent="-457200">
              <a:buFont typeface="+mj-lt"/>
              <a:buAutoNum type="arabicPeriod"/>
            </a:pPr>
            <a:endParaRPr lang="en-US" sz="2400" dirty="0"/>
          </a:p>
          <a:p>
            <a:pPr marL="457200" indent="-457200">
              <a:buFont typeface="+mj-lt"/>
              <a:buAutoNum type="arabicPeriod"/>
            </a:pPr>
            <a:r>
              <a:rPr lang="en-US" sz="2400" dirty="0"/>
              <a:t>Performance Testing</a:t>
            </a:r>
          </a:p>
          <a:p>
            <a:pPr marL="457200" indent="-457200">
              <a:buFont typeface="+mj-lt"/>
              <a:buAutoNum type="arabicPeriod"/>
            </a:pPr>
            <a:endParaRPr lang="en-US" sz="2400" dirty="0"/>
          </a:p>
          <a:p>
            <a:pPr marL="457200" indent="-457200">
              <a:buFont typeface="+mj-lt"/>
              <a:buAutoNum type="arabicPeriod"/>
            </a:pPr>
            <a:r>
              <a:rPr lang="en-US" sz="2400" dirty="0"/>
              <a:t>Security Testing</a:t>
            </a:r>
          </a:p>
          <a:p>
            <a:pPr marL="457200" indent="-457200">
              <a:buFont typeface="+mj-lt"/>
              <a:buAutoNum type="arabicPeriod"/>
            </a:pPr>
            <a:endParaRPr lang="en-US" sz="2400" dirty="0"/>
          </a:p>
          <a:p>
            <a:pPr marL="457200" indent="-457200">
              <a:buFont typeface="+mj-lt"/>
              <a:buAutoNum type="arabicPeriod"/>
            </a:pPr>
            <a:r>
              <a:rPr lang="en-US" sz="2400" dirty="0"/>
              <a:t>Stress Testing</a:t>
            </a:r>
          </a:p>
          <a:p>
            <a:pPr marL="457200" indent="-457200">
              <a:buFont typeface="+mj-lt"/>
              <a:buAutoNum type="arabicPeriod"/>
            </a:pPr>
            <a:endParaRPr lang="en-US" sz="2400" dirty="0"/>
          </a:p>
          <a:p>
            <a:pPr marL="457200" indent="-457200">
              <a:buFont typeface="+mj-lt"/>
              <a:buAutoNum type="arabicPeriod"/>
            </a:pPr>
            <a:r>
              <a:rPr lang="en-US" sz="2400" dirty="0"/>
              <a:t>Usability Testing</a:t>
            </a:r>
          </a:p>
          <a:p>
            <a:pPr marL="457200" indent="-457200">
              <a:buFont typeface="+mj-lt"/>
              <a:buAutoNum type="arabicPeriod"/>
            </a:pPr>
            <a:endParaRPr lang="en-US" sz="2400" dirty="0"/>
          </a:p>
          <a:p>
            <a:pPr marL="457200" indent="-457200">
              <a:buFont typeface="+mj-lt"/>
              <a:buAutoNum type="arabicPeriod"/>
            </a:pPr>
            <a:r>
              <a:rPr lang="en-US" sz="2400" dirty="0"/>
              <a:t>Volume Testing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52400"/>
            <a:ext cx="8382000" cy="5632311"/>
          </a:xfrm>
          <a:prstGeom prst="rect">
            <a:avLst/>
          </a:prstGeom>
        </p:spPr>
        <p:txBody>
          <a:bodyPr wrap="square">
            <a:spAutoFit/>
          </a:bodyPr>
          <a:lstStyle/>
          <a:p>
            <a:r>
              <a:rPr lang="en-US" sz="2400" b="1" dirty="0"/>
              <a:t>Compatibility Testing </a:t>
            </a:r>
          </a:p>
          <a:p>
            <a:r>
              <a:rPr lang="en-US" sz="2400" dirty="0"/>
              <a:t>It is a non-functional testing conducted on the application to evaluate the application's compatibility within different environments. It can be of two types - forward compatibility testing and backward compatibility testing.</a:t>
            </a:r>
          </a:p>
          <a:p>
            <a:endParaRPr lang="en-US" sz="2400" dirty="0"/>
          </a:p>
          <a:p>
            <a:pPr>
              <a:buFont typeface="Wingdings" pitchFamily="2" charset="2"/>
              <a:buChar char="Ø"/>
            </a:pPr>
            <a:r>
              <a:rPr lang="en-US" sz="2400" dirty="0"/>
              <a:t>Operating system Compatibility Testing - Linux , Mac OS, Windows</a:t>
            </a:r>
          </a:p>
          <a:p>
            <a:pPr>
              <a:buFont typeface="Wingdings" pitchFamily="2" charset="2"/>
              <a:buChar char="Ø"/>
            </a:pPr>
            <a:endParaRPr lang="en-US" sz="2400" dirty="0"/>
          </a:p>
          <a:p>
            <a:pPr>
              <a:buFont typeface="Wingdings" pitchFamily="2" charset="2"/>
              <a:buChar char="Ø"/>
            </a:pPr>
            <a:r>
              <a:rPr lang="en-US" sz="2400" dirty="0"/>
              <a:t>Database Compatibility Testing - Oracle SQL Server</a:t>
            </a:r>
          </a:p>
          <a:p>
            <a:pPr>
              <a:buFont typeface="Wingdings" pitchFamily="2" charset="2"/>
              <a:buChar char="Ø"/>
            </a:pPr>
            <a:endParaRPr lang="en-US" sz="2400" dirty="0"/>
          </a:p>
          <a:p>
            <a:pPr>
              <a:buFont typeface="Wingdings" pitchFamily="2" charset="2"/>
              <a:buChar char="Ø"/>
            </a:pPr>
            <a:r>
              <a:rPr lang="en-US" sz="2400" dirty="0"/>
              <a:t>Browser Compatibility Testing - IE , Chrome, Firefox</a:t>
            </a:r>
          </a:p>
          <a:p>
            <a:pPr>
              <a:buFont typeface="Wingdings" pitchFamily="2" charset="2"/>
              <a:buChar char="Ø"/>
            </a:pPr>
            <a:endParaRPr lang="en-US" sz="2400" dirty="0"/>
          </a:p>
          <a:p>
            <a:pPr>
              <a:buFont typeface="Wingdings" pitchFamily="2" charset="2"/>
              <a:buChar char="Ø"/>
            </a:pPr>
            <a:r>
              <a:rPr lang="en-US" sz="2400" dirty="0"/>
              <a:t>Other System Software - Web server, networking/ messaging tool, etc.</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915400" cy="8586966"/>
          </a:xfrm>
          <a:prstGeom prst="rect">
            <a:avLst/>
          </a:prstGeom>
        </p:spPr>
        <p:txBody>
          <a:bodyPr wrap="square">
            <a:spAutoFit/>
          </a:bodyPr>
          <a:lstStyle/>
          <a:p>
            <a:r>
              <a:rPr lang="en-US" sz="2400" b="1" dirty="0"/>
              <a:t>Installation Testing:</a:t>
            </a:r>
          </a:p>
          <a:p>
            <a:pPr>
              <a:buFont typeface="Wingdings" pitchFamily="2" charset="2"/>
              <a:buChar char="Ø"/>
            </a:pPr>
            <a:r>
              <a:rPr lang="en-US" sz="2400" dirty="0"/>
              <a:t>It is performed to verify if the software has been installed with all the necessary components and the application is working as expected. </a:t>
            </a:r>
          </a:p>
          <a:p>
            <a:pPr>
              <a:buFont typeface="Wingdings" pitchFamily="2" charset="2"/>
              <a:buChar char="Ø"/>
            </a:pPr>
            <a:r>
              <a:rPr lang="en-US" sz="2400" dirty="0"/>
              <a:t>This is very important as installation would be the first user interaction with the end users.</a:t>
            </a:r>
          </a:p>
          <a:p>
            <a:pPr>
              <a:buFont typeface="Wingdings" pitchFamily="2" charset="2"/>
              <a:buChar char="Ø"/>
            </a:pPr>
            <a:endParaRPr lang="en-US" sz="2400" dirty="0"/>
          </a:p>
          <a:p>
            <a:r>
              <a:rPr lang="en-US" sz="2400" b="1" dirty="0"/>
              <a:t>Security Testing:</a:t>
            </a:r>
          </a:p>
          <a:p>
            <a:r>
              <a:rPr lang="en-US" sz="2400" dirty="0"/>
              <a:t>Security Testing is the process which checks whether the </a:t>
            </a:r>
            <a:r>
              <a:rPr lang="en-US" sz="2400" b="1" dirty="0"/>
              <a:t>confidential data stays confidential or not</a:t>
            </a:r>
            <a:r>
              <a:rPr lang="en-US" sz="2400" dirty="0"/>
              <a:t> (i.e. it is not exposed to individuals/ entities for which it is not meant for) and the users can perform only those tasks that they are authorized to perform.</a:t>
            </a:r>
          </a:p>
          <a:p>
            <a:endParaRPr lang="en-US" sz="2400" dirty="0"/>
          </a:p>
          <a:p>
            <a:r>
              <a:rPr lang="en-US" sz="2400" b="1" u="sng" dirty="0"/>
              <a:t>For Example,</a:t>
            </a:r>
            <a:r>
              <a:rPr lang="en-US" sz="2400" dirty="0"/>
              <a:t> a user should not be able to deny the functionality of the website to other users or a user should not be able to change the functionality of the web application in an unintended way etc.</a:t>
            </a:r>
          </a:p>
          <a:p>
            <a:endParaRPr lang="en-US" sz="2400" dirty="0"/>
          </a:p>
          <a:p>
            <a:pPr>
              <a:buFont typeface="Wingdings" pitchFamily="2" charset="2"/>
              <a:buChar char="Ø"/>
            </a:pPr>
            <a:endParaRPr lang="en-US" sz="2400" dirty="0"/>
          </a:p>
          <a:p>
            <a:endParaRPr lang="en-US" sz="2400" dirty="0"/>
          </a:p>
          <a:p>
            <a:pPr>
              <a:buFont typeface="Wingdings" pitchFamily="2" charset="2"/>
              <a:buChar char="Ø"/>
            </a:pPr>
            <a:endParaRPr lang="en-US" sz="2400" dirty="0"/>
          </a:p>
          <a:p>
            <a:endParaRPr lang="en-US" sz="2400" dirty="0"/>
          </a:p>
          <a:p>
            <a:endParaRPr lang="en-US" sz="2400" dirty="0"/>
          </a:p>
          <a:p>
            <a:endParaRPr lang="en-US" sz="2400" dirty="0"/>
          </a:p>
          <a:p>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534400" cy="6740307"/>
          </a:xfrm>
          <a:prstGeom prst="rect">
            <a:avLst/>
          </a:prstGeom>
        </p:spPr>
        <p:txBody>
          <a:bodyPr wrap="square">
            <a:spAutoFit/>
          </a:bodyPr>
          <a:lstStyle/>
          <a:p>
            <a:r>
              <a:rPr lang="en-US" sz="2400" b="1" dirty="0"/>
              <a:t>Load Testing</a:t>
            </a:r>
          </a:p>
          <a:p>
            <a:r>
              <a:rPr lang="en-US" sz="2400" dirty="0"/>
              <a:t>Load testing is one of the type of </a:t>
            </a:r>
            <a:r>
              <a:rPr lang="en-US" sz="2400" u="sng" dirty="0"/>
              <a:t>performance testing</a:t>
            </a:r>
            <a:r>
              <a:rPr lang="en-US" sz="2400" dirty="0"/>
              <a:t> using which we evaluate the performance of an application under expected real-world load.</a:t>
            </a:r>
          </a:p>
          <a:p>
            <a:pPr>
              <a:buFont typeface="Wingdings" pitchFamily="2" charset="2"/>
              <a:buChar char="Ø"/>
            </a:pPr>
            <a:r>
              <a:rPr lang="en-US" sz="2400" dirty="0"/>
              <a:t>Virtual users are created to simulate a load of multiple concurrent users accessing the application. </a:t>
            </a:r>
          </a:p>
          <a:p>
            <a:pPr>
              <a:buFont typeface="Wingdings" pitchFamily="2" charset="2"/>
              <a:buChar char="Ø"/>
            </a:pPr>
            <a:r>
              <a:rPr lang="en-US" sz="2400" dirty="0"/>
              <a:t> After subjecting application to the virtual user load, we eventually measure the different performance attributes along with identifying performance bottlenecks.</a:t>
            </a:r>
          </a:p>
          <a:p>
            <a:pPr>
              <a:buFont typeface="Wingdings" pitchFamily="2" charset="2"/>
              <a:buChar char="Ø"/>
            </a:pPr>
            <a:r>
              <a:rPr lang="en-US" sz="2400" dirty="0"/>
              <a:t>The virtual user creation is performed by tools like – </a:t>
            </a:r>
            <a:r>
              <a:rPr lang="en-US" sz="2400" dirty="0" err="1"/>
              <a:t>JMeter</a:t>
            </a:r>
            <a:r>
              <a:rPr lang="en-US" sz="2400" dirty="0"/>
              <a:t> and </a:t>
            </a:r>
            <a:r>
              <a:rPr lang="en-US" sz="2400" dirty="0" err="1"/>
              <a:t>LoadRunner</a:t>
            </a:r>
            <a:r>
              <a:rPr lang="en-US" sz="2400" dirty="0"/>
              <a:t>. </a:t>
            </a:r>
          </a:p>
          <a:p>
            <a:pPr>
              <a:buFont typeface="Wingdings" pitchFamily="2" charset="2"/>
              <a:buChar char="Ø"/>
            </a:pPr>
            <a:r>
              <a:rPr lang="en-US" sz="2400" dirty="0"/>
              <a:t>These performance testing tools allow us to create scripts that makes different requests to the server(just like a real-world user), along with various configurations like a number of threads or virtual users, duration of load test, performance attributes &amp; graphs that we want to analyze etc. </a:t>
            </a:r>
          </a:p>
          <a:p>
            <a:pPr>
              <a:buFont typeface="Wingdings" pitchFamily="2" charset="2"/>
              <a:buChar char="Ø"/>
            </a:pPr>
            <a:r>
              <a:rPr lang="en-US" sz="2400" dirty="0"/>
              <a:t> After the script creation and setting up of test configuration, we can run the load test and analyze the test results.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534400" cy="6278642"/>
          </a:xfrm>
          <a:prstGeom prst="rect">
            <a:avLst/>
          </a:prstGeom>
        </p:spPr>
        <p:txBody>
          <a:bodyPr wrap="square">
            <a:spAutoFit/>
          </a:bodyPr>
          <a:lstStyle/>
          <a:p>
            <a:r>
              <a:rPr lang="en-US" sz="2400" b="1" dirty="0"/>
              <a:t>Performance Testing</a:t>
            </a:r>
          </a:p>
          <a:p>
            <a:endParaRPr lang="en-US" sz="2400" b="1" dirty="0"/>
          </a:p>
          <a:p>
            <a:pPr>
              <a:buFont typeface="Wingdings" pitchFamily="2" charset="2"/>
              <a:buChar char="Ø"/>
            </a:pPr>
            <a:r>
              <a:rPr lang="en-US" dirty="0"/>
              <a:t>Performance Testing is the process of </a:t>
            </a:r>
            <a:r>
              <a:rPr lang="en-US" b="1" dirty="0"/>
              <a:t>analyzing the quality and capability of a product</a:t>
            </a:r>
            <a:r>
              <a:rPr lang="en-US" dirty="0"/>
              <a:t>.</a:t>
            </a:r>
          </a:p>
          <a:p>
            <a:pPr>
              <a:buFont typeface="Wingdings" pitchFamily="2" charset="2"/>
              <a:buChar char="Ø"/>
            </a:pPr>
            <a:r>
              <a:rPr lang="en-US" dirty="0"/>
              <a:t>It is a testing method performed to determine the system performance in terms of speed, reliability and stability under varying workload. </a:t>
            </a:r>
          </a:p>
          <a:p>
            <a:pPr>
              <a:buFont typeface="Wingdings" pitchFamily="2" charset="2"/>
              <a:buChar char="Ø"/>
            </a:pPr>
            <a:r>
              <a:rPr lang="en-US" dirty="0"/>
              <a:t>Performance testing is also known as </a:t>
            </a:r>
            <a:r>
              <a:rPr lang="en-US" dirty="0" err="1"/>
              <a:t>Perf</a:t>
            </a:r>
            <a:r>
              <a:rPr lang="en-US" dirty="0"/>
              <a:t> Testing </a:t>
            </a:r>
          </a:p>
          <a:p>
            <a:endParaRPr lang="en-US" dirty="0"/>
          </a:p>
          <a:p>
            <a:r>
              <a:rPr lang="en-US" sz="2400" b="1" dirty="0"/>
              <a:t>Stress Testing</a:t>
            </a:r>
          </a:p>
          <a:p>
            <a:pPr>
              <a:buFont typeface="Wingdings" pitchFamily="2" charset="2"/>
              <a:buChar char="Ø"/>
            </a:pPr>
            <a:r>
              <a:rPr lang="en-US" dirty="0"/>
              <a:t>Stress testing a Non-Functional testing technique that is performed as part of performance testing. </a:t>
            </a:r>
          </a:p>
          <a:p>
            <a:pPr>
              <a:buFont typeface="Wingdings" pitchFamily="2" charset="2"/>
              <a:buChar char="Ø"/>
            </a:pPr>
            <a:r>
              <a:rPr lang="en-US" dirty="0"/>
              <a:t>During stress testing, the system is monitored after subjecting the system to overload to ensure that the system can sustain the stress.</a:t>
            </a:r>
          </a:p>
          <a:p>
            <a:pPr>
              <a:buFont typeface="Wingdings" pitchFamily="2" charset="2"/>
              <a:buChar char="Ø"/>
            </a:pPr>
            <a:r>
              <a:rPr lang="en-US" dirty="0"/>
              <a:t>The recovery of the system from such phase (after stress) is very critical as it is highly likely to happen in production environment.</a:t>
            </a:r>
          </a:p>
          <a:p>
            <a:endParaRPr lang="en-US" dirty="0"/>
          </a:p>
          <a:p>
            <a:r>
              <a:rPr lang="en-US" sz="2400" b="1" dirty="0"/>
              <a:t>Usability Testing</a:t>
            </a:r>
          </a:p>
          <a:p>
            <a:endParaRPr lang="en-US" dirty="0"/>
          </a:p>
          <a:p>
            <a:pPr>
              <a:buFont typeface="Wingdings" pitchFamily="2" charset="2"/>
              <a:buChar char="Ø"/>
            </a:pPr>
            <a:r>
              <a:rPr lang="en-US" dirty="0"/>
              <a:t>Usability testing is a method of </a:t>
            </a:r>
            <a:r>
              <a:rPr lang="en-US" b="1" dirty="0"/>
              <a:t>testing the functionality of a website, app, or other digital product by observing real users</a:t>
            </a:r>
            <a:r>
              <a:rPr lang="en-US" dirty="0"/>
              <a:t> as they attempt to complete tasks on it. </a:t>
            </a:r>
          </a:p>
          <a:p>
            <a:pPr>
              <a:buFont typeface="Wingdings" pitchFamily="2" charset="2"/>
              <a:buChar char="Ø"/>
            </a:pPr>
            <a:r>
              <a:rPr lang="en-US" dirty="0"/>
              <a:t>The users are usually observed by researchers working for a business.</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382000" cy="6309420"/>
          </a:xfrm>
          <a:prstGeom prst="rect">
            <a:avLst/>
          </a:prstGeom>
        </p:spPr>
        <p:txBody>
          <a:bodyPr wrap="square">
            <a:spAutoFit/>
          </a:bodyPr>
          <a:lstStyle/>
          <a:p>
            <a:r>
              <a:rPr lang="en-US" sz="2400" b="1" dirty="0"/>
              <a:t>Volume Testing</a:t>
            </a:r>
          </a:p>
          <a:p>
            <a:pPr>
              <a:buFont typeface="Wingdings" pitchFamily="2" charset="2"/>
              <a:buChar char="Ø"/>
            </a:pPr>
            <a:r>
              <a:rPr lang="en-US" sz="2000" dirty="0"/>
              <a:t>Volume Testing, aka Flood Testing, is a non-functional test used to see the software or application's performance when introduced to a high volume of data. </a:t>
            </a:r>
          </a:p>
          <a:p>
            <a:pPr>
              <a:buFont typeface="Wingdings" pitchFamily="2" charset="2"/>
              <a:buChar char="Ø"/>
            </a:pPr>
            <a:endParaRPr lang="en-US" sz="2000" dirty="0"/>
          </a:p>
          <a:p>
            <a:pPr>
              <a:buFont typeface="Wingdings" pitchFamily="2" charset="2"/>
              <a:buChar char="Ø"/>
            </a:pPr>
            <a:r>
              <a:rPr lang="en-US" sz="2000" dirty="0"/>
              <a:t>The volume here refers to the size of the database or the file subjected to the test.</a:t>
            </a:r>
          </a:p>
          <a:p>
            <a:pPr>
              <a:buFont typeface="Wingdings" pitchFamily="2" charset="2"/>
              <a:buChar char="Ø"/>
            </a:pPr>
            <a:endParaRPr lang="en-US" sz="2000" dirty="0"/>
          </a:p>
          <a:p>
            <a:pPr>
              <a:buFont typeface="Wingdings" pitchFamily="2" charset="2"/>
              <a:buChar char="Ø"/>
            </a:pPr>
            <a:r>
              <a:rPr lang="en-US" sz="2000" dirty="0"/>
              <a:t>Under the volume testing, the developers will keep adding data until the database reaches its threshold. </a:t>
            </a:r>
          </a:p>
          <a:p>
            <a:pPr>
              <a:buFont typeface="Wingdings" pitchFamily="2" charset="2"/>
              <a:buChar char="Ø"/>
            </a:pPr>
            <a:endParaRPr lang="en-US" sz="2000" dirty="0"/>
          </a:p>
          <a:p>
            <a:pPr>
              <a:buFont typeface="Wingdings" pitchFamily="2" charset="2"/>
              <a:buChar char="Ø"/>
            </a:pPr>
            <a:r>
              <a:rPr lang="en-US" sz="2000" dirty="0"/>
              <a:t>Then the system will be analyzed for its response.</a:t>
            </a:r>
          </a:p>
          <a:p>
            <a:pPr>
              <a:buFont typeface="Wingdings" pitchFamily="2" charset="2"/>
              <a:buChar char="Ø"/>
            </a:pPr>
            <a:endParaRPr lang="en-US" sz="2000" dirty="0"/>
          </a:p>
          <a:p>
            <a:pPr>
              <a:buFont typeface="Wingdings" pitchFamily="2" charset="2"/>
              <a:buChar char="Ø"/>
            </a:pPr>
            <a:r>
              <a:rPr lang="en-US" sz="2000" dirty="0"/>
              <a:t>For example, you want to add 1000 new products under the "TV" category on your </a:t>
            </a:r>
            <a:r>
              <a:rPr lang="en-US" sz="2000" dirty="0" err="1"/>
              <a:t>eCommerce</a:t>
            </a:r>
            <a:r>
              <a:rPr lang="en-US" sz="2000" dirty="0"/>
              <a:t> site.</a:t>
            </a:r>
          </a:p>
          <a:p>
            <a:pPr>
              <a:buFont typeface="Wingdings" pitchFamily="2" charset="2"/>
              <a:buChar char="Ø"/>
            </a:pPr>
            <a:endParaRPr lang="en-US" sz="2000" dirty="0"/>
          </a:p>
          <a:p>
            <a:pPr>
              <a:buFont typeface="Wingdings" pitchFamily="2" charset="2"/>
              <a:buChar char="Ø"/>
            </a:pPr>
            <a:r>
              <a:rPr lang="en-US" sz="2000" dirty="0"/>
              <a:t>Before adding those entries into the database, you must ensure whether your site can handle such an extensive database. </a:t>
            </a:r>
          </a:p>
          <a:p>
            <a:pPr>
              <a:buFont typeface="Wingdings" pitchFamily="2" charset="2"/>
              <a:buChar char="Ø"/>
            </a:pPr>
            <a:endParaRPr lang="en-US" sz="2000" dirty="0"/>
          </a:p>
          <a:p>
            <a:pPr>
              <a:buFont typeface="Wingdings" pitchFamily="2" charset="2"/>
              <a:buChar char="Ø"/>
            </a:pPr>
            <a:r>
              <a:rPr lang="en-US" sz="2000" dirty="0"/>
              <a:t>This is where Volume Testing can help.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5632311"/>
          </a:xfrm>
          <a:prstGeom prst="rect">
            <a:avLst/>
          </a:prstGeom>
        </p:spPr>
        <p:txBody>
          <a:bodyPr wrap="square">
            <a:spAutoFit/>
          </a:bodyPr>
          <a:lstStyle/>
          <a:p>
            <a:r>
              <a:rPr lang="en-US" b="1" dirty="0"/>
              <a:t>5. Deployment/ Deliver Phase</a:t>
            </a:r>
          </a:p>
          <a:p>
            <a:r>
              <a:rPr lang="en-US" dirty="0"/>
              <a:t>When software testing is completed with a satisfying result, and there are no remaining issues in the working of the software, it is delivered to the customer for their use.</a:t>
            </a:r>
          </a:p>
          <a:p>
            <a:r>
              <a:rPr lang="en-US" dirty="0"/>
              <a:t>As soon as customers receive the product, they are recommended first to do the beta testing. In beta testing, customer can require any changes which are not present in the software but mentioned in the requirement document or any other GUI changes to make it more user-friendly. Besides this, if any type of defect is encountered while a customer using the software; it will be informed to the development team of that particular software to sort out the problem. If it is a severe issue, then the development team solves it in a short time; otherwise, if it is less severe, then it will wait for the next version.</a:t>
            </a:r>
          </a:p>
          <a:p>
            <a:r>
              <a:rPr lang="en-US" dirty="0"/>
              <a:t>After the solution of all types of bugs and changes, the software finally deployed to the end-user.</a:t>
            </a:r>
          </a:p>
          <a:p>
            <a:r>
              <a:rPr lang="en-US" b="1" dirty="0"/>
              <a:t>6. Maintenance</a:t>
            </a:r>
          </a:p>
          <a:p>
            <a:r>
              <a:rPr lang="en-US" dirty="0"/>
              <a:t>The maintenance phase is the last and long-lasting phase of SDLC because it is the process which continues until the software's life cycle comes to an end. When a customer starts using software, then actual problems start to occur, and at that time there's a need to solve these problems. This phase also includes making changes in hardware and software to maintain its operational effectiveness like to improve its performance, enhance security features and according to customer's requirements with upcoming time. This process to take care of product time to time is called maintenance.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609601"/>
            <a:ext cx="8534400" cy="4031873"/>
          </a:xfrm>
          <a:prstGeom prst="rect">
            <a:avLst/>
          </a:prstGeom>
        </p:spPr>
        <p:txBody>
          <a:bodyPr wrap="square">
            <a:spAutoFit/>
          </a:bodyPr>
          <a:lstStyle/>
          <a:p>
            <a:r>
              <a:rPr lang="en-US" dirty="0"/>
              <a:t>			</a:t>
            </a:r>
            <a:r>
              <a:rPr lang="en-US" sz="2000" b="1" dirty="0"/>
              <a:t>Software Testing Life Cycle (STLC)</a:t>
            </a:r>
          </a:p>
          <a:p>
            <a:endParaRPr lang="en-US" sz="2000" b="1" dirty="0"/>
          </a:p>
          <a:p>
            <a:r>
              <a:rPr lang="en-US" dirty="0"/>
              <a:t>The procedure of software testing is also known as STLC (Software Testing Life Cycle) which includes phases of the testing process. </a:t>
            </a:r>
          </a:p>
          <a:p>
            <a:r>
              <a:rPr lang="en-US" dirty="0"/>
              <a:t>The testing process is executed in a well-planned and systematic manner. </a:t>
            </a:r>
          </a:p>
          <a:p>
            <a:r>
              <a:rPr lang="en-US" dirty="0"/>
              <a:t>All activities are done to improve the quality of the software product.</a:t>
            </a:r>
          </a:p>
          <a:p>
            <a:endParaRPr lang="en-US" dirty="0"/>
          </a:p>
          <a:p>
            <a:r>
              <a:rPr lang="en-US" b="1" dirty="0"/>
              <a:t>Software testing life cycle contains the following steps:</a:t>
            </a:r>
            <a:endParaRPr lang="en-US" dirty="0"/>
          </a:p>
          <a:p>
            <a:r>
              <a:rPr lang="en-US" dirty="0"/>
              <a:t>1.Requirement Analysis</a:t>
            </a:r>
          </a:p>
          <a:p>
            <a:r>
              <a:rPr lang="en-US" dirty="0"/>
              <a:t>2.Test Plan Creation</a:t>
            </a:r>
          </a:p>
          <a:p>
            <a:r>
              <a:rPr lang="en-US" dirty="0"/>
              <a:t>3.Environment setup</a:t>
            </a:r>
          </a:p>
          <a:p>
            <a:r>
              <a:rPr lang="en-US" dirty="0"/>
              <a:t>4.Test case Execution</a:t>
            </a:r>
          </a:p>
          <a:p>
            <a:r>
              <a:rPr lang="en-US" dirty="0"/>
              <a:t>5.Defect Logging</a:t>
            </a:r>
          </a:p>
          <a:p>
            <a:r>
              <a:rPr lang="en-US" dirty="0"/>
              <a:t>6.Test Cycle Closure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10600" cy="1754326"/>
          </a:xfrm>
          <a:prstGeom prst="rect">
            <a:avLst/>
          </a:prstGeom>
        </p:spPr>
        <p:txBody>
          <a:bodyPr wrap="square">
            <a:spAutoFit/>
          </a:bodyPr>
          <a:lstStyle/>
          <a:p>
            <a:r>
              <a:rPr lang="en-US" b="1" dirty="0"/>
              <a:t>Requirement Analysis:</a:t>
            </a:r>
          </a:p>
          <a:p>
            <a:pPr>
              <a:buFont typeface="Wingdings" pitchFamily="2" charset="2"/>
              <a:buChar char="Ø"/>
            </a:pPr>
            <a:r>
              <a:rPr lang="en-US" dirty="0"/>
              <a:t>The first step of the manual testing procedure is requirement analysis. </a:t>
            </a:r>
          </a:p>
          <a:p>
            <a:pPr>
              <a:buFont typeface="Wingdings" pitchFamily="2" charset="2"/>
              <a:buChar char="Ø"/>
            </a:pPr>
            <a:r>
              <a:rPr lang="en-US" dirty="0"/>
              <a:t>In this phase, tester analyses requirement document of SDLC (Software Development Life Cycle) to examine requirements stated by the client. </a:t>
            </a:r>
          </a:p>
          <a:p>
            <a:pPr>
              <a:buFont typeface="Wingdings" pitchFamily="2" charset="2"/>
              <a:buChar char="Ø"/>
            </a:pPr>
            <a:r>
              <a:rPr lang="en-US" dirty="0"/>
              <a:t>After examining the requirements, the tester makes a test plan to check whether the software is meeting the requirements or not.</a:t>
            </a:r>
          </a:p>
        </p:txBody>
      </p:sp>
      <p:sp>
        <p:nvSpPr>
          <p:cNvPr id="3" name="Rectangle 2"/>
          <p:cNvSpPr/>
          <p:nvPr/>
        </p:nvSpPr>
        <p:spPr>
          <a:xfrm>
            <a:off x="228600" y="1859340"/>
            <a:ext cx="8610600" cy="2308324"/>
          </a:xfrm>
          <a:prstGeom prst="rect">
            <a:avLst/>
          </a:prstGeom>
        </p:spPr>
        <p:txBody>
          <a:bodyPr wrap="square">
            <a:spAutoFit/>
          </a:bodyPr>
          <a:lstStyle/>
          <a:p>
            <a:endParaRPr lang="en-US" b="1" dirty="0"/>
          </a:p>
          <a:p>
            <a:r>
              <a:rPr lang="en-US" b="1" dirty="0"/>
              <a:t>Test Plan Creation:</a:t>
            </a:r>
          </a:p>
          <a:p>
            <a:pPr>
              <a:buFont typeface="Wingdings" pitchFamily="2" charset="2"/>
              <a:buChar char="Ø"/>
            </a:pPr>
            <a:r>
              <a:rPr lang="en-US" dirty="0"/>
              <a:t>Test plan creation is the crucial phase of STLC where all the testing strategies are defined. Tester determines the estimated effort and cost of the entire project. </a:t>
            </a:r>
          </a:p>
          <a:p>
            <a:pPr>
              <a:buFont typeface="Wingdings" pitchFamily="2" charset="2"/>
              <a:buChar char="Ø"/>
            </a:pPr>
            <a:r>
              <a:rPr lang="en-US" dirty="0"/>
              <a:t>This phase takes place after the successful completion of the </a:t>
            </a:r>
            <a:r>
              <a:rPr lang="en-US" b="1" dirty="0"/>
              <a:t>Requirement Analysis Phase</a:t>
            </a:r>
            <a:r>
              <a:rPr lang="en-US" dirty="0"/>
              <a:t>. </a:t>
            </a:r>
          </a:p>
          <a:p>
            <a:pPr>
              <a:buFont typeface="Wingdings" pitchFamily="2" charset="2"/>
              <a:buChar char="Ø"/>
            </a:pPr>
            <a:r>
              <a:rPr lang="en-US" dirty="0"/>
              <a:t>Testing strategy and effort estimation documents provided by this phase. </a:t>
            </a:r>
          </a:p>
          <a:p>
            <a:pPr>
              <a:buFont typeface="Wingdings" pitchFamily="2" charset="2"/>
              <a:buChar char="Ø"/>
            </a:pPr>
            <a:r>
              <a:rPr lang="en-US" dirty="0"/>
              <a:t>Test case execution can be started after the successful completion of Test Plan Creation.</a:t>
            </a:r>
          </a:p>
        </p:txBody>
      </p:sp>
      <p:sp>
        <p:nvSpPr>
          <p:cNvPr id="4" name="Rectangle 3"/>
          <p:cNvSpPr/>
          <p:nvPr/>
        </p:nvSpPr>
        <p:spPr>
          <a:xfrm>
            <a:off x="228600" y="3962400"/>
            <a:ext cx="8382000" cy="2862322"/>
          </a:xfrm>
          <a:prstGeom prst="rect">
            <a:avLst/>
          </a:prstGeom>
        </p:spPr>
        <p:txBody>
          <a:bodyPr wrap="square">
            <a:spAutoFit/>
          </a:bodyPr>
          <a:lstStyle/>
          <a:p>
            <a:endParaRPr lang="en-US" b="1" dirty="0"/>
          </a:p>
          <a:p>
            <a:r>
              <a:rPr lang="en-US" b="1" dirty="0"/>
              <a:t>Environment setup:</a:t>
            </a:r>
          </a:p>
          <a:p>
            <a:pPr>
              <a:buFont typeface="Wingdings" pitchFamily="2" charset="2"/>
              <a:buChar char="Ø"/>
            </a:pPr>
            <a:r>
              <a:rPr lang="en-US" dirty="0"/>
              <a:t>Setup of the test environment is an independent activity and can be started along with </a:t>
            </a:r>
            <a:r>
              <a:rPr lang="en-US" b="1" dirty="0"/>
              <a:t>Test Case Development</a:t>
            </a:r>
            <a:r>
              <a:rPr lang="en-US" dirty="0"/>
              <a:t>. </a:t>
            </a:r>
          </a:p>
          <a:p>
            <a:pPr>
              <a:buFont typeface="Wingdings" pitchFamily="2" charset="2"/>
              <a:buChar char="Ø"/>
            </a:pPr>
            <a:r>
              <a:rPr lang="en-US" dirty="0"/>
              <a:t>This is an essential part of the manual testing procedure as without environment testing is not possible. </a:t>
            </a:r>
          </a:p>
          <a:p>
            <a:pPr>
              <a:buFont typeface="Wingdings" pitchFamily="2" charset="2"/>
              <a:buChar char="Ø"/>
            </a:pPr>
            <a:r>
              <a:rPr lang="en-US" dirty="0"/>
              <a:t>Environment setup requires a group of essential software and hardware to create a test environment. </a:t>
            </a:r>
          </a:p>
          <a:p>
            <a:pPr>
              <a:buFont typeface="Wingdings" pitchFamily="2" charset="2"/>
              <a:buChar char="Ø"/>
            </a:pPr>
            <a:r>
              <a:rPr lang="en-US" dirty="0"/>
              <a:t>The testing team is not involved in setting up the testing environment, its senior developers who create 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763000" cy="2862322"/>
          </a:xfrm>
          <a:prstGeom prst="rect">
            <a:avLst/>
          </a:prstGeom>
        </p:spPr>
        <p:txBody>
          <a:bodyPr wrap="square">
            <a:spAutoFit/>
          </a:bodyPr>
          <a:lstStyle/>
          <a:p>
            <a:r>
              <a:rPr lang="en-US" b="1" dirty="0"/>
              <a:t>Test case Execution:</a:t>
            </a:r>
          </a:p>
          <a:p>
            <a:pPr>
              <a:buFont typeface="Wingdings" pitchFamily="2" charset="2"/>
              <a:buChar char="Ø"/>
            </a:pPr>
            <a:r>
              <a:rPr lang="en-US" dirty="0"/>
              <a:t>Test case Execution takes place after the successful completion of test planning. </a:t>
            </a:r>
          </a:p>
          <a:p>
            <a:pPr>
              <a:buFont typeface="Wingdings" pitchFamily="2" charset="2"/>
              <a:buChar char="Ø"/>
            </a:pPr>
            <a:r>
              <a:rPr lang="en-US" dirty="0"/>
              <a:t>In this phase, the testing team starts case development and execution activity. </a:t>
            </a:r>
          </a:p>
          <a:p>
            <a:pPr>
              <a:buFont typeface="Wingdings" pitchFamily="2" charset="2"/>
              <a:buChar char="Ø"/>
            </a:pPr>
            <a:r>
              <a:rPr lang="en-US" dirty="0"/>
              <a:t>The testing team writes down the detailed test cases, also prepares the test data if required. The prepared test cases are reviewed by peer members of the team or Quality Assurance leader.</a:t>
            </a:r>
          </a:p>
          <a:p>
            <a:pPr>
              <a:buFont typeface="Wingdings" pitchFamily="2" charset="2"/>
              <a:buChar char="Ø"/>
            </a:pPr>
            <a:r>
              <a:rPr lang="en-US" dirty="0"/>
              <a:t>RTM (Requirement Traceability Matrix) is also prepared in this phase. </a:t>
            </a:r>
          </a:p>
          <a:p>
            <a:pPr>
              <a:buFont typeface="Wingdings" pitchFamily="2" charset="2"/>
              <a:buChar char="Ø"/>
            </a:pPr>
            <a:r>
              <a:rPr lang="en-US" dirty="0"/>
              <a:t>Requirement Traceability Matrix is industry level format, used for tracking requirements. Each test case is mapped with the requirement specification. </a:t>
            </a:r>
          </a:p>
          <a:p>
            <a:pPr>
              <a:buFont typeface="Wingdings" pitchFamily="2" charset="2"/>
              <a:buChar char="Ø"/>
            </a:pPr>
            <a:r>
              <a:rPr lang="en-US" dirty="0"/>
              <a:t>Backward &amp; forward traceability can be done via RTM.</a:t>
            </a:r>
          </a:p>
        </p:txBody>
      </p:sp>
      <p:sp>
        <p:nvSpPr>
          <p:cNvPr id="3" name="Rectangle 2"/>
          <p:cNvSpPr/>
          <p:nvPr/>
        </p:nvSpPr>
        <p:spPr>
          <a:xfrm>
            <a:off x="228600" y="3124200"/>
            <a:ext cx="8458200" cy="3416320"/>
          </a:xfrm>
          <a:prstGeom prst="rect">
            <a:avLst/>
          </a:prstGeom>
        </p:spPr>
        <p:txBody>
          <a:bodyPr wrap="square">
            <a:spAutoFit/>
          </a:bodyPr>
          <a:lstStyle/>
          <a:p>
            <a:r>
              <a:rPr lang="en-US" b="1" dirty="0"/>
              <a:t>Defect Logging:</a:t>
            </a:r>
          </a:p>
          <a:p>
            <a:pPr>
              <a:buFont typeface="Wingdings" pitchFamily="2" charset="2"/>
              <a:buChar char="Ø"/>
            </a:pPr>
            <a:r>
              <a:rPr lang="en-US" dirty="0"/>
              <a:t>Testers and developers evaluate the completion criteria of the software based on test coverage, quality, time consumption, cost, and critical business objectives. </a:t>
            </a:r>
          </a:p>
          <a:p>
            <a:pPr>
              <a:buFont typeface="Wingdings" pitchFamily="2" charset="2"/>
              <a:buChar char="Ø"/>
            </a:pPr>
            <a:r>
              <a:rPr lang="en-US" dirty="0"/>
              <a:t>This phase determines the characteristics and drawbacks of the software. </a:t>
            </a:r>
          </a:p>
          <a:p>
            <a:pPr>
              <a:buFont typeface="Wingdings" pitchFamily="2" charset="2"/>
              <a:buChar char="Ø"/>
            </a:pPr>
            <a:r>
              <a:rPr lang="en-US" dirty="0"/>
              <a:t>Test cases and bug reports are analyzed in depth to detect the type of defect and its severity.</a:t>
            </a:r>
          </a:p>
          <a:p>
            <a:pPr>
              <a:buFont typeface="Wingdings" pitchFamily="2" charset="2"/>
              <a:buChar char="Ø"/>
            </a:pPr>
            <a:r>
              <a:rPr lang="en-US" dirty="0"/>
              <a:t>Defect logging analysis mainly works to find out defect distribution depending upon severity and types.</a:t>
            </a:r>
          </a:p>
          <a:p>
            <a:pPr>
              <a:buFont typeface="Wingdings" pitchFamily="2" charset="2"/>
              <a:buChar char="Ø"/>
            </a:pPr>
            <a:r>
              <a:rPr lang="en-US" dirty="0"/>
              <a:t>If any defect is detected, then the software is returned to the development team to fix the defect, then the software is re-tested on all aspects of the testing.</a:t>
            </a:r>
          </a:p>
          <a:p>
            <a:pPr>
              <a:buFont typeface="Wingdings" pitchFamily="2" charset="2"/>
              <a:buChar char="Ø"/>
            </a:pPr>
            <a:r>
              <a:rPr lang="en-US" dirty="0"/>
              <a:t>Once the test cycle is fully completed then test closure report, and test metrics are prepared.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TotalTime>
  <Words>4365</Words>
  <Application>Microsoft Office PowerPoint</Application>
  <PresentationFormat>On-screen Show (4:3)</PresentationFormat>
  <Paragraphs>714</Paragraphs>
  <Slides>59</Slides>
  <Notes>0</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Priyanka Karande</dc:creator>
  <cp:lastModifiedBy>Unknown User</cp:lastModifiedBy>
  <cp:revision>126</cp:revision>
  <dcterms:created xsi:type="dcterms:W3CDTF">2006-08-16T00:00:00Z</dcterms:created>
  <dcterms:modified xsi:type="dcterms:W3CDTF">2022-02-19T16:58:56Z</dcterms:modified>
</cp:coreProperties>
</file>