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33" r:id="rId2"/>
    <p:sldId id="264" r:id="rId3"/>
    <p:sldId id="318" r:id="rId4"/>
    <p:sldId id="319" r:id="rId5"/>
    <p:sldId id="265" r:id="rId6"/>
    <p:sldId id="266" r:id="rId7"/>
    <p:sldId id="320" r:id="rId8"/>
    <p:sldId id="311" r:id="rId9"/>
    <p:sldId id="267" r:id="rId10"/>
    <p:sldId id="321" r:id="rId11"/>
    <p:sldId id="312" r:id="rId12"/>
    <p:sldId id="268" r:id="rId13"/>
    <p:sldId id="271" r:id="rId14"/>
    <p:sldId id="272" r:id="rId15"/>
    <p:sldId id="297" r:id="rId16"/>
    <p:sldId id="322" r:id="rId17"/>
    <p:sldId id="273" r:id="rId18"/>
    <p:sldId id="298" r:id="rId19"/>
    <p:sldId id="299" r:id="rId20"/>
    <p:sldId id="323" r:id="rId21"/>
    <p:sldId id="274" r:id="rId22"/>
    <p:sldId id="275" r:id="rId23"/>
    <p:sldId id="313" r:id="rId24"/>
    <p:sldId id="276" r:id="rId25"/>
    <p:sldId id="277" r:id="rId26"/>
    <p:sldId id="314" r:id="rId27"/>
    <p:sldId id="278" r:id="rId28"/>
    <p:sldId id="300" r:id="rId29"/>
    <p:sldId id="279" r:id="rId30"/>
    <p:sldId id="280" r:id="rId31"/>
    <p:sldId id="324" r:id="rId32"/>
    <p:sldId id="301" r:id="rId33"/>
    <p:sldId id="325" r:id="rId34"/>
    <p:sldId id="281" r:id="rId35"/>
    <p:sldId id="315" r:id="rId36"/>
    <p:sldId id="302" r:id="rId37"/>
    <p:sldId id="326" r:id="rId38"/>
    <p:sldId id="327" r:id="rId39"/>
    <p:sldId id="282" r:id="rId40"/>
    <p:sldId id="283" r:id="rId41"/>
    <p:sldId id="328" r:id="rId42"/>
    <p:sldId id="284" r:id="rId43"/>
    <p:sldId id="303" r:id="rId44"/>
    <p:sldId id="329" r:id="rId45"/>
    <p:sldId id="287" r:id="rId46"/>
    <p:sldId id="331" r:id="rId47"/>
    <p:sldId id="316" r:id="rId48"/>
    <p:sldId id="288" r:id="rId49"/>
    <p:sldId id="332" r:id="rId50"/>
    <p:sldId id="330" r:id="rId51"/>
    <p:sldId id="304" r:id="rId52"/>
    <p:sldId id="289" r:id="rId53"/>
    <p:sldId id="334" r:id="rId54"/>
    <p:sldId id="290" r:id="rId55"/>
    <p:sldId id="317" r:id="rId56"/>
    <p:sldId id="291" r:id="rId57"/>
    <p:sldId id="305" r:id="rId58"/>
    <p:sldId id="335" r:id="rId59"/>
    <p:sldId id="285" r:id="rId60"/>
    <p:sldId id="292" r:id="rId61"/>
    <p:sldId id="336" r:id="rId62"/>
    <p:sldId id="293" r:id="rId63"/>
    <p:sldId id="337" r:id="rId64"/>
    <p:sldId id="306" r:id="rId65"/>
    <p:sldId id="286" r:id="rId66"/>
    <p:sldId id="307" r:id="rId67"/>
    <p:sldId id="258" r:id="rId68"/>
    <p:sldId id="310" r:id="rId69"/>
    <p:sldId id="308" r:id="rId70"/>
    <p:sldId id="309" r:id="rId71"/>
    <p:sldId id="29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173" autoAdjust="0"/>
  </p:normalViewPr>
  <p:slideViewPr>
    <p:cSldViewPr snapToGrid="0">
      <p:cViewPr varScale="1">
        <p:scale>
          <a:sx n="67" d="100"/>
          <a:sy n="67"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1CE64F0-DDCA-44C5-B652-71479E08DC49}" type="datetimeFigureOut">
              <a:rPr lang="it-IT" smtClean="0"/>
              <a:t>26/01/2017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11941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5803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2370264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9366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50053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91CE64F0-DDCA-44C5-B652-71479E08DC49}" type="datetimeFigureOut">
              <a:rPr lang="it-IT" smtClean="0"/>
              <a:t>26/01/2017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165884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91CE64F0-DDCA-44C5-B652-71479E08DC49}" type="datetimeFigureOut">
              <a:rPr lang="it-IT" smtClean="0"/>
              <a:t>26/01/2017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105136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1CE64F0-DDCA-44C5-B652-71479E08DC49}" type="datetimeFigureOut">
              <a:rPr lang="it-IT" smtClean="0"/>
              <a:t>26/01/2017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2147728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it-IT"/>
              <a:t>Fare clic per modificare lo stile del titolo</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1CE64F0-DDCA-44C5-B652-71479E08DC49}" type="datetimeFigureOut">
              <a:rPr lang="it-IT" smtClean="0"/>
              <a:t>26/01/2017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133951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1CE64F0-DDCA-44C5-B652-71479E08DC49}" type="datetimeFigureOut">
              <a:rPr lang="it-IT" smtClean="0"/>
              <a:t>26/01/2017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68119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it-IT"/>
              <a:t>Fare clic per modificare lo stile del titolo</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91CE64F0-DDCA-44C5-B652-71479E08DC49}" type="datetimeFigureOut">
              <a:rPr lang="it-IT" smtClean="0"/>
              <a:t>26/01/2017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9582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it-IT"/>
              <a:t>Fare clic per modificare lo stile del titolo</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34237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Content Placeholder 3"/>
          <p:cNvSpPr>
            <a:spLocks noGrp="1"/>
          </p:cNvSpPr>
          <p:nvPr>
            <p:ph sz="quarter" idx="13"/>
          </p:nvPr>
        </p:nvSpPr>
        <p:spPr>
          <a:xfrm>
            <a:off x="913774" y="3051012"/>
            <a:ext cx="5106027" cy="274018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3" name="Content Placeholder 5"/>
          <p:cNvSpPr>
            <a:spLocks noGrp="1"/>
          </p:cNvSpPr>
          <p:nvPr>
            <p:ph sz="quarter" idx="14"/>
          </p:nvPr>
        </p:nvSpPr>
        <p:spPr>
          <a:xfrm>
            <a:off x="6172200" y="3051012"/>
            <a:ext cx="5105401" cy="274018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1CE64F0-DDCA-44C5-B652-71479E08DC49}" type="datetimeFigureOut">
              <a:rPr lang="it-IT" smtClean="0"/>
              <a:t>26/01/2017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245172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91CE64F0-DDCA-44C5-B652-71479E08DC49}" type="datetimeFigureOut">
              <a:rPr lang="it-IT" smtClean="0"/>
              <a:t>26/01/2017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93670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1CE64F0-DDCA-44C5-B652-71479E08DC49}" type="datetimeFigureOut">
              <a:rPr lang="it-IT" smtClean="0"/>
              <a:t>26/01/2017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191347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it-IT"/>
              <a:t>Fare clic per modificare lo stile del titolo</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372108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91CE64F0-DDCA-44C5-B652-71479E08DC49}" type="datetimeFigureOut">
              <a:rPr lang="it-IT" smtClean="0"/>
              <a:t>26/01/2017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6DFFE8D-C861-458C-9586-BE20937E5DFA}" type="slidenum">
              <a:rPr lang="it-IT" smtClean="0"/>
              <a:t>‹N›</a:t>
            </a:fld>
            <a:endParaRPr lang="it-IT"/>
          </a:p>
        </p:txBody>
      </p:sp>
    </p:spTree>
    <p:extLst>
      <p:ext uri="{BB962C8B-B14F-4D97-AF65-F5344CB8AC3E}">
        <p14:creationId xmlns:p14="http://schemas.microsoft.com/office/powerpoint/2010/main" val="59792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1CE64F0-DDCA-44C5-B652-71479E08DC49}" type="datetimeFigureOut">
              <a:rPr lang="it-IT" smtClean="0"/>
              <a:t>26/01/2017</a:t>
            </a:fld>
            <a:endParaRPr lang="it-IT"/>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it-IT"/>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DFFE8D-C861-458C-9586-BE20937E5DFA}" type="slidenum">
              <a:rPr lang="it-IT" smtClean="0"/>
              <a:t>‹N›</a:t>
            </a:fld>
            <a:endParaRPr lang="it-IT"/>
          </a:p>
        </p:txBody>
      </p:sp>
    </p:spTree>
    <p:extLst>
      <p:ext uri="{BB962C8B-B14F-4D97-AF65-F5344CB8AC3E}">
        <p14:creationId xmlns:p14="http://schemas.microsoft.com/office/powerpoint/2010/main" val="40716524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Exabyte" TargetMode="External"/><Relationship Id="rId2" Type="http://schemas.openxmlformats.org/officeDocument/2006/relationships/hyperlink" Target="http://en.wikipedia.org/wiki/Petabyte"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en.wikipedia.org/wiki/Yottabyte" TargetMode="External"/><Relationship Id="rId4" Type="http://schemas.openxmlformats.org/officeDocument/2006/relationships/hyperlink" Target="http://en.wikipedia.org/wiki/Zettabyt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hadoop.apache.org/2014"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mckinsey.com/Insights/MGI/Research/Technology_and_Innovation/Big_data_The_next_frontier_for_innov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learningindustry.com/Big-data-in-elearning-future-of-elearning-industry"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1" y="439738"/>
            <a:ext cx="9128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101" y="379414"/>
            <a:ext cx="20796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2"/>
          <p:cNvSpPr>
            <a:spLocks noGrp="1" noChangeArrowheads="1"/>
          </p:cNvSpPr>
          <p:nvPr/>
        </p:nvSpPr>
        <p:spPr bwMode="auto">
          <a:xfrm>
            <a:off x="2203450" y="2514601"/>
            <a:ext cx="7772400" cy="1470025"/>
          </a:xfrm>
          <a:prstGeom prst="rect">
            <a:avLst/>
          </a:prstGeom>
          <a:solidFill>
            <a:schemeClr val="accent1">
              <a:lumMod val="75000"/>
            </a:schemeClr>
          </a:solidFill>
          <a:ln w="9525">
            <a:noFill/>
            <a:miter lim="800000"/>
            <a:headEnd/>
            <a:tailEnd/>
          </a:ln>
        </p:spPr>
        <p:txBody>
          <a:bodyPr anchor="ctr"/>
          <a:lstStyle/>
          <a:p>
            <a:pPr algn="ctr" eaLnBrk="1" hangingPunct="1">
              <a:defRPr/>
            </a:pPr>
            <a:r>
              <a:rPr lang="en-US" sz="3200" dirty="0">
                <a:ln w="0"/>
                <a:effectLst>
                  <a:outerShdw blurRad="38100" dist="19050" dir="2700000" algn="tl" rotWithShape="0">
                    <a:schemeClr val="dk1">
                      <a:alpha val="40000"/>
                    </a:schemeClr>
                  </a:outerShdw>
                </a:effectLst>
                <a:latin typeface="Arial" charset="0"/>
                <a:cs typeface="Arial" charset="0"/>
              </a:rPr>
              <a:t>Big Data and </a:t>
            </a:r>
            <a:r>
              <a:rPr lang="en-US" sz="3200" dirty="0" err="1">
                <a:ln w="0"/>
                <a:effectLst>
                  <a:outerShdw blurRad="38100" dist="19050" dir="2700000" algn="tl" rotWithShape="0">
                    <a:schemeClr val="dk1">
                      <a:alpha val="40000"/>
                    </a:schemeClr>
                  </a:outerShdw>
                </a:effectLst>
              </a:rPr>
              <a:t>L</a:t>
            </a:r>
            <a:r>
              <a:rPr lang="en-US" sz="3200" baseline="-25000" dirty="0" err="1">
                <a:ln w="0"/>
                <a:effectLst>
                  <a:outerShdw blurRad="38100" dist="19050" dir="2700000" algn="tl" rotWithShape="0">
                    <a:schemeClr val="dk1">
                      <a:alpha val="40000"/>
                    </a:schemeClr>
                  </a:outerShdw>
                </a:effectLst>
              </a:rPr>
              <a:t>p</a:t>
            </a:r>
            <a:r>
              <a:rPr lang="it-IT" sz="3200" dirty="0">
                <a:ln w="0"/>
                <a:effectLst>
                  <a:outerShdw blurRad="38100" dist="19050" dir="2700000" algn="tl" rotWithShape="0">
                    <a:schemeClr val="dk1">
                      <a:alpha val="40000"/>
                    </a:schemeClr>
                  </a:outerShdw>
                </a:effectLst>
              </a:rPr>
              <a:t>–</a:t>
            </a:r>
            <a:r>
              <a:rPr lang="it-IT" sz="3200" dirty="0" err="1">
                <a:ln w="0"/>
                <a:effectLst>
                  <a:outerShdw blurRad="38100" dist="19050" dir="2700000" algn="tl" rotWithShape="0">
                    <a:schemeClr val="dk1">
                      <a:alpha val="40000"/>
                    </a:schemeClr>
                  </a:outerShdw>
                </a:effectLst>
              </a:rPr>
              <a:t>norm</a:t>
            </a:r>
            <a:r>
              <a:rPr lang="it-IT" sz="3200" dirty="0">
                <a:ln w="0"/>
                <a:effectLst>
                  <a:outerShdw blurRad="38100" dist="19050" dir="2700000" algn="tl" rotWithShape="0">
                    <a:schemeClr val="dk1">
                      <a:alpha val="40000"/>
                    </a:schemeClr>
                  </a:outerShdw>
                </a:effectLst>
              </a:rPr>
              <a:t> </a:t>
            </a:r>
            <a:r>
              <a:rPr lang="it-IT" sz="3200" dirty="0" err="1">
                <a:ln w="0"/>
                <a:effectLst>
                  <a:outerShdw blurRad="38100" dist="19050" dir="2700000" algn="tl" rotWithShape="0">
                    <a:schemeClr val="dk1">
                      <a:alpha val="40000"/>
                    </a:schemeClr>
                  </a:outerShdw>
                </a:effectLst>
              </a:rPr>
              <a:t>estimators</a:t>
            </a:r>
            <a:endParaRPr lang="es-ES" sz="3200" dirty="0">
              <a:ln w="0"/>
              <a:effectLst>
                <a:outerShdw blurRad="38100" dist="19050" dir="2700000" algn="tl" rotWithShape="0">
                  <a:schemeClr val="dk1">
                    <a:alpha val="40000"/>
                  </a:schemeClr>
                </a:outerShdw>
              </a:effectLst>
              <a:latin typeface="Arial" charset="0"/>
              <a:cs typeface="Arial" charset="0"/>
            </a:endParaRPr>
          </a:p>
        </p:txBody>
      </p:sp>
      <p:sp>
        <p:nvSpPr>
          <p:cNvPr id="6149" name="Rectangle 3"/>
          <p:cNvSpPr>
            <a:spLocks noGrp="1" noChangeArrowheads="1"/>
          </p:cNvSpPr>
          <p:nvPr/>
        </p:nvSpPr>
        <p:spPr bwMode="auto">
          <a:xfrm>
            <a:off x="2208214" y="3657600"/>
            <a:ext cx="77755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buFontTx/>
              <a:buNone/>
            </a:pPr>
            <a:br>
              <a:rPr lang="fr-FR" altLang="es-ES" sz="2000" b="1" dirty="0"/>
            </a:br>
            <a:br>
              <a:rPr lang="fr-FR" altLang="es-ES" sz="2000" b="1" dirty="0"/>
            </a:br>
            <a:endParaRPr lang="fr-FR" altLang="es-ES" b="1" dirty="0"/>
          </a:p>
          <a:p>
            <a:pPr algn="ctr" eaLnBrk="1" hangingPunct="1">
              <a:buFontTx/>
              <a:buNone/>
            </a:pPr>
            <a:r>
              <a:rPr lang="fr-FR" altLang="es-ES" sz="1800" b="1" dirty="0" err="1"/>
              <a:t>Dott</a:t>
            </a:r>
            <a:r>
              <a:rPr lang="fr-FR" altLang="es-ES" sz="1800" b="1" dirty="0"/>
              <a:t>. Massimiliano </a:t>
            </a:r>
            <a:r>
              <a:rPr lang="fr-FR" altLang="es-ES" sz="1800" b="1" dirty="0" err="1"/>
              <a:t>Giacalone</a:t>
            </a:r>
            <a:r>
              <a:rPr lang="fr-FR" altLang="es-ES" sz="1800" b="1" dirty="0"/>
              <a:t> </a:t>
            </a:r>
          </a:p>
          <a:p>
            <a:pPr algn="ctr" eaLnBrk="1" hangingPunct="1">
              <a:buFontTx/>
              <a:buNone/>
            </a:pPr>
            <a:r>
              <a:rPr lang="fr-FR" altLang="es-ES" sz="1600" i="1" dirty="0"/>
              <a:t>massimiliano.giacalone@unina.it</a:t>
            </a:r>
          </a:p>
        </p:txBody>
      </p:sp>
      <p:sp>
        <p:nvSpPr>
          <p:cNvPr id="6150" name="1 Rectángulo"/>
          <p:cNvSpPr>
            <a:spLocks noChangeArrowheads="1"/>
          </p:cNvSpPr>
          <p:nvPr/>
        </p:nvSpPr>
        <p:spPr bwMode="auto">
          <a:xfrm>
            <a:off x="2736850" y="1297782"/>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buFontTx/>
              <a:buNone/>
            </a:pPr>
            <a:r>
              <a:rPr lang="en-US" altLang="es-ES" sz="1800" b="1" dirty="0">
                <a:solidFill>
                  <a:srgbClr val="0070C0"/>
                </a:solidFill>
              </a:rPr>
              <a:t>Master in Innovation and Research in Informatics (MIRI)</a:t>
            </a:r>
          </a:p>
          <a:p>
            <a:pPr algn="ctr" eaLnBrk="1" hangingPunct="1">
              <a:buFontTx/>
              <a:buNone/>
            </a:pPr>
            <a:r>
              <a:rPr lang="en-US" altLang="es-ES" sz="1800" dirty="0">
                <a:solidFill>
                  <a:srgbClr val="0070C0"/>
                </a:solidFill>
              </a:rPr>
              <a:t>Data Mining and Business Intelligence track</a:t>
            </a:r>
            <a:r>
              <a:rPr lang="fr-FR" altLang="es-ES" sz="1800" dirty="0">
                <a:solidFill>
                  <a:srgbClr val="0070C0"/>
                </a:solidFill>
              </a:rPr>
              <a:t>.</a:t>
            </a:r>
          </a:p>
        </p:txBody>
      </p:sp>
    </p:spTree>
    <p:extLst>
      <p:ext uri="{BB962C8B-B14F-4D97-AF65-F5344CB8AC3E}">
        <p14:creationId xmlns:p14="http://schemas.microsoft.com/office/powerpoint/2010/main" val="13489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139688" y="1060319"/>
            <a:ext cx="10283686" cy="2308324"/>
          </a:xfrm>
          <a:prstGeom prst="rect">
            <a:avLst/>
          </a:prstGeom>
        </p:spPr>
        <p:txBody>
          <a:bodyPr wrap="square">
            <a:spAutoFit/>
          </a:bodyPr>
          <a:lstStyle/>
          <a:p>
            <a:r>
              <a:rPr lang="en-GB" sz="2400" dirty="0"/>
              <a:t>In the first part, after the present introduction, the difficulties inside the Big Data management are presented.</a:t>
            </a:r>
          </a:p>
          <a:p>
            <a:endParaRPr lang="en-GB" sz="2400" dirty="0"/>
          </a:p>
          <a:p>
            <a:r>
              <a:rPr lang="en-GB" sz="2400" dirty="0"/>
              <a:t>Due to the large amount of data produced in continuity and to the need to work on samples drawn from the population it is essential to carry out a preliminary Statistical Control of Data Quality (Section 2). </a:t>
            </a:r>
            <a:endParaRPr lang="it-IT" sz="2400" dirty="0"/>
          </a:p>
        </p:txBody>
      </p:sp>
      <p:sp>
        <p:nvSpPr>
          <p:cNvPr id="3" name="Rettangolo 2"/>
          <p:cNvSpPr/>
          <p:nvPr/>
        </p:nvSpPr>
        <p:spPr>
          <a:xfrm>
            <a:off x="742122" y="3843275"/>
            <a:ext cx="10522226" cy="1938992"/>
          </a:xfrm>
          <a:prstGeom prst="rect">
            <a:avLst/>
          </a:prstGeom>
        </p:spPr>
        <p:txBody>
          <a:bodyPr wrap="square">
            <a:spAutoFit/>
          </a:bodyPr>
          <a:lstStyle/>
          <a:p>
            <a:r>
              <a:rPr lang="en-GB" sz="2400" dirty="0"/>
              <a:t>In the second part, we compare the Data Mining methods already used for some time, with the new frontiers opened by Big Data (Section 3). </a:t>
            </a:r>
          </a:p>
          <a:p>
            <a:endParaRPr lang="en-GB" sz="2400" dirty="0"/>
          </a:p>
          <a:p>
            <a:r>
              <a:rPr lang="en-GB" sz="2400" dirty="0"/>
              <a:t>This part is devoted to the applications of Big Data in strategic sectors as E-learning, Learning analytics, </a:t>
            </a:r>
            <a:r>
              <a:rPr lang="en-GB" sz="2400" dirty="0" err="1"/>
              <a:t>Healt</a:t>
            </a:r>
            <a:r>
              <a:rPr lang="en-GB" sz="2400" dirty="0"/>
              <a:t> Care, Banking Industry (Sections from 4 to 7).</a:t>
            </a:r>
            <a:endParaRPr lang="it-IT" sz="2400" dirty="0"/>
          </a:p>
        </p:txBody>
      </p:sp>
      <p:sp>
        <p:nvSpPr>
          <p:cNvPr id="4" name="Fumetto 2 3"/>
          <p:cNvSpPr/>
          <p:nvPr/>
        </p:nvSpPr>
        <p:spPr>
          <a:xfrm>
            <a:off x="569843" y="1060319"/>
            <a:ext cx="10853532" cy="4889907"/>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6880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876424" y="828907"/>
            <a:ext cx="10315576" cy="2308324"/>
          </a:xfrm>
          <a:prstGeom prst="rect">
            <a:avLst/>
          </a:prstGeom>
        </p:spPr>
        <p:txBody>
          <a:bodyPr wrap="square">
            <a:spAutoFit/>
          </a:bodyPr>
          <a:lstStyle/>
          <a:p>
            <a:r>
              <a:rPr lang="en-GB" sz="2400" b="1" dirty="0"/>
              <a:t>In the last part, the principles of ethics and privacy in the era of Big Data are discussed (Section 8) and  the main benefits of using Big Data in the analysed sectors are underlined (Section 9). </a:t>
            </a:r>
          </a:p>
          <a:p>
            <a:endParaRPr lang="it-IT" sz="2400" b="1" dirty="0"/>
          </a:p>
          <a:p>
            <a:r>
              <a:rPr lang="en-GB" sz="2400" b="1" dirty="0"/>
              <a:t>Finally, in the conclusions, the perspectives that today offer the Data Science including Big Data are emphasized.</a:t>
            </a:r>
            <a:endParaRPr lang="it-IT" sz="2400" b="1" dirty="0"/>
          </a:p>
        </p:txBody>
      </p:sp>
      <p:sp>
        <p:nvSpPr>
          <p:cNvPr id="3" name="Fumetto 2 2"/>
          <p:cNvSpPr/>
          <p:nvPr/>
        </p:nvSpPr>
        <p:spPr>
          <a:xfrm>
            <a:off x="1876424" y="828907"/>
            <a:ext cx="10088943" cy="2287663"/>
          </a:xfrm>
          <a:prstGeom prst="wedgeRoundRectCallout">
            <a:avLst>
              <a:gd name="adj1" fmla="val -20833"/>
              <a:gd name="adj2" fmla="val 5984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4" name="Tabella 3"/>
          <p:cNvGraphicFramePr>
            <a:graphicFrameLocks noGrp="1"/>
          </p:cNvGraphicFramePr>
          <p:nvPr>
            <p:extLst>
              <p:ext uri="{D42A27DB-BD31-4B8C-83A1-F6EECF244321}">
                <p14:modId xmlns:p14="http://schemas.microsoft.com/office/powerpoint/2010/main" val="1884636551"/>
              </p:ext>
            </p:extLst>
          </p:nvPr>
        </p:nvGraphicFramePr>
        <p:xfrm>
          <a:off x="3604510" y="3374468"/>
          <a:ext cx="8162924" cy="3483532"/>
        </p:xfrm>
        <a:graphic>
          <a:graphicData uri="http://schemas.openxmlformats.org/drawingml/2006/table">
            <a:tbl>
              <a:tblPr firstRow="1" firstCol="1">
                <a:tableStyleId>{5C22544A-7EE6-4342-B048-85BDC9FD1C3A}</a:tableStyleId>
              </a:tblPr>
              <a:tblGrid>
                <a:gridCol w="1881082">
                  <a:extLst>
                    <a:ext uri="{9D8B030D-6E8A-4147-A177-3AD203B41FA5}">
                      <a16:colId xmlns:a16="http://schemas.microsoft.com/office/drawing/2014/main" val="20000"/>
                    </a:ext>
                  </a:extLst>
                </a:gridCol>
                <a:gridCol w="6281842">
                  <a:extLst>
                    <a:ext uri="{9D8B030D-6E8A-4147-A177-3AD203B41FA5}">
                      <a16:colId xmlns:a16="http://schemas.microsoft.com/office/drawing/2014/main" val="20001"/>
                    </a:ext>
                  </a:extLst>
                </a:gridCol>
              </a:tblGrid>
              <a:tr h="410562">
                <a:tc>
                  <a:txBody>
                    <a:bodyPr/>
                    <a:lstStyle/>
                    <a:p>
                      <a:pPr indent="180340" algn="just">
                        <a:spcAft>
                          <a:spcPts val="0"/>
                        </a:spcAft>
                      </a:pPr>
                      <a:r>
                        <a:rPr lang="en-GB" sz="2000" dirty="0">
                          <a:effectLst/>
                        </a:rPr>
                        <a:t>Feature</a:t>
                      </a:r>
                      <a:endParaRPr lang="it-IT"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ctr">
                        <a:spcAft>
                          <a:spcPts val="0"/>
                        </a:spcAft>
                      </a:pPr>
                      <a:r>
                        <a:rPr lang="en-GB" sz="2000" dirty="0">
                          <a:effectLst/>
                        </a:rPr>
                        <a:t> Size, Time and Type of data</a:t>
                      </a:r>
                      <a:endParaRPr lang="it-IT"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31685">
                <a:tc>
                  <a:txBody>
                    <a:bodyPr/>
                    <a:lstStyle/>
                    <a:p>
                      <a:pPr indent="180340" algn="just">
                        <a:spcAft>
                          <a:spcPts val="0"/>
                        </a:spcAft>
                      </a:pPr>
                      <a:r>
                        <a:rPr lang="en-GB" sz="2000" dirty="0">
                          <a:effectLst/>
                        </a:rPr>
                        <a:t>VOLUME</a:t>
                      </a:r>
                      <a:endParaRPr lang="it-IT"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dirty="0">
                          <a:effectLst/>
                        </a:rPr>
                        <a:t>Size: TB (terabyte = 1024</a:t>
                      </a:r>
                      <a:r>
                        <a:rPr lang="en-GB" sz="2000" baseline="30000" dirty="0">
                          <a:effectLst/>
                        </a:rPr>
                        <a:t>4</a:t>
                      </a:r>
                      <a:r>
                        <a:rPr lang="en-GB" sz="2000" dirty="0">
                          <a:effectLst/>
                        </a:rPr>
                        <a:t> byte) - PB (</a:t>
                      </a:r>
                      <a:r>
                        <a:rPr lang="en-GB" sz="2000" u="sng" dirty="0">
                          <a:effectLst/>
                          <a:hlinkClick r:id="rId2"/>
                        </a:rPr>
                        <a:t>petabyte</a:t>
                      </a:r>
                      <a:r>
                        <a:rPr lang="en-GB" sz="2000" dirty="0">
                          <a:effectLst/>
                        </a:rPr>
                        <a:t> =1024</a:t>
                      </a:r>
                      <a:r>
                        <a:rPr lang="en-GB" sz="2000" baseline="30000" dirty="0">
                          <a:effectLst/>
                        </a:rPr>
                        <a:t>5 </a:t>
                      </a:r>
                      <a:r>
                        <a:rPr lang="en-GB" sz="2000" dirty="0">
                          <a:effectLst/>
                        </a:rPr>
                        <a:t>byte) -</a:t>
                      </a:r>
                      <a:r>
                        <a:rPr lang="en-GB" sz="2000" baseline="30000" dirty="0">
                          <a:effectLst/>
                        </a:rPr>
                        <a:t> </a:t>
                      </a:r>
                      <a:r>
                        <a:rPr lang="en-GB" sz="2000" dirty="0">
                          <a:effectLst/>
                        </a:rPr>
                        <a:t>EB (</a:t>
                      </a:r>
                      <a:r>
                        <a:rPr lang="en-GB" sz="2000" u="sng" dirty="0" err="1">
                          <a:effectLst/>
                          <a:hlinkClick r:id="rId3"/>
                        </a:rPr>
                        <a:t>exabyte</a:t>
                      </a:r>
                      <a:r>
                        <a:rPr lang="en-GB" sz="2000" dirty="0">
                          <a:effectLst/>
                        </a:rPr>
                        <a:t> = 1024</a:t>
                      </a:r>
                      <a:r>
                        <a:rPr lang="en-GB" sz="2000" baseline="30000" dirty="0">
                          <a:effectLst/>
                        </a:rPr>
                        <a:t>6</a:t>
                      </a:r>
                      <a:r>
                        <a:rPr lang="en-GB" sz="2000" dirty="0">
                          <a:effectLst/>
                        </a:rPr>
                        <a:t> byte) - ZB (</a:t>
                      </a:r>
                      <a:r>
                        <a:rPr lang="en-GB" sz="2000" u="sng" dirty="0">
                          <a:effectLst/>
                          <a:hlinkClick r:id="rId4"/>
                        </a:rPr>
                        <a:t>zettabyte</a:t>
                      </a:r>
                      <a:r>
                        <a:rPr lang="en-GB" sz="2000" dirty="0">
                          <a:effectLst/>
                        </a:rPr>
                        <a:t> =1024</a:t>
                      </a:r>
                      <a:r>
                        <a:rPr lang="en-GB" sz="2000" baseline="30000" dirty="0">
                          <a:effectLst/>
                        </a:rPr>
                        <a:t>7</a:t>
                      </a:r>
                      <a:r>
                        <a:rPr lang="en-GB" sz="2000" dirty="0">
                          <a:effectLst/>
                        </a:rPr>
                        <a:t> byte) -YB (</a:t>
                      </a:r>
                      <a:r>
                        <a:rPr lang="en-GB" sz="2000" u="sng" dirty="0">
                          <a:effectLst/>
                          <a:hlinkClick r:id="rId5"/>
                        </a:rPr>
                        <a:t>yottabyte</a:t>
                      </a:r>
                      <a:r>
                        <a:rPr lang="en-GB" sz="2000" dirty="0">
                          <a:effectLst/>
                        </a:rPr>
                        <a:t> = 1024</a:t>
                      </a:r>
                      <a:r>
                        <a:rPr lang="en-GB" sz="2000" baseline="30000" dirty="0">
                          <a:effectLst/>
                        </a:rPr>
                        <a:t>8 </a:t>
                      </a:r>
                      <a:r>
                        <a:rPr lang="en-GB" sz="2000" dirty="0">
                          <a:effectLst/>
                        </a:rPr>
                        <a:t>byte)</a:t>
                      </a:r>
                      <a:endParaRPr lang="it-IT"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231685">
                <a:tc>
                  <a:txBody>
                    <a:bodyPr/>
                    <a:lstStyle/>
                    <a:p>
                      <a:pPr indent="180340" algn="just">
                        <a:spcAft>
                          <a:spcPts val="0"/>
                        </a:spcAft>
                      </a:pPr>
                      <a:r>
                        <a:rPr lang="en-GB" sz="2000">
                          <a:effectLst/>
                        </a:rPr>
                        <a:t>VELOCITY</a:t>
                      </a:r>
                      <a:endParaRPr lang="it-IT"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dirty="0">
                          <a:effectLst/>
                        </a:rPr>
                        <a:t>Time: Results in real time: fast acquisition and access to data is essential, especially for 'live data’ that must be processed on daily or sub-daily basis.</a:t>
                      </a:r>
                      <a:endParaRPr lang="it-IT"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2805">
                <a:tc>
                  <a:txBody>
                    <a:bodyPr/>
                    <a:lstStyle/>
                    <a:p>
                      <a:pPr indent="180340" algn="just">
                        <a:spcAft>
                          <a:spcPts val="0"/>
                        </a:spcAft>
                      </a:pPr>
                      <a:r>
                        <a:rPr lang="en-GB" sz="2000">
                          <a:effectLst/>
                        </a:rPr>
                        <a:t>VARIETY</a:t>
                      </a:r>
                      <a:endParaRPr lang="it-IT"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dirty="0">
                          <a:effectLst/>
                        </a:rPr>
                        <a:t>Type of data: Structured – Semi-structured – Unstructured (qualitative)</a:t>
                      </a:r>
                      <a:endParaRPr lang="it-IT"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48338" y="5934670"/>
            <a:ext cx="34561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n-GB" altLang="it-IT"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Table 2.</a:t>
            </a:r>
            <a:r>
              <a:rPr kumimoji="0" lang="en-GB" altLang="it-IT"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Features of Volume, Velocity and Variety of Big Data</a:t>
            </a:r>
            <a:endParaRPr kumimoji="0" lang="it-IT" altLang="it-IT" b="0" i="0" u="none" strike="noStrike" cap="none" normalizeH="0" baseline="0" dirty="0">
              <a:ln>
                <a:noFill/>
              </a:ln>
              <a:solidFill>
                <a:srgbClr val="FF0000"/>
              </a:solidFill>
              <a:effectLst/>
              <a:latin typeface="Arial" panose="020B0604020202020204" pitchFamily="34" charset="0"/>
            </a:endParaRPr>
          </a:p>
          <a:p>
            <a:pPr marL="0" marR="0" lvl="0" indent="180975" algn="ctr"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rgbClr val="FF0000"/>
              </a:solidFill>
              <a:effectLst/>
              <a:latin typeface="Arial" panose="020B0604020202020204" pitchFamily="34" charset="0"/>
            </a:endParaRPr>
          </a:p>
        </p:txBody>
      </p:sp>
      <p:pic>
        <p:nvPicPr>
          <p:cNvPr id="6" name="Immagine 5"/>
          <p:cNvPicPr>
            <a:picLocks noChangeAspect="1"/>
          </p:cNvPicPr>
          <p:nvPr/>
        </p:nvPicPr>
        <p:blipFill>
          <a:blip r:embed="rId6"/>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3406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730271" y="1903363"/>
            <a:ext cx="8424700" cy="3293209"/>
          </a:xfrm>
          <a:prstGeom prst="rect">
            <a:avLst/>
          </a:prstGeom>
        </p:spPr>
        <p:txBody>
          <a:bodyPr wrap="square">
            <a:spAutoFit/>
          </a:bodyPr>
          <a:lstStyle/>
          <a:p>
            <a:pPr indent="180340" algn="just">
              <a:spcAft>
                <a:spcPts val="0"/>
              </a:spcAft>
            </a:pPr>
            <a:r>
              <a:rPr lang="en-GB" sz="2600" dirty="0">
                <a:latin typeface="Times New Roman" panose="02020603050405020304" pitchFamily="18" charset="0"/>
                <a:ea typeface="Times New Roman" panose="02020603050405020304" pitchFamily="18" charset="0"/>
              </a:rPr>
              <a:t>The management of Big Data is very complex because many are the data stored and sometimes the Big Data are erroneously also referred to as large the data set.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We must  filter from this very lot of data selecting only those that meet the quality control requirements. The filtered data become statistical sample to which it is possible to apply  inference or traditional analysis methods of Data Mining. </a:t>
            </a:r>
          </a:p>
        </p:txBody>
      </p:sp>
      <p:sp>
        <p:nvSpPr>
          <p:cNvPr id="5" name="Rettangolo 4"/>
          <p:cNvSpPr/>
          <p:nvPr/>
        </p:nvSpPr>
        <p:spPr>
          <a:xfrm>
            <a:off x="1730271" y="862877"/>
            <a:ext cx="7951729" cy="646331"/>
          </a:xfrm>
          <a:prstGeom prst="rect">
            <a:avLst/>
          </a:prstGeom>
        </p:spPr>
        <p:txBody>
          <a:bodyPr wrap="none">
            <a:spAutoFit/>
          </a:bodyPr>
          <a:lstStyle/>
          <a:p>
            <a:r>
              <a:rPr lang="it-IT" sz="3600" b="1" i="1" dirty="0" err="1">
                <a:solidFill>
                  <a:srgbClr val="FF0000"/>
                </a:solidFill>
                <a:effectLst/>
                <a:latin typeface="Times New Roman" panose="02020603050405020304" pitchFamily="18" charset="0"/>
                <a:ea typeface="Times New Roman" panose="02020603050405020304" pitchFamily="18" charset="0"/>
              </a:rPr>
              <a:t>Quality</a:t>
            </a:r>
            <a:r>
              <a:rPr lang="it-IT" sz="3600" b="1" i="1" dirty="0">
                <a:solidFill>
                  <a:srgbClr val="FF0000"/>
                </a:solidFill>
                <a:effectLst/>
                <a:latin typeface="Times New Roman" panose="02020603050405020304" pitchFamily="18" charset="0"/>
                <a:ea typeface="Times New Roman" panose="02020603050405020304" pitchFamily="18" charset="0"/>
              </a:rPr>
              <a:t> </a:t>
            </a:r>
            <a:r>
              <a:rPr lang="it-IT" sz="3600" b="1" i="1" dirty="0" err="1">
                <a:solidFill>
                  <a:srgbClr val="FF0000"/>
                </a:solidFill>
                <a:effectLst/>
                <a:latin typeface="Times New Roman" panose="02020603050405020304" pitchFamily="18" charset="0"/>
                <a:ea typeface="Times New Roman" panose="02020603050405020304" pitchFamily="18" charset="0"/>
              </a:rPr>
              <a:t>Assessment</a:t>
            </a:r>
            <a:r>
              <a:rPr lang="it-IT" sz="3600" b="1" i="1" dirty="0">
                <a:solidFill>
                  <a:srgbClr val="FF0000"/>
                </a:solidFill>
                <a:effectLst/>
                <a:latin typeface="Times New Roman" panose="02020603050405020304" pitchFamily="18" charset="0"/>
                <a:ea typeface="Times New Roman" panose="02020603050405020304" pitchFamily="18" charset="0"/>
              </a:rPr>
              <a:t> </a:t>
            </a:r>
            <a:r>
              <a:rPr lang="it-IT" sz="3600" b="1" i="1" dirty="0" err="1">
                <a:solidFill>
                  <a:srgbClr val="FF0000"/>
                </a:solidFill>
                <a:effectLst/>
                <a:latin typeface="Times New Roman" panose="02020603050405020304" pitchFamily="18" charset="0"/>
                <a:ea typeface="Times New Roman" panose="02020603050405020304" pitchFamily="18" charset="0"/>
              </a:rPr>
              <a:t>Process</a:t>
            </a:r>
            <a:r>
              <a:rPr lang="it-IT" sz="3600" b="1" i="1" dirty="0">
                <a:solidFill>
                  <a:srgbClr val="FF0000"/>
                </a:solidFill>
                <a:effectLst/>
                <a:latin typeface="Times New Roman" panose="02020603050405020304" pitchFamily="18" charset="0"/>
                <a:ea typeface="Times New Roman" panose="02020603050405020304" pitchFamily="18" charset="0"/>
              </a:rPr>
              <a:t> for Big Data</a:t>
            </a:r>
            <a:endParaRPr lang="it-IT" sz="3600" dirty="0">
              <a:solidFill>
                <a:srgbClr val="FF0000"/>
              </a:solidFill>
            </a:endParaRPr>
          </a:p>
        </p:txBody>
      </p:sp>
      <p:sp>
        <p:nvSpPr>
          <p:cNvPr id="6" name="Fumetto 2 5"/>
          <p:cNvSpPr/>
          <p:nvPr/>
        </p:nvSpPr>
        <p:spPr>
          <a:xfrm>
            <a:off x="1385888" y="1903363"/>
            <a:ext cx="9115425" cy="3511600"/>
          </a:xfrm>
          <a:prstGeom prst="wedgeRoundRectCallout">
            <a:avLst>
              <a:gd name="adj1" fmla="val -20833"/>
              <a:gd name="adj2" fmla="val 5984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71775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57238" y="1152020"/>
            <a:ext cx="10544175" cy="4893647"/>
          </a:xfrm>
          <a:prstGeom prst="rect">
            <a:avLst/>
          </a:prstGeom>
        </p:spPr>
        <p:txBody>
          <a:bodyPr wrap="square">
            <a:spAutoFit/>
          </a:bodyPr>
          <a:lstStyle/>
          <a:p>
            <a:pPr indent="180340" algn="just">
              <a:spcAft>
                <a:spcPts val="0"/>
              </a:spcAft>
            </a:pPr>
            <a:endParaRPr lang="en-GB"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Otherwise, to work directly with Big Data we need  only apply special parallel algorithms. In this context it is useful, also, the adoption of </a:t>
            </a:r>
            <a:r>
              <a:rPr lang="en-GB" sz="2400" i="1" dirty="0">
                <a:effectLst/>
                <a:latin typeface="Times New Roman" panose="02020603050405020304" pitchFamily="18" charset="0"/>
                <a:ea typeface="Times New Roman" panose="02020603050405020304" pitchFamily="18" charset="0"/>
              </a:rPr>
              <a:t>genetic algorithms</a:t>
            </a:r>
            <a:r>
              <a:rPr lang="en-GB" sz="2400" dirty="0">
                <a:effectLst/>
                <a:latin typeface="Times New Roman" panose="02020603050405020304" pitchFamily="18" charset="0"/>
                <a:ea typeface="Times New Roman" panose="02020603050405020304" pitchFamily="18" charset="0"/>
              </a:rPr>
              <a:t> capable of operating a meeting of non-metric also data from dynamic sources </a:t>
            </a:r>
            <a:r>
              <a:rPr lang="en-GB" sz="2400" dirty="0" err="1">
                <a:effectLst/>
                <a:latin typeface="Times New Roman" panose="02020603050405020304" pitchFamily="18" charset="0"/>
                <a:ea typeface="Times New Roman" panose="02020603050405020304" pitchFamily="18" charset="0"/>
              </a:rPr>
              <a:t>coagents</a:t>
            </a:r>
            <a:r>
              <a:rPr lang="en-GB" sz="2400" dirty="0">
                <a:effectLst/>
                <a:latin typeface="Times New Roman" panose="02020603050405020304" pitchFamily="18" charset="0"/>
                <a:ea typeface="Times New Roman" panose="02020603050405020304" pitchFamily="18" charset="0"/>
              </a:rPr>
              <a:t> in the process of dataset formation.</a:t>
            </a:r>
          </a:p>
          <a:p>
            <a:pPr indent="180340" algn="just">
              <a:spcAft>
                <a:spcPts val="0"/>
              </a:spcAft>
            </a:pPr>
            <a:endParaRPr lang="en-GB"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These algorithms can be used for categorical or </a:t>
            </a:r>
            <a:r>
              <a:rPr lang="en-GB" sz="2400" dirty="0" err="1">
                <a:effectLst/>
                <a:latin typeface="Times New Roman" panose="02020603050405020304" pitchFamily="18" charset="0"/>
                <a:ea typeface="Times New Roman" panose="02020603050405020304" pitchFamily="18" charset="0"/>
              </a:rPr>
              <a:t>probabilisticselection</a:t>
            </a:r>
            <a:r>
              <a:rPr lang="en-GB" sz="2400" dirty="0">
                <a:effectLst/>
                <a:latin typeface="Times New Roman" panose="02020603050405020304" pitchFamily="18" charset="0"/>
                <a:ea typeface="Times New Roman" panose="02020603050405020304" pitchFamily="18" charset="0"/>
              </a:rPr>
              <a:t> methods (selection of 'Boltzmann') (</a:t>
            </a:r>
            <a:r>
              <a:rPr lang="en-GB" sz="2400" dirty="0" err="1">
                <a:effectLst/>
                <a:latin typeface="Times New Roman" panose="02020603050405020304" pitchFamily="18" charset="0"/>
                <a:ea typeface="Times New Roman" panose="02020603050405020304" pitchFamily="18" charset="0"/>
              </a:rPr>
              <a:t>Koza</a:t>
            </a:r>
            <a:r>
              <a:rPr lang="en-GB" sz="2400" dirty="0">
                <a:effectLst/>
                <a:latin typeface="Times New Roman" panose="02020603050405020304" pitchFamily="18" charset="0"/>
                <a:ea typeface="Times New Roman" panose="02020603050405020304" pitchFamily="18" charset="0"/>
              </a:rPr>
              <a:t>, 1992) (Wright, 1991).</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r>
              <a:rPr lang="en-GB" sz="2400" dirty="0">
                <a:latin typeface="Times New Roman" panose="02020603050405020304" pitchFamily="18" charset="0"/>
                <a:ea typeface="Times New Roman" panose="02020603050405020304" pitchFamily="18" charset="0"/>
              </a:rPr>
              <a:t>The progress made in the meantime by the scientific and technological research in hardware and software area have ensured satisfactory performance in terms of efficiency, access to Big Data and power and effective processing speed. </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524840" y="1371601"/>
            <a:ext cx="11033748" cy="4514850"/>
          </a:xfrm>
          <a:prstGeom prst="wedgeRoundRectCallout">
            <a:avLst>
              <a:gd name="adj1" fmla="val -21212"/>
              <a:gd name="adj2" fmla="val 556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04706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57809" y="816551"/>
            <a:ext cx="11357113" cy="4154984"/>
          </a:xfrm>
          <a:prstGeom prst="rect">
            <a:avLst/>
          </a:prstGeom>
        </p:spPr>
        <p:txBody>
          <a:bodyPr wrap="square">
            <a:spAutoFit/>
          </a:bodyPr>
          <a:lstStyle/>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Big Data collection requires to acquire and </a:t>
            </a:r>
            <a:r>
              <a:rPr lang="en-GB" sz="2400" dirty="0" err="1">
                <a:effectLst/>
                <a:latin typeface="Times New Roman" panose="02020603050405020304" pitchFamily="18" charset="0"/>
                <a:ea typeface="Times New Roman" panose="02020603050405020304" pitchFamily="18" charset="0"/>
              </a:rPr>
              <a:t>analyze</a:t>
            </a:r>
            <a:r>
              <a:rPr lang="en-GB" sz="2400" dirty="0">
                <a:effectLst/>
                <a:latin typeface="Times New Roman" panose="02020603050405020304" pitchFamily="18" charset="0"/>
                <a:ea typeface="Times New Roman" panose="02020603050405020304" pitchFamily="18" charset="0"/>
              </a:rPr>
              <a:t> data from several sources and with various researchers. For this reason decision-makers have gradually realized that this massive amount of information has benefits for understanding customer needs, improving service quality, and predicting and preventing risks.</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endParaRPr lang="en-GB"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 It is also logical that use and analysis of accurate high-quality data is a necessary condition for generating value from Big Data. Therefore, we </a:t>
            </a:r>
            <a:r>
              <a:rPr lang="en-GB" sz="2400" dirty="0" err="1">
                <a:effectLst/>
                <a:latin typeface="Times New Roman" panose="02020603050405020304" pitchFamily="18" charset="0"/>
                <a:ea typeface="Times New Roman" panose="02020603050405020304" pitchFamily="18" charset="0"/>
              </a:rPr>
              <a:t>analyzed</a:t>
            </a:r>
            <a:r>
              <a:rPr lang="en-GB" sz="2400" dirty="0">
                <a:effectLst/>
                <a:latin typeface="Times New Roman" panose="02020603050405020304" pitchFamily="18" charset="0"/>
                <a:ea typeface="Times New Roman" panose="02020603050405020304" pitchFamily="18" charset="0"/>
              </a:rPr>
              <a:t> the challenges faced by Big Data and a quality assessment framework and assessment process for it.</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357809" y="1371601"/>
            <a:ext cx="11515104" cy="4514850"/>
          </a:xfrm>
          <a:prstGeom prst="wedgeRoundRectCallout">
            <a:avLst>
              <a:gd name="adj1" fmla="val -21212"/>
              <a:gd name="adj2" fmla="val 556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95287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61322" y="803057"/>
            <a:ext cx="8521148" cy="5262979"/>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In the last years, Xi’an </a:t>
            </a:r>
            <a:r>
              <a:rPr lang="en-GB" sz="2400" dirty="0" err="1">
                <a:latin typeface="Times New Roman" panose="02020603050405020304" pitchFamily="18" charset="0"/>
                <a:ea typeface="Times New Roman" panose="02020603050405020304" pitchFamily="18" charset="0"/>
              </a:rPr>
              <a:t>Jiaotong</a:t>
            </a:r>
            <a:r>
              <a:rPr lang="en-GB" sz="2400" dirty="0">
                <a:latin typeface="Times New Roman" panose="02020603050405020304" pitchFamily="18" charset="0"/>
                <a:ea typeface="Times New Roman" panose="02020603050405020304" pitchFamily="18" charset="0"/>
              </a:rPr>
              <a:t> University set up a research group of information quality that </a:t>
            </a:r>
            <a:r>
              <a:rPr lang="en-GB" sz="2400" dirty="0" err="1">
                <a:latin typeface="Times New Roman" panose="02020603050405020304" pitchFamily="18" charset="0"/>
                <a:ea typeface="Times New Roman" panose="02020603050405020304" pitchFamily="18" charset="0"/>
              </a:rPr>
              <a:t>analyzed</a:t>
            </a:r>
            <a:r>
              <a:rPr lang="en-GB" sz="2400" dirty="0">
                <a:latin typeface="Times New Roman" panose="02020603050405020304" pitchFamily="18" charset="0"/>
                <a:ea typeface="Times New Roman" panose="02020603050405020304" pitchFamily="18" charset="0"/>
              </a:rPr>
              <a:t> the challenges and importance of assuring the quality of Big Data and response measures in the aspects of process, technology, and management (</a:t>
            </a:r>
            <a:r>
              <a:rPr lang="en-GB" sz="2400" dirty="0" err="1">
                <a:latin typeface="Times New Roman" panose="02020603050405020304" pitchFamily="18" charset="0"/>
                <a:ea typeface="Times New Roman" panose="02020603050405020304" pitchFamily="18" charset="0"/>
              </a:rPr>
              <a:t>Zong</a:t>
            </a:r>
            <a:r>
              <a:rPr lang="en-GB" sz="2400" dirty="0">
                <a:latin typeface="Times New Roman" panose="02020603050405020304" pitchFamily="18" charset="0"/>
                <a:ea typeface="Times New Roman" panose="02020603050405020304" pitchFamily="18" charset="0"/>
              </a:rPr>
              <a:t> &amp; Wu, 2013).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Big Data basically focuses on quality data storage rather than having very large irrelevant data so that better results and conclusions can be drawn.</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This further leads to various questions like how it can be ensured that which data is relevant, how much data would be enough for decision making and whether the stored data is accurate or not to draw conclusions from it etc. </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1385888" y="803056"/>
            <a:ext cx="9572625" cy="5262979"/>
          </a:xfrm>
          <a:prstGeom prst="wedgeRoundRectCallout">
            <a:avLst>
              <a:gd name="adj1" fmla="val -21212"/>
              <a:gd name="adj2" fmla="val 556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31713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112065" y="1119643"/>
            <a:ext cx="8163131" cy="4832092"/>
          </a:xfrm>
          <a:prstGeom prst="rect">
            <a:avLst/>
          </a:prstGeom>
        </p:spPr>
        <p:txBody>
          <a:bodyPr wrap="square">
            <a:spAutoFit/>
          </a:bodyPr>
          <a:lstStyle/>
          <a:p>
            <a:pPr indent="180340" algn="just">
              <a:spcAft>
                <a:spcPts val="0"/>
              </a:spcAft>
            </a:pPr>
            <a:r>
              <a:rPr lang="en-GB" sz="2800" dirty="0">
                <a:latin typeface="Times New Roman" panose="02020603050405020304" pitchFamily="18" charset="0"/>
                <a:ea typeface="Times New Roman" panose="02020603050405020304" pitchFamily="18" charset="0"/>
              </a:rPr>
              <a:t>An appropriate quality assessment method for Big Data is necessary to draw valid conclusions. </a:t>
            </a:r>
          </a:p>
          <a:p>
            <a:pPr indent="180340" algn="just">
              <a:spcAft>
                <a:spcPts val="0"/>
              </a:spcAft>
            </a:pPr>
            <a:endParaRPr lang="en-GB" sz="2800" dirty="0">
              <a:latin typeface="Times New Roman" panose="02020603050405020304" pitchFamily="18" charset="0"/>
              <a:ea typeface="Times New Roman" panose="02020603050405020304" pitchFamily="18" charset="0"/>
            </a:endParaRPr>
          </a:p>
          <a:p>
            <a:pPr indent="180340" algn="just">
              <a:spcAft>
                <a:spcPts val="0"/>
              </a:spcAft>
            </a:pPr>
            <a:r>
              <a:rPr lang="en-GB" sz="2800" dirty="0">
                <a:latin typeface="Times New Roman" panose="02020603050405020304" pitchFamily="18" charset="0"/>
                <a:ea typeface="Times New Roman" panose="02020603050405020304" pitchFamily="18" charset="0"/>
              </a:rPr>
              <a:t>In this paragraph, we propose an effective data quality assessment process with a dynamic feedback mechanism based on Big Data’s own characteristics, shown in Figure 1.</a:t>
            </a:r>
          </a:p>
          <a:p>
            <a:pPr indent="180340" algn="just">
              <a:spcAft>
                <a:spcPts val="0"/>
              </a:spcAft>
            </a:pPr>
            <a:endParaRPr lang="en-GB" sz="2800" dirty="0">
              <a:latin typeface="Times New Roman" panose="02020603050405020304" pitchFamily="18" charset="0"/>
              <a:ea typeface="Times New Roman" panose="02020603050405020304" pitchFamily="18" charset="0"/>
            </a:endParaRPr>
          </a:p>
          <a:p>
            <a:pPr indent="180340" algn="just">
              <a:spcAft>
                <a:spcPts val="0"/>
              </a:spcAft>
            </a:pPr>
            <a:r>
              <a:rPr lang="en-GB" sz="2800" dirty="0">
                <a:latin typeface="Times New Roman" panose="02020603050405020304" pitchFamily="18" charset="0"/>
                <a:ea typeface="Times New Roman" panose="02020603050405020304" pitchFamily="18" charset="0"/>
              </a:rPr>
              <a:t>Different tasks like filtering, cleaning, pruning, conforming, matching, joining, and diagnosing should be applied at the earliest touch points possible.</a:t>
            </a:r>
            <a:endParaRPr lang="it-IT" sz="2800" dirty="0">
              <a:latin typeface="Times New Roman" panose="02020603050405020304" pitchFamily="18" charset="0"/>
              <a:ea typeface="Times New Roman" panose="02020603050405020304" pitchFamily="18" charset="0"/>
            </a:endParaRPr>
          </a:p>
        </p:txBody>
      </p:sp>
      <p:sp>
        <p:nvSpPr>
          <p:cNvPr id="3" name="Fumetto 2 2"/>
          <p:cNvSpPr/>
          <p:nvPr/>
        </p:nvSpPr>
        <p:spPr>
          <a:xfrm>
            <a:off x="1671638" y="904199"/>
            <a:ext cx="9072563" cy="5262979"/>
          </a:xfrm>
          <a:prstGeom prst="wedgeRoundRectCallout">
            <a:avLst>
              <a:gd name="adj1" fmla="val -21212"/>
              <a:gd name="adj2" fmla="val 556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49216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00126" y="1351928"/>
            <a:ext cx="10265256" cy="4154984"/>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After the quality assessment preparation is completed, the process enters the data acquisition phase. If the analysis results meet the goal, then the results are outputted and fed back to the quality assessment system so as to provide better support for the next round of assessment.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If results do not reach the goal, the data quality assessment baseline may not be reasonable, and we need to adjust it in a timely fashion in order to obtain results in line with our goals.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Poor Big Data quality will lead to low data utilization efficiency and even bring serious decision-making mistakes. </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842964" y="1114425"/>
            <a:ext cx="10815636" cy="4951610"/>
          </a:xfrm>
          <a:prstGeom prst="wedgeRoundRectCallout">
            <a:avLst>
              <a:gd name="adj1" fmla="val -21212"/>
              <a:gd name="adj2" fmla="val 556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14274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96348" y="1183195"/>
            <a:ext cx="10933043" cy="4893647"/>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The application of SPC methods to Big Data is similar in many ways to the application of SPC methods to regular data. However, many of the challenges inherent to properly studying and framing a problem can be more difficult in the presence of massive amounts of data.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There exist several frameworks for solving problems in the Total Quality Management (TQM), Statistical Process Control (SPC), or Six Sigma area (Montgomery, 2013). The classical tools are the Plan Do Check Act (PDCA) Deming cycle, or the Define, Measure, </a:t>
            </a:r>
            <a:r>
              <a:rPr lang="en-GB" sz="2400" dirty="0" err="1">
                <a:latin typeface="Times New Roman" panose="02020603050405020304" pitchFamily="18" charset="0"/>
                <a:ea typeface="Times New Roman" panose="02020603050405020304" pitchFamily="18" charset="0"/>
              </a:rPr>
              <a:t>Analyze</a:t>
            </a:r>
            <a:r>
              <a:rPr lang="en-GB" sz="2400" dirty="0">
                <a:latin typeface="Times New Roman" panose="02020603050405020304" pitchFamily="18" charset="0"/>
                <a:ea typeface="Times New Roman" panose="02020603050405020304" pitchFamily="18" charset="0"/>
              </a:rPr>
              <a:t>, Improve, Control (DMAIC) cycle can be applied to Big Data (</a:t>
            </a:r>
            <a:r>
              <a:rPr lang="en-GB" sz="2400" dirty="0" err="1">
                <a:latin typeface="Times New Roman" panose="02020603050405020304" pitchFamily="18" charset="0"/>
                <a:ea typeface="Times New Roman" panose="02020603050405020304" pitchFamily="18" charset="0"/>
              </a:rPr>
              <a:t>Qiu</a:t>
            </a:r>
            <a:r>
              <a:rPr lang="en-GB" sz="2400" dirty="0">
                <a:latin typeface="Times New Roman" panose="02020603050405020304" pitchFamily="18" charset="0"/>
                <a:ea typeface="Times New Roman" panose="02020603050405020304" pitchFamily="18" charset="0"/>
              </a:rPr>
              <a:t>, 2014). For example, the Cross Industry Standard Process for Data Mining (CRISP-DM) and knowledge discovery in data mining (KDD) were recently introduced. </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596348" y="971549"/>
            <a:ext cx="11262277" cy="2057401"/>
          </a:xfrm>
          <a:prstGeom prst="wedgeRoundRectCallout">
            <a:avLst>
              <a:gd name="adj1" fmla="val -21212"/>
              <a:gd name="adj2" fmla="val 6258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Fumetto 2 3"/>
          <p:cNvSpPr/>
          <p:nvPr/>
        </p:nvSpPr>
        <p:spPr>
          <a:xfrm>
            <a:off x="533917" y="3429000"/>
            <a:ext cx="11057903" cy="3017174"/>
          </a:xfrm>
          <a:prstGeom prst="wedgeRoundRectCallout">
            <a:avLst>
              <a:gd name="adj1" fmla="val -21212"/>
              <a:gd name="adj2" fmla="val 5895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13212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42120" y="1168139"/>
            <a:ext cx="10734261" cy="4524315"/>
          </a:xfrm>
          <a:prstGeom prst="rect">
            <a:avLst/>
          </a:prstGeom>
        </p:spPr>
        <p:txBody>
          <a:bodyPr wrap="square">
            <a:spAutoFit/>
          </a:bodyPr>
          <a:lstStyle/>
          <a:p>
            <a:pPr indent="180340" algn="just">
              <a:spcAft>
                <a:spcPts val="0"/>
              </a:spcAft>
              <a:tabLst>
                <a:tab pos="180340" algn="l"/>
              </a:tabLst>
            </a:pPr>
            <a:r>
              <a:rPr lang="en-GB" sz="2400" dirty="0">
                <a:latin typeface="Times" panose="02020603050405020304" pitchFamily="18" charset="0"/>
                <a:ea typeface="Times New Roman" panose="02020603050405020304" pitchFamily="18" charset="0"/>
                <a:cs typeface="Times" panose="02020603050405020304" pitchFamily="18" charset="0"/>
              </a:rPr>
              <a:t>It is important for researchers in statistical surveillance to consider processing speed when developing and refining methodologies. </a:t>
            </a:r>
          </a:p>
          <a:p>
            <a:pPr indent="180340" algn="just">
              <a:spcAft>
                <a:spcPts val="0"/>
              </a:spcAft>
              <a:tabLst>
                <a:tab pos="180340" algn="l"/>
              </a:tabLst>
            </a:pPr>
            <a:endParaRPr lang="en-GB" sz="2400" dirty="0">
              <a:latin typeface="Times" panose="02020603050405020304" pitchFamily="18" charset="0"/>
              <a:ea typeface="Times New Roman" panose="02020603050405020304" pitchFamily="18" charset="0"/>
              <a:cs typeface="Times" panose="02020603050405020304" pitchFamily="18" charset="0"/>
            </a:endParaRPr>
          </a:p>
          <a:p>
            <a:pPr indent="180340" algn="just">
              <a:spcAft>
                <a:spcPts val="0"/>
              </a:spcAft>
              <a:tabLst>
                <a:tab pos="180340" algn="l"/>
              </a:tabLst>
            </a:pPr>
            <a:r>
              <a:rPr lang="en-GB" sz="2400" dirty="0">
                <a:latin typeface="Times" panose="02020603050405020304" pitchFamily="18" charset="0"/>
                <a:ea typeface="Times New Roman" panose="02020603050405020304" pitchFamily="18" charset="0"/>
                <a:cs typeface="Times" panose="02020603050405020304" pitchFamily="18" charset="0"/>
              </a:rPr>
              <a:t>Another challenge in monitoring high dimensional data sets is the fact that not all of the monitored variables are likely to shift at the same time; thus, some method is necessary to identify the process variables that have changed (</a:t>
            </a:r>
            <a:r>
              <a:rPr lang="en-GB" sz="2400" dirty="0" err="1">
                <a:latin typeface="Times" panose="02020603050405020304" pitchFamily="18" charset="0"/>
                <a:ea typeface="Times New Roman" panose="02020603050405020304" pitchFamily="18" charset="0"/>
                <a:cs typeface="Times" panose="02020603050405020304" pitchFamily="18" charset="0"/>
              </a:rPr>
              <a:t>Megahed</a:t>
            </a:r>
            <a:r>
              <a:rPr lang="en-GB" sz="2400" dirty="0">
                <a:latin typeface="Times" panose="02020603050405020304" pitchFamily="18" charset="0"/>
                <a:ea typeface="Times New Roman" panose="02020603050405020304" pitchFamily="18" charset="0"/>
                <a:cs typeface="Times" panose="02020603050405020304" pitchFamily="18" charset="0"/>
              </a:rPr>
              <a:t> &amp; Jones-Farmer, 2015).</a:t>
            </a:r>
          </a:p>
          <a:p>
            <a:pPr indent="180340" algn="just">
              <a:spcAft>
                <a:spcPts val="0"/>
              </a:spcAft>
              <a:tabLst>
                <a:tab pos="180340" algn="l"/>
              </a:tabLst>
            </a:pPr>
            <a:endParaRPr lang="it-IT" sz="2400" dirty="0">
              <a:latin typeface="Times" panose="02020603050405020304" pitchFamily="18" charset="0"/>
              <a:ea typeface="Times New Roman" panose="02020603050405020304" pitchFamily="18" charset="0"/>
              <a:cs typeface="Times" panose="02020603050405020304" pitchFamily="18" charset="0"/>
            </a:endParaRPr>
          </a:p>
          <a:p>
            <a:pPr indent="180340" algn="just">
              <a:spcAft>
                <a:spcPts val="0"/>
              </a:spcAft>
            </a:pPr>
            <a:r>
              <a:rPr lang="en-GB" sz="2400" dirty="0">
                <a:latin typeface="Times" panose="02020603050405020304" pitchFamily="18" charset="0"/>
                <a:ea typeface="Times New Roman" panose="02020603050405020304" pitchFamily="18" charset="0"/>
                <a:cs typeface="Times" panose="02020603050405020304" pitchFamily="18" charset="0"/>
              </a:rPr>
              <a:t>Another important feature when using SPC methods with big data applications is that, traditionally, SPC methods were developed for numeric data. While there are some attributes control charts, these tend to be a distant choice to using methods designed for quantitative variables. </a:t>
            </a:r>
            <a:endParaRPr lang="it-IT" sz="2400" dirty="0">
              <a:latin typeface="Times" panose="02020603050405020304" pitchFamily="18" charset="0"/>
              <a:ea typeface="Times New Roman" panose="02020603050405020304" pitchFamily="18" charset="0"/>
              <a:cs typeface="Times" panose="02020603050405020304" pitchFamily="18" charset="0"/>
            </a:endParaRP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88423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081337" y="811141"/>
            <a:ext cx="6202837" cy="646331"/>
          </a:xfrm>
          <a:prstGeom prst="rect">
            <a:avLst/>
          </a:prstGeom>
          <a:noFill/>
        </p:spPr>
        <p:txBody>
          <a:bodyPr wrap="square" rtlCol="0">
            <a:spAutoFit/>
          </a:bodyPr>
          <a:lstStyle/>
          <a:p>
            <a:r>
              <a:rPr lang="it-IT" sz="3600" b="1" dirty="0">
                <a:solidFill>
                  <a:srgbClr val="FF0000"/>
                </a:solidFill>
                <a:latin typeface="Segoe UI Semibold" panose="020B0702040204020203" pitchFamily="34" charset="0"/>
                <a:cs typeface="Segoe UI Semibold" panose="020B0702040204020203" pitchFamily="34" charset="0"/>
              </a:rPr>
              <a:t>BIG DATA (SUMMARY)</a:t>
            </a:r>
          </a:p>
        </p:txBody>
      </p:sp>
      <p:sp>
        <p:nvSpPr>
          <p:cNvPr id="4" name="Rettangolo 3"/>
          <p:cNvSpPr/>
          <p:nvPr/>
        </p:nvSpPr>
        <p:spPr>
          <a:xfrm>
            <a:off x="711198" y="1865531"/>
            <a:ext cx="10701867" cy="4524315"/>
          </a:xfrm>
          <a:prstGeom prst="rect">
            <a:avLst/>
          </a:prstGeom>
        </p:spPr>
        <p:txBody>
          <a:bodyPr wrap="square">
            <a:spAutoFit/>
          </a:bodyPr>
          <a:lstStyle/>
          <a:p>
            <a:pPr algn="just">
              <a:spcAft>
                <a:spcPts val="0"/>
              </a:spcAft>
            </a:pPr>
            <a:r>
              <a:rPr lang="en-GB" sz="2400" dirty="0">
                <a:effectLst/>
                <a:latin typeface="Times New Roman" panose="02020603050405020304" pitchFamily="18" charset="0"/>
                <a:ea typeface="Times New Roman" panose="02020603050405020304" pitchFamily="18" charset="0"/>
              </a:rPr>
              <a:t>Big Data is a new technology with a model that works with a large amount of various type data (structured, semi-structured and unstructured) differently from static data being stored in warehouse. </a:t>
            </a:r>
          </a:p>
          <a:p>
            <a:pPr algn="just">
              <a:spcAft>
                <a:spcPts val="0"/>
              </a:spcAft>
            </a:pPr>
            <a:endParaRPr lang="en-GB" sz="2400" dirty="0">
              <a:effectLst/>
              <a:latin typeface="Times New Roman" panose="02020603050405020304" pitchFamily="18" charset="0"/>
              <a:ea typeface="Times New Roman" panose="02020603050405020304" pitchFamily="18" charset="0"/>
            </a:endParaRPr>
          </a:p>
          <a:p>
            <a:pPr algn="just">
              <a:spcAft>
                <a:spcPts val="0"/>
              </a:spcAft>
            </a:pPr>
            <a:r>
              <a:rPr lang="en-GB" sz="2400" dirty="0">
                <a:effectLst/>
                <a:latin typeface="Times New Roman" panose="02020603050405020304" pitchFamily="18" charset="0"/>
                <a:ea typeface="Times New Roman" panose="02020603050405020304" pitchFamily="18" charset="0"/>
              </a:rPr>
              <a:t>The data are generated from a variety of instruments, sensors and mainly by computer transactions. They </a:t>
            </a:r>
            <a:r>
              <a:rPr lang="en-GB" sz="2400" dirty="0">
                <a:solidFill>
                  <a:srgbClr val="000000"/>
                </a:solidFill>
                <a:effectLst/>
                <a:latin typeface="Times New Roman" panose="02020603050405020304" pitchFamily="18" charset="0"/>
                <a:ea typeface="Times New Roman" panose="02020603050405020304" pitchFamily="18" charset="0"/>
              </a:rPr>
              <a:t>are constantly updated with a high frequency and become more and more accurate and precise with the passage of time</a:t>
            </a:r>
            <a:r>
              <a:rPr lang="en-GB" sz="2400" dirty="0">
                <a:effectLst/>
                <a:latin typeface="Times New Roman" panose="02020603050405020304" pitchFamily="18" charset="0"/>
                <a:ea typeface="Times New Roman" panose="02020603050405020304" pitchFamily="18" charset="0"/>
              </a:rPr>
              <a:t>. </a:t>
            </a:r>
          </a:p>
          <a:p>
            <a:pPr algn="just">
              <a:spcAft>
                <a:spcPts val="0"/>
              </a:spcAft>
            </a:pPr>
            <a:endParaRPr lang="en-GB" sz="2400" dirty="0">
              <a:latin typeface="Times New Roman" panose="02020603050405020304" pitchFamily="18" charset="0"/>
              <a:ea typeface="Times New Roman" panose="02020603050405020304" pitchFamily="18" charset="0"/>
            </a:endParaRPr>
          </a:p>
          <a:p>
            <a:pPr algn="just">
              <a:spcAft>
                <a:spcPts val="0"/>
              </a:spcAft>
            </a:pPr>
            <a:r>
              <a:rPr lang="en-GB" sz="2400" dirty="0">
                <a:effectLst/>
                <a:latin typeface="Times New Roman" panose="02020603050405020304" pitchFamily="18" charset="0"/>
                <a:ea typeface="Times New Roman" panose="02020603050405020304" pitchFamily="18" charset="0"/>
              </a:rPr>
              <a:t>Main purpose of this paper is to bring into light the new technologies, process and statistical analysis to extract values and results from Big Data. </a:t>
            </a:r>
          </a:p>
          <a:p>
            <a:pPr algn="just">
              <a:spcAft>
                <a:spcPts val="0"/>
              </a:spcAft>
            </a:pPr>
            <a:endParaRPr lang="en-GB" sz="2400" dirty="0">
              <a:latin typeface="Times New Roman" panose="02020603050405020304" pitchFamily="18" charset="0"/>
              <a:ea typeface="Times New Roman" panose="02020603050405020304" pitchFamily="18" charset="0"/>
            </a:endParaRPr>
          </a:p>
          <a:p>
            <a:pPr algn="just">
              <a:spcAft>
                <a:spcPts val="0"/>
              </a:spcAft>
            </a:pPr>
            <a:endParaRPr lang="en-GB" sz="2400" dirty="0">
              <a:latin typeface="Times New Roman" panose="02020603050405020304" pitchFamily="18" charset="0"/>
              <a:ea typeface="Times New Roman" panose="02020603050405020304" pitchFamily="18" charset="0"/>
            </a:endParaRPr>
          </a:p>
        </p:txBody>
      </p:sp>
      <p:sp>
        <p:nvSpPr>
          <p:cNvPr id="2" name="Fumetto 2 1"/>
          <p:cNvSpPr/>
          <p:nvPr/>
        </p:nvSpPr>
        <p:spPr>
          <a:xfrm>
            <a:off x="374740" y="1695744"/>
            <a:ext cx="11374784" cy="407922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51827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257426" y="1258742"/>
            <a:ext cx="7830792" cy="3970318"/>
          </a:xfrm>
          <a:prstGeom prst="rect">
            <a:avLst/>
          </a:prstGeom>
        </p:spPr>
        <p:txBody>
          <a:bodyPr wrap="square">
            <a:spAutoFit/>
          </a:bodyPr>
          <a:lstStyle/>
          <a:p>
            <a:pPr indent="180340" algn="just">
              <a:spcAft>
                <a:spcPts val="0"/>
              </a:spcAft>
            </a:pPr>
            <a:r>
              <a:rPr lang="en-GB" sz="2800" dirty="0">
                <a:latin typeface="Times" panose="02020603050405020304" pitchFamily="18" charset="0"/>
                <a:ea typeface="Times New Roman" panose="02020603050405020304" pitchFamily="18" charset="0"/>
                <a:cs typeface="Times" panose="02020603050405020304" pitchFamily="18" charset="0"/>
              </a:rPr>
              <a:t>However, one of the great challenges of big data is the ability to process and </a:t>
            </a:r>
            <a:r>
              <a:rPr lang="en-GB" sz="2800" dirty="0" err="1">
                <a:latin typeface="Times" panose="02020603050405020304" pitchFamily="18" charset="0"/>
                <a:ea typeface="Times New Roman" panose="02020603050405020304" pitchFamily="18" charset="0"/>
                <a:cs typeface="Times" panose="02020603050405020304" pitchFamily="18" charset="0"/>
              </a:rPr>
              <a:t>analyze</a:t>
            </a:r>
            <a:r>
              <a:rPr lang="en-GB" sz="2800" dirty="0">
                <a:latin typeface="Times" panose="02020603050405020304" pitchFamily="18" charset="0"/>
                <a:ea typeface="Times New Roman" panose="02020603050405020304" pitchFamily="18" charset="0"/>
                <a:cs typeface="Times" panose="02020603050405020304" pitchFamily="18" charset="0"/>
              </a:rPr>
              <a:t> unstructured data. Most of big data applications are concerned with non-numeric data obtained from several databases.</a:t>
            </a:r>
          </a:p>
          <a:p>
            <a:pPr indent="180340" algn="just">
              <a:spcAft>
                <a:spcPts val="0"/>
              </a:spcAft>
            </a:pPr>
            <a:endParaRPr lang="it-IT" sz="2800" dirty="0">
              <a:latin typeface="Times" panose="02020603050405020304" pitchFamily="18" charset="0"/>
              <a:ea typeface="Times New Roman" panose="02020603050405020304" pitchFamily="18" charset="0"/>
              <a:cs typeface="Times" panose="02020603050405020304" pitchFamily="18" charset="0"/>
            </a:endParaRPr>
          </a:p>
          <a:p>
            <a:pPr indent="180340" algn="just">
              <a:spcAft>
                <a:spcPts val="0"/>
              </a:spcAft>
            </a:pPr>
            <a:r>
              <a:rPr lang="en-GB" sz="2800" dirty="0">
                <a:latin typeface="Times" panose="02020603050405020304" pitchFamily="18" charset="0"/>
                <a:ea typeface="Times New Roman" panose="02020603050405020304" pitchFamily="18" charset="0"/>
                <a:cs typeface="Times" panose="02020603050405020304" pitchFamily="18" charset="0"/>
              </a:rPr>
              <a:t>In the next future, more complex hierarchical structure of a data quality system could be </a:t>
            </a:r>
            <a:r>
              <a:rPr lang="en-GB" sz="2800" dirty="0" err="1">
                <a:latin typeface="Times" panose="02020603050405020304" pitchFamily="18" charset="0"/>
                <a:ea typeface="Times New Roman" panose="02020603050405020304" pitchFamily="18" charset="0"/>
                <a:cs typeface="Times" panose="02020603050405020304" pitchFamily="18" charset="0"/>
              </a:rPr>
              <a:t>analyzed</a:t>
            </a:r>
            <a:r>
              <a:rPr lang="en-GB" sz="2800" dirty="0">
                <a:latin typeface="Times" panose="02020603050405020304" pitchFamily="18" charset="0"/>
                <a:ea typeface="Times New Roman" panose="02020603050405020304" pitchFamily="18" charset="0"/>
                <a:cs typeface="Times" panose="02020603050405020304" pitchFamily="18" charset="0"/>
              </a:rPr>
              <a:t> and proposed to evaluate the Big Data quality framework.</a:t>
            </a:r>
            <a:endParaRPr lang="it-IT" sz="2800" dirty="0">
              <a:latin typeface="Times" panose="02020603050405020304" pitchFamily="18" charset="0"/>
              <a:ea typeface="Times New Roman" panose="02020603050405020304" pitchFamily="18" charset="0"/>
              <a:cs typeface="Times" panose="02020603050405020304" pitchFamily="18" charset="0"/>
            </a:endParaRPr>
          </a:p>
        </p:txBody>
      </p:sp>
      <p:sp>
        <p:nvSpPr>
          <p:cNvPr id="3" name="Fumetto 2 2"/>
          <p:cNvSpPr/>
          <p:nvPr/>
        </p:nvSpPr>
        <p:spPr>
          <a:xfrm>
            <a:off x="2014538" y="903070"/>
            <a:ext cx="8286750" cy="4811932"/>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19092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3635994" y="6394099"/>
            <a:ext cx="57666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sz="20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Figure 1.</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Big Data Statistical Quality Control</a:t>
            </a:r>
            <a:endParaRPr kumimoji="0" lang="it-IT"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FF0000"/>
              </a:solidFill>
              <a:effectLst/>
              <a:latin typeface="Arial" panose="020B0604020202020204" pitchFamily="34" charset="0"/>
            </a:endParaRPr>
          </a:p>
        </p:txBody>
      </p:sp>
      <p:grpSp>
        <p:nvGrpSpPr>
          <p:cNvPr id="3" name="Gruppo 2"/>
          <p:cNvGrpSpPr/>
          <p:nvPr/>
        </p:nvGrpSpPr>
        <p:grpSpPr>
          <a:xfrm>
            <a:off x="2654710" y="973394"/>
            <a:ext cx="6802937" cy="5414401"/>
            <a:chOff x="0" y="0"/>
            <a:chExt cx="2312856" cy="5648768"/>
          </a:xfrm>
        </p:grpSpPr>
        <p:sp>
          <p:nvSpPr>
            <p:cNvPr id="4" name="Rettangolo 3"/>
            <p:cNvSpPr/>
            <p:nvPr/>
          </p:nvSpPr>
          <p:spPr>
            <a:xfrm>
              <a:off x="348503" y="0"/>
              <a:ext cx="1964267" cy="587156"/>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Estabilish  Quality level</a:t>
              </a:r>
              <a:endParaRPr lang="it-IT" sz="2000">
                <a:effectLst/>
                <a:latin typeface="Times New Roman" panose="02020603050405020304" pitchFamily="18" charset="0"/>
                <a:ea typeface="Times New Roman" panose="02020603050405020304" pitchFamily="18" charset="0"/>
              </a:endParaRPr>
            </a:p>
          </p:txBody>
        </p:sp>
        <p:sp>
          <p:nvSpPr>
            <p:cNvPr id="5" name="Rettangolo 4"/>
            <p:cNvSpPr/>
            <p:nvPr/>
          </p:nvSpPr>
          <p:spPr>
            <a:xfrm>
              <a:off x="348589" y="789516"/>
              <a:ext cx="1964267" cy="558800"/>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Big Data Collecting</a:t>
              </a:r>
              <a:endParaRPr lang="it-IT" sz="2000">
                <a:effectLst/>
                <a:latin typeface="Times New Roman" panose="02020603050405020304" pitchFamily="18" charset="0"/>
                <a:ea typeface="Times New Roman" panose="02020603050405020304" pitchFamily="18" charset="0"/>
              </a:endParaRPr>
            </a:p>
          </p:txBody>
        </p:sp>
        <p:sp>
          <p:nvSpPr>
            <p:cNvPr id="6" name="Rettangolo 5"/>
            <p:cNvSpPr/>
            <p:nvPr/>
          </p:nvSpPr>
          <p:spPr>
            <a:xfrm>
              <a:off x="348589" y="1526116"/>
              <a:ext cx="1964267" cy="558800"/>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Data cleaning</a:t>
              </a:r>
              <a:endParaRPr lang="it-IT" sz="2000">
                <a:effectLst/>
                <a:latin typeface="Times New Roman" panose="02020603050405020304" pitchFamily="18" charset="0"/>
                <a:ea typeface="Times New Roman" panose="02020603050405020304" pitchFamily="18" charset="0"/>
              </a:endParaRPr>
            </a:p>
          </p:txBody>
        </p:sp>
        <p:sp>
          <p:nvSpPr>
            <p:cNvPr id="7" name="Rettangolo 6"/>
            <p:cNvSpPr/>
            <p:nvPr/>
          </p:nvSpPr>
          <p:spPr>
            <a:xfrm>
              <a:off x="348429" y="3641988"/>
              <a:ext cx="1963802" cy="642545"/>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Extract Statistical Samples</a:t>
              </a:r>
              <a:endParaRPr lang="it-IT" sz="2000">
                <a:effectLst/>
                <a:latin typeface="Times New Roman" panose="02020603050405020304" pitchFamily="18" charset="0"/>
                <a:ea typeface="Times New Roman" panose="02020603050405020304" pitchFamily="18" charset="0"/>
              </a:endParaRPr>
            </a:p>
          </p:txBody>
        </p:sp>
        <p:sp>
          <p:nvSpPr>
            <p:cNvPr id="8" name="Rettangolo 7"/>
            <p:cNvSpPr/>
            <p:nvPr/>
          </p:nvSpPr>
          <p:spPr>
            <a:xfrm>
              <a:off x="364075" y="4353034"/>
              <a:ext cx="1934858" cy="698204"/>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Perform Statistical Analysis</a:t>
              </a:r>
              <a:endParaRPr lang="it-IT" sz="2000">
                <a:effectLst/>
                <a:latin typeface="Times New Roman" panose="02020603050405020304" pitchFamily="18" charset="0"/>
                <a:ea typeface="Times New Roman" panose="02020603050405020304" pitchFamily="18" charset="0"/>
              </a:endParaRPr>
            </a:p>
          </p:txBody>
        </p:sp>
        <p:sp>
          <p:nvSpPr>
            <p:cNvPr id="9" name="Rettangolo 8"/>
            <p:cNvSpPr/>
            <p:nvPr/>
          </p:nvSpPr>
          <p:spPr>
            <a:xfrm>
              <a:off x="348511" y="5171509"/>
              <a:ext cx="1964267" cy="477259"/>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Results</a:t>
              </a:r>
              <a:endParaRPr lang="it-IT" sz="2000">
                <a:effectLst/>
                <a:latin typeface="Times New Roman" panose="02020603050405020304" pitchFamily="18" charset="0"/>
                <a:ea typeface="Times New Roman" panose="02020603050405020304" pitchFamily="18" charset="0"/>
              </a:endParaRPr>
            </a:p>
          </p:txBody>
        </p:sp>
        <p:sp>
          <p:nvSpPr>
            <p:cNvPr id="10" name="Rombo 9"/>
            <p:cNvSpPr/>
            <p:nvPr/>
          </p:nvSpPr>
          <p:spPr>
            <a:xfrm>
              <a:off x="348588" y="2237316"/>
              <a:ext cx="1964267" cy="1227667"/>
            </a:xfrm>
            <a:prstGeom prst="diamond">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2000" kern="12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Quality</a:t>
              </a:r>
              <a:r>
                <a:rPr lang="it-IT" sz="2000"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it-IT" sz="2000" kern="12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level</a:t>
              </a:r>
              <a:r>
                <a:rPr lang="it-IT" sz="2000"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it-IT" sz="2000" kern="12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reached</a:t>
              </a:r>
              <a:r>
                <a:rPr lang="it-IT" sz="2000"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t>
              </a:r>
              <a:endParaRPr lang="it-IT" sz="2000" dirty="0">
                <a:effectLst/>
                <a:latin typeface="Times New Roman" panose="02020603050405020304" pitchFamily="18" charset="0"/>
                <a:ea typeface="Times New Roman" panose="02020603050405020304" pitchFamily="18" charset="0"/>
              </a:endParaRPr>
            </a:p>
          </p:txBody>
        </p:sp>
        <p:cxnSp>
          <p:nvCxnSpPr>
            <p:cNvPr id="11" name="Connettore 1 10"/>
            <p:cNvCxnSpPr>
              <a:stCxn id="4" idx="2"/>
              <a:endCxn id="5" idx="0"/>
            </p:cNvCxnSpPr>
            <p:nvPr/>
          </p:nvCxnSpPr>
          <p:spPr>
            <a:xfrm>
              <a:off x="1330408" y="587156"/>
              <a:ext cx="314" cy="202361"/>
            </a:xfrm>
            <a:prstGeom prst="line">
              <a:avLst/>
            </a:prstGeom>
            <a:noFill/>
            <a:ln w="12700" cap="flat" cmpd="sng" algn="ctr">
              <a:solidFill>
                <a:srgbClr val="5B9BD5"/>
              </a:solidFill>
              <a:prstDash val="solid"/>
              <a:miter lim="800000"/>
            </a:ln>
            <a:effectLst/>
          </p:spPr>
        </p:cxnSp>
        <p:cxnSp>
          <p:nvCxnSpPr>
            <p:cNvPr id="12" name="Connettore 1 11"/>
            <p:cNvCxnSpPr>
              <a:stCxn id="5" idx="2"/>
              <a:endCxn id="6" idx="0"/>
            </p:cNvCxnSpPr>
            <p:nvPr/>
          </p:nvCxnSpPr>
          <p:spPr>
            <a:xfrm>
              <a:off x="1330723" y="1348316"/>
              <a:ext cx="0" cy="177800"/>
            </a:xfrm>
            <a:prstGeom prst="line">
              <a:avLst/>
            </a:prstGeom>
            <a:noFill/>
            <a:ln w="12700" cap="flat" cmpd="sng" algn="ctr">
              <a:solidFill>
                <a:srgbClr val="5B9BD5"/>
              </a:solidFill>
              <a:prstDash val="solid"/>
              <a:miter lim="800000"/>
            </a:ln>
            <a:effectLst/>
          </p:spPr>
        </p:cxnSp>
        <p:cxnSp>
          <p:nvCxnSpPr>
            <p:cNvPr id="13" name="Connettore 1 12"/>
            <p:cNvCxnSpPr>
              <a:stCxn id="6" idx="2"/>
              <a:endCxn id="10" idx="0"/>
            </p:cNvCxnSpPr>
            <p:nvPr/>
          </p:nvCxnSpPr>
          <p:spPr>
            <a:xfrm flipH="1">
              <a:off x="1330722" y="2084916"/>
              <a:ext cx="1" cy="152400"/>
            </a:xfrm>
            <a:prstGeom prst="line">
              <a:avLst/>
            </a:prstGeom>
            <a:noFill/>
            <a:ln w="12700" cap="flat" cmpd="sng" algn="ctr">
              <a:solidFill>
                <a:srgbClr val="5B9BD5"/>
              </a:solidFill>
              <a:prstDash val="solid"/>
              <a:miter lim="800000"/>
            </a:ln>
            <a:effectLst/>
          </p:spPr>
        </p:cxnSp>
        <p:cxnSp>
          <p:nvCxnSpPr>
            <p:cNvPr id="14" name="Connettore 1 13"/>
            <p:cNvCxnSpPr>
              <a:stCxn id="10" idx="2"/>
              <a:endCxn id="7" idx="0"/>
            </p:cNvCxnSpPr>
            <p:nvPr/>
          </p:nvCxnSpPr>
          <p:spPr>
            <a:xfrm flipH="1">
              <a:off x="1330102" y="3464983"/>
              <a:ext cx="620" cy="177005"/>
            </a:xfrm>
            <a:prstGeom prst="line">
              <a:avLst/>
            </a:prstGeom>
            <a:noFill/>
            <a:ln w="12700" cap="flat" cmpd="sng" algn="ctr">
              <a:solidFill>
                <a:srgbClr val="5B9BD5"/>
              </a:solidFill>
              <a:prstDash val="solid"/>
              <a:miter lim="800000"/>
            </a:ln>
            <a:effectLst/>
          </p:spPr>
        </p:cxnSp>
        <p:cxnSp>
          <p:nvCxnSpPr>
            <p:cNvPr id="15" name="Connettore 1 14"/>
            <p:cNvCxnSpPr>
              <a:stCxn id="7" idx="2"/>
              <a:endCxn id="8" idx="0"/>
            </p:cNvCxnSpPr>
            <p:nvPr/>
          </p:nvCxnSpPr>
          <p:spPr>
            <a:xfrm>
              <a:off x="1330331" y="4284533"/>
              <a:ext cx="1174" cy="68502"/>
            </a:xfrm>
            <a:prstGeom prst="line">
              <a:avLst/>
            </a:prstGeom>
            <a:noFill/>
            <a:ln w="12700" cap="flat" cmpd="sng" algn="ctr">
              <a:solidFill>
                <a:srgbClr val="5B9BD5"/>
              </a:solidFill>
              <a:prstDash val="solid"/>
              <a:miter lim="800000"/>
            </a:ln>
            <a:effectLst/>
          </p:spPr>
        </p:cxnSp>
        <p:cxnSp>
          <p:nvCxnSpPr>
            <p:cNvPr id="16" name="Connettore 1 15"/>
            <p:cNvCxnSpPr>
              <a:stCxn id="8" idx="2"/>
              <a:endCxn id="9" idx="0"/>
            </p:cNvCxnSpPr>
            <p:nvPr/>
          </p:nvCxnSpPr>
          <p:spPr>
            <a:xfrm flipH="1">
              <a:off x="1330645" y="5051238"/>
              <a:ext cx="860" cy="120271"/>
            </a:xfrm>
            <a:prstGeom prst="line">
              <a:avLst/>
            </a:prstGeom>
            <a:noFill/>
            <a:ln w="12700" cap="flat" cmpd="sng" algn="ctr">
              <a:solidFill>
                <a:srgbClr val="5B9BD5"/>
              </a:solidFill>
              <a:prstDash val="solid"/>
              <a:miter lim="800000"/>
            </a:ln>
            <a:effectLst/>
          </p:spPr>
        </p:cxnSp>
        <p:cxnSp>
          <p:nvCxnSpPr>
            <p:cNvPr id="17" name="Connettore 1 16"/>
            <p:cNvCxnSpPr>
              <a:stCxn id="10" idx="1"/>
            </p:cNvCxnSpPr>
            <p:nvPr/>
          </p:nvCxnSpPr>
          <p:spPr>
            <a:xfrm flipH="1">
              <a:off x="35326" y="2851150"/>
              <a:ext cx="313262" cy="4234"/>
            </a:xfrm>
            <a:prstGeom prst="line">
              <a:avLst/>
            </a:prstGeom>
            <a:noFill/>
            <a:ln w="12700" cap="flat" cmpd="sng" algn="ctr">
              <a:solidFill>
                <a:srgbClr val="5B9BD5"/>
              </a:solidFill>
              <a:prstDash val="solid"/>
              <a:miter lim="800000"/>
            </a:ln>
            <a:effectLst/>
          </p:spPr>
        </p:cxnSp>
        <p:cxnSp>
          <p:nvCxnSpPr>
            <p:cNvPr id="18" name="Connettore 1 17"/>
            <p:cNvCxnSpPr/>
            <p:nvPr/>
          </p:nvCxnSpPr>
          <p:spPr>
            <a:xfrm flipV="1">
              <a:off x="35326" y="679450"/>
              <a:ext cx="16933" cy="2184400"/>
            </a:xfrm>
            <a:prstGeom prst="line">
              <a:avLst/>
            </a:prstGeom>
            <a:noFill/>
            <a:ln w="12700" cap="flat" cmpd="sng" algn="ctr">
              <a:solidFill>
                <a:srgbClr val="5B9BD5"/>
              </a:solidFill>
              <a:prstDash val="solid"/>
              <a:miter lim="800000"/>
            </a:ln>
            <a:effectLst/>
          </p:spPr>
        </p:cxnSp>
        <p:cxnSp>
          <p:nvCxnSpPr>
            <p:cNvPr id="19" name="Connettore 2 18"/>
            <p:cNvCxnSpPr/>
            <p:nvPr/>
          </p:nvCxnSpPr>
          <p:spPr>
            <a:xfrm>
              <a:off x="35326" y="679450"/>
              <a:ext cx="1295393" cy="0"/>
            </a:xfrm>
            <a:prstGeom prst="straightConnector1">
              <a:avLst/>
            </a:prstGeom>
            <a:noFill/>
            <a:ln w="12700" cap="flat" cmpd="sng" algn="ctr">
              <a:solidFill>
                <a:srgbClr val="5B9BD5"/>
              </a:solidFill>
              <a:prstDash val="solid"/>
              <a:miter lim="800000"/>
              <a:tailEnd type="triangle"/>
            </a:ln>
            <a:effectLst/>
          </p:spPr>
        </p:cxnSp>
        <p:sp>
          <p:nvSpPr>
            <p:cNvPr id="20" name="CasellaDiTesto 20"/>
            <p:cNvSpPr txBox="1"/>
            <p:nvPr/>
          </p:nvSpPr>
          <p:spPr>
            <a:xfrm>
              <a:off x="1258475" y="3299349"/>
              <a:ext cx="691534" cy="450221"/>
            </a:xfrm>
            <a:prstGeom prst="rect">
              <a:avLst/>
            </a:prstGeom>
            <a:noFill/>
            <a:ln w="12700">
              <a:noFill/>
            </a:ln>
          </p:spPr>
          <p:txBody>
            <a:bodyPr wrap="square" rtlCol="0">
              <a:noAutofit/>
            </a:bodyPr>
            <a:lstStyle/>
            <a:p>
              <a:pP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Yes</a:t>
              </a:r>
              <a:endParaRPr lang="it-IT" sz="2000">
                <a:effectLst/>
                <a:latin typeface="Times New Roman" panose="02020603050405020304" pitchFamily="18" charset="0"/>
                <a:ea typeface="Times New Roman" panose="02020603050405020304" pitchFamily="18" charset="0"/>
              </a:endParaRPr>
            </a:p>
          </p:txBody>
        </p:sp>
        <p:sp>
          <p:nvSpPr>
            <p:cNvPr id="21" name="CasellaDiTesto 21"/>
            <p:cNvSpPr txBox="1"/>
            <p:nvPr/>
          </p:nvSpPr>
          <p:spPr>
            <a:xfrm>
              <a:off x="0" y="2433387"/>
              <a:ext cx="632706" cy="450221"/>
            </a:xfrm>
            <a:prstGeom prst="rect">
              <a:avLst/>
            </a:prstGeom>
            <a:noFill/>
            <a:ln w="12700">
              <a:noFill/>
            </a:ln>
          </p:spPr>
          <p:txBody>
            <a:bodyPr wrap="square" rtlCol="0">
              <a:noAutofit/>
            </a:bodyPr>
            <a:lstStyle/>
            <a:p>
              <a:pPr>
                <a:spcAft>
                  <a:spcPts val="0"/>
                </a:spcAft>
              </a:pPr>
              <a:r>
                <a:rPr lang="it-IT" sz="20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No</a:t>
              </a:r>
              <a:endParaRPr lang="it-IT" sz="2000">
                <a:effectLst/>
                <a:latin typeface="Times New Roman" panose="02020603050405020304" pitchFamily="18" charset="0"/>
                <a:ea typeface="Times New Roman" panose="02020603050405020304" pitchFamily="18" charset="0"/>
              </a:endParaRPr>
            </a:p>
          </p:txBody>
        </p:sp>
      </p:grpSp>
      <p:sp>
        <p:nvSpPr>
          <p:cNvPr id="22" name="Rectangle 30"/>
          <p:cNvSpPr>
            <a:spLocks noChangeArrowheads="1"/>
          </p:cNvSpPr>
          <p:nvPr/>
        </p:nvSpPr>
        <p:spPr bwMode="auto">
          <a:xfrm flipV="1">
            <a:off x="135465" y="719666"/>
            <a:ext cx="321886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pic>
        <p:nvPicPr>
          <p:cNvPr id="23" name="Immagine 22"/>
          <p:cNvPicPr>
            <a:picLocks noChangeAspect="1"/>
          </p:cNvPicPr>
          <p:nvPr/>
        </p:nvPicPr>
        <p:blipFill>
          <a:blip r:embed="rId2"/>
          <a:stretch>
            <a:fillRect/>
          </a:stretch>
        </p:blipFill>
        <p:spPr>
          <a:xfrm>
            <a:off x="1650361" y="-13821"/>
            <a:ext cx="9858376" cy="714375"/>
          </a:xfrm>
          <a:prstGeom prst="rect">
            <a:avLst/>
          </a:prstGeom>
          <a:ln>
            <a:noFill/>
          </a:ln>
          <a:effectLst>
            <a:softEdge rad="112500"/>
          </a:effectLst>
        </p:spPr>
      </p:pic>
    </p:spTree>
    <p:extLst>
      <p:ext uri="{BB962C8B-B14F-4D97-AF65-F5344CB8AC3E}">
        <p14:creationId xmlns:p14="http://schemas.microsoft.com/office/powerpoint/2010/main" val="3540264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179223" y="796367"/>
            <a:ext cx="5470728" cy="646331"/>
          </a:xfrm>
          <a:prstGeom prst="rect">
            <a:avLst/>
          </a:prstGeom>
        </p:spPr>
        <p:txBody>
          <a:bodyPr wrap="none">
            <a:spAutoFit/>
          </a:bodyPr>
          <a:lstStyle/>
          <a:p>
            <a:pPr indent="180340" algn="just">
              <a:spcAft>
                <a:spcPts val="0"/>
              </a:spcAft>
            </a:pPr>
            <a:r>
              <a:rPr lang="en-GB" sz="3600" b="1" i="1" dirty="0">
                <a:solidFill>
                  <a:srgbClr val="FF0000"/>
                </a:solidFill>
                <a:effectLst/>
                <a:latin typeface="Times New Roman" panose="02020603050405020304" pitchFamily="18" charset="0"/>
                <a:ea typeface="Times New Roman" panose="02020603050405020304" pitchFamily="18" charset="0"/>
              </a:rPr>
              <a:t>Data Mining and Big Data</a:t>
            </a:r>
            <a:endParaRPr lang="it-IT"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Rettangolo 2"/>
          <p:cNvSpPr/>
          <p:nvPr/>
        </p:nvSpPr>
        <p:spPr>
          <a:xfrm>
            <a:off x="357188" y="2048487"/>
            <a:ext cx="11358561" cy="3785652"/>
          </a:xfrm>
          <a:prstGeom prst="rect">
            <a:avLst/>
          </a:prstGeom>
        </p:spPr>
        <p:txBody>
          <a:bodyPr wrap="square">
            <a:spAutoFit/>
          </a:bodyPr>
          <a:lstStyle/>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Data Mining is part of Business Intelligence, and indicates the process of exploration and analysis of a set of data to identify any regularity, extracting new knowledge and meaningful applicants rules. </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The main objective of the "Data Mining" is to "extract information" useful from a database and turn them into a data structure (pattern) for further use survey. </a:t>
            </a:r>
          </a:p>
          <a:p>
            <a:pPr indent="180340" algn="just">
              <a:spcAft>
                <a:spcPts val="0"/>
              </a:spcAft>
            </a:pPr>
            <a:endParaRPr lang="en-GB" sz="2400" dirty="0">
              <a:solidFill>
                <a:srgbClr val="000000"/>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Among the main applications of Data Mining we can highlight the summary description of the data, the associations and correlations, classifications, and evolutionary analysis (regularity of data that changes over time). </a:t>
            </a: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185738" y="1740429"/>
            <a:ext cx="11701462" cy="4509134"/>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076905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99930" y="852174"/>
            <a:ext cx="9700591" cy="5262979"/>
          </a:xfrm>
          <a:prstGeom prst="rect">
            <a:avLst/>
          </a:prstGeom>
        </p:spPr>
        <p:txBody>
          <a:bodyPr wrap="square">
            <a:spAutoFit/>
          </a:bodyPr>
          <a:lstStyle/>
          <a:p>
            <a:pPr indent="180340" algn="just">
              <a:spcAft>
                <a:spcPts val="0"/>
              </a:spcAft>
            </a:pPr>
            <a:r>
              <a:rPr lang="en-GB" sz="2400" dirty="0">
                <a:solidFill>
                  <a:srgbClr val="000000"/>
                </a:solidFill>
                <a:latin typeface="Times New Roman" panose="02020603050405020304" pitchFamily="18" charset="0"/>
                <a:ea typeface="Times New Roman" panose="02020603050405020304" pitchFamily="18" charset="0"/>
              </a:rPr>
              <a:t>The techniques of data mining are adopted in various fields as Statistics, Sciences of Education, Economics, Medicine, etc.</a:t>
            </a:r>
            <a:endParaRPr lang="it-IT" sz="2400" dirty="0">
              <a:latin typeface="Times New Roman" panose="02020603050405020304" pitchFamily="18" charset="0"/>
              <a:ea typeface="Times New Roman" panose="02020603050405020304" pitchFamily="18" charset="0"/>
            </a:endParaRPr>
          </a:p>
          <a:p>
            <a:pPr indent="180340" algn="just">
              <a:spcAft>
                <a:spcPts val="0"/>
              </a:spcAft>
            </a:pPr>
            <a:endParaRPr lang="en-GB" sz="2400" dirty="0">
              <a:solidFill>
                <a:srgbClr val="000000"/>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latin typeface="Times New Roman" panose="02020603050405020304" pitchFamily="18" charset="0"/>
                <a:ea typeface="Times New Roman" panose="02020603050405020304" pitchFamily="18" charset="0"/>
              </a:rPr>
              <a:t>There are clear similarities found among the "Big Data" and "Data Mining". The latter could be considered the </a:t>
            </a:r>
            <a:r>
              <a:rPr lang="en-GB" sz="2400" b="1" dirty="0">
                <a:solidFill>
                  <a:srgbClr val="000000"/>
                </a:solidFill>
                <a:latin typeface="Times New Roman" panose="02020603050405020304" pitchFamily="18" charset="0"/>
                <a:ea typeface="Times New Roman" panose="02020603050405020304" pitchFamily="18" charset="0"/>
              </a:rPr>
              <a:t>old Big Data</a:t>
            </a:r>
            <a:r>
              <a:rPr lang="en-GB" sz="2400" dirty="0">
                <a:solidFill>
                  <a:srgbClr val="000000"/>
                </a:solidFill>
                <a:latin typeface="Times New Roman" panose="02020603050405020304" pitchFamily="18" charset="0"/>
                <a:ea typeface="Times New Roman" panose="02020603050405020304" pitchFamily="18" charset="0"/>
              </a:rPr>
              <a:t> because it responds at least in part to two of the characteristics of Big Data that are the size and velocity, but lacks the third V (variety) as the Data Mining is often extracted knowledge only by means of Database, Data Warehouse and Data Mart that are retrospective static type unlike Big Data that are constantly updated with a high frequency and become more and more accurate and precise with the passage of time.</a:t>
            </a:r>
          </a:p>
          <a:p>
            <a:pPr indent="180340" algn="just">
              <a:spcAft>
                <a:spcPts val="0"/>
              </a:spcAft>
            </a:pPr>
            <a:endParaRPr lang="en-GB" sz="2400" dirty="0">
              <a:solidFill>
                <a:srgbClr val="000000"/>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latin typeface="Times New Roman" panose="02020603050405020304" pitchFamily="18" charset="0"/>
                <a:ea typeface="Times New Roman" panose="02020603050405020304" pitchFamily="18" charset="0"/>
              </a:rPr>
              <a:t> Therefore, Data Mining could be considered the </a:t>
            </a:r>
            <a:r>
              <a:rPr lang="en-GB" sz="2400" b="1" dirty="0">
                <a:solidFill>
                  <a:srgbClr val="000000"/>
                </a:solidFill>
                <a:latin typeface="Times New Roman" panose="02020603050405020304" pitchFamily="18" charset="0"/>
                <a:ea typeface="Times New Roman" panose="02020603050405020304" pitchFamily="18" charset="0"/>
              </a:rPr>
              <a:t>old Big Data</a:t>
            </a:r>
            <a:r>
              <a:rPr lang="en-GB" sz="2400" dirty="0">
                <a:solidFill>
                  <a:srgbClr val="000000"/>
                </a:solidFill>
                <a:latin typeface="Times New Roman" panose="02020603050405020304" pitchFamily="18" charset="0"/>
                <a:ea typeface="Times New Roman" panose="02020603050405020304" pitchFamily="18" charset="0"/>
              </a:rPr>
              <a:t> and Big Data could be considered the </a:t>
            </a:r>
            <a:r>
              <a:rPr lang="en-GB" sz="2400" b="1" dirty="0">
                <a:solidFill>
                  <a:srgbClr val="000000"/>
                </a:solidFill>
                <a:latin typeface="Times New Roman" panose="02020603050405020304" pitchFamily="18" charset="0"/>
                <a:ea typeface="Times New Roman" panose="02020603050405020304" pitchFamily="18" charset="0"/>
              </a:rPr>
              <a:t>new Data Mining.</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48651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19552" y="1407113"/>
            <a:ext cx="5077635" cy="4893647"/>
          </a:xfrm>
          <a:prstGeom prst="rect">
            <a:avLst/>
          </a:prstGeom>
        </p:spPr>
        <p:txBody>
          <a:bodyPr wrap="square">
            <a:spAutoFit/>
          </a:bodyPr>
          <a:lstStyle/>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Another interesting aspect of Big Data that differentiates it from the Data Mining is the </a:t>
            </a:r>
            <a:r>
              <a:rPr lang="en-GB" sz="2400" b="1" dirty="0">
                <a:solidFill>
                  <a:srgbClr val="000000"/>
                </a:solidFill>
                <a:effectLst/>
                <a:latin typeface="Times New Roman" panose="02020603050405020304" pitchFamily="18" charset="0"/>
                <a:ea typeface="Times New Roman" panose="02020603050405020304" pitchFamily="18" charset="0"/>
              </a:rPr>
              <a:t>structural diversity </a:t>
            </a:r>
            <a:r>
              <a:rPr lang="en-GB" sz="2400" dirty="0">
                <a:solidFill>
                  <a:srgbClr val="000000"/>
                </a:solidFill>
                <a:effectLst/>
                <a:latin typeface="Times New Roman" panose="02020603050405020304" pitchFamily="18" charset="0"/>
                <a:ea typeface="Times New Roman" panose="02020603050405020304" pitchFamily="18" charset="0"/>
              </a:rPr>
              <a:t>(Fig. 2). </a:t>
            </a:r>
            <a:endParaRPr lang="en-GB" sz="2400" dirty="0">
              <a:solidFill>
                <a:srgbClr val="000000"/>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Some data have a well-defined format, in the classic way of files / records / fields, such as, for example, in the transactions recorded in a database other data may be of very different type (i.e. Municipal data, Driving Licence Data, etc.); such as a collection of texts on a blog, or tables, or images, or audio recording, or video. </a:t>
            </a:r>
            <a:endParaRPr lang="it-IT" sz="2400" dirty="0">
              <a:effectLst/>
              <a:latin typeface="Times New Roman" panose="02020603050405020304" pitchFamily="18" charset="0"/>
              <a:ea typeface="Times New Roman" panose="02020603050405020304" pitchFamily="18" charset="0"/>
            </a:endParaRPr>
          </a:p>
        </p:txBody>
      </p:sp>
      <p:sp>
        <p:nvSpPr>
          <p:cNvPr id="3" name="Rectangle 18"/>
          <p:cNvSpPr>
            <a:spLocks noChangeArrowheads="1"/>
          </p:cNvSpPr>
          <p:nvPr/>
        </p:nvSpPr>
        <p:spPr bwMode="auto">
          <a:xfrm>
            <a:off x="-1" y="-219169"/>
            <a:ext cx="16232063" cy="67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21" name="Rectangle 28"/>
          <p:cNvSpPr>
            <a:spLocks noChangeArrowheads="1"/>
          </p:cNvSpPr>
          <p:nvPr/>
        </p:nvSpPr>
        <p:spPr bwMode="auto">
          <a:xfrm>
            <a:off x="2631819" y="328640"/>
            <a:ext cx="162320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pPr>
            <a:endParaRPr kumimoji="0" lang="en-GB" altLang="it-IT" sz="20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GB" altLang="it-IT" sz="20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Figure 2. </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Examples of structural diversity among Data Base and Big Data</a:t>
            </a:r>
            <a:endParaRPr kumimoji="0" lang="it-IT"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FF0000"/>
              </a:solidFill>
              <a:effectLst/>
              <a:latin typeface="Arial" panose="020B0604020202020204" pitchFamily="34" charset="0"/>
            </a:endParaRPr>
          </a:p>
        </p:txBody>
      </p:sp>
      <p:grpSp>
        <p:nvGrpSpPr>
          <p:cNvPr id="22" name="Gruppo 21"/>
          <p:cNvGrpSpPr/>
          <p:nvPr/>
        </p:nvGrpSpPr>
        <p:grpSpPr>
          <a:xfrm>
            <a:off x="6319793" y="1175206"/>
            <a:ext cx="5443941" cy="5125554"/>
            <a:chOff x="102412" y="-36576"/>
            <a:chExt cx="4010026" cy="3078650"/>
          </a:xfrm>
        </p:grpSpPr>
        <p:sp>
          <p:nvSpPr>
            <p:cNvPr id="23" name="Rettangolo 22"/>
            <p:cNvSpPr/>
            <p:nvPr/>
          </p:nvSpPr>
          <p:spPr>
            <a:xfrm>
              <a:off x="102412" y="-36576"/>
              <a:ext cx="4010026" cy="3078650"/>
            </a:xfrm>
            <a:prstGeom prst="rect">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sz="1500"/>
            </a:p>
          </p:txBody>
        </p:sp>
        <p:sp>
          <p:nvSpPr>
            <p:cNvPr id="24" name="Rettangolo 23"/>
            <p:cNvSpPr/>
            <p:nvPr/>
          </p:nvSpPr>
          <p:spPr>
            <a:xfrm>
              <a:off x="443946" y="213422"/>
              <a:ext cx="2952749" cy="2644464"/>
            </a:xfrm>
            <a:prstGeom prst="rect">
              <a:avLst/>
            </a:prstGeom>
            <a:solidFill>
              <a:sysClr val="window" lastClr="FFFFFF"/>
            </a:solidFill>
            <a:ln w="12700" cap="flat" cmpd="sng" algn="ctr">
              <a:solidFill>
                <a:sysClr val="window" lastClr="FFFFFF"/>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sz="1500"/>
            </a:p>
          </p:txBody>
        </p:sp>
        <p:grpSp>
          <p:nvGrpSpPr>
            <p:cNvPr id="25" name="Gruppo 24"/>
            <p:cNvGrpSpPr>
              <a:grpSpLocks noChangeAspect="1"/>
            </p:cNvGrpSpPr>
            <p:nvPr/>
          </p:nvGrpSpPr>
          <p:grpSpPr>
            <a:xfrm>
              <a:off x="322598" y="111370"/>
              <a:ext cx="3668230" cy="2873340"/>
              <a:chOff x="207366" y="77582"/>
              <a:chExt cx="5086043" cy="3983910"/>
            </a:xfrm>
          </p:grpSpPr>
          <p:sp>
            <p:nvSpPr>
              <p:cNvPr id="26" name="Disco magnetico 25"/>
              <p:cNvSpPr/>
              <p:nvPr/>
            </p:nvSpPr>
            <p:spPr>
              <a:xfrm>
                <a:off x="560942" y="2876714"/>
                <a:ext cx="910318" cy="1184778"/>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sz="1500"/>
              </a:p>
            </p:txBody>
          </p:sp>
          <p:sp>
            <p:nvSpPr>
              <p:cNvPr id="27" name="Disco magnetico 26"/>
              <p:cNvSpPr/>
              <p:nvPr/>
            </p:nvSpPr>
            <p:spPr>
              <a:xfrm>
                <a:off x="570825" y="1500956"/>
                <a:ext cx="900435" cy="1342530"/>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sz="1500"/>
              </a:p>
            </p:txBody>
          </p:sp>
          <p:sp>
            <p:nvSpPr>
              <p:cNvPr id="28" name="Disco magnetico 27"/>
              <p:cNvSpPr/>
              <p:nvPr/>
            </p:nvSpPr>
            <p:spPr>
              <a:xfrm>
                <a:off x="544832" y="486593"/>
                <a:ext cx="903502" cy="958005"/>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sz="1500"/>
              </a:p>
            </p:txBody>
          </p:sp>
          <p:sp>
            <p:nvSpPr>
              <p:cNvPr id="29" name="Disco magnetico 28"/>
              <p:cNvSpPr/>
              <p:nvPr/>
            </p:nvSpPr>
            <p:spPr>
              <a:xfrm>
                <a:off x="1854093" y="622757"/>
                <a:ext cx="1161869" cy="1224462"/>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sz="1500"/>
              </a:p>
            </p:txBody>
          </p:sp>
          <p:sp>
            <p:nvSpPr>
              <p:cNvPr id="30" name="CasellaDiTesto 30"/>
              <p:cNvSpPr txBox="1"/>
              <p:nvPr/>
            </p:nvSpPr>
            <p:spPr>
              <a:xfrm>
                <a:off x="207366" y="77582"/>
                <a:ext cx="1549153" cy="519251"/>
              </a:xfrm>
              <a:prstGeom prst="rect">
                <a:avLst/>
              </a:prstGeom>
              <a:noFill/>
            </p:spPr>
            <p:txBody>
              <a:bodyPr wrap="none" rtlCol="0">
                <a:spAutoFit/>
              </a:bodyPr>
              <a:lstStyle/>
              <a:p>
                <a:pPr algn="ctr">
                  <a:spcAft>
                    <a:spcPts val="0"/>
                  </a:spcAft>
                </a:pPr>
                <a:r>
                  <a:rPr lang="it-IT"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TRADITIONAL </a:t>
                </a:r>
                <a:br>
                  <a:rPr lang="it-IT"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br>
                <a:r>
                  <a:rPr lang="it-IT"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DATABASES</a:t>
                </a:r>
                <a:endParaRPr lang="it-IT" sz="1500">
                  <a:effectLst/>
                  <a:latin typeface="Times New Roman" panose="02020603050405020304" pitchFamily="18" charset="0"/>
                  <a:ea typeface="Times New Roman" panose="02020603050405020304" pitchFamily="18" charset="0"/>
                </a:endParaRPr>
              </a:p>
            </p:txBody>
          </p:sp>
          <p:sp>
            <p:nvSpPr>
              <p:cNvPr id="31" name="CasellaDiTesto 31"/>
              <p:cNvSpPr txBox="1"/>
              <p:nvPr/>
            </p:nvSpPr>
            <p:spPr>
              <a:xfrm>
                <a:off x="1385866" y="260328"/>
                <a:ext cx="3907543" cy="302896"/>
              </a:xfrm>
              <a:prstGeom prst="rect">
                <a:avLst/>
              </a:prstGeom>
              <a:noFill/>
            </p:spPr>
            <p:txBody>
              <a:bodyPr wrap="none" rtlCol="0">
                <a:spAutoFit/>
              </a:bodyPr>
              <a:lstStyle/>
              <a:p>
                <a:pPr algn="ctr">
                  <a:spcAft>
                    <a:spcPts val="0"/>
                  </a:spcAft>
                </a:pPr>
                <a:r>
                  <a:rPr lang="en-GB"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NO TRADITIONAL DATABASES (Big Data)</a:t>
                </a:r>
                <a:endParaRPr lang="it-IT" sz="1500">
                  <a:effectLst/>
                  <a:latin typeface="Times New Roman" panose="02020603050405020304" pitchFamily="18" charset="0"/>
                  <a:ea typeface="Times New Roman" panose="02020603050405020304" pitchFamily="18" charset="0"/>
                </a:endParaRPr>
              </a:p>
            </p:txBody>
          </p:sp>
          <p:sp>
            <p:nvSpPr>
              <p:cNvPr id="32" name="CasellaDiTesto 32"/>
              <p:cNvSpPr txBox="1"/>
              <p:nvPr/>
            </p:nvSpPr>
            <p:spPr>
              <a:xfrm>
                <a:off x="455591" y="873039"/>
                <a:ext cx="1085503" cy="519251"/>
              </a:xfrm>
              <a:prstGeom prst="rect">
                <a:avLst/>
              </a:prstGeom>
              <a:solidFill>
                <a:sysClr val="window" lastClr="FFFFFF"/>
              </a:solidFill>
            </p:spPr>
            <p:txBody>
              <a:bodyPr wrap="none" rtlCol="0">
                <a:spAutoFit/>
              </a:bodyPr>
              <a:lstStyle/>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Municipal </a:t>
                </a:r>
                <a:endParaRPr lang="it-IT" sz="1500">
                  <a:effectLst/>
                  <a:latin typeface="Times New Roman" panose="02020603050405020304" pitchFamily="18" charset="0"/>
                  <a:ea typeface="Times New Roman" panose="02020603050405020304" pitchFamily="18" charset="0"/>
                </a:endParaRPr>
              </a:p>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Data </a:t>
                </a:r>
                <a:endParaRPr lang="it-IT" sz="1500">
                  <a:effectLst/>
                  <a:latin typeface="Times New Roman" panose="02020603050405020304" pitchFamily="18" charset="0"/>
                  <a:ea typeface="Times New Roman" panose="02020603050405020304" pitchFamily="18" charset="0"/>
                </a:endParaRPr>
              </a:p>
            </p:txBody>
          </p:sp>
          <p:sp>
            <p:nvSpPr>
              <p:cNvPr id="33" name="CasellaDiTesto 33"/>
              <p:cNvSpPr txBox="1"/>
              <p:nvPr/>
            </p:nvSpPr>
            <p:spPr>
              <a:xfrm>
                <a:off x="609280" y="1988470"/>
                <a:ext cx="775137" cy="618469"/>
              </a:xfrm>
              <a:prstGeom prst="rect">
                <a:avLst/>
              </a:prstGeom>
              <a:solidFill>
                <a:sysClr val="window" lastClr="FFFFFF"/>
              </a:solidFill>
            </p:spPr>
            <p:txBody>
              <a:bodyPr wrap="square" rtlCol="0">
                <a:noAutofit/>
              </a:bodyPr>
              <a:lstStyle/>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Driving </a:t>
                </a:r>
                <a:endParaRPr lang="it-IT" sz="1500">
                  <a:effectLst/>
                  <a:latin typeface="Times New Roman" panose="02020603050405020304" pitchFamily="18" charset="0"/>
                  <a:ea typeface="Times New Roman" panose="02020603050405020304" pitchFamily="18" charset="0"/>
                </a:endParaRPr>
              </a:p>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License </a:t>
                </a:r>
                <a:endParaRPr lang="it-IT" sz="1500">
                  <a:effectLst/>
                  <a:latin typeface="Times New Roman" panose="02020603050405020304" pitchFamily="18" charset="0"/>
                  <a:ea typeface="Times New Roman" panose="02020603050405020304" pitchFamily="18" charset="0"/>
                </a:endParaRPr>
              </a:p>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Data</a:t>
                </a:r>
                <a:endParaRPr lang="it-IT" sz="1500">
                  <a:effectLst/>
                  <a:latin typeface="Times New Roman" panose="02020603050405020304" pitchFamily="18" charset="0"/>
                  <a:ea typeface="Times New Roman" panose="02020603050405020304" pitchFamily="18" charset="0"/>
                </a:endParaRPr>
              </a:p>
            </p:txBody>
          </p:sp>
          <p:sp>
            <p:nvSpPr>
              <p:cNvPr id="34" name="CasellaDiTesto 34"/>
              <p:cNvSpPr txBox="1"/>
              <p:nvPr/>
            </p:nvSpPr>
            <p:spPr>
              <a:xfrm>
                <a:off x="500395" y="3423734"/>
                <a:ext cx="1017053" cy="519251"/>
              </a:xfrm>
              <a:prstGeom prst="rect">
                <a:avLst/>
              </a:prstGeom>
              <a:solidFill>
                <a:sysClr val="window" lastClr="FFFFFF"/>
              </a:solidFill>
            </p:spPr>
            <p:txBody>
              <a:bodyPr wrap="none" rtlCol="0">
                <a:spAutoFit/>
              </a:bodyPr>
              <a:lstStyle/>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Financial </a:t>
                </a:r>
                <a:endParaRPr lang="it-IT" sz="1500">
                  <a:effectLst/>
                  <a:latin typeface="Times New Roman" panose="02020603050405020304" pitchFamily="18" charset="0"/>
                  <a:ea typeface="Times New Roman" panose="02020603050405020304" pitchFamily="18" charset="0"/>
                </a:endParaRPr>
              </a:p>
              <a:p>
                <a:pPr algn="ct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Data</a:t>
                </a:r>
                <a:endParaRPr lang="it-IT" sz="1500">
                  <a:effectLst/>
                  <a:latin typeface="Times New Roman" panose="02020603050405020304" pitchFamily="18" charset="0"/>
                  <a:ea typeface="Times New Roman" panose="02020603050405020304" pitchFamily="18" charset="0"/>
                </a:endParaRPr>
              </a:p>
            </p:txBody>
          </p:sp>
          <p:sp>
            <p:nvSpPr>
              <p:cNvPr id="35" name="CasellaDiTesto 35"/>
              <p:cNvSpPr txBox="1"/>
              <p:nvPr/>
            </p:nvSpPr>
            <p:spPr>
              <a:xfrm>
                <a:off x="1937596" y="1106162"/>
                <a:ext cx="987000" cy="1168313"/>
              </a:xfrm>
              <a:prstGeom prst="rect">
                <a:avLst/>
              </a:prstGeom>
              <a:solidFill>
                <a:sysClr val="window" lastClr="FFFFFF"/>
              </a:solidFill>
            </p:spPr>
            <p:txBody>
              <a:bodyPr wrap="square" rtlCol="0">
                <a:spAutoFit/>
              </a:bodyPr>
              <a:lstStyle/>
              <a:p>
                <a:pPr algn="ctr">
                  <a:spcAft>
                    <a:spcPts val="0"/>
                  </a:spcAft>
                </a:pPr>
                <a:r>
                  <a:rPr lang="da-DK"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Social net Messages (via Web)</a:t>
                </a:r>
                <a:endParaRPr lang="it-IT" sz="1500">
                  <a:effectLst/>
                  <a:latin typeface="Times New Roman" panose="02020603050405020304" pitchFamily="18" charset="0"/>
                  <a:ea typeface="Times New Roman" panose="02020603050405020304" pitchFamily="18" charset="0"/>
                </a:endParaRPr>
              </a:p>
            </p:txBody>
          </p:sp>
          <p:sp>
            <p:nvSpPr>
              <p:cNvPr id="36" name="Disco magnetico 35"/>
              <p:cNvSpPr/>
              <p:nvPr/>
            </p:nvSpPr>
            <p:spPr>
              <a:xfrm>
                <a:off x="1844028" y="2150819"/>
                <a:ext cx="1007533" cy="1224462"/>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1500" kern="1200">
                    <a:solidFill>
                      <a:srgbClr val="000000"/>
                    </a:solidFill>
                    <a:effectLst/>
                    <a:latin typeface="Times New Roman" panose="02020603050405020304" pitchFamily="18" charset="0"/>
                    <a:ea typeface="Times New Roman" panose="02020603050405020304" pitchFamily="18" charset="0"/>
                  </a:rPr>
                  <a:t>Traces of material shipments</a:t>
                </a:r>
                <a:endParaRPr lang="it-IT" sz="1500">
                  <a:effectLst/>
                  <a:latin typeface="Times New Roman" panose="02020603050405020304" pitchFamily="18" charset="0"/>
                  <a:ea typeface="Times New Roman" panose="02020603050405020304" pitchFamily="18" charset="0"/>
                </a:endParaRPr>
              </a:p>
            </p:txBody>
          </p:sp>
          <p:sp>
            <p:nvSpPr>
              <p:cNvPr id="37" name="Disco magnetico 36"/>
              <p:cNvSpPr/>
              <p:nvPr/>
            </p:nvSpPr>
            <p:spPr>
              <a:xfrm>
                <a:off x="3256152" y="2161915"/>
                <a:ext cx="1178486" cy="1199775"/>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1500" kern="1200">
                    <a:solidFill>
                      <a:srgbClr val="000000"/>
                    </a:solidFill>
                    <a:effectLst/>
                    <a:latin typeface="Times New Roman" panose="02020603050405020304" pitchFamily="18" charset="0"/>
                    <a:ea typeface="Times New Roman" panose="02020603050405020304" pitchFamily="18" charset="0"/>
                  </a:rPr>
                  <a:t>Data of toll payment</a:t>
                </a:r>
                <a:endParaRPr lang="it-IT" sz="1500">
                  <a:effectLst/>
                  <a:latin typeface="Times New Roman" panose="02020603050405020304" pitchFamily="18" charset="0"/>
                  <a:ea typeface="Times New Roman" panose="02020603050405020304" pitchFamily="18" charset="0"/>
                </a:endParaRPr>
              </a:p>
            </p:txBody>
          </p:sp>
          <p:sp>
            <p:nvSpPr>
              <p:cNvPr id="38" name="Disco magnetico 37"/>
              <p:cNvSpPr/>
              <p:nvPr/>
            </p:nvSpPr>
            <p:spPr>
              <a:xfrm>
                <a:off x="3232286" y="598900"/>
                <a:ext cx="1192206" cy="1248318"/>
              </a:xfrm>
              <a:prstGeom prst="flowChartMagneticDisk">
                <a:avLst/>
              </a:prstGeom>
              <a:solidFill>
                <a:sysClr val="window" lastClr="FFFFFF"/>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it-IT" sz="1500" kern="1200">
                    <a:solidFill>
                      <a:srgbClr val="000000"/>
                    </a:solidFill>
                    <a:effectLst/>
                    <a:latin typeface="Times New Roman" panose="02020603050405020304" pitchFamily="18" charset="0"/>
                    <a:ea typeface="Times New Roman" panose="02020603050405020304" pitchFamily="18" charset="0"/>
                  </a:rPr>
                  <a:t>Telephone trafic</a:t>
                </a:r>
                <a:endParaRPr lang="it-IT" sz="1500">
                  <a:effectLst/>
                  <a:latin typeface="Times New Roman" panose="02020603050405020304" pitchFamily="18" charset="0"/>
                  <a:ea typeface="Times New Roman" panose="02020603050405020304" pitchFamily="18" charset="0"/>
                </a:endParaRPr>
              </a:p>
            </p:txBody>
          </p:sp>
        </p:grpSp>
      </p:grpSp>
      <p:sp>
        <p:nvSpPr>
          <p:cNvPr id="39" name="Fumetto 2 38"/>
          <p:cNvSpPr/>
          <p:nvPr/>
        </p:nvSpPr>
        <p:spPr>
          <a:xfrm rot="16200000">
            <a:off x="195287" y="1156888"/>
            <a:ext cx="5490312"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Immagine 39"/>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785787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341415" y="1494763"/>
            <a:ext cx="9565124" cy="3785652"/>
          </a:xfrm>
          <a:prstGeom prst="rect">
            <a:avLst/>
          </a:prstGeom>
        </p:spPr>
        <p:txBody>
          <a:bodyPr wrap="square">
            <a:spAutoFit/>
          </a:bodyPr>
          <a:lstStyle/>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From the point of view of the architecture and engineering of the dataset and data structures, the latest models of Big Data are based on highly scalable methodologies, and type of </a:t>
            </a:r>
            <a:r>
              <a:rPr lang="en-GB" sz="2400" b="1" dirty="0">
                <a:solidFill>
                  <a:srgbClr val="000000"/>
                </a:solidFill>
                <a:effectLst/>
                <a:latin typeface="Times New Roman" panose="02020603050405020304" pitchFamily="18" charset="0"/>
                <a:ea typeface="Times New Roman" panose="02020603050405020304" pitchFamily="18" charset="0"/>
              </a:rPr>
              <a:t>No Structured Query Language</a:t>
            </a:r>
            <a:r>
              <a:rPr lang="en-GB" sz="2400" dirty="0">
                <a:solidFill>
                  <a:srgbClr val="000000"/>
                </a:solidFill>
                <a:effectLst/>
                <a:latin typeface="Times New Roman" panose="02020603050405020304" pitchFamily="18" charset="0"/>
                <a:ea typeface="Times New Roman" panose="02020603050405020304" pitchFamily="18" charset="0"/>
              </a:rPr>
              <a:t> (</a:t>
            </a:r>
            <a:r>
              <a:rPr lang="en-GB" sz="2400" b="1" i="1" dirty="0">
                <a:solidFill>
                  <a:srgbClr val="000000"/>
                </a:solidFill>
                <a:effectLst/>
                <a:latin typeface="Times New Roman" panose="02020603050405020304" pitchFamily="18" charset="0"/>
                <a:ea typeface="Times New Roman" panose="02020603050405020304" pitchFamily="18" charset="0"/>
              </a:rPr>
              <a:t>NoSQL</a:t>
            </a:r>
            <a:r>
              <a:rPr lang="en-GB" sz="2400" dirty="0">
                <a:solidFill>
                  <a:srgbClr val="000000"/>
                </a:solidFill>
                <a:effectLst/>
                <a:latin typeface="Times New Roman" panose="02020603050405020304" pitchFamily="18" charset="0"/>
                <a:ea typeface="Times New Roman" panose="02020603050405020304" pitchFamily="18" charset="0"/>
              </a:rPr>
              <a:t>) solutions (</a:t>
            </a:r>
            <a:r>
              <a:rPr lang="en-GB" sz="2400" dirty="0" err="1">
                <a:solidFill>
                  <a:srgbClr val="000000"/>
                </a:solidFill>
                <a:effectLst/>
                <a:latin typeface="Times New Roman" panose="02020603050405020304" pitchFamily="18" charset="0"/>
                <a:ea typeface="Times New Roman" panose="02020603050405020304" pitchFamily="18" charset="0"/>
              </a:rPr>
              <a:t>Vaish</a:t>
            </a:r>
            <a:r>
              <a:rPr lang="en-GB" sz="2400" dirty="0">
                <a:solidFill>
                  <a:srgbClr val="000000"/>
                </a:solidFill>
                <a:effectLst/>
                <a:latin typeface="Times New Roman" panose="02020603050405020304" pitchFamily="18" charset="0"/>
                <a:ea typeface="Times New Roman" panose="02020603050405020304" pitchFamily="18" charset="0"/>
              </a:rPr>
              <a:t>, 2013). </a:t>
            </a:r>
          </a:p>
          <a:p>
            <a:pPr indent="180340" algn="just">
              <a:spcAft>
                <a:spcPts val="0"/>
              </a:spcAft>
            </a:pPr>
            <a:endParaRPr lang="en-GB" sz="2400" dirty="0">
              <a:solidFill>
                <a:srgbClr val="000000"/>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effectLst/>
                <a:latin typeface="Times New Roman" panose="02020603050405020304" pitchFamily="18" charset="0"/>
                <a:ea typeface="Times New Roman" panose="02020603050405020304" pitchFamily="18" charset="0"/>
              </a:rPr>
              <a:t>It is intended for </a:t>
            </a:r>
            <a:r>
              <a:rPr lang="en-GB" sz="2400" i="1" dirty="0">
                <a:solidFill>
                  <a:srgbClr val="000000"/>
                </a:solidFill>
                <a:effectLst/>
                <a:latin typeface="Times New Roman" panose="02020603050405020304" pitchFamily="18" charset="0"/>
                <a:ea typeface="Times New Roman" panose="02020603050405020304" pitchFamily="18" charset="0"/>
              </a:rPr>
              <a:t>No Structured Query Language </a:t>
            </a:r>
            <a:r>
              <a:rPr lang="en-GB" sz="2400" dirty="0">
                <a:solidFill>
                  <a:srgbClr val="000000"/>
                </a:solidFill>
                <a:effectLst/>
                <a:latin typeface="Times New Roman" panose="02020603050405020304" pitchFamily="18" charset="0"/>
                <a:ea typeface="Times New Roman" panose="02020603050405020304" pitchFamily="18" charset="0"/>
              </a:rPr>
              <a:t>a set of technologies forming a different new data management system from the traditional </a:t>
            </a:r>
            <a:r>
              <a:rPr lang="en-GB" sz="2400" i="1" dirty="0">
                <a:solidFill>
                  <a:srgbClr val="000000"/>
                </a:solidFill>
                <a:effectLst/>
                <a:latin typeface="Times New Roman" panose="02020603050405020304" pitchFamily="18" charset="0"/>
                <a:ea typeface="Times New Roman" panose="02020603050405020304" pitchFamily="18" charset="0"/>
              </a:rPr>
              <a:t>Relational Data Base Management System</a:t>
            </a:r>
            <a:r>
              <a:rPr lang="en-GB" sz="2400" dirty="0">
                <a:solidFill>
                  <a:srgbClr val="000000"/>
                </a:solidFill>
                <a:effectLst/>
                <a:latin typeface="Times New Roman" panose="02020603050405020304" pitchFamily="18" charset="0"/>
                <a:ea typeface="Times New Roman" panose="02020603050405020304" pitchFamily="18" charset="0"/>
              </a:rPr>
              <a:t>, because the relational model is not used, it does not have an explicit scheme and the system is designed to work quickly and well in the cluster.</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1114425" y="1143000"/>
            <a:ext cx="9986964" cy="4923035"/>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10818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40904" y="1461775"/>
            <a:ext cx="10389705" cy="3785652"/>
          </a:xfrm>
          <a:prstGeom prst="rect">
            <a:avLst/>
          </a:prstGeom>
        </p:spPr>
        <p:txBody>
          <a:bodyPr wrap="square">
            <a:spAutoFit/>
          </a:bodyPr>
          <a:lstStyle/>
          <a:p>
            <a:pPr indent="180340" algn="just">
              <a:spcAft>
                <a:spcPts val="0"/>
              </a:spcAft>
            </a:pPr>
            <a:r>
              <a:rPr lang="en-GB" sz="2400" dirty="0">
                <a:solidFill>
                  <a:srgbClr val="000000"/>
                </a:solidFill>
                <a:latin typeface="Times New Roman" panose="02020603050405020304" pitchFamily="18" charset="0"/>
                <a:ea typeface="Times New Roman" panose="02020603050405020304" pitchFamily="18" charset="0"/>
              </a:rPr>
              <a:t>The Big Data have redundant </a:t>
            </a:r>
            <a:r>
              <a:rPr lang="en-GB" sz="2400" dirty="0" err="1">
                <a:solidFill>
                  <a:srgbClr val="000000"/>
                </a:solidFill>
                <a:latin typeface="Times New Roman" panose="02020603050405020304" pitchFamily="18" charset="0"/>
                <a:ea typeface="Times New Roman" panose="02020603050405020304" pitchFamily="18" charset="0"/>
              </a:rPr>
              <a:t>informations</a:t>
            </a:r>
            <a:r>
              <a:rPr lang="en-GB" sz="2400" dirty="0">
                <a:solidFill>
                  <a:srgbClr val="000000"/>
                </a:solidFill>
                <a:latin typeface="Times New Roman" panose="02020603050405020304" pitchFamily="18" charset="0"/>
                <a:ea typeface="Times New Roman" panose="02020603050405020304" pitchFamily="18" charset="0"/>
              </a:rPr>
              <a:t> (</a:t>
            </a:r>
            <a:r>
              <a:rPr lang="en-GB" sz="2400" b="1" dirty="0">
                <a:solidFill>
                  <a:srgbClr val="000000"/>
                </a:solidFill>
                <a:latin typeface="Times New Roman" panose="02020603050405020304" pitchFamily="18" charset="0"/>
                <a:ea typeface="Times New Roman" panose="02020603050405020304" pitchFamily="18" charset="0"/>
              </a:rPr>
              <a:t>redundancy conditions</a:t>
            </a:r>
            <a:r>
              <a:rPr lang="en-GB" sz="2400" dirty="0">
                <a:solidFill>
                  <a:srgbClr val="000000"/>
                </a:solidFill>
                <a:latin typeface="Times New Roman" panose="02020603050405020304" pitchFamily="18" charset="0"/>
                <a:ea typeface="Times New Roman" panose="02020603050405020304" pitchFamily="18" charset="0"/>
              </a:rPr>
              <a:t>) and it is preferable to work with samples. A preliminary inferential approach to aggregation come before the actual creation of databases and datasets useful for the statistical analysis (</a:t>
            </a:r>
            <a:r>
              <a:rPr lang="en-GB" sz="2400" dirty="0" err="1">
                <a:solidFill>
                  <a:srgbClr val="000000"/>
                </a:solidFill>
                <a:latin typeface="Times New Roman" panose="02020603050405020304" pitchFamily="18" charset="0"/>
                <a:ea typeface="Times New Roman" panose="02020603050405020304" pitchFamily="18" charset="0"/>
              </a:rPr>
              <a:t>Manoochehri</a:t>
            </a:r>
            <a:r>
              <a:rPr lang="en-GB" sz="2400" dirty="0">
                <a:solidFill>
                  <a:srgbClr val="000000"/>
                </a:solidFill>
                <a:latin typeface="Times New Roman" panose="02020603050405020304" pitchFamily="18" charset="0"/>
                <a:ea typeface="Times New Roman" panose="02020603050405020304" pitchFamily="18" charset="0"/>
              </a:rPr>
              <a:t>, 2013).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000000"/>
                </a:solidFill>
                <a:latin typeface="Times New Roman" panose="02020603050405020304" pitchFamily="18" charset="0"/>
                <a:ea typeface="Times New Roman" panose="02020603050405020304" pitchFamily="18" charset="0"/>
              </a:rPr>
              <a:t>Briefly, the aggregation of mixed numerical sources is addressed by operating on data streams in parallel (</a:t>
            </a:r>
            <a:r>
              <a:rPr lang="en-GB" sz="2400" i="1" dirty="0">
                <a:solidFill>
                  <a:srgbClr val="000000"/>
                </a:solidFill>
                <a:latin typeface="Times New Roman" panose="02020603050405020304" pitchFamily="18" charset="0"/>
                <a:ea typeface="Times New Roman" panose="02020603050405020304" pitchFamily="18" charset="0"/>
              </a:rPr>
              <a:t>approach map</a:t>
            </a:r>
            <a:r>
              <a:rPr lang="en-GB" sz="2400" dirty="0">
                <a:solidFill>
                  <a:srgbClr val="000000"/>
                </a:solidFill>
                <a:latin typeface="Times New Roman" panose="02020603050405020304" pitchFamily="18" charset="0"/>
                <a:ea typeface="Times New Roman" panose="02020603050405020304" pitchFamily="18" charset="0"/>
              </a:rPr>
              <a:t>) then subjected to reduction treatment, filtering and 'clean' data eliminating those untrue or unnecessary (</a:t>
            </a:r>
            <a:r>
              <a:rPr lang="en-GB" sz="2400" i="1" dirty="0">
                <a:solidFill>
                  <a:srgbClr val="000000"/>
                </a:solidFill>
                <a:latin typeface="Times New Roman" panose="02020603050405020304" pitchFamily="18" charset="0"/>
                <a:ea typeface="Times New Roman" panose="02020603050405020304" pitchFamily="18" charset="0"/>
              </a:rPr>
              <a:t>Data garbage</a:t>
            </a:r>
            <a:r>
              <a:rPr lang="en-GB" sz="2400" dirty="0">
                <a:solidFill>
                  <a:srgbClr val="000000"/>
                </a:solidFill>
                <a:latin typeface="Times New Roman" panose="02020603050405020304" pitchFamily="18" charset="0"/>
                <a:ea typeface="Times New Roman" panose="02020603050405020304" pitchFamily="18" charset="0"/>
              </a:rPr>
              <a:t>) before to operate combinations and reorganizations in the final dataset (Reiss et al., 2012).</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628650" y="1461775"/>
            <a:ext cx="10972800" cy="4010338"/>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3554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504690" y="579903"/>
            <a:ext cx="4814138" cy="646331"/>
          </a:xfrm>
          <a:prstGeom prst="rect">
            <a:avLst/>
          </a:prstGeom>
        </p:spPr>
        <p:txBody>
          <a:bodyPr wrap="none">
            <a:spAutoFit/>
          </a:bodyPr>
          <a:lstStyle/>
          <a:p>
            <a:pPr algn="just">
              <a:spcAft>
                <a:spcPts val="0"/>
              </a:spcAft>
            </a:pPr>
            <a:r>
              <a:rPr lang="en-GB" sz="3600" b="1" i="1" dirty="0">
                <a:solidFill>
                  <a:srgbClr val="FF0000"/>
                </a:solidFill>
                <a:effectLst/>
                <a:latin typeface="Times New Roman" panose="02020603050405020304" pitchFamily="18" charset="0"/>
                <a:ea typeface="Times New Roman" panose="02020603050405020304" pitchFamily="18" charset="0"/>
              </a:rPr>
              <a:t>Big Data for e-Learning</a:t>
            </a:r>
            <a:endParaRPr lang="it-IT"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Rettangolo 2"/>
          <p:cNvSpPr/>
          <p:nvPr/>
        </p:nvSpPr>
        <p:spPr>
          <a:xfrm>
            <a:off x="619172" y="1755773"/>
            <a:ext cx="10896968" cy="3416320"/>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The impact that Big Data in education - both with reference to teaching, which learning - is relevant, not only in the design of the modules, but also in terms of refinement of learning objectives already predefined (Gutierrez-</a:t>
            </a:r>
            <a:r>
              <a:rPr lang="en-GB" sz="2400" dirty="0" err="1">
                <a:effectLst/>
                <a:latin typeface="Times New Roman" panose="02020603050405020304" pitchFamily="18" charset="0"/>
                <a:ea typeface="Times New Roman" panose="02020603050405020304" pitchFamily="18" charset="0"/>
              </a:rPr>
              <a:t>Santoz</a:t>
            </a:r>
            <a:r>
              <a:rPr lang="en-GB" sz="2400" dirty="0">
                <a:effectLst/>
                <a:latin typeface="Times New Roman" panose="02020603050405020304" pitchFamily="18" charset="0"/>
                <a:ea typeface="Times New Roman" panose="02020603050405020304" pitchFamily="18" charset="0"/>
              </a:rPr>
              <a:t> et al., 2012). The Big Data can be used in multiple sectors and e-learning is one of them.</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 traditional or </a:t>
            </a:r>
            <a:r>
              <a:rPr lang="en-GB" sz="2400" i="1" dirty="0">
                <a:effectLst/>
                <a:latin typeface="Times New Roman" panose="02020603050405020304" pitchFamily="18" charset="0"/>
                <a:ea typeface="Times New Roman" panose="02020603050405020304" pitchFamily="18" charset="0"/>
              </a:rPr>
              <a:t>e-learning training</a:t>
            </a:r>
            <a:r>
              <a:rPr lang="en-GB" sz="2400" dirty="0">
                <a:effectLst/>
                <a:latin typeface="Times New Roman" panose="02020603050405020304" pitchFamily="18" charset="0"/>
                <a:ea typeface="Times New Roman" panose="02020603050405020304" pitchFamily="18" charset="0"/>
              </a:rPr>
              <a:t> can be evaluated at four progressive levels (Kirkpatrick, 1979) (see Table 3, with our adaptation to domain of the education). Before the delivery of the training, we should have identified our strategy, completed an assessment and built a plan. </a:t>
            </a:r>
          </a:p>
        </p:txBody>
      </p:sp>
      <p:sp>
        <p:nvSpPr>
          <p:cNvPr id="4" name="Fumetto 2 3"/>
          <p:cNvSpPr/>
          <p:nvPr/>
        </p:nvSpPr>
        <p:spPr>
          <a:xfrm>
            <a:off x="619172" y="1343025"/>
            <a:ext cx="10972800" cy="4437260"/>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197167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
        <p:nvSpPr>
          <p:cNvPr id="2" name="Rettangolo 1"/>
          <p:cNvSpPr/>
          <p:nvPr/>
        </p:nvSpPr>
        <p:spPr>
          <a:xfrm>
            <a:off x="628650" y="500063"/>
            <a:ext cx="10972800" cy="5539978"/>
          </a:xfrm>
          <a:prstGeom prst="rect">
            <a:avLst/>
          </a:prstGeom>
        </p:spPr>
        <p:txBody>
          <a:bodyPr wrap="square">
            <a:spAutoFit/>
          </a:bodyPr>
          <a:lstStyle/>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200" dirty="0">
                <a:latin typeface="Times New Roman" panose="02020603050405020304" pitchFamily="18" charset="0"/>
                <a:ea typeface="Times New Roman" panose="02020603050405020304" pitchFamily="18" charset="0"/>
              </a:rPr>
              <a:t>Then, during the delivery of the education solution, we need to manage a number of factors to ensure success. After the delivery, we have to evaluate the success of the implementation in terms of the originating need and strategy (</a:t>
            </a:r>
            <a:r>
              <a:rPr lang="en-GB" sz="2200" dirty="0" err="1">
                <a:latin typeface="Times New Roman" panose="02020603050405020304" pitchFamily="18" charset="0"/>
                <a:ea typeface="Times New Roman" panose="02020603050405020304" pitchFamily="18" charset="0"/>
              </a:rPr>
              <a:t>Giacalone</a:t>
            </a:r>
            <a:r>
              <a:rPr lang="en-GB" sz="2200" dirty="0">
                <a:latin typeface="Times New Roman" panose="02020603050405020304" pitchFamily="18" charset="0"/>
                <a:ea typeface="Times New Roman" panose="02020603050405020304" pitchFamily="18" charset="0"/>
              </a:rPr>
              <a:t>, </a:t>
            </a:r>
            <a:r>
              <a:rPr lang="en-GB" sz="2200" dirty="0" err="1">
                <a:latin typeface="Times New Roman" panose="02020603050405020304" pitchFamily="18" charset="0"/>
                <a:ea typeface="Times New Roman" panose="02020603050405020304" pitchFamily="18" charset="0"/>
              </a:rPr>
              <a:t>Scippacercola</a:t>
            </a:r>
            <a:r>
              <a:rPr lang="en-GB" sz="2200" dirty="0">
                <a:latin typeface="Times New Roman" panose="02020603050405020304" pitchFamily="18" charset="0"/>
                <a:ea typeface="Times New Roman" panose="02020603050405020304" pitchFamily="18" charset="0"/>
              </a:rPr>
              <a:t>, 2016)</a:t>
            </a:r>
            <a:endParaRPr lang="it-IT" sz="2200" dirty="0">
              <a:latin typeface="Times New Roman" panose="02020603050405020304" pitchFamily="18" charset="0"/>
              <a:ea typeface="Times New Roman" panose="02020603050405020304" pitchFamily="18" charset="0"/>
            </a:endParaRPr>
          </a:p>
          <a:p>
            <a:pPr indent="180340" algn="just">
              <a:spcAft>
                <a:spcPts val="0"/>
              </a:spcAft>
            </a:pPr>
            <a:endParaRPr lang="en-GB" sz="2200" dirty="0">
              <a:latin typeface="Times New Roman" panose="02020603050405020304" pitchFamily="18" charset="0"/>
              <a:ea typeface="Times New Roman" panose="02020603050405020304" pitchFamily="18" charset="0"/>
            </a:endParaRPr>
          </a:p>
          <a:p>
            <a:pPr indent="180340" algn="just">
              <a:spcAft>
                <a:spcPts val="0"/>
              </a:spcAft>
            </a:pPr>
            <a:r>
              <a:rPr lang="en-GB" sz="2200" dirty="0">
                <a:latin typeface="Times New Roman" panose="02020603050405020304" pitchFamily="18" charset="0"/>
                <a:ea typeface="Times New Roman" panose="02020603050405020304" pitchFamily="18" charset="0"/>
              </a:rPr>
              <a:t>The E-learning teaching materials should be built ad hoc to ensure the four main characteristics of online education: </a:t>
            </a:r>
          </a:p>
          <a:p>
            <a:pPr indent="180340" algn="just">
              <a:spcAft>
                <a:spcPts val="0"/>
              </a:spcAft>
            </a:pPr>
            <a:endParaRPr lang="it-IT" sz="2200" dirty="0">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GB" sz="2200" dirty="0">
                <a:latin typeface="Times New Roman" panose="02020603050405020304" pitchFamily="18" charset="0"/>
                <a:ea typeface="Times New Roman" panose="02020603050405020304" pitchFamily="18" charset="0"/>
              </a:rPr>
              <a:t>Modularity: course material should consist of "learning modules", also called </a:t>
            </a:r>
            <a:r>
              <a:rPr lang="en-GB" sz="2200" i="1" dirty="0">
                <a:latin typeface="Times New Roman" panose="02020603050405020304" pitchFamily="18" charset="0"/>
                <a:ea typeface="Times New Roman" panose="02020603050405020304" pitchFamily="18" charset="0"/>
              </a:rPr>
              <a:t>Learning Objects</a:t>
            </a:r>
            <a:r>
              <a:rPr lang="en-GB" sz="2200" dirty="0">
                <a:latin typeface="Times New Roman" panose="02020603050405020304" pitchFamily="18" charset="0"/>
                <a:ea typeface="Times New Roman" panose="02020603050405020304" pitchFamily="18" charset="0"/>
              </a:rPr>
              <a:t>; </a:t>
            </a:r>
            <a:endParaRPr lang="it-IT" sz="2200" dirty="0">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GB" sz="2200" dirty="0">
                <a:latin typeface="Times New Roman" panose="02020603050405020304" pitchFamily="18" charset="0"/>
                <a:ea typeface="Times New Roman" panose="02020603050405020304" pitchFamily="18" charset="0"/>
              </a:rPr>
              <a:t>Interactivity: the student must interact with the system by providing his answers that are properly recorded;   </a:t>
            </a:r>
            <a:endParaRPr lang="it-IT" sz="2200" dirty="0">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en-GB" sz="2200" dirty="0">
                <a:latin typeface="Times New Roman" panose="02020603050405020304" pitchFamily="18" charset="0"/>
                <a:ea typeface="Times New Roman" panose="02020603050405020304" pitchFamily="18" charset="0"/>
              </a:rPr>
              <a:t>Exhaustiveness: each module should contain a complete topic;</a:t>
            </a:r>
          </a:p>
          <a:p>
            <a:pPr lvl="0" algn="just">
              <a:spcAft>
                <a:spcPts val="0"/>
              </a:spcAft>
            </a:pPr>
            <a:endParaRPr lang="it-IT" sz="2200" dirty="0">
              <a:latin typeface="Times New Roman" panose="02020603050405020304" pitchFamily="18" charset="0"/>
              <a:ea typeface="Times New Roman" panose="02020603050405020304" pitchFamily="18" charset="0"/>
            </a:endParaRPr>
          </a:p>
          <a:p>
            <a:r>
              <a:rPr lang="en-GB" sz="2200" dirty="0">
                <a:latin typeface="Times New Roman" panose="02020603050405020304" pitchFamily="18" charset="0"/>
                <a:ea typeface="Times New Roman" panose="02020603050405020304" pitchFamily="18" charset="0"/>
              </a:rPr>
              <a:t>Interoperability: instructional on any platform and technology to ensure traceability of the training. </a:t>
            </a:r>
            <a:endParaRPr lang="it-IT" sz="2200" dirty="0"/>
          </a:p>
        </p:txBody>
      </p:sp>
      <p:sp>
        <p:nvSpPr>
          <p:cNvPr id="3" name="Fumetto 2 2"/>
          <p:cNvSpPr/>
          <p:nvPr/>
        </p:nvSpPr>
        <p:spPr>
          <a:xfrm>
            <a:off x="628650" y="714375"/>
            <a:ext cx="10972800" cy="1336155"/>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Fumetto 2 3"/>
          <p:cNvSpPr/>
          <p:nvPr/>
        </p:nvSpPr>
        <p:spPr>
          <a:xfrm>
            <a:off x="400050" y="2264842"/>
            <a:ext cx="11487150" cy="4198182"/>
          </a:xfrm>
          <a:prstGeom prst="wedgeRoundRectCallout">
            <a:avLst>
              <a:gd name="adj1" fmla="val -20189"/>
              <a:gd name="adj2" fmla="val 5766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6413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p:cNvGraphicFramePr>
            <a:graphicFrameLocks noGrp="1"/>
          </p:cNvGraphicFramePr>
          <p:nvPr>
            <p:extLst>
              <p:ext uri="{D42A27DB-BD31-4B8C-83A1-F6EECF244321}">
                <p14:modId xmlns:p14="http://schemas.microsoft.com/office/powerpoint/2010/main" val="1136205299"/>
              </p:ext>
            </p:extLst>
          </p:nvPr>
        </p:nvGraphicFramePr>
        <p:xfrm>
          <a:off x="429761" y="1048818"/>
          <a:ext cx="6171065" cy="2039490"/>
        </p:xfrm>
        <a:graphic>
          <a:graphicData uri="http://schemas.openxmlformats.org/drawingml/2006/table">
            <a:tbl>
              <a:tblPr firstRow="1" firstCol="1" bandRow="1">
                <a:tableStyleId>{5C22544A-7EE6-4342-B048-85BDC9FD1C3A}</a:tableStyleId>
              </a:tblPr>
              <a:tblGrid>
                <a:gridCol w="2209385">
                  <a:extLst>
                    <a:ext uri="{9D8B030D-6E8A-4147-A177-3AD203B41FA5}">
                      <a16:colId xmlns:a16="http://schemas.microsoft.com/office/drawing/2014/main" val="20000"/>
                    </a:ext>
                  </a:extLst>
                </a:gridCol>
                <a:gridCol w="3961680">
                  <a:extLst>
                    <a:ext uri="{9D8B030D-6E8A-4147-A177-3AD203B41FA5}">
                      <a16:colId xmlns:a16="http://schemas.microsoft.com/office/drawing/2014/main" val="20001"/>
                    </a:ext>
                  </a:extLst>
                </a:gridCol>
              </a:tblGrid>
              <a:tr h="407898">
                <a:tc>
                  <a:txBody>
                    <a:bodyPr/>
                    <a:lstStyle/>
                    <a:p>
                      <a:pPr indent="180340" algn="just">
                        <a:spcAft>
                          <a:spcPts val="0"/>
                        </a:spcAft>
                      </a:pPr>
                      <a:r>
                        <a:rPr lang="en-GB" sz="2000" dirty="0">
                          <a:effectLst/>
                        </a:rPr>
                        <a:t>Action</a:t>
                      </a:r>
                      <a:endParaRPr lang="it-IT"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a:effectLst/>
                        </a:rPr>
                        <a:t>Evaluation and measurement of</a:t>
                      </a:r>
                      <a:endParaRPr lang="it-IT"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7898">
                <a:tc>
                  <a:txBody>
                    <a:bodyPr/>
                    <a:lstStyle/>
                    <a:p>
                      <a:pPr indent="180340" algn="just">
                        <a:spcAft>
                          <a:spcPts val="0"/>
                        </a:spcAft>
                      </a:pPr>
                      <a:r>
                        <a:rPr lang="en-GB" sz="2000" dirty="0">
                          <a:effectLst/>
                        </a:rPr>
                        <a:t>Reaction</a:t>
                      </a:r>
                      <a:endParaRPr lang="it-IT"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dirty="0">
                          <a:effectLst/>
                        </a:rPr>
                        <a:t>personal reaction to the training</a:t>
                      </a:r>
                      <a:endParaRPr lang="it-IT"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7898">
                <a:tc>
                  <a:txBody>
                    <a:bodyPr/>
                    <a:lstStyle/>
                    <a:p>
                      <a:pPr indent="180340" algn="just">
                        <a:spcAft>
                          <a:spcPts val="0"/>
                        </a:spcAft>
                      </a:pPr>
                      <a:r>
                        <a:rPr lang="en-GB" sz="2000">
                          <a:effectLst/>
                        </a:rPr>
                        <a:t>Learning</a:t>
                      </a:r>
                      <a:endParaRPr lang="it-IT"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a:effectLst/>
                        </a:rPr>
                        <a:t>the increase in knowledge</a:t>
                      </a:r>
                      <a:endParaRPr lang="it-IT"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7898">
                <a:tc>
                  <a:txBody>
                    <a:bodyPr/>
                    <a:lstStyle/>
                    <a:p>
                      <a:pPr indent="180340" algn="just">
                        <a:spcAft>
                          <a:spcPts val="0"/>
                        </a:spcAft>
                      </a:pPr>
                      <a:r>
                        <a:rPr lang="en-GB" sz="2000">
                          <a:effectLst/>
                        </a:rPr>
                        <a:t>Behavior</a:t>
                      </a:r>
                      <a:endParaRPr lang="it-IT"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a:effectLst/>
                        </a:rPr>
                        <a:t>changes in on-the-classroom behavior</a:t>
                      </a:r>
                      <a:endParaRPr lang="it-IT"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7898">
                <a:tc>
                  <a:txBody>
                    <a:bodyPr/>
                    <a:lstStyle/>
                    <a:p>
                      <a:pPr indent="180340" algn="just">
                        <a:spcAft>
                          <a:spcPts val="0"/>
                        </a:spcAft>
                      </a:pPr>
                      <a:r>
                        <a:rPr lang="en-GB" sz="2000">
                          <a:effectLst/>
                        </a:rPr>
                        <a:t>Results</a:t>
                      </a:r>
                      <a:endParaRPr lang="it-IT"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GB" sz="2000" dirty="0">
                          <a:effectLst/>
                        </a:rPr>
                        <a:t>obtained vs </a:t>
                      </a:r>
                      <a:r>
                        <a:rPr lang="en-GB" sz="2000" dirty="0" err="1">
                          <a:effectLst/>
                        </a:rPr>
                        <a:t>desidered</a:t>
                      </a:r>
                      <a:r>
                        <a:rPr lang="en-GB" sz="2000" dirty="0">
                          <a:effectLst/>
                        </a:rPr>
                        <a:t> results </a:t>
                      </a:r>
                      <a:endParaRPr lang="it-IT"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6600826" y="1968670"/>
            <a:ext cx="497944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justLow" defTabSz="914400" rtl="0" eaLnBrk="0" fontAlgn="base" latinLnBrk="0" hangingPunct="0">
              <a:lnSpc>
                <a:spcPct val="100000"/>
              </a:lnSpc>
              <a:spcBef>
                <a:spcPct val="0"/>
              </a:spcBef>
              <a:spcAft>
                <a:spcPct val="0"/>
              </a:spcAft>
              <a:buClrTx/>
              <a:buSzTx/>
              <a:buFontTx/>
              <a:buNone/>
              <a:tabLst/>
            </a:pPr>
            <a:r>
              <a:rPr kumimoji="0" lang="en-GB" altLang="it-IT" sz="20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Table 3. </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Evaluation of e-learning training</a:t>
            </a:r>
            <a:endParaRPr kumimoji="0" lang="it-IT" altLang="it-IT" sz="2000" b="0" i="0" u="none" strike="noStrike" cap="none" normalizeH="0" baseline="0" dirty="0">
              <a:ln>
                <a:noFill/>
              </a:ln>
              <a:solidFill>
                <a:srgbClr val="FF0000"/>
              </a:solidFill>
              <a:effectLst/>
              <a:latin typeface="Arial" panose="020B0604020202020204" pitchFamily="34" charset="0"/>
            </a:endParaRPr>
          </a:p>
          <a:p>
            <a:pPr marL="0" marR="0" lvl="0" indent="180975" algn="justLow" defTabSz="914400" rtl="0" eaLnBrk="0" fontAlgn="base" latinLnBrk="0" hangingPunct="0">
              <a:lnSpc>
                <a:spcPct val="100000"/>
              </a:lnSpc>
              <a:spcBef>
                <a:spcPct val="0"/>
              </a:spcBef>
              <a:spcAft>
                <a:spcPct val="0"/>
              </a:spcAft>
              <a:buClrTx/>
              <a:buSzTx/>
              <a:buFontTx/>
              <a:buNone/>
              <a:tabLst/>
            </a:pP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a:t>
            </a:r>
            <a:endParaRPr kumimoji="0" lang="en-GB" altLang="it-IT" sz="2000" b="0" i="0" u="none" strike="noStrike" cap="none" normalizeH="0" baseline="0" dirty="0">
              <a:ln>
                <a:noFill/>
              </a:ln>
              <a:solidFill>
                <a:srgbClr val="FF0000"/>
              </a:solidFill>
              <a:effectLst/>
              <a:latin typeface="Arial" panose="020B0604020202020204" pitchFamily="34" charset="0"/>
            </a:endParaRPr>
          </a:p>
        </p:txBody>
      </p:sp>
      <p:sp>
        <p:nvSpPr>
          <p:cNvPr id="4" name="Rettangolo 3"/>
          <p:cNvSpPr/>
          <p:nvPr/>
        </p:nvSpPr>
        <p:spPr>
          <a:xfrm>
            <a:off x="273894" y="3456436"/>
            <a:ext cx="11489634" cy="2308324"/>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Currently the most common standard is the </a:t>
            </a:r>
            <a:r>
              <a:rPr lang="en-GB" sz="2400" dirty="0">
                <a:solidFill>
                  <a:srgbClr val="252525"/>
                </a:solidFill>
                <a:effectLst/>
                <a:latin typeface="Times New Roman" panose="02020603050405020304" pitchFamily="18" charset="0"/>
                <a:ea typeface="Times New Roman" panose="02020603050405020304" pitchFamily="18" charset="0"/>
              </a:rPr>
              <a:t>Shareable Content Object Reference Model (</a:t>
            </a:r>
            <a:r>
              <a:rPr lang="en-GB" sz="2400" dirty="0">
                <a:effectLst/>
                <a:latin typeface="Times New Roman" panose="02020603050405020304" pitchFamily="18" charset="0"/>
                <a:ea typeface="Times New Roman" panose="02020603050405020304" pitchFamily="18" charset="0"/>
              </a:rPr>
              <a:t>SCORM) (</a:t>
            </a:r>
            <a:r>
              <a:rPr lang="en-GB" sz="2400" dirty="0" err="1">
                <a:solidFill>
                  <a:srgbClr val="222222"/>
                </a:solidFill>
                <a:effectLst/>
                <a:latin typeface="Times New Roman" panose="02020603050405020304" pitchFamily="18" charset="0"/>
                <a:ea typeface="Times New Roman" panose="02020603050405020304" pitchFamily="18" charset="0"/>
              </a:rPr>
              <a:t>Bohl</a:t>
            </a:r>
            <a:r>
              <a:rPr lang="en-GB" sz="2400" dirty="0">
                <a:solidFill>
                  <a:srgbClr val="222222"/>
                </a:solidFill>
                <a:effectLst/>
                <a:latin typeface="Times New Roman" panose="02020603050405020304" pitchFamily="18" charset="0"/>
                <a:ea typeface="Times New Roman" panose="02020603050405020304" pitchFamily="18" charset="0"/>
              </a:rPr>
              <a:t> et. al, 2002)</a:t>
            </a:r>
            <a:r>
              <a:rPr lang="en-GB" sz="2400" dirty="0">
                <a:effectLst/>
                <a:latin typeface="Times New Roman" panose="02020603050405020304" pitchFamily="18" charset="0"/>
                <a:ea typeface="Times New Roman" panose="02020603050405020304" pitchFamily="18" charset="0"/>
              </a:rPr>
              <a:t>.  Technological progress has led to the creation of the Learning Content Management Systems (LCMS) that deal with the content management both in the process of creation and during the delivery: they can be considered a complete platform for e-learning. Today we are able to track and collect this data also through social networks and any other media.</a:t>
            </a:r>
            <a:endParaRPr lang="it-IT" sz="2400" dirty="0">
              <a:effectLst/>
              <a:latin typeface="Times New Roman" panose="02020603050405020304" pitchFamily="18" charset="0"/>
              <a:ea typeface="Times New Roman" panose="02020603050405020304" pitchFamily="18" charset="0"/>
            </a:endParaRPr>
          </a:p>
        </p:txBody>
      </p:sp>
      <p:sp>
        <p:nvSpPr>
          <p:cNvPr id="5" name="Fumetto 2 4"/>
          <p:cNvSpPr/>
          <p:nvPr/>
        </p:nvSpPr>
        <p:spPr>
          <a:xfrm>
            <a:off x="142875" y="3456436"/>
            <a:ext cx="11758613" cy="260959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p:cNvPicPr>
            <a:picLocks noChangeAspect="1"/>
          </p:cNvPicPr>
          <p:nvPr/>
        </p:nvPicPr>
        <p:blipFill>
          <a:blip r:embed="rId2"/>
          <a:stretch>
            <a:fillRect/>
          </a:stretch>
        </p:blipFill>
        <p:spPr>
          <a:xfrm>
            <a:off x="1557338" y="-33685"/>
            <a:ext cx="9858376" cy="714375"/>
          </a:xfrm>
          <a:prstGeom prst="rect">
            <a:avLst/>
          </a:prstGeom>
          <a:ln>
            <a:noFill/>
          </a:ln>
          <a:effectLst>
            <a:softEdge rad="112500"/>
          </a:effectLst>
        </p:spPr>
      </p:pic>
    </p:spTree>
    <p:extLst>
      <p:ext uri="{BB962C8B-B14F-4D97-AF65-F5344CB8AC3E}">
        <p14:creationId xmlns:p14="http://schemas.microsoft.com/office/powerpoint/2010/main" val="276046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42122" y="1789042"/>
            <a:ext cx="10986052" cy="3785652"/>
          </a:xfrm>
          <a:prstGeom prst="rect">
            <a:avLst/>
          </a:prstGeom>
        </p:spPr>
        <p:txBody>
          <a:bodyPr wrap="square">
            <a:spAutoFit/>
          </a:bodyPr>
          <a:lstStyle/>
          <a:p>
            <a:pPr algn="just">
              <a:spcAft>
                <a:spcPts val="0"/>
              </a:spcAft>
            </a:pPr>
            <a:r>
              <a:rPr lang="en-GB" sz="2400" dirty="0">
                <a:latin typeface="Times New Roman" panose="02020603050405020304" pitchFamily="18" charset="0"/>
                <a:ea typeface="Times New Roman" panose="02020603050405020304" pitchFamily="18" charset="0"/>
              </a:rPr>
              <a:t>This work, in the first part, introduces the main characteristics of Big Data and its basic management. Important suggestions are developed  for a quality control before to extract significant samples for subsequent analysis. </a:t>
            </a:r>
          </a:p>
          <a:p>
            <a:pPr algn="just">
              <a:spcAft>
                <a:spcPts val="0"/>
              </a:spcAft>
            </a:pPr>
            <a:endParaRPr lang="en-GB" sz="2400" dirty="0">
              <a:latin typeface="Times New Roman" panose="02020603050405020304" pitchFamily="18" charset="0"/>
              <a:ea typeface="Times New Roman" panose="02020603050405020304" pitchFamily="18" charset="0"/>
            </a:endParaRPr>
          </a:p>
          <a:p>
            <a:pPr algn="just">
              <a:spcAft>
                <a:spcPts val="0"/>
              </a:spcAft>
            </a:pPr>
            <a:r>
              <a:rPr lang="en-GB" sz="2400" dirty="0">
                <a:latin typeface="Times New Roman" panose="02020603050405020304" pitchFamily="18" charset="0"/>
                <a:ea typeface="Times New Roman" panose="02020603050405020304" pitchFamily="18" charset="0"/>
              </a:rPr>
              <a:t>Follows, in the second part, the comparison with other traditional techniques. In the last part, the paper highlights the growing role of Big Data and the key benefits in some strategic sectors (Education, Health Care, Banking Industry). </a:t>
            </a:r>
          </a:p>
          <a:p>
            <a:pPr algn="just">
              <a:spcAft>
                <a:spcPts val="0"/>
              </a:spcAft>
            </a:pPr>
            <a:endParaRPr lang="en-GB" sz="2400" dirty="0">
              <a:latin typeface="Times New Roman" panose="02020603050405020304" pitchFamily="18" charset="0"/>
              <a:ea typeface="Times New Roman" panose="02020603050405020304" pitchFamily="18" charset="0"/>
            </a:endParaRPr>
          </a:p>
          <a:p>
            <a:pPr algn="just">
              <a:spcAft>
                <a:spcPts val="0"/>
              </a:spcAft>
            </a:pPr>
            <a:r>
              <a:rPr lang="en-GB" sz="2400" dirty="0">
                <a:latin typeface="Times New Roman" panose="02020603050405020304" pitchFamily="18" charset="0"/>
                <a:ea typeface="Times New Roman" panose="02020603050405020304" pitchFamily="18" charset="0"/>
              </a:rPr>
              <a:t> Common to our interest fields, the principles of ethics and privacy, to be observed, are also mentioned.</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353390" y="1495469"/>
            <a:ext cx="11374784" cy="407922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406645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212160" y="1236687"/>
            <a:ext cx="10045148" cy="3785652"/>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Each time that the learners (students) interact with the content of a course, in fact, they produce data.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Beside the usual 'assessment of end-over', by means of the satisfaction questionnaires proposed to learners, it grows and becomes relevant the need to acquire real-time information always more detailed and organized on the various areas of teaching evaluation.</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For example, accesses ('visits') to Web pages are data that can be purchased on-line with other data, to compose patterns useful for teaching evaluation.</a:t>
            </a:r>
            <a:endParaRPr lang="it-IT" sz="2400" dirty="0">
              <a:latin typeface="Times New Roman" panose="02020603050405020304" pitchFamily="18" charset="0"/>
              <a:ea typeface="Times New Roman" panose="02020603050405020304" pitchFamily="18" charset="0"/>
            </a:endParaRPr>
          </a:p>
        </p:txBody>
      </p:sp>
      <p:sp>
        <p:nvSpPr>
          <p:cNvPr id="4" name="Fumetto 2 3"/>
          <p:cNvSpPr/>
          <p:nvPr/>
        </p:nvSpPr>
        <p:spPr>
          <a:xfrm>
            <a:off x="962646" y="880709"/>
            <a:ext cx="10544175" cy="4497607"/>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238205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33671" y="821635"/>
            <a:ext cx="10257181" cy="5262979"/>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Using Big Data, the e-Learning responsible teachers can receive information to make teaching more effective, or to correct any defects. For example, access to websites, the data collected from social networks, the content of the web searches, and online learning modules, Big Data can be useful to assess the information use by learners and their </a:t>
            </a:r>
            <a:r>
              <a:rPr lang="en-GB" sz="2400" dirty="0" err="1">
                <a:effectLst/>
                <a:latin typeface="Times New Roman" panose="02020603050405020304" pitchFamily="18" charset="0"/>
                <a:ea typeface="Times New Roman" panose="02020603050405020304" pitchFamily="18" charset="0"/>
              </a:rPr>
              <a:t>behaviors</a:t>
            </a:r>
            <a:r>
              <a:rPr lang="en-GB" sz="2400" dirty="0">
                <a:effectLst/>
                <a:latin typeface="Times New Roman" panose="02020603050405020304" pitchFamily="18" charset="0"/>
                <a:ea typeface="Times New Roman" panose="02020603050405020304" pitchFamily="18" charset="0"/>
              </a:rPr>
              <a:t> in the learning phase.</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An interesting prerogative is given by the possibility, using special software programs or power tool immediately discard the data not useful from the information point of view.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 use of mathematical models and statistical methods on data of e-Learning, once organized the same in databases or 'metadata', allows us to produce models of understanding or even useful prediction refinement or simple evaluation of teaching methods (</a:t>
            </a:r>
            <a:r>
              <a:rPr lang="en-GB" sz="2400" dirty="0" err="1">
                <a:effectLst/>
                <a:latin typeface="Times New Roman" panose="02020603050405020304" pitchFamily="18" charset="0"/>
                <a:ea typeface="Times New Roman" panose="02020603050405020304" pitchFamily="18" charset="0"/>
              </a:rPr>
              <a:t>Chatti</a:t>
            </a:r>
            <a:r>
              <a:rPr lang="en-GB" sz="2400" dirty="0">
                <a:effectLst/>
                <a:latin typeface="Times New Roman" panose="02020603050405020304" pitchFamily="18" charset="0"/>
                <a:ea typeface="Times New Roman" panose="02020603050405020304" pitchFamily="18" charset="0"/>
              </a:rPr>
              <a:t> et al., 2012).</a:t>
            </a: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79565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10819" y="2605564"/>
            <a:ext cx="10893286" cy="3785652"/>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Christopher Pappas (Pappas, 2014) listed in this regard five benefits that can be drawn from the analysis of data related to the use of a course and e-learning:</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FF0000"/>
                </a:solidFill>
                <a:latin typeface="Times New Roman" panose="02020603050405020304" pitchFamily="18" charset="0"/>
                <a:ea typeface="Times New Roman" panose="02020603050405020304" pitchFamily="18" charset="0"/>
              </a:rPr>
              <a:t>1. </a:t>
            </a:r>
            <a:r>
              <a:rPr lang="en-GB" sz="2400" dirty="0">
                <a:latin typeface="Times New Roman" panose="02020603050405020304" pitchFamily="18" charset="0"/>
                <a:ea typeface="Times New Roman" panose="02020603050405020304" pitchFamily="18" charset="0"/>
              </a:rPr>
              <a:t>The data analysis allows you to identify which type of teaching is more effective in achieving the objectives of the course.</a:t>
            </a: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FF0000"/>
                </a:solidFill>
                <a:latin typeface="Times New Roman" panose="02020603050405020304" pitchFamily="18" charset="0"/>
                <a:ea typeface="Times New Roman" panose="02020603050405020304" pitchFamily="18" charset="0"/>
              </a:rPr>
              <a:t>2. </a:t>
            </a:r>
            <a:r>
              <a:rPr lang="en-GB" sz="2400" dirty="0">
                <a:latin typeface="Times New Roman" panose="02020603050405020304" pitchFamily="18" charset="0"/>
                <a:ea typeface="Times New Roman" panose="02020603050405020304" pitchFamily="18" charset="0"/>
              </a:rPr>
              <a:t>It becomes possible to identify improvements of the educational path. For example, if a large number of learners taking too long to complete a certain module, means that the form must be made more slender and usable</a:t>
            </a: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FF0000"/>
                </a:solidFill>
                <a:latin typeface="Times New Roman" panose="02020603050405020304" pitchFamily="18" charset="0"/>
                <a:ea typeface="Times New Roman" panose="02020603050405020304" pitchFamily="18" charset="0"/>
              </a:rPr>
              <a:t>3. </a:t>
            </a:r>
            <a:r>
              <a:rPr lang="en-GB" sz="2400" dirty="0">
                <a:latin typeface="Times New Roman" panose="02020603050405020304" pitchFamily="18" charset="0"/>
                <a:ea typeface="Times New Roman" panose="02020603050405020304" pitchFamily="18" charset="0"/>
              </a:rPr>
              <a:t>And it is possible to monitor what are the forms displayed the most shared links with other learners.</a:t>
            </a:r>
            <a:endParaRPr lang="it-IT" sz="2400" dirty="0"/>
          </a:p>
        </p:txBody>
      </p:sp>
      <p:sp>
        <p:nvSpPr>
          <p:cNvPr id="3" name="Rettangolo 2"/>
          <p:cNvSpPr/>
          <p:nvPr/>
        </p:nvSpPr>
        <p:spPr>
          <a:xfrm>
            <a:off x="1054168" y="758690"/>
            <a:ext cx="10249937" cy="1200329"/>
          </a:xfrm>
          <a:prstGeom prst="rect">
            <a:avLst/>
          </a:prstGeom>
        </p:spPr>
        <p:txBody>
          <a:bodyPr wrap="square">
            <a:spAutoFit/>
          </a:bodyPr>
          <a:lstStyle/>
          <a:p>
            <a:pPr indent="180340" algn="just">
              <a:spcAft>
                <a:spcPts val="0"/>
              </a:spcAft>
            </a:pPr>
            <a:r>
              <a:rPr lang="en-GB"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Another</a:t>
            </a:r>
            <a:r>
              <a:rPr lang="en-GB" sz="2400" dirty="0">
                <a:latin typeface="Times New Roman" panose="02020603050405020304" pitchFamily="18" charset="0"/>
                <a:ea typeface="Times New Roman" panose="02020603050405020304" pitchFamily="18" charset="0"/>
              </a:rPr>
              <a:t> approach to the use of Big Data, is to evaluate different parameters of prefixing didactic training for each variable appropriate </a:t>
            </a:r>
            <a:r>
              <a:rPr lang="en-GB" sz="2400" i="1" dirty="0">
                <a:latin typeface="Times New Roman" panose="02020603050405020304" pitchFamily="18" charset="0"/>
                <a:ea typeface="Times New Roman" panose="02020603050405020304" pitchFamily="18" charset="0"/>
              </a:rPr>
              <a:t>threshold values</a:t>
            </a:r>
            <a:r>
              <a:rPr lang="en-GB" sz="2400" dirty="0">
                <a:latin typeface="Times New Roman" panose="02020603050405020304" pitchFamily="18" charset="0"/>
                <a:ea typeface="Times New Roman" panose="02020603050405020304" pitchFamily="18" charset="0"/>
              </a:rPr>
              <a:t> or </a:t>
            </a:r>
            <a:r>
              <a:rPr lang="en-GB" sz="2400" i="1" dirty="0">
                <a:latin typeface="Times New Roman" panose="02020603050405020304" pitchFamily="18" charset="0"/>
                <a:ea typeface="Times New Roman" panose="02020603050405020304" pitchFamily="18" charset="0"/>
              </a:rPr>
              <a:t>levels-target</a:t>
            </a:r>
            <a:r>
              <a:rPr lang="en-GB" sz="2400" dirty="0">
                <a:latin typeface="Times New Roman" panose="02020603050405020304" pitchFamily="18" charset="0"/>
                <a:ea typeface="Times New Roman" panose="02020603050405020304" pitchFamily="18" charset="0"/>
              </a:rPr>
              <a:t>  to believe-achieved the educational objectives. (Siemens et al., 2011). </a:t>
            </a:r>
            <a:endParaRPr lang="it-IT" sz="2400" dirty="0">
              <a:latin typeface="Times New Roman" panose="02020603050405020304" pitchFamily="18" charset="0"/>
              <a:ea typeface="Times New Roman" panose="02020603050405020304" pitchFamily="18" charset="0"/>
            </a:endParaRPr>
          </a:p>
        </p:txBody>
      </p:sp>
      <p:sp>
        <p:nvSpPr>
          <p:cNvPr id="4" name="Fumetto 2 3"/>
          <p:cNvSpPr/>
          <p:nvPr/>
        </p:nvSpPr>
        <p:spPr>
          <a:xfrm>
            <a:off x="1120016" y="714375"/>
            <a:ext cx="10344150" cy="1418018"/>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Fumetto 2 4"/>
          <p:cNvSpPr/>
          <p:nvPr/>
        </p:nvSpPr>
        <p:spPr>
          <a:xfrm>
            <a:off x="242888" y="2343150"/>
            <a:ext cx="11358562" cy="4048066"/>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79481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88893" y="803056"/>
            <a:ext cx="11052313" cy="4893647"/>
          </a:xfrm>
          <a:prstGeom prst="rect">
            <a:avLst/>
          </a:prstGeom>
        </p:spPr>
        <p:txBody>
          <a:bodyPr wrap="square">
            <a:spAutoFit/>
          </a:bodyPr>
          <a:lstStyle/>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FF0000"/>
                </a:solidFill>
                <a:latin typeface="Times New Roman" panose="02020603050405020304" pitchFamily="18" charset="0"/>
                <a:ea typeface="Times New Roman" panose="02020603050405020304" pitchFamily="18" charset="0"/>
              </a:rPr>
              <a:t>4</a:t>
            </a:r>
            <a:r>
              <a:rPr lang="en-GB" sz="2400" dirty="0">
                <a:latin typeface="Times New Roman" panose="02020603050405020304" pitchFamily="18" charset="0"/>
                <a:ea typeface="Times New Roman" panose="02020603050405020304" pitchFamily="18" charset="0"/>
              </a:rPr>
              <a:t>. The data resulting from the traces of the learner are immediately available and there is no need to wait for the final evaluation of the test results to know the situation. In this way, teachers can get an overall picture of learners' </a:t>
            </a:r>
            <a:r>
              <a:rPr lang="en-GB" sz="2400" dirty="0" err="1">
                <a:latin typeface="Times New Roman" panose="02020603050405020304" pitchFamily="18" charset="0"/>
                <a:ea typeface="Times New Roman" panose="02020603050405020304" pitchFamily="18" charset="0"/>
              </a:rPr>
              <a:t>behavior</a:t>
            </a:r>
            <a:r>
              <a:rPr lang="en-GB" sz="2400" dirty="0">
                <a:latin typeface="Times New Roman" panose="02020603050405020304" pitchFamily="18" charset="0"/>
                <a:ea typeface="Times New Roman" panose="02020603050405020304" pitchFamily="18" charset="0"/>
              </a:rPr>
              <a:t> and can optimize the learning strategy in near real time.</a:t>
            </a: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FF0000"/>
                </a:solidFill>
                <a:latin typeface="Times New Roman" panose="02020603050405020304" pitchFamily="18" charset="0"/>
                <a:ea typeface="Times New Roman" panose="02020603050405020304" pitchFamily="18" charset="0"/>
              </a:rPr>
              <a:t>5. </a:t>
            </a:r>
            <a:r>
              <a:rPr lang="en-GB" sz="2400" dirty="0">
                <a:latin typeface="Times New Roman" panose="02020603050405020304" pitchFamily="18" charset="0"/>
                <a:ea typeface="Times New Roman" panose="02020603050405020304" pitchFamily="18" charset="0"/>
              </a:rPr>
              <a:t>Based on the data it is possible to make predictions about the successes and failures of learners and develop in a way that courses that students have always the possibility of obtaining the best possible result (Pappas, 2014).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In summary, the main advantage of collecting and </a:t>
            </a:r>
            <a:r>
              <a:rPr lang="en-GB" sz="2400" dirty="0" err="1">
                <a:latin typeface="Times New Roman" panose="02020603050405020304" pitchFamily="18" charset="0"/>
                <a:ea typeface="Times New Roman" panose="02020603050405020304" pitchFamily="18" charset="0"/>
              </a:rPr>
              <a:t>analyzing</a:t>
            </a:r>
            <a:r>
              <a:rPr lang="en-GB" sz="2400" dirty="0">
                <a:latin typeface="Times New Roman" panose="02020603050405020304" pitchFamily="18" charset="0"/>
                <a:ea typeface="Times New Roman" panose="02020603050405020304" pitchFamily="18" charset="0"/>
              </a:rPr>
              <a:t> Big Data in e-learning, is mainly the possibility of obtaining useful information to customize the learning experience based on the needs and learning styles of learners (</a:t>
            </a:r>
            <a:r>
              <a:rPr lang="en-GB" sz="2400" dirty="0" err="1">
                <a:latin typeface="Times New Roman" panose="02020603050405020304" pitchFamily="18" charset="0"/>
                <a:ea typeface="Times New Roman" panose="02020603050405020304" pitchFamily="18" charset="0"/>
              </a:rPr>
              <a:t>Giacalone</a:t>
            </a:r>
            <a:r>
              <a:rPr lang="en-GB" sz="2400" dirty="0">
                <a:latin typeface="Times New Roman" panose="02020603050405020304" pitchFamily="18" charset="0"/>
                <a:ea typeface="Times New Roman" panose="02020603050405020304" pitchFamily="18" charset="0"/>
              </a:rPr>
              <a:t>, </a:t>
            </a:r>
            <a:r>
              <a:rPr lang="en-GB" sz="2400" dirty="0" err="1">
                <a:latin typeface="Times New Roman" panose="02020603050405020304" pitchFamily="18" charset="0"/>
                <a:ea typeface="Times New Roman" panose="02020603050405020304" pitchFamily="18" charset="0"/>
              </a:rPr>
              <a:t>Scippacercola</a:t>
            </a:r>
            <a:r>
              <a:rPr lang="en-GB" sz="2400" dirty="0">
                <a:latin typeface="Times New Roman" panose="02020603050405020304" pitchFamily="18" charset="0"/>
                <a:ea typeface="Times New Roman" panose="02020603050405020304" pitchFamily="18" charset="0"/>
              </a:rPr>
              <a:t>, 2016).</a:t>
            </a:r>
            <a:endParaRPr lang="it-IT" sz="2400" dirty="0"/>
          </a:p>
        </p:txBody>
      </p:sp>
      <p:sp>
        <p:nvSpPr>
          <p:cNvPr id="3" name="Fumetto 2 2"/>
          <p:cNvSpPr/>
          <p:nvPr/>
        </p:nvSpPr>
        <p:spPr>
          <a:xfrm>
            <a:off x="442913" y="803056"/>
            <a:ext cx="11329987"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325503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55374" y="1016652"/>
            <a:ext cx="11184835" cy="4893647"/>
          </a:xfrm>
          <a:prstGeom prst="rect">
            <a:avLst/>
          </a:prstGeom>
        </p:spPr>
        <p:txBody>
          <a:bodyPr wrap="square">
            <a:spAutoFit/>
          </a:bodyPr>
          <a:lstStyle/>
          <a:p>
            <a:r>
              <a:rPr lang="en-GB" sz="2400" dirty="0">
                <a:latin typeface="Times" panose="02020603050405020304" pitchFamily="18" charset="0"/>
                <a:cs typeface="Times" panose="02020603050405020304" pitchFamily="18" charset="0"/>
              </a:rPr>
              <a:t>The term </a:t>
            </a:r>
            <a:r>
              <a:rPr lang="en-GB" sz="2400" i="1" dirty="0">
                <a:latin typeface="Times" panose="02020603050405020304" pitchFamily="18" charset="0"/>
                <a:cs typeface="Times" panose="02020603050405020304" pitchFamily="18" charset="0"/>
              </a:rPr>
              <a:t>learning analytics</a:t>
            </a:r>
            <a:r>
              <a:rPr lang="en-GB" sz="2400" dirty="0">
                <a:latin typeface="Times" panose="02020603050405020304" pitchFamily="18" charset="0"/>
                <a:cs typeface="Times" panose="02020603050405020304" pitchFamily="18" charset="0"/>
              </a:rPr>
              <a:t> identifies an important sector within the Technology-Enhanced Learning emerged in recent years and is closely related to several disciplines such as Business Intelligence, Web analytics and Educational Data Mining (EDM). </a:t>
            </a:r>
          </a:p>
          <a:p>
            <a:endParaRPr lang="en-GB"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The term learning analytics refers to the measurement, collection, analysis and presentation of data on students and their contexts for understanding and optimization of learning and the environments in which it takes place (Baker et al., 2014) (Ferguson, 2012, 2014).</a:t>
            </a:r>
          </a:p>
          <a:p>
            <a:endParaRPr lang="it-IT"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The transfer of the knowledge through </a:t>
            </a:r>
            <a:r>
              <a:rPr lang="en-GB" sz="2400" i="1" dirty="0">
                <a:latin typeface="Times" panose="02020603050405020304" pitchFamily="18" charset="0"/>
                <a:cs typeface="Times" panose="02020603050405020304" pitchFamily="18" charset="0"/>
              </a:rPr>
              <a:t>learning objects</a:t>
            </a:r>
            <a:r>
              <a:rPr lang="en-GB" sz="2400" dirty="0">
                <a:latin typeface="Times" panose="02020603050405020304" pitchFamily="18" charset="0"/>
                <a:cs typeface="Times" panose="02020603050405020304" pitchFamily="18" charset="0"/>
              </a:rPr>
              <a:t> in the various environments is missing of reference standards for the assessment. There are various products (like Google Analytics, Omniture </a:t>
            </a:r>
            <a:r>
              <a:rPr lang="en-GB" sz="2400" dirty="0" err="1">
                <a:latin typeface="Times" panose="02020603050405020304" pitchFamily="18" charset="0"/>
                <a:cs typeface="Times" panose="02020603050405020304" pitchFamily="18" charset="0"/>
              </a:rPr>
              <a:t>SiteCatalyst</a:t>
            </a:r>
            <a:r>
              <a:rPr lang="en-GB" sz="2400" dirty="0">
                <a:latin typeface="Times" panose="02020603050405020304" pitchFamily="18" charset="0"/>
                <a:cs typeface="Times" panose="02020603050405020304" pitchFamily="18" charset="0"/>
              </a:rPr>
              <a:t>, </a:t>
            </a:r>
            <a:r>
              <a:rPr lang="en-GB" sz="2400" dirty="0" err="1">
                <a:latin typeface="Times" panose="02020603050405020304" pitchFamily="18" charset="0"/>
                <a:cs typeface="Times" panose="02020603050405020304" pitchFamily="18" charset="0"/>
              </a:rPr>
              <a:t>WebTrends</a:t>
            </a:r>
            <a:r>
              <a:rPr lang="en-GB" sz="2400" dirty="0">
                <a:latin typeface="Times" panose="02020603050405020304" pitchFamily="18" charset="0"/>
                <a:cs typeface="Times" panose="02020603050405020304" pitchFamily="18" charset="0"/>
              </a:rPr>
              <a:t>, </a:t>
            </a:r>
            <a:r>
              <a:rPr lang="en-GB" sz="2400" dirty="0" err="1">
                <a:latin typeface="Times" panose="02020603050405020304" pitchFamily="18" charset="0"/>
                <a:cs typeface="Times" panose="02020603050405020304" pitchFamily="18" charset="0"/>
              </a:rPr>
              <a:t>Coremetrics</a:t>
            </a:r>
            <a:r>
              <a:rPr lang="en-GB" sz="2400" dirty="0">
                <a:latin typeface="Times" panose="02020603050405020304" pitchFamily="18" charset="0"/>
                <a:cs typeface="Times" panose="02020603050405020304" pitchFamily="18" charset="0"/>
              </a:rPr>
              <a:t>, etc..) that allow the retrieval of information transmitted over the web. </a:t>
            </a:r>
            <a:endParaRPr lang="it-IT" sz="2400" dirty="0">
              <a:latin typeface="Times" panose="02020603050405020304" pitchFamily="18" charset="0"/>
              <a:cs typeface="Times" panose="02020603050405020304" pitchFamily="18" charset="0"/>
            </a:endParaRPr>
          </a:p>
        </p:txBody>
      </p:sp>
      <p:sp>
        <p:nvSpPr>
          <p:cNvPr id="3" name="Fumetto 2 2"/>
          <p:cNvSpPr/>
          <p:nvPr/>
        </p:nvSpPr>
        <p:spPr>
          <a:xfrm>
            <a:off x="528637" y="803056"/>
            <a:ext cx="11272837"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406838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01147" y="966763"/>
            <a:ext cx="10628244" cy="4893647"/>
          </a:xfrm>
          <a:prstGeom prst="rect">
            <a:avLst/>
          </a:prstGeom>
        </p:spPr>
        <p:txBody>
          <a:bodyPr wrap="square">
            <a:spAutoFit/>
          </a:bodyPr>
          <a:lstStyle/>
          <a:p>
            <a:r>
              <a:rPr lang="en-GB" sz="2400" dirty="0">
                <a:latin typeface="Times" panose="02020603050405020304" pitchFamily="18" charset="0"/>
                <a:cs typeface="Times" panose="02020603050405020304" pitchFamily="18" charset="0"/>
              </a:rPr>
              <a:t>The evaluation of the dissemination of knowledge via web can be done by traffic parameters that can be listed as inferred from such a traffic controller  that can detect what in slang is called the </a:t>
            </a:r>
            <a:r>
              <a:rPr lang="en-GB" sz="2400" i="1" dirty="0">
                <a:latin typeface="Times" panose="02020603050405020304" pitchFamily="18" charset="0"/>
                <a:cs typeface="Times" panose="02020603050405020304" pitchFamily="18" charset="0"/>
              </a:rPr>
              <a:t>Visitors Overview</a:t>
            </a:r>
            <a:r>
              <a:rPr lang="en-GB" sz="2400" dirty="0">
                <a:latin typeface="Times" panose="02020603050405020304" pitchFamily="18" charset="0"/>
                <a:cs typeface="Times" panose="02020603050405020304" pitchFamily="18" charset="0"/>
              </a:rPr>
              <a:t>.</a:t>
            </a:r>
          </a:p>
          <a:p>
            <a:endParaRPr lang="en-GB"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 This traffic overview allows you to view in detail the aspects of quality (i.e. average </a:t>
            </a:r>
            <a:r>
              <a:rPr lang="en-GB" sz="2400" dirty="0" err="1">
                <a:latin typeface="Times" panose="02020603050405020304" pitchFamily="18" charset="0"/>
                <a:cs typeface="Times" panose="02020603050405020304" pitchFamily="18" charset="0"/>
              </a:rPr>
              <a:t>pageviews</a:t>
            </a:r>
            <a:r>
              <a:rPr lang="en-GB" sz="2400" dirty="0">
                <a:latin typeface="Times" panose="02020603050405020304" pitchFamily="18" charset="0"/>
                <a:cs typeface="Times" panose="02020603050405020304" pitchFamily="18" charset="0"/>
              </a:rPr>
              <a:t>, time spent on site, bounce rate) and characteristics (for example, first time visitors, return visits) of visits.  </a:t>
            </a:r>
          </a:p>
          <a:p>
            <a:endParaRPr lang="en-GB"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The traffic indicators can be classified in two types (</a:t>
            </a:r>
            <a:r>
              <a:rPr lang="en-GB" sz="2400" dirty="0" err="1">
                <a:latin typeface="Times" panose="02020603050405020304" pitchFamily="18" charset="0"/>
                <a:cs typeface="Times" panose="02020603050405020304" pitchFamily="18" charset="0"/>
              </a:rPr>
              <a:t>Scippacercola</a:t>
            </a:r>
            <a:r>
              <a:rPr lang="en-GB" sz="2400" dirty="0">
                <a:latin typeface="Times" panose="02020603050405020304" pitchFamily="18" charset="0"/>
                <a:cs typeface="Times" panose="02020603050405020304" pitchFamily="18" charset="0"/>
              </a:rPr>
              <a:t>, 2012): </a:t>
            </a:r>
            <a:endParaRPr lang="it-IT"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 indirect (the number of accesses to the module,  the usage time of a session, the mode of use, flow  of  the navigation  (traffic) in the website,</a:t>
            </a:r>
            <a:r>
              <a:rPr lang="en-GB" sz="2400" i="1" dirty="0">
                <a:latin typeface="Times" panose="02020603050405020304" pitchFamily="18" charset="0"/>
                <a:cs typeface="Times" panose="02020603050405020304" pitchFamily="18" charset="0"/>
              </a:rPr>
              <a:t> </a:t>
            </a:r>
            <a:r>
              <a:rPr lang="en-GB" sz="2400" dirty="0">
                <a:latin typeface="Times" panose="02020603050405020304" pitchFamily="18" charset="0"/>
                <a:cs typeface="Times" panose="02020603050405020304" pitchFamily="18" charset="0"/>
              </a:rPr>
              <a:t>etc.  </a:t>
            </a:r>
            <a:endParaRPr lang="it-IT"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 direct (the average response time to questions, the number of attempts before you answer correctly ,etc.). The direct indicators are derived often by user surveys.</a:t>
            </a:r>
            <a:endParaRPr lang="it-IT" sz="2400" dirty="0">
              <a:latin typeface="Times" panose="02020603050405020304" pitchFamily="18" charset="0"/>
              <a:cs typeface="Times" panose="02020603050405020304" pitchFamily="18" charset="0"/>
            </a:endParaRP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811614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93913" y="1130185"/>
            <a:ext cx="10376451" cy="4893647"/>
          </a:xfrm>
          <a:prstGeom prst="rect">
            <a:avLst/>
          </a:prstGeom>
        </p:spPr>
        <p:txBody>
          <a:bodyPr wrap="square">
            <a:spAutoFit/>
          </a:bodyPr>
          <a:lstStyle/>
          <a:p>
            <a:r>
              <a:rPr lang="en-GB" sz="2400" dirty="0">
                <a:latin typeface="Times" panose="02020603050405020304" pitchFamily="18" charset="0"/>
                <a:cs typeface="Times" panose="02020603050405020304" pitchFamily="18" charset="0"/>
              </a:rPr>
              <a:t>Exist metrics that allow evaluating, ex-post, the personal reactions to the training and permit to evaluate the validity of the a web page or for directing the eventual reengineering. </a:t>
            </a:r>
          </a:p>
          <a:p>
            <a:endParaRPr lang="en-GB" sz="2400" dirty="0">
              <a:latin typeface="Times" panose="02020603050405020304" pitchFamily="18" charset="0"/>
              <a:cs typeface="Times" panose="02020603050405020304" pitchFamily="18" charset="0"/>
            </a:endParaRPr>
          </a:p>
          <a:p>
            <a:r>
              <a:rPr lang="en-GB" sz="2400" dirty="0">
                <a:latin typeface="Times" panose="02020603050405020304" pitchFamily="18" charset="0"/>
                <a:cs typeface="Times" panose="02020603050405020304" pitchFamily="18" charset="0"/>
              </a:rPr>
              <a:t>Assume that a web site (with four pages </a:t>
            </a:r>
            <a:r>
              <a:rPr lang="en-GB" sz="2400" i="1" dirty="0">
                <a:latin typeface="Times" panose="02020603050405020304" pitchFamily="18" charset="0"/>
                <a:cs typeface="Times" panose="02020603050405020304" pitchFamily="18" charset="0"/>
              </a:rPr>
              <a:t>P</a:t>
            </a:r>
            <a:r>
              <a:rPr lang="en-GB" sz="2400" i="1" baseline="-25000" dirty="0">
                <a:latin typeface="Times" panose="02020603050405020304" pitchFamily="18" charset="0"/>
                <a:cs typeface="Times" panose="02020603050405020304" pitchFamily="18" charset="0"/>
              </a:rPr>
              <a:t>i</a:t>
            </a:r>
            <a:r>
              <a:rPr lang="en-GB" sz="2400" dirty="0">
                <a:latin typeface="Times" panose="02020603050405020304" pitchFamily="18" charset="0"/>
                <a:cs typeface="Times" panose="02020603050405020304" pitchFamily="18" charset="0"/>
              </a:rPr>
              <a:t>) (</a:t>
            </a:r>
            <a:r>
              <a:rPr lang="en-GB" sz="2400" dirty="0" err="1">
                <a:latin typeface="Times" panose="02020603050405020304" pitchFamily="18" charset="0"/>
                <a:cs typeface="Times" panose="02020603050405020304" pitchFamily="18" charset="0"/>
              </a:rPr>
              <a:t>i</a:t>
            </a:r>
            <a:r>
              <a:rPr lang="en-GB" sz="2400" dirty="0">
                <a:latin typeface="Times" panose="02020603050405020304" pitchFamily="18" charset="0"/>
                <a:cs typeface="Times" panose="02020603050405020304" pitchFamily="18" charset="0"/>
              </a:rPr>
              <a:t> = 1, 2, 3, 4), illustrated schematically in Fig. 3 in the box inside, is visited by three (A, B, C) hypothetical students that enter the website, and consider, for example, the following actions:</a:t>
            </a:r>
          </a:p>
          <a:p>
            <a:endParaRPr lang="it-IT" sz="2400" dirty="0">
              <a:latin typeface="Times" panose="02020603050405020304" pitchFamily="18" charset="0"/>
              <a:cs typeface="Times" panose="02020603050405020304" pitchFamily="18" charset="0"/>
            </a:endParaRPr>
          </a:p>
          <a:p>
            <a:pPr lvl="0"/>
            <a:r>
              <a:rPr lang="en-GB" sz="2400" dirty="0">
                <a:latin typeface="Times" panose="02020603050405020304" pitchFamily="18" charset="0"/>
                <a:cs typeface="Times" panose="02020603050405020304" pitchFamily="18" charset="0"/>
              </a:rPr>
              <a:t>Student A sees </a:t>
            </a:r>
            <a:r>
              <a:rPr lang="en-GB" sz="2400" i="1" dirty="0">
                <a:latin typeface="Times" panose="02020603050405020304" pitchFamily="18" charset="0"/>
                <a:cs typeface="Times" panose="02020603050405020304" pitchFamily="18" charset="0"/>
              </a:rPr>
              <a:t>P</a:t>
            </a:r>
            <a:r>
              <a:rPr lang="en-GB" sz="2400" i="1" baseline="-25000" dirty="0">
                <a:latin typeface="Times" panose="02020603050405020304" pitchFamily="18" charset="0"/>
                <a:cs typeface="Times" panose="02020603050405020304" pitchFamily="18" charset="0"/>
              </a:rPr>
              <a:t>1</a:t>
            </a:r>
            <a:r>
              <a:rPr lang="en-GB" sz="2400" i="1" dirty="0">
                <a:latin typeface="Times" panose="02020603050405020304" pitchFamily="18" charset="0"/>
                <a:cs typeface="Times" panose="02020603050405020304" pitchFamily="18" charset="0"/>
              </a:rPr>
              <a:t>, P</a:t>
            </a:r>
            <a:r>
              <a:rPr lang="en-GB" sz="2400" i="1" baseline="-25000" dirty="0">
                <a:latin typeface="Times" panose="02020603050405020304" pitchFamily="18" charset="0"/>
                <a:cs typeface="Times" panose="02020603050405020304" pitchFamily="18" charset="0"/>
              </a:rPr>
              <a:t>2</a:t>
            </a:r>
            <a:r>
              <a:rPr lang="en-GB" sz="2400" i="1" dirty="0">
                <a:latin typeface="Times" panose="02020603050405020304" pitchFamily="18" charset="0"/>
                <a:cs typeface="Times" panose="02020603050405020304" pitchFamily="18" charset="0"/>
              </a:rPr>
              <a:t>, P</a:t>
            </a:r>
            <a:r>
              <a:rPr lang="en-GB" sz="2400" i="1" baseline="-25000" dirty="0">
                <a:latin typeface="Times" panose="02020603050405020304" pitchFamily="18" charset="0"/>
                <a:cs typeface="Times" panose="02020603050405020304" pitchFamily="18" charset="0"/>
              </a:rPr>
              <a:t>1</a:t>
            </a:r>
            <a:r>
              <a:rPr lang="en-GB" sz="2400" dirty="0">
                <a:latin typeface="Times" panose="02020603050405020304" pitchFamily="18" charset="0"/>
                <a:cs typeface="Times" panose="02020603050405020304" pitchFamily="18" charset="0"/>
              </a:rPr>
              <a:t> and then exits from the website; </a:t>
            </a:r>
            <a:endParaRPr lang="it-IT" sz="2400" dirty="0">
              <a:latin typeface="Times" panose="02020603050405020304" pitchFamily="18" charset="0"/>
              <a:cs typeface="Times" panose="02020603050405020304" pitchFamily="18" charset="0"/>
            </a:endParaRPr>
          </a:p>
          <a:p>
            <a:pPr lvl="0"/>
            <a:r>
              <a:rPr lang="en-GB" sz="2400" dirty="0">
                <a:latin typeface="Times" panose="02020603050405020304" pitchFamily="18" charset="0"/>
                <a:cs typeface="Times" panose="02020603050405020304" pitchFamily="18" charset="0"/>
              </a:rPr>
              <a:t>Student B sees </a:t>
            </a:r>
            <a:r>
              <a:rPr lang="en-GB" sz="2400" i="1" dirty="0">
                <a:latin typeface="Times" panose="02020603050405020304" pitchFamily="18" charset="0"/>
                <a:cs typeface="Times" panose="02020603050405020304" pitchFamily="18" charset="0"/>
              </a:rPr>
              <a:t>P</a:t>
            </a:r>
            <a:r>
              <a:rPr lang="en-GB" sz="2400" i="1" baseline="-25000" dirty="0">
                <a:latin typeface="Times" panose="02020603050405020304" pitchFamily="18" charset="0"/>
                <a:cs typeface="Times" panose="02020603050405020304" pitchFamily="18" charset="0"/>
              </a:rPr>
              <a:t>4</a:t>
            </a:r>
            <a:r>
              <a:rPr lang="en-GB" sz="2400" i="1" dirty="0">
                <a:latin typeface="Times" panose="02020603050405020304" pitchFamily="18" charset="0"/>
                <a:cs typeface="Times" panose="02020603050405020304" pitchFamily="18" charset="0"/>
              </a:rPr>
              <a:t>, P</a:t>
            </a:r>
            <a:r>
              <a:rPr lang="en-GB" sz="2400" i="1" baseline="-25000" dirty="0">
                <a:latin typeface="Times" panose="02020603050405020304" pitchFamily="18" charset="0"/>
                <a:cs typeface="Times" panose="02020603050405020304" pitchFamily="18" charset="0"/>
              </a:rPr>
              <a:t>2</a:t>
            </a:r>
            <a:r>
              <a:rPr lang="en-GB" sz="2400" dirty="0">
                <a:latin typeface="Times" panose="02020603050405020304" pitchFamily="18" charset="0"/>
                <a:cs typeface="Times" panose="02020603050405020304" pitchFamily="18" charset="0"/>
              </a:rPr>
              <a:t> and then exits; </a:t>
            </a:r>
            <a:endParaRPr lang="it-IT" sz="2400" dirty="0">
              <a:latin typeface="Times" panose="02020603050405020304" pitchFamily="18" charset="0"/>
              <a:cs typeface="Times" panose="02020603050405020304" pitchFamily="18" charset="0"/>
            </a:endParaRPr>
          </a:p>
          <a:p>
            <a:pPr lvl="0"/>
            <a:r>
              <a:rPr lang="en-GB" sz="2400" dirty="0">
                <a:latin typeface="Times" panose="02020603050405020304" pitchFamily="18" charset="0"/>
                <a:cs typeface="Times" panose="02020603050405020304" pitchFamily="18" charset="0"/>
              </a:rPr>
              <a:t>Student C sees </a:t>
            </a:r>
            <a:r>
              <a:rPr lang="en-GB" sz="2400" i="1" dirty="0">
                <a:latin typeface="Times" panose="02020603050405020304" pitchFamily="18" charset="0"/>
                <a:cs typeface="Times" panose="02020603050405020304" pitchFamily="18" charset="0"/>
              </a:rPr>
              <a:t>P</a:t>
            </a:r>
            <a:r>
              <a:rPr lang="en-GB" sz="2400" i="1" baseline="-25000" dirty="0">
                <a:latin typeface="Times" panose="02020603050405020304" pitchFamily="18" charset="0"/>
                <a:cs typeface="Times" panose="02020603050405020304" pitchFamily="18" charset="0"/>
              </a:rPr>
              <a:t>3</a:t>
            </a:r>
            <a:r>
              <a:rPr lang="en-GB" sz="2400" dirty="0">
                <a:latin typeface="Times" panose="02020603050405020304" pitchFamily="18" charset="0"/>
                <a:cs typeface="Times" panose="02020603050405020304" pitchFamily="18" charset="0"/>
              </a:rPr>
              <a:t> and immediately exits. By using the above indicators it is possible evaluate the traffic of students and the analytic </a:t>
            </a:r>
            <a:r>
              <a:rPr lang="en-GB" sz="2400" dirty="0" err="1">
                <a:latin typeface="Times" panose="02020603050405020304" pitchFamily="18" charset="0"/>
                <a:cs typeface="Times" panose="02020603050405020304" pitchFamily="18" charset="0"/>
              </a:rPr>
              <a:t>behavior</a:t>
            </a:r>
            <a:r>
              <a:rPr lang="en-GB" sz="2400" dirty="0">
                <a:latin typeface="Times" panose="02020603050405020304" pitchFamily="18" charset="0"/>
                <a:cs typeface="Times" panose="02020603050405020304" pitchFamily="18" charset="0"/>
              </a:rPr>
              <a:t> on the same network.</a:t>
            </a:r>
            <a:endParaRPr lang="it-IT" sz="2400" dirty="0">
              <a:latin typeface="Times" panose="02020603050405020304" pitchFamily="18" charset="0"/>
              <a:cs typeface="Times" panose="02020603050405020304" pitchFamily="18" charset="0"/>
            </a:endParaRP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133773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61393" y="1692248"/>
            <a:ext cx="10740057" cy="3416320"/>
          </a:xfrm>
          <a:prstGeom prst="rect">
            <a:avLst/>
          </a:prstGeom>
        </p:spPr>
        <p:txBody>
          <a:bodyPr wrap="square">
            <a:spAutoFit/>
          </a:bodyPr>
          <a:lstStyle/>
          <a:p>
            <a:r>
              <a:rPr lang="en-GB" sz="2400" dirty="0">
                <a:latin typeface="Times" panose="02020603050405020304" pitchFamily="18" charset="0"/>
                <a:cs typeface="Times" panose="02020603050405020304" pitchFamily="18" charset="0"/>
              </a:rPr>
              <a:t>Referring mainly to the most widely used Web analytics (Google) (Clifton, 2010; </a:t>
            </a:r>
            <a:r>
              <a:rPr lang="en-GB" sz="2400" dirty="0" err="1">
                <a:latin typeface="Times" panose="02020603050405020304" pitchFamily="18" charset="0"/>
                <a:cs typeface="Times" panose="02020603050405020304" pitchFamily="18" charset="0"/>
              </a:rPr>
              <a:t>Vasta</a:t>
            </a:r>
            <a:r>
              <a:rPr lang="en-GB" sz="2400" dirty="0">
                <a:latin typeface="Times" panose="02020603050405020304" pitchFamily="18" charset="0"/>
                <a:cs typeface="Times" panose="02020603050405020304" pitchFamily="18" charset="0"/>
              </a:rPr>
              <a:t>, 2009) we list the main indicators that it gives us (Fig. 3) (</a:t>
            </a:r>
            <a:r>
              <a:rPr lang="en-GB" sz="2400" dirty="0" err="1">
                <a:latin typeface="Times" panose="02020603050405020304" pitchFamily="18" charset="0"/>
                <a:cs typeface="Times" panose="02020603050405020304" pitchFamily="18" charset="0"/>
              </a:rPr>
              <a:t>Scippacercola</a:t>
            </a:r>
            <a:r>
              <a:rPr lang="en-GB" sz="2400" dirty="0">
                <a:latin typeface="Times" panose="02020603050405020304" pitchFamily="18" charset="0"/>
                <a:cs typeface="Times" panose="02020603050405020304" pitchFamily="18" charset="0"/>
              </a:rPr>
              <a:t>, 2012):</a:t>
            </a:r>
            <a:r>
              <a:rPr lang="en-GB" sz="2400" b="1" dirty="0">
                <a:latin typeface="Times" panose="02020603050405020304" pitchFamily="18" charset="0"/>
                <a:cs typeface="Times" panose="02020603050405020304" pitchFamily="18" charset="0"/>
              </a:rPr>
              <a:t> </a:t>
            </a:r>
          </a:p>
          <a:p>
            <a:endParaRPr lang="it-IT" sz="2400" dirty="0">
              <a:latin typeface="Times" panose="02020603050405020304" pitchFamily="18" charset="0"/>
              <a:cs typeface="Times" panose="02020603050405020304" pitchFamily="18" charset="0"/>
            </a:endParaRPr>
          </a:p>
          <a:p>
            <a:pPr lvl="0"/>
            <a:r>
              <a:rPr lang="en-GB" sz="2400" i="1" dirty="0">
                <a:latin typeface="Times" panose="02020603050405020304" pitchFamily="18" charset="0"/>
                <a:cs typeface="Times" panose="02020603050405020304" pitchFamily="18" charset="0"/>
              </a:rPr>
              <a:t>Entrance</a:t>
            </a:r>
            <a:r>
              <a:rPr lang="en-GB" sz="2400" dirty="0">
                <a:latin typeface="Times" panose="02020603050405020304" pitchFamily="18" charset="0"/>
                <a:cs typeface="Times" panose="02020603050405020304" pitchFamily="18" charset="0"/>
              </a:rPr>
              <a:t>:</a:t>
            </a:r>
            <a:r>
              <a:rPr lang="en-GB" sz="2400" b="1" dirty="0">
                <a:latin typeface="Times" panose="02020603050405020304" pitchFamily="18" charset="0"/>
                <a:cs typeface="Times" panose="02020603050405020304" pitchFamily="18" charset="0"/>
              </a:rPr>
              <a:t> </a:t>
            </a:r>
            <a:r>
              <a:rPr lang="en-GB" sz="2400" dirty="0">
                <a:latin typeface="Times" panose="02020603050405020304" pitchFamily="18" charset="0"/>
                <a:cs typeface="Times" panose="02020603050405020304" pitchFamily="18" charset="0"/>
              </a:rPr>
              <a:t>the </a:t>
            </a:r>
            <a:r>
              <a:rPr lang="en-GB" sz="2400" i="1" dirty="0">
                <a:latin typeface="Times" panose="02020603050405020304" pitchFamily="18" charset="0"/>
                <a:cs typeface="Times" panose="02020603050405020304" pitchFamily="18" charset="0"/>
              </a:rPr>
              <a:t>number of inputs</a:t>
            </a:r>
            <a:r>
              <a:rPr lang="en-GB" sz="2400" dirty="0">
                <a:latin typeface="Times" panose="02020603050405020304" pitchFamily="18" charset="0"/>
                <a:cs typeface="Times" panose="02020603050405020304" pitchFamily="18" charset="0"/>
              </a:rPr>
              <a:t> to the page </a:t>
            </a:r>
            <a:r>
              <a:rPr lang="en-GB" sz="2400" i="1" dirty="0">
                <a:latin typeface="Times" panose="02020603050405020304" pitchFamily="18" charset="0"/>
                <a:cs typeface="Times" panose="02020603050405020304" pitchFamily="18" charset="0"/>
              </a:rPr>
              <a:t>P</a:t>
            </a:r>
            <a:r>
              <a:rPr lang="en-GB" sz="2400" i="1" baseline="-25000" dirty="0">
                <a:latin typeface="Times" panose="02020603050405020304" pitchFamily="18" charset="0"/>
                <a:cs typeface="Times" panose="02020603050405020304" pitchFamily="18" charset="0"/>
              </a:rPr>
              <a:t>i</a:t>
            </a:r>
            <a:r>
              <a:rPr lang="en-GB" sz="2400" b="1" dirty="0">
                <a:latin typeface="Times" panose="02020603050405020304" pitchFamily="18" charset="0"/>
                <a:cs typeface="Times" panose="02020603050405020304" pitchFamily="18" charset="0"/>
              </a:rPr>
              <a:t>;  </a:t>
            </a:r>
          </a:p>
          <a:p>
            <a:pPr lvl="0"/>
            <a:endParaRPr lang="it-IT" sz="2400" dirty="0">
              <a:latin typeface="Times" panose="02020603050405020304" pitchFamily="18" charset="0"/>
              <a:cs typeface="Times" panose="02020603050405020304" pitchFamily="18" charset="0"/>
            </a:endParaRPr>
          </a:p>
          <a:p>
            <a:pPr lvl="0"/>
            <a:r>
              <a:rPr lang="en-GB" sz="2400" i="1" dirty="0" err="1">
                <a:latin typeface="Times" panose="02020603050405020304" pitchFamily="18" charset="0"/>
                <a:cs typeface="Times" panose="02020603050405020304" pitchFamily="18" charset="0"/>
              </a:rPr>
              <a:t>Pageviews</a:t>
            </a:r>
            <a:r>
              <a:rPr lang="en-GB" sz="2400" dirty="0">
                <a:latin typeface="Times" panose="02020603050405020304" pitchFamily="18" charset="0"/>
                <a:cs typeface="Times" panose="02020603050405020304" pitchFamily="18" charset="0"/>
              </a:rPr>
              <a:t>:</a:t>
            </a:r>
            <a:r>
              <a:rPr lang="en-GB" sz="2400" b="1" dirty="0">
                <a:latin typeface="Times" panose="02020603050405020304" pitchFamily="18" charset="0"/>
                <a:cs typeface="Times" panose="02020603050405020304" pitchFamily="18" charset="0"/>
              </a:rPr>
              <a:t> </a:t>
            </a:r>
            <a:r>
              <a:rPr lang="en-GB" sz="2400" dirty="0">
                <a:latin typeface="Times" panose="02020603050405020304" pitchFamily="18" charset="0"/>
                <a:cs typeface="Times" panose="02020603050405020304" pitchFamily="18" charset="0"/>
              </a:rPr>
              <a:t>is the </a:t>
            </a:r>
            <a:r>
              <a:rPr lang="en-GB" sz="2400" i="1" dirty="0">
                <a:latin typeface="Times" panose="02020603050405020304" pitchFamily="18" charset="0"/>
                <a:cs typeface="Times" panose="02020603050405020304" pitchFamily="18" charset="0"/>
              </a:rPr>
              <a:t>total number of requests</a:t>
            </a:r>
            <a:r>
              <a:rPr lang="en-GB" sz="2400" dirty="0">
                <a:latin typeface="Times" panose="02020603050405020304" pitchFamily="18" charset="0"/>
                <a:cs typeface="Times" panose="02020603050405020304" pitchFamily="18" charset="0"/>
              </a:rPr>
              <a:t> for loading a </a:t>
            </a:r>
            <a:r>
              <a:rPr lang="en-GB" sz="2400" i="1" dirty="0">
                <a:latin typeface="Times" panose="02020603050405020304" pitchFamily="18" charset="0"/>
                <a:cs typeface="Times" panose="02020603050405020304" pitchFamily="18" charset="0"/>
              </a:rPr>
              <a:t>P</a:t>
            </a:r>
            <a:r>
              <a:rPr lang="en-GB" sz="2400" i="1" baseline="-25000" dirty="0">
                <a:latin typeface="Times" panose="02020603050405020304" pitchFamily="18" charset="0"/>
                <a:cs typeface="Times" panose="02020603050405020304" pitchFamily="18" charset="0"/>
              </a:rPr>
              <a:t>i</a:t>
            </a:r>
            <a:r>
              <a:rPr lang="en-GB" sz="2400" i="1" dirty="0">
                <a:latin typeface="Times" panose="02020603050405020304" pitchFamily="18" charset="0"/>
                <a:cs typeface="Times" panose="02020603050405020304" pitchFamily="18" charset="0"/>
              </a:rPr>
              <a:t> </a:t>
            </a:r>
            <a:r>
              <a:rPr lang="en-GB" sz="2400" dirty="0">
                <a:latin typeface="Times" panose="02020603050405020304" pitchFamily="18" charset="0"/>
                <a:cs typeface="Times" panose="02020603050405020304" pitchFamily="18" charset="0"/>
              </a:rPr>
              <a:t>of the website;</a:t>
            </a:r>
          </a:p>
          <a:p>
            <a:pPr lvl="0"/>
            <a:endParaRPr lang="it-IT" sz="2400" dirty="0">
              <a:latin typeface="Times" panose="02020603050405020304" pitchFamily="18" charset="0"/>
              <a:cs typeface="Times" panose="02020603050405020304" pitchFamily="18" charset="0"/>
            </a:endParaRPr>
          </a:p>
          <a:p>
            <a:pPr lvl="0"/>
            <a:r>
              <a:rPr lang="en-GB" sz="2400" i="1" dirty="0">
                <a:latin typeface="Times" panose="02020603050405020304" pitchFamily="18" charset="0"/>
                <a:cs typeface="Times" panose="02020603050405020304" pitchFamily="18" charset="0"/>
              </a:rPr>
              <a:t>Unique </a:t>
            </a:r>
            <a:r>
              <a:rPr lang="en-GB" sz="2400" i="1" dirty="0" err="1">
                <a:latin typeface="Times" panose="02020603050405020304" pitchFamily="18" charset="0"/>
                <a:cs typeface="Times" panose="02020603050405020304" pitchFamily="18" charset="0"/>
              </a:rPr>
              <a:t>Pageviews</a:t>
            </a:r>
            <a:r>
              <a:rPr lang="en-GB" sz="2400" dirty="0">
                <a:latin typeface="Times" panose="02020603050405020304" pitchFamily="18" charset="0"/>
                <a:cs typeface="Times" panose="02020603050405020304" pitchFamily="18" charset="0"/>
              </a:rPr>
              <a:t>: is the </a:t>
            </a:r>
            <a:r>
              <a:rPr lang="en-GB" sz="2400" i="1" dirty="0">
                <a:latin typeface="Times" panose="02020603050405020304" pitchFamily="18" charset="0"/>
                <a:cs typeface="Times" panose="02020603050405020304" pitchFamily="18" charset="0"/>
              </a:rPr>
              <a:t>number of sessions</a:t>
            </a:r>
            <a:r>
              <a:rPr lang="en-GB" sz="2400" dirty="0">
                <a:latin typeface="Times" panose="02020603050405020304" pitchFamily="18" charset="0"/>
                <a:cs typeface="Times" panose="02020603050405020304" pitchFamily="18" charset="0"/>
              </a:rPr>
              <a:t> in which a page was viewed more than once; </a:t>
            </a:r>
          </a:p>
        </p:txBody>
      </p:sp>
      <p:sp>
        <p:nvSpPr>
          <p:cNvPr id="3" name="Fumetto 2 2"/>
          <p:cNvSpPr/>
          <p:nvPr/>
        </p:nvSpPr>
        <p:spPr>
          <a:xfrm>
            <a:off x="628650" y="1314450"/>
            <a:ext cx="10972800" cy="4314825"/>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226762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54156" y="1390832"/>
            <a:ext cx="10561983" cy="4154984"/>
          </a:xfrm>
          <a:prstGeom prst="rect">
            <a:avLst/>
          </a:prstGeom>
        </p:spPr>
        <p:txBody>
          <a:bodyPr wrap="square">
            <a:spAutoFit/>
          </a:bodyPr>
          <a:lstStyle/>
          <a:p>
            <a:pPr lvl="0"/>
            <a:endParaRPr lang="it-IT" sz="2400" dirty="0">
              <a:latin typeface="Times" panose="02020603050405020304" pitchFamily="18" charset="0"/>
              <a:cs typeface="Times" panose="02020603050405020304" pitchFamily="18" charset="0"/>
            </a:endParaRPr>
          </a:p>
          <a:p>
            <a:pPr lvl="0"/>
            <a:r>
              <a:rPr lang="en-GB" sz="2400" i="1" dirty="0">
                <a:latin typeface="Times" panose="02020603050405020304" pitchFamily="18" charset="0"/>
                <a:cs typeface="Times" panose="02020603050405020304" pitchFamily="18" charset="0"/>
              </a:rPr>
              <a:t>Average Time on Page</a:t>
            </a:r>
            <a:r>
              <a:rPr lang="en-GB" sz="2400" dirty="0">
                <a:latin typeface="Times" panose="02020603050405020304" pitchFamily="18" charset="0"/>
                <a:cs typeface="Times" panose="02020603050405020304" pitchFamily="18" charset="0"/>
              </a:rPr>
              <a:t>: is one way of measuring visit quality. A high Average </a:t>
            </a:r>
            <a:r>
              <a:rPr lang="en-GB" sz="2400" dirty="0" err="1">
                <a:latin typeface="Times" panose="02020603050405020304" pitchFamily="18" charset="0"/>
                <a:cs typeface="Times" panose="02020603050405020304" pitchFamily="18" charset="0"/>
              </a:rPr>
              <a:t>Pageviews</a:t>
            </a:r>
            <a:r>
              <a:rPr lang="en-GB" sz="2400" dirty="0">
                <a:latin typeface="Times" panose="02020603050405020304" pitchFamily="18" charset="0"/>
                <a:cs typeface="Times" panose="02020603050405020304" pitchFamily="18" charset="0"/>
              </a:rPr>
              <a:t> number suggests that visitors interact extensively with the web site;</a:t>
            </a:r>
            <a:r>
              <a:rPr lang="en-GB" sz="2400" b="1" dirty="0">
                <a:latin typeface="Times" panose="02020603050405020304" pitchFamily="18" charset="0"/>
                <a:cs typeface="Times" panose="02020603050405020304" pitchFamily="18" charset="0"/>
              </a:rPr>
              <a:t> </a:t>
            </a:r>
          </a:p>
          <a:p>
            <a:pPr lvl="0"/>
            <a:endParaRPr lang="it-IT" sz="2400" dirty="0">
              <a:latin typeface="Times" panose="02020603050405020304" pitchFamily="18" charset="0"/>
              <a:cs typeface="Times" panose="02020603050405020304" pitchFamily="18" charset="0"/>
            </a:endParaRPr>
          </a:p>
          <a:p>
            <a:pPr lvl="0"/>
            <a:r>
              <a:rPr lang="en-GB" sz="2400" i="1" dirty="0">
                <a:latin typeface="Times" panose="02020603050405020304" pitchFamily="18" charset="0"/>
                <a:cs typeface="Times" panose="02020603050405020304" pitchFamily="18" charset="0"/>
              </a:rPr>
              <a:t>Bounce Rate:</a:t>
            </a:r>
            <a:r>
              <a:rPr lang="en-GB" sz="2400" dirty="0">
                <a:latin typeface="Times" panose="02020603050405020304" pitchFamily="18" charset="0"/>
                <a:cs typeface="Times" panose="02020603050405020304" pitchFamily="18" charset="0"/>
              </a:rPr>
              <a:t> is the </a:t>
            </a:r>
            <a:r>
              <a:rPr lang="en-GB" sz="2400" i="1" dirty="0">
                <a:latin typeface="Times" panose="02020603050405020304" pitchFamily="18" charset="0"/>
                <a:cs typeface="Times" panose="02020603050405020304" pitchFamily="18" charset="0"/>
              </a:rPr>
              <a:t>percentage</a:t>
            </a:r>
            <a:r>
              <a:rPr lang="en-GB" sz="2400" dirty="0">
                <a:latin typeface="Times" panose="02020603050405020304" pitchFamily="18" charset="0"/>
                <a:cs typeface="Times" panose="02020603050405020304" pitchFamily="18" charset="0"/>
              </a:rPr>
              <a:t> of single-page visits (i.e. visits in which the person left your site from the entrance page). The percentage of visits where the visitor enters and exits at the same page without visiting any other pages on the site in between. The Bounce rate is one way of measuring visit quality. A high bounce rate generally indicates that the entry pages (landing) is not relevant to your visitors.</a:t>
            </a:r>
          </a:p>
          <a:p>
            <a:pPr lvl="0"/>
            <a:endParaRPr lang="it-IT" sz="2400" dirty="0">
              <a:latin typeface="Times" panose="02020603050405020304" pitchFamily="18" charset="0"/>
              <a:cs typeface="Times" panose="02020603050405020304" pitchFamily="18" charset="0"/>
            </a:endParaRPr>
          </a:p>
          <a:p>
            <a:pPr lvl="0"/>
            <a:r>
              <a:rPr lang="en-GB" sz="2400" i="1" dirty="0">
                <a:latin typeface="Times" panose="02020603050405020304" pitchFamily="18" charset="0"/>
                <a:cs typeface="Times" panose="02020603050405020304" pitchFamily="18" charset="0"/>
              </a:rPr>
              <a:t>Exit</a:t>
            </a:r>
            <a:r>
              <a:rPr lang="en-GB" sz="2400" dirty="0">
                <a:latin typeface="Times" panose="02020603050405020304" pitchFamily="18" charset="0"/>
                <a:cs typeface="Times" panose="02020603050405020304" pitchFamily="18" charset="0"/>
              </a:rPr>
              <a:t>:</a:t>
            </a:r>
            <a:r>
              <a:rPr lang="en-GB" sz="2400" b="1" dirty="0">
                <a:latin typeface="Times" panose="02020603050405020304" pitchFamily="18" charset="0"/>
                <a:cs typeface="Times" panose="02020603050405020304" pitchFamily="18" charset="0"/>
              </a:rPr>
              <a:t> </a:t>
            </a:r>
            <a:r>
              <a:rPr lang="en-GB" sz="2400" dirty="0">
                <a:latin typeface="Times" panose="02020603050405020304" pitchFamily="18" charset="0"/>
                <a:cs typeface="Times" panose="02020603050405020304" pitchFamily="18" charset="0"/>
              </a:rPr>
              <a:t>is the </a:t>
            </a:r>
            <a:r>
              <a:rPr lang="en-GB" sz="2400" i="1" dirty="0">
                <a:latin typeface="Times" panose="02020603050405020304" pitchFamily="18" charset="0"/>
                <a:cs typeface="Times" panose="02020603050405020304" pitchFamily="18" charset="0"/>
              </a:rPr>
              <a:t>percentage of users</a:t>
            </a:r>
            <a:r>
              <a:rPr lang="en-GB" sz="2400" dirty="0">
                <a:latin typeface="Times" panose="02020603050405020304" pitchFamily="18" charset="0"/>
                <a:cs typeface="Times" panose="02020603050405020304" pitchFamily="18" charset="0"/>
              </a:rPr>
              <a:t> who exit from a page.</a:t>
            </a:r>
            <a:endParaRPr lang="it-IT" sz="2400" dirty="0">
              <a:latin typeface="Times" panose="02020603050405020304" pitchFamily="18" charset="0"/>
              <a:cs typeface="Times" panose="02020603050405020304" pitchFamily="18" charset="0"/>
            </a:endParaRPr>
          </a:p>
        </p:txBody>
      </p:sp>
      <p:sp>
        <p:nvSpPr>
          <p:cNvPr id="3" name="Fumetto 2 2"/>
          <p:cNvSpPr/>
          <p:nvPr/>
        </p:nvSpPr>
        <p:spPr>
          <a:xfrm>
            <a:off x="628650" y="1557338"/>
            <a:ext cx="10972800" cy="4357687"/>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60048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7063" y="680634"/>
            <a:ext cx="11139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pPr>
            <a:r>
              <a:rPr kumimoji="0" lang="en-GB" altLang="it-IT" sz="20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Figure 3. </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Students which link to a website to make navigation in four pages (P</a:t>
            </a:r>
            <a:r>
              <a:rPr kumimoji="0" lang="en-GB" altLang="it-IT" sz="2000" b="0" i="0" u="none" strike="noStrike" cap="none" normalizeH="0" baseline="-30000" dirty="0">
                <a:ln>
                  <a:noFill/>
                </a:ln>
                <a:solidFill>
                  <a:srgbClr val="FF0000"/>
                </a:solidFill>
                <a:effectLst/>
                <a:latin typeface="Arial" panose="020B0604020202020204" pitchFamily="34" charset="0"/>
                <a:ea typeface="Times New Roman" panose="02020603050405020304" pitchFamily="18" charset="0"/>
              </a:rPr>
              <a:t>1</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P</a:t>
            </a:r>
            <a:r>
              <a:rPr kumimoji="0" lang="en-GB" altLang="it-IT" sz="2000" b="0" i="0" u="none" strike="noStrike" cap="none" normalizeH="0" baseline="-30000" dirty="0">
                <a:ln>
                  <a:noFill/>
                </a:ln>
                <a:solidFill>
                  <a:srgbClr val="FF0000"/>
                </a:solidFill>
                <a:effectLst/>
                <a:latin typeface="Arial" panose="020B0604020202020204" pitchFamily="34" charset="0"/>
                <a:ea typeface="Times New Roman" panose="02020603050405020304" pitchFamily="18" charset="0"/>
              </a:rPr>
              <a:t>2</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P</a:t>
            </a:r>
            <a:r>
              <a:rPr kumimoji="0" lang="en-GB" altLang="it-IT" sz="2000" b="0" i="0" u="none" strike="noStrike" cap="none" normalizeH="0" baseline="-30000" dirty="0">
                <a:ln>
                  <a:noFill/>
                </a:ln>
                <a:solidFill>
                  <a:srgbClr val="FF0000"/>
                </a:solidFill>
                <a:effectLst/>
                <a:latin typeface="Arial" panose="020B0604020202020204" pitchFamily="34" charset="0"/>
                <a:ea typeface="Times New Roman" panose="02020603050405020304" pitchFamily="18" charset="0"/>
              </a:rPr>
              <a:t>3</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and P</a:t>
            </a:r>
            <a:r>
              <a:rPr kumimoji="0" lang="en-GB" altLang="it-IT" sz="2000" b="0" i="0" u="none" strike="noStrike" cap="none" normalizeH="0" baseline="-30000" dirty="0">
                <a:ln>
                  <a:noFill/>
                </a:ln>
                <a:solidFill>
                  <a:srgbClr val="FF0000"/>
                </a:solidFill>
                <a:effectLst/>
                <a:latin typeface="Arial" panose="020B0604020202020204" pitchFamily="34" charset="0"/>
                <a:ea typeface="Times New Roman" panose="02020603050405020304" pitchFamily="18" charset="0"/>
              </a:rPr>
              <a:t>4</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a:t>
            </a:r>
            <a:endParaRPr kumimoji="0" lang="it-IT" altLang="it-IT" sz="2000" b="0" i="0" u="none" strike="noStrike" cap="none" normalizeH="0" baseline="0" dirty="0">
              <a:ln>
                <a:noFill/>
              </a:ln>
              <a:solidFill>
                <a:srgbClr val="FF0000"/>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FF0000"/>
              </a:solidFill>
              <a:effectLst/>
              <a:latin typeface="Arial" panose="020B0604020202020204" pitchFamily="34" charset="0"/>
            </a:endParaRPr>
          </a:p>
        </p:txBody>
      </p:sp>
      <p:pic>
        <p:nvPicPr>
          <p:cNvPr id="6145" name="Immagin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2" y="1388520"/>
            <a:ext cx="7895923" cy="51694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812800" y="38491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5" name="Immagine 4"/>
          <p:cNvPicPr>
            <a:picLocks noChangeAspect="1"/>
          </p:cNvPicPr>
          <p:nvPr/>
        </p:nvPicPr>
        <p:blipFill>
          <a:blip r:embed="rId3"/>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34109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83096" y="1855304"/>
            <a:ext cx="10866782" cy="3416320"/>
          </a:xfrm>
          <a:prstGeom prst="rect">
            <a:avLst/>
          </a:prstGeom>
        </p:spPr>
        <p:txBody>
          <a:bodyPr wrap="square">
            <a:spAutoFit/>
          </a:bodyPr>
          <a:lstStyle/>
          <a:p>
            <a:r>
              <a:rPr lang="en-GB" sz="2400" dirty="0">
                <a:latin typeface="Times New Roman" panose="02020603050405020304" pitchFamily="18" charset="0"/>
                <a:ea typeface="Times New Roman" panose="02020603050405020304" pitchFamily="18" charset="0"/>
              </a:rPr>
              <a:t>Big Data is a new technology with a model that works with a large amount of various type data (structured, semi-structured and unstructured) differently from static data being stored in warehouse. The data are generated from a variety of instruments, sensors and mainly by computer transactions. </a:t>
            </a:r>
          </a:p>
          <a:p>
            <a:endParaRPr lang="en-GB" sz="2400" dirty="0">
              <a:latin typeface="Times New Roman" panose="02020603050405020304" pitchFamily="18" charset="0"/>
              <a:ea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They </a:t>
            </a:r>
            <a:r>
              <a:rPr lang="en-GB" sz="2400" dirty="0">
                <a:solidFill>
                  <a:srgbClr val="000000"/>
                </a:solidFill>
                <a:latin typeface="Times New Roman" panose="02020603050405020304" pitchFamily="18" charset="0"/>
                <a:ea typeface="Times New Roman" panose="02020603050405020304" pitchFamily="18" charset="0"/>
              </a:rPr>
              <a:t>are constantly updated with a high frequency and become more and more accurate and precise with the passage of time</a:t>
            </a:r>
            <a:r>
              <a:rPr lang="en-GB" sz="2400" dirty="0">
                <a:latin typeface="Times New Roman" panose="02020603050405020304" pitchFamily="18" charset="0"/>
                <a:ea typeface="Times New Roman" panose="02020603050405020304" pitchFamily="18" charset="0"/>
              </a:rPr>
              <a:t>. Main purpose of this paper is to bring into light the new technologies, process and statistical analysis to extract values and results from Big Data. </a:t>
            </a:r>
            <a:endParaRPr lang="it-IT" sz="2400" dirty="0"/>
          </a:p>
        </p:txBody>
      </p:sp>
      <p:sp>
        <p:nvSpPr>
          <p:cNvPr id="3" name="Fumetto 2 2"/>
          <p:cNvSpPr/>
          <p:nvPr/>
        </p:nvSpPr>
        <p:spPr>
          <a:xfrm>
            <a:off x="353390" y="1495469"/>
            <a:ext cx="11374784" cy="407922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733425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99930" y="1048870"/>
            <a:ext cx="10124662" cy="4524315"/>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The approach here considered can be classified as a theoretical approach to </a:t>
            </a:r>
            <a:r>
              <a:rPr lang="en-GB" sz="2400" b="1" dirty="0">
                <a:effectLst/>
                <a:latin typeface="Times New Roman" panose="02020603050405020304" pitchFamily="18" charset="0"/>
                <a:ea typeface="Times New Roman" panose="02020603050405020304" pitchFamily="18" charset="0"/>
              </a:rPr>
              <a:t>ex-post non-interactive</a:t>
            </a:r>
            <a:r>
              <a:rPr lang="en-GB" sz="2400" dirty="0">
                <a:effectLst/>
                <a:latin typeface="Times New Roman" panose="02020603050405020304" pitchFamily="18" charset="0"/>
                <a:ea typeface="Times New Roman" panose="02020603050405020304" pitchFamily="18" charset="0"/>
              </a:rPr>
              <a:t>. Conversely other approaches tend to interact during the learning phase (</a:t>
            </a:r>
            <a:r>
              <a:rPr lang="en-GB" sz="2400" b="1" dirty="0">
                <a:effectLst/>
                <a:latin typeface="Times New Roman" panose="02020603050405020304" pitchFamily="18" charset="0"/>
                <a:ea typeface="Times New Roman" panose="02020603050405020304" pitchFamily="18" charset="0"/>
              </a:rPr>
              <a:t>interactive approach</a:t>
            </a:r>
            <a:r>
              <a:rPr lang="en-GB" sz="2400" dirty="0">
                <a:effectLst/>
                <a:latin typeface="Times New Roman" panose="02020603050405020304" pitchFamily="18" charset="0"/>
                <a:ea typeface="Times New Roman" panose="02020603050405020304" pitchFamily="18" charset="0"/>
              </a:rPr>
              <a:t>).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In Ferguson is reported, for example, the Signals Project (Ferguson, 2014), developed by the Purdue University explores large datasets and apply statistical tests to predict, during the courses, students who risk being left behind.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 goal is to produce actionable intelligence, guiding students to appropriate resources and explaining to them how to use them. A traffic light shows students if things are going well (green), or if they were classified as high risk (red) or moderate risk (yellow) (Alan et al., 2010). </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397620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217545" y="1264540"/>
            <a:ext cx="9583806" cy="3539430"/>
          </a:xfrm>
          <a:prstGeom prst="rect">
            <a:avLst/>
          </a:prstGeom>
        </p:spPr>
        <p:txBody>
          <a:bodyPr wrap="square">
            <a:spAutoFit/>
          </a:bodyPr>
          <a:lstStyle/>
          <a:p>
            <a:pPr indent="180340" algn="just">
              <a:spcAft>
                <a:spcPts val="0"/>
              </a:spcAft>
            </a:pPr>
            <a:r>
              <a:rPr lang="en-GB" sz="2800" dirty="0">
                <a:latin typeface="Times New Roman" panose="02020603050405020304" pitchFamily="18" charset="0"/>
                <a:ea typeface="Times New Roman" panose="02020603050405020304" pitchFamily="18" charset="0"/>
              </a:rPr>
              <a:t>The reported results are promising although the system as data and software may not be entirely comparable with a Big Data system. </a:t>
            </a:r>
          </a:p>
          <a:p>
            <a:pPr indent="180340" algn="just">
              <a:spcAft>
                <a:spcPts val="0"/>
              </a:spcAft>
            </a:pPr>
            <a:endParaRPr lang="it-IT" sz="2800" dirty="0">
              <a:latin typeface="Times New Roman" panose="02020603050405020304" pitchFamily="18" charset="0"/>
              <a:ea typeface="Times New Roman" panose="02020603050405020304" pitchFamily="18" charset="0"/>
            </a:endParaRPr>
          </a:p>
          <a:p>
            <a:pPr indent="180340" algn="just">
              <a:spcAft>
                <a:spcPts val="0"/>
              </a:spcAft>
            </a:pPr>
            <a:r>
              <a:rPr lang="en-GB" sz="2800" dirty="0">
                <a:latin typeface="Times New Roman" panose="02020603050405020304" pitchFamily="18" charset="0"/>
                <a:ea typeface="Times New Roman" panose="02020603050405020304" pitchFamily="18" charset="0"/>
              </a:rPr>
              <a:t>From a technological point of view learning analytics is an emerging discipline and its connections with Big Data, despite some significant proposals in American College (</a:t>
            </a:r>
            <a:r>
              <a:rPr lang="en-GB" sz="2800" dirty="0" err="1">
                <a:latin typeface="Times New Roman" panose="02020603050405020304" pitchFamily="18" charset="0"/>
                <a:ea typeface="Times New Roman" panose="02020603050405020304" pitchFamily="18" charset="0"/>
              </a:rPr>
              <a:t>Picciano</a:t>
            </a:r>
            <a:r>
              <a:rPr lang="en-GB" sz="2800" dirty="0">
                <a:latin typeface="Times New Roman" panose="02020603050405020304" pitchFamily="18" charset="0"/>
                <a:ea typeface="Times New Roman" panose="02020603050405020304" pitchFamily="18" charset="0"/>
              </a:rPr>
              <a:t>, 2012), it remains to be developed.</a:t>
            </a:r>
            <a:endParaRPr lang="it-IT" sz="2800" dirty="0">
              <a:latin typeface="Times New Roman" panose="02020603050405020304" pitchFamily="18" charset="0"/>
              <a:ea typeface="Times New Roman" panose="02020603050405020304" pitchFamily="18" charset="0"/>
            </a:endParaRPr>
          </a:p>
        </p:txBody>
      </p:sp>
      <p:sp>
        <p:nvSpPr>
          <p:cNvPr id="3" name="Fumetto 2 2"/>
          <p:cNvSpPr/>
          <p:nvPr/>
        </p:nvSpPr>
        <p:spPr>
          <a:xfrm>
            <a:off x="800100" y="993078"/>
            <a:ext cx="10615613" cy="4350447"/>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71818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908854" y="714375"/>
            <a:ext cx="6483826" cy="646331"/>
          </a:xfrm>
          <a:prstGeom prst="rect">
            <a:avLst/>
          </a:prstGeom>
        </p:spPr>
        <p:txBody>
          <a:bodyPr wrap="none">
            <a:spAutoFit/>
          </a:bodyPr>
          <a:lstStyle/>
          <a:p>
            <a:pPr indent="180340" algn="just">
              <a:spcAft>
                <a:spcPts val="0"/>
              </a:spcAft>
            </a:pPr>
            <a:r>
              <a:rPr lang="en-GB" sz="3600" b="1" i="1" dirty="0">
                <a:solidFill>
                  <a:srgbClr val="FF0000"/>
                </a:solidFill>
                <a:effectLst/>
                <a:latin typeface="Times New Roman" panose="02020603050405020304" pitchFamily="18" charset="0"/>
                <a:ea typeface="Times New Roman" panose="02020603050405020304" pitchFamily="18" charset="0"/>
              </a:rPr>
              <a:t>Big Data in Health Care System</a:t>
            </a:r>
            <a:endParaRPr lang="it-IT"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Rettangolo 2"/>
          <p:cNvSpPr/>
          <p:nvPr/>
        </p:nvSpPr>
        <p:spPr>
          <a:xfrm>
            <a:off x="442912" y="1663894"/>
            <a:ext cx="11415711" cy="4524315"/>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In the Health Care sector the information is the most important aspect, and the human body, in particular, is the major source of production of data. Consequently, the new challenge for health care world is knowing how to take advantage of these huge amounts of unstructured data between them.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Electronic medical records include within them data with each other very heterogeneous in terms of size: audio recordings, magnetic resonance imaging, computerized tomography and other diagnostic images, electrocardiograms, and the list goes on indefinitely.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Nevertheless, electronic medical records have to be designed to process and manage data characterized by high volumes, generating speed and wide variety of sources (Sanchez et al., 2014) (Murdoch et al, 2013).</a:t>
            </a: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257175" y="1663894"/>
            <a:ext cx="11787188" cy="4610040"/>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025807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28775" y="1302551"/>
            <a:ext cx="8880821" cy="4893647"/>
          </a:xfrm>
          <a:prstGeom prst="rect">
            <a:avLst/>
          </a:prstGeom>
        </p:spPr>
        <p:txBody>
          <a:bodyPr wrap="square">
            <a:spAutoFit/>
          </a:bodyPr>
          <a:lstStyle/>
          <a:p>
            <a:pPr indent="180340" algn="just">
              <a:spcAft>
                <a:spcPts val="0"/>
              </a:spcAft>
            </a:pPr>
            <a:r>
              <a:rPr lang="en-GB" sz="2600" dirty="0">
                <a:latin typeface="Times New Roman" panose="02020603050405020304" pitchFamily="18" charset="0"/>
                <a:ea typeface="Times New Roman" panose="02020603050405020304" pitchFamily="18" charset="0"/>
              </a:rPr>
              <a:t>Organize Big Data health means being able to sort the huge amount of information about the medical history of each patient. A concrete example is the electronic medical file that will soon replace the medical records.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A single support will allow the patient to store in one device prescriptions, drugs, diagnostic tests, laboratory analysis findings, emergency department, hospital, and the doctor to rebuild quickly and accurately the state of overall health and especially the patient, in addition to being able to share information with other doctors in the case of diseases that require more expertise.</a:t>
            </a:r>
          </a:p>
        </p:txBody>
      </p:sp>
      <p:sp>
        <p:nvSpPr>
          <p:cNvPr id="3" name="Fumetto 2 2"/>
          <p:cNvSpPr/>
          <p:nvPr/>
        </p:nvSpPr>
        <p:spPr>
          <a:xfrm>
            <a:off x="1300163" y="1114424"/>
            <a:ext cx="9458326" cy="5081773"/>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461321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185864" y="987721"/>
            <a:ext cx="9514026" cy="4893647"/>
          </a:xfrm>
          <a:prstGeom prst="rect">
            <a:avLst/>
          </a:prstGeom>
        </p:spPr>
        <p:txBody>
          <a:bodyPr wrap="square">
            <a:spAutoFit/>
          </a:bodyPr>
          <a:lstStyle/>
          <a:p>
            <a:pPr indent="180340" algn="just">
              <a:spcAft>
                <a:spcPts val="0"/>
              </a:spcAft>
            </a:pPr>
            <a:r>
              <a:rPr lang="en-GB" sz="2600" dirty="0">
                <a:latin typeface="Times New Roman" panose="02020603050405020304" pitchFamily="18" charset="0"/>
                <a:ea typeface="Times New Roman" panose="02020603050405020304" pitchFamily="18" charset="0"/>
              </a:rPr>
              <a:t>The </a:t>
            </a:r>
            <a:r>
              <a:rPr lang="en-GB" sz="2600" i="1" dirty="0">
                <a:latin typeface="Times New Roman" panose="02020603050405020304" pitchFamily="18" charset="0"/>
                <a:ea typeface="Times New Roman" panose="02020603050405020304" pitchFamily="18" charset="0"/>
              </a:rPr>
              <a:t>Big Data analytics</a:t>
            </a:r>
            <a:r>
              <a:rPr lang="en-GB" sz="2600" dirty="0">
                <a:latin typeface="Times New Roman" panose="02020603050405020304" pitchFamily="18" charset="0"/>
                <a:ea typeface="Times New Roman" panose="02020603050405020304" pitchFamily="18" charset="0"/>
              </a:rPr>
              <a:t>, cloud computing, social networking and the emergence of micro-sensors are the main technologies improving predictive analysis in the medical field and the patient's quality of care.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The traditional Data Warehouse strategies are not easily and quickly scalable and they provide a retrospective view and not in real time or predictive.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Through data analytics we can classify data, make predictions, and greatly increase the understanding of patient's clinical data (</a:t>
            </a:r>
            <a:r>
              <a:rPr lang="en-GB" sz="2600" dirty="0" err="1">
                <a:solidFill>
                  <a:srgbClr val="222222"/>
                </a:solidFill>
                <a:latin typeface="Times New Roman" panose="02020603050405020304" pitchFamily="18" charset="0"/>
                <a:ea typeface="Times New Roman" panose="02020603050405020304" pitchFamily="18" charset="0"/>
              </a:rPr>
              <a:t>Raghupathi</a:t>
            </a:r>
            <a:r>
              <a:rPr lang="en-GB" sz="2600" dirty="0">
                <a:solidFill>
                  <a:srgbClr val="222222"/>
                </a:solidFill>
                <a:latin typeface="Times New Roman" panose="02020603050405020304" pitchFamily="18" charset="0"/>
                <a:ea typeface="Times New Roman" panose="02020603050405020304" pitchFamily="18" charset="0"/>
              </a:rPr>
              <a:t>, 2014).</a:t>
            </a:r>
            <a:endParaRPr lang="it-IT" sz="2600" dirty="0">
              <a:latin typeface="Times New Roman" panose="02020603050405020304" pitchFamily="18" charset="0"/>
              <a:ea typeface="Times New Roman" panose="02020603050405020304" pitchFamily="18" charset="0"/>
            </a:endParaRPr>
          </a:p>
        </p:txBody>
      </p:sp>
      <p:sp>
        <p:nvSpPr>
          <p:cNvPr id="3" name="Fumetto 2 2"/>
          <p:cNvSpPr/>
          <p:nvPr/>
        </p:nvSpPr>
        <p:spPr>
          <a:xfrm>
            <a:off x="628650" y="803056"/>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097788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42950" y="1118133"/>
            <a:ext cx="10615613" cy="4893647"/>
          </a:xfrm>
          <a:prstGeom prst="rect">
            <a:avLst/>
          </a:prstGeom>
        </p:spPr>
        <p:txBody>
          <a:bodyPr wrap="square">
            <a:spAutoFit/>
          </a:bodyPr>
          <a:lstStyle/>
          <a:p>
            <a:pPr indent="180340" algn="just">
              <a:spcAft>
                <a:spcPts val="0"/>
              </a:spcAft>
            </a:pPr>
            <a:r>
              <a:rPr lang="en-GB" sz="2600" dirty="0">
                <a:effectLst/>
                <a:latin typeface="Times New Roman" panose="02020603050405020304" pitchFamily="18" charset="0"/>
                <a:ea typeface="Times New Roman" panose="02020603050405020304" pitchFamily="18" charset="0"/>
              </a:rPr>
              <a:t>The </a:t>
            </a:r>
            <a:r>
              <a:rPr lang="en-GB" sz="2600" b="1" dirty="0">
                <a:effectLst/>
                <a:latin typeface="Times New Roman" panose="02020603050405020304" pitchFamily="18" charset="0"/>
                <a:ea typeface="Times New Roman" panose="02020603050405020304" pitchFamily="18" charset="0"/>
              </a:rPr>
              <a:t>Clinical Intelligence</a:t>
            </a:r>
            <a:r>
              <a:rPr lang="en-GB" sz="2600" dirty="0">
                <a:effectLst/>
                <a:latin typeface="Times New Roman" panose="02020603050405020304" pitchFamily="18" charset="0"/>
                <a:ea typeface="Times New Roman" panose="02020603050405020304" pitchFamily="18" charset="0"/>
              </a:rPr>
              <a:t> (Fig. 4) (Groves et al., 2013) consist of all the analytical methods, made possible through the use of computer tools in the set of processes and disciplines of the mining and processing of raw clinical data into meaningful insights, new discoveries and knowledge that ensure greater efficiency clinical and better health-related decisions (Harrington, 2011).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effectLst/>
                <a:latin typeface="Times New Roman" panose="02020603050405020304" pitchFamily="18" charset="0"/>
                <a:ea typeface="Times New Roman" panose="02020603050405020304" pitchFamily="18" charset="0"/>
              </a:rPr>
              <a:t>Clinical intelligence is the set of electronic methods, processes and disciplines extraction and transformation of raw data into meaningful clinical insights, new discoveries and knowledge that affect the clinical decision-making and the decisions in the health sector.</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endParaRPr lang="en-GB" sz="2600" dirty="0">
              <a:effectLst/>
              <a:latin typeface="Times New Roman" panose="02020603050405020304" pitchFamily="18" charset="0"/>
              <a:ea typeface="Times New Roman" panose="02020603050405020304" pitchFamily="18" charset="0"/>
            </a:endParaRPr>
          </a:p>
        </p:txBody>
      </p:sp>
      <p:sp>
        <p:nvSpPr>
          <p:cNvPr id="26" name="Rectangle 3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4" name="Fumetto 2 3"/>
          <p:cNvSpPr/>
          <p:nvPr/>
        </p:nvSpPr>
        <p:spPr>
          <a:xfrm>
            <a:off x="628650" y="803057"/>
            <a:ext cx="10972800" cy="4911944"/>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102589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08313" y="1439951"/>
            <a:ext cx="8388626" cy="3693319"/>
          </a:xfrm>
          <a:prstGeom prst="rect">
            <a:avLst/>
          </a:prstGeom>
        </p:spPr>
        <p:txBody>
          <a:bodyPr wrap="square">
            <a:spAutoFit/>
          </a:bodyPr>
          <a:lstStyle/>
          <a:p>
            <a:pPr indent="180340" algn="just">
              <a:spcAft>
                <a:spcPts val="0"/>
              </a:spcAft>
            </a:pPr>
            <a:r>
              <a:rPr lang="en-GB" sz="2600" dirty="0">
                <a:latin typeface="Times New Roman" panose="02020603050405020304" pitchFamily="18" charset="0"/>
                <a:ea typeface="Times New Roman" panose="02020603050405020304" pitchFamily="18" charset="0"/>
              </a:rPr>
              <a:t>The clinical intelligence differs from </a:t>
            </a:r>
            <a:r>
              <a:rPr lang="en-GB" sz="2600" i="1" dirty="0">
                <a:latin typeface="Times New Roman" panose="02020603050405020304" pitchFamily="18" charset="0"/>
                <a:ea typeface="Times New Roman" panose="02020603050405020304" pitchFamily="18" charset="0"/>
              </a:rPr>
              <a:t>business intelligence</a:t>
            </a:r>
            <a:r>
              <a:rPr lang="en-GB" sz="2600" dirty="0">
                <a:latin typeface="Times New Roman" panose="02020603050405020304" pitchFamily="18" charset="0"/>
                <a:ea typeface="Times New Roman" panose="02020603050405020304" pitchFamily="18" charset="0"/>
              </a:rPr>
              <a:t> for the following considerations. The business intelligence deals with raw economic data, often structured, and provides insights and information on the decision-making process in the economic field.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In contrast the clinical intelligence deals with clinical data and requires statistical methods and analysis much more sophisticated than that used by business intelligence. </a:t>
            </a:r>
            <a:endParaRPr lang="it-IT" sz="2600" dirty="0">
              <a:latin typeface="Times New Roman" panose="02020603050405020304" pitchFamily="18" charset="0"/>
              <a:ea typeface="Times New Roman" panose="02020603050405020304" pitchFamily="18" charset="0"/>
            </a:endParaRPr>
          </a:p>
        </p:txBody>
      </p:sp>
      <p:sp>
        <p:nvSpPr>
          <p:cNvPr id="3" name="Fumetto 2 2"/>
          <p:cNvSpPr/>
          <p:nvPr/>
        </p:nvSpPr>
        <p:spPr>
          <a:xfrm>
            <a:off x="1728788" y="803056"/>
            <a:ext cx="8986837"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344190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p:cNvGrpSpPr/>
          <p:nvPr/>
        </p:nvGrpSpPr>
        <p:grpSpPr>
          <a:xfrm>
            <a:off x="1514474" y="1057407"/>
            <a:ext cx="9572625" cy="5457199"/>
            <a:chOff x="-15467" y="-309527"/>
            <a:chExt cx="7381333" cy="3752320"/>
          </a:xfrm>
        </p:grpSpPr>
        <p:sp>
          <p:nvSpPr>
            <p:cNvPr id="3" name="Processo 3"/>
            <p:cNvSpPr/>
            <p:nvPr/>
          </p:nvSpPr>
          <p:spPr>
            <a:xfrm>
              <a:off x="-15467" y="383112"/>
              <a:ext cx="1721185" cy="900241"/>
            </a:xfrm>
            <a:prstGeom prst="flowChartProcess">
              <a:avLst/>
            </a:prstGeom>
            <a:solidFill>
              <a:srgbClr val="FFFF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en-GB" sz="1500" b="1"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Electronic medical records:</a:t>
              </a:r>
              <a:endParaRPr lang="it-IT" sz="1500" dirty="0">
                <a:effectLst/>
                <a:latin typeface="Times New Roman" panose="02020603050405020304" pitchFamily="18" charset="0"/>
                <a:ea typeface="Times New Roman" panose="02020603050405020304" pitchFamily="18" charset="0"/>
              </a:endParaRPr>
            </a:p>
            <a:p>
              <a:pPr algn="ctr">
                <a:spcAft>
                  <a:spcPts val="0"/>
                </a:spcAft>
              </a:pPr>
              <a:r>
                <a:rPr lang="en-GB" sz="1500" b="1"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Magnetic resonance imaging, computerized tomography, ECG etc.</a:t>
              </a:r>
              <a:endParaRPr lang="it-IT" sz="1500" dirty="0">
                <a:effectLst/>
                <a:latin typeface="Times New Roman" panose="02020603050405020304" pitchFamily="18" charset="0"/>
                <a:ea typeface="Times New Roman" panose="02020603050405020304" pitchFamily="18" charset="0"/>
              </a:endParaRPr>
            </a:p>
          </p:txBody>
        </p:sp>
        <p:sp>
          <p:nvSpPr>
            <p:cNvPr id="4" name="CasellaDiTesto 4"/>
            <p:cNvSpPr txBox="1"/>
            <p:nvPr/>
          </p:nvSpPr>
          <p:spPr>
            <a:xfrm>
              <a:off x="317446" y="-141065"/>
              <a:ext cx="1503018" cy="312413"/>
            </a:xfrm>
            <a:prstGeom prst="rect">
              <a:avLst/>
            </a:prstGeom>
            <a:noFill/>
          </p:spPr>
          <p:txBody>
            <a:bodyPr wrap="square" rtlCol="0">
              <a:noAutofit/>
            </a:bodyPr>
            <a:lstStyle/>
            <a:p>
              <a:pPr>
                <a:spcAft>
                  <a:spcPts val="0"/>
                </a:spcAft>
              </a:pPr>
              <a:r>
                <a:rPr lang="it-IT" sz="1500"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INTERNAL SOURCES</a:t>
              </a:r>
              <a:endParaRPr lang="it-IT" sz="1500" dirty="0">
                <a:effectLst/>
                <a:latin typeface="Times New Roman" panose="02020603050405020304" pitchFamily="18" charset="0"/>
                <a:ea typeface="Times New Roman" panose="02020603050405020304" pitchFamily="18" charset="0"/>
              </a:endParaRPr>
            </a:p>
          </p:txBody>
        </p:sp>
        <p:sp>
          <p:nvSpPr>
            <p:cNvPr id="5" name="CasellaDiTesto 5"/>
            <p:cNvSpPr txBox="1"/>
            <p:nvPr/>
          </p:nvSpPr>
          <p:spPr>
            <a:xfrm>
              <a:off x="3141575" y="0"/>
              <a:ext cx="2453947" cy="210820"/>
            </a:xfrm>
            <a:prstGeom prst="rect">
              <a:avLst/>
            </a:prstGeom>
            <a:noFill/>
          </p:spPr>
          <p:txBody>
            <a:bodyPr wrap="square" rtlCol="0">
              <a:noAutofit/>
            </a:bodyPr>
            <a:lstStyle/>
            <a:p>
              <a:pPr>
                <a:spcAft>
                  <a:spcPts val="0"/>
                </a:spcAft>
              </a:pPr>
              <a:r>
                <a:rPr lang="it-IT" sz="1500"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EXTERNAL SOURCES</a:t>
              </a:r>
              <a:endParaRPr lang="it-IT" sz="1500">
                <a:effectLst/>
                <a:latin typeface="Times New Roman" panose="02020603050405020304" pitchFamily="18" charset="0"/>
                <a:ea typeface="Times New Roman" panose="02020603050405020304" pitchFamily="18" charset="0"/>
              </a:endParaRPr>
            </a:p>
          </p:txBody>
        </p:sp>
        <p:sp>
          <p:nvSpPr>
            <p:cNvPr id="6" name="Processo 7"/>
            <p:cNvSpPr/>
            <p:nvPr/>
          </p:nvSpPr>
          <p:spPr>
            <a:xfrm>
              <a:off x="1820465" y="362703"/>
              <a:ext cx="1726593" cy="920649"/>
            </a:xfrm>
            <a:prstGeom prst="flowChartProcess">
              <a:avLst/>
            </a:prstGeom>
            <a:solidFill>
              <a:srgbClr val="FFFF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en-GB"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Government sources, laboratories, pharmacies, insurance companies, etc.</a:t>
              </a:r>
              <a:endParaRPr lang="it-IT" sz="1500">
                <a:effectLst/>
                <a:latin typeface="Times New Roman" panose="02020603050405020304" pitchFamily="18" charset="0"/>
                <a:ea typeface="Times New Roman" panose="02020603050405020304" pitchFamily="18" charset="0"/>
              </a:endParaRPr>
            </a:p>
          </p:txBody>
        </p:sp>
        <p:sp>
          <p:nvSpPr>
            <p:cNvPr id="7" name="Processo 8"/>
            <p:cNvSpPr/>
            <p:nvPr/>
          </p:nvSpPr>
          <p:spPr>
            <a:xfrm>
              <a:off x="3700443" y="362704"/>
              <a:ext cx="1726593" cy="920648"/>
            </a:xfrm>
            <a:prstGeom prst="flowChartProcess">
              <a:avLst/>
            </a:prstGeom>
            <a:solidFill>
              <a:srgbClr val="FFFF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en-GB"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Web and social media data: twitter, facebook, etc.</a:t>
              </a:r>
              <a:endParaRPr lang="it-IT" sz="1500">
                <a:effectLst/>
                <a:latin typeface="Times New Roman" panose="02020603050405020304" pitchFamily="18" charset="0"/>
                <a:ea typeface="Times New Roman" panose="02020603050405020304" pitchFamily="18" charset="0"/>
              </a:endParaRPr>
            </a:p>
          </p:txBody>
        </p:sp>
        <p:sp>
          <p:nvSpPr>
            <p:cNvPr id="8" name="Processo 9"/>
            <p:cNvSpPr/>
            <p:nvPr/>
          </p:nvSpPr>
          <p:spPr>
            <a:xfrm>
              <a:off x="5538643" y="362704"/>
              <a:ext cx="1726593" cy="920648"/>
            </a:xfrm>
            <a:prstGeom prst="flowChartProcess">
              <a:avLst/>
            </a:prstGeom>
            <a:solidFill>
              <a:srgbClr val="FFFF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en-US" sz="1500" b="1"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Biometric data, data from remote sensors, health care claims , etc.</a:t>
              </a:r>
              <a:endParaRPr lang="it-IT" sz="1500" dirty="0">
                <a:effectLst/>
                <a:latin typeface="Times New Roman" panose="02020603050405020304" pitchFamily="18" charset="0"/>
                <a:ea typeface="Times New Roman" panose="02020603050405020304" pitchFamily="18" charset="0"/>
              </a:endParaRPr>
            </a:p>
          </p:txBody>
        </p:sp>
        <p:sp>
          <p:nvSpPr>
            <p:cNvPr id="9" name="Processo 10"/>
            <p:cNvSpPr/>
            <p:nvPr/>
          </p:nvSpPr>
          <p:spPr>
            <a:xfrm>
              <a:off x="2127927" y="2982421"/>
              <a:ext cx="2339048" cy="460372"/>
            </a:xfrm>
            <a:prstGeom prst="flowChartProcess">
              <a:avLst/>
            </a:prstGeom>
            <a:solidFill>
              <a:srgbClr val="FFFFFF"/>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en-GB" sz="1500" b="1" kern="120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Tailoring the course of care of each individual</a:t>
              </a:r>
              <a:endParaRPr lang="it-IT" sz="1500">
                <a:effectLst/>
                <a:latin typeface="Times New Roman" panose="02020603050405020304" pitchFamily="18" charset="0"/>
                <a:ea typeface="Times New Roman" panose="02020603050405020304" pitchFamily="18" charset="0"/>
              </a:endParaRPr>
            </a:p>
          </p:txBody>
        </p:sp>
        <p:sp>
          <p:nvSpPr>
            <p:cNvPr id="10" name="Processo 11"/>
            <p:cNvSpPr/>
            <p:nvPr/>
          </p:nvSpPr>
          <p:spPr>
            <a:xfrm>
              <a:off x="2173782" y="2349074"/>
              <a:ext cx="2134434" cy="355319"/>
            </a:xfrm>
            <a:prstGeom prst="flowChartProcess">
              <a:avLst/>
            </a:prstGeom>
            <a:solidFill>
              <a:srgbClr val="FFFFFF"/>
            </a:solidFill>
            <a:ln w="9525" cap="flat" cmpd="sng" algn="ctr">
              <a:solidFill>
                <a:srgbClr val="5B9BD5"/>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it-IT" sz="1500" b="1"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CLINICAL  INTELLIGENCE</a:t>
              </a:r>
              <a:endParaRPr lang="it-IT" sz="1500" dirty="0">
                <a:effectLst/>
                <a:latin typeface="Times New Roman" panose="02020603050405020304" pitchFamily="18" charset="0"/>
                <a:ea typeface="Times New Roman" panose="02020603050405020304" pitchFamily="18" charset="0"/>
              </a:endParaRPr>
            </a:p>
          </p:txBody>
        </p:sp>
        <p:cxnSp>
          <p:nvCxnSpPr>
            <p:cNvPr id="11" name="Connettore 1 12"/>
            <p:cNvCxnSpPr>
              <a:stCxn id="3" idx="2"/>
            </p:cNvCxnSpPr>
            <p:nvPr/>
          </p:nvCxnSpPr>
          <p:spPr>
            <a:xfrm>
              <a:off x="845126" y="1283353"/>
              <a:ext cx="7733" cy="345353"/>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12" name="Connettore 1 13"/>
            <p:cNvCxnSpPr>
              <a:stCxn id="6" idx="2"/>
            </p:cNvCxnSpPr>
            <p:nvPr/>
          </p:nvCxnSpPr>
          <p:spPr>
            <a:xfrm flipH="1">
              <a:off x="2679219" y="1283352"/>
              <a:ext cx="4543" cy="345354"/>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13" name="Connettore 1 14"/>
            <p:cNvCxnSpPr>
              <a:stCxn id="7" idx="2"/>
            </p:cNvCxnSpPr>
            <p:nvPr/>
          </p:nvCxnSpPr>
          <p:spPr>
            <a:xfrm>
              <a:off x="4563740" y="1283352"/>
              <a:ext cx="2026" cy="345354"/>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14" name="Connettore 1 15"/>
            <p:cNvCxnSpPr>
              <a:stCxn id="8" idx="2"/>
            </p:cNvCxnSpPr>
            <p:nvPr/>
          </p:nvCxnSpPr>
          <p:spPr>
            <a:xfrm flipH="1">
              <a:off x="6401698" y="1283352"/>
              <a:ext cx="242" cy="345354"/>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15" name="Connettore 1 16"/>
            <p:cNvCxnSpPr/>
            <p:nvPr/>
          </p:nvCxnSpPr>
          <p:spPr>
            <a:xfrm>
              <a:off x="852859" y="1628706"/>
              <a:ext cx="5548839" cy="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 name="Freccia giù 70"/>
            <p:cNvSpPr/>
            <p:nvPr/>
          </p:nvSpPr>
          <p:spPr>
            <a:xfrm>
              <a:off x="3195639" y="2704393"/>
              <a:ext cx="138058" cy="242429"/>
            </a:xfrm>
            <a:prstGeom prst="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endParaRPr lang="it-IT" sz="1500"/>
            </a:p>
          </p:txBody>
        </p:sp>
        <p:cxnSp>
          <p:nvCxnSpPr>
            <p:cNvPr id="17" name="Connettore 1 18"/>
            <p:cNvCxnSpPr/>
            <p:nvPr/>
          </p:nvCxnSpPr>
          <p:spPr>
            <a:xfrm flipV="1">
              <a:off x="3242482" y="1628706"/>
              <a:ext cx="0" cy="171938"/>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8" name="Processo 78"/>
            <p:cNvSpPr/>
            <p:nvPr/>
          </p:nvSpPr>
          <p:spPr>
            <a:xfrm>
              <a:off x="2173288" y="1833715"/>
              <a:ext cx="2134433" cy="355319"/>
            </a:xfrm>
            <a:prstGeom prst="flowChartProcess">
              <a:avLst/>
            </a:prstGeom>
            <a:solidFill>
              <a:srgbClr val="FFFFFF"/>
            </a:solidFill>
            <a:ln w="9525" cap="flat" cmpd="sng" algn="ctr">
              <a:solidFill>
                <a:srgbClr val="5B9BD5"/>
              </a:solidFill>
              <a:prstDash val="solid"/>
            </a:ln>
            <a:effectLst>
              <a:outerShdw blurRad="40000" dist="23000" dir="5400000" rotWithShape="0">
                <a:srgbClr val="000000">
                  <a:alpha val="35000"/>
                </a:srgbClr>
              </a:outerShdw>
            </a:effectLst>
          </p:spPr>
          <p:txBody>
            <a:bodyPr rtlCol="0" anchor="ctr"/>
            <a:lstStyle/>
            <a:p>
              <a:pPr algn="ctr">
                <a:spcAft>
                  <a:spcPts val="0"/>
                </a:spcAft>
              </a:pPr>
              <a:r>
                <a:rPr lang="it-IT" sz="1500" b="1" kern="12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Big </a:t>
              </a:r>
              <a:r>
                <a:rPr lang="it-IT" sz="1500" b="1" kern="12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DataTransformation</a:t>
              </a:r>
              <a:endParaRPr lang="it-IT" sz="1500" dirty="0">
                <a:effectLst/>
                <a:latin typeface="Times New Roman" panose="02020603050405020304" pitchFamily="18" charset="0"/>
                <a:ea typeface="Times New Roman" panose="02020603050405020304" pitchFamily="18" charset="0"/>
              </a:endParaRPr>
            </a:p>
          </p:txBody>
        </p:sp>
        <p:cxnSp>
          <p:nvCxnSpPr>
            <p:cNvPr id="19" name="Connettore 1 20"/>
            <p:cNvCxnSpPr>
              <a:stCxn id="18" idx="2"/>
              <a:endCxn id="10" idx="0"/>
            </p:cNvCxnSpPr>
            <p:nvPr/>
          </p:nvCxnSpPr>
          <p:spPr>
            <a:xfrm>
              <a:off x="3240504" y="2189034"/>
              <a:ext cx="494" cy="16004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20" name="Connettore 1 21"/>
            <p:cNvCxnSpPr/>
            <p:nvPr/>
          </p:nvCxnSpPr>
          <p:spPr>
            <a:xfrm>
              <a:off x="506763" y="-309527"/>
              <a:ext cx="5601529" cy="22893"/>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21" name="Connettore 1 22"/>
            <p:cNvCxnSpPr/>
            <p:nvPr/>
          </p:nvCxnSpPr>
          <p:spPr>
            <a:xfrm>
              <a:off x="1779759" y="215444"/>
              <a:ext cx="0" cy="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22" name="Connettore 1 23"/>
            <p:cNvCxnSpPr/>
            <p:nvPr/>
          </p:nvCxnSpPr>
          <p:spPr>
            <a:xfrm>
              <a:off x="1779759" y="229733"/>
              <a:ext cx="0" cy="147259"/>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23" name="Connettore 1 24"/>
            <p:cNvCxnSpPr/>
            <p:nvPr/>
          </p:nvCxnSpPr>
          <p:spPr>
            <a:xfrm>
              <a:off x="7365866" y="239700"/>
              <a:ext cx="0" cy="14341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sp>
        <p:nvSpPr>
          <p:cNvPr id="24" name="Rectangle 23"/>
          <p:cNvSpPr>
            <a:spLocks noChangeArrowheads="1"/>
          </p:cNvSpPr>
          <p:nvPr/>
        </p:nvSpPr>
        <p:spPr bwMode="auto">
          <a:xfrm>
            <a:off x="2368915" y="651222"/>
            <a:ext cx="647965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pPr>
            <a:r>
              <a:rPr kumimoji="0" lang="en-GB" altLang="it-IT" sz="20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Figure  4. </a:t>
            </a:r>
            <a:r>
              <a:rPr kumimoji="0" lang="en-GB"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Some main sources for Clinical Intelligence</a:t>
            </a:r>
            <a:endParaRPr kumimoji="0" lang="it-IT" altLang="it-IT" sz="20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FF0000"/>
              </a:solidFill>
              <a:effectLst/>
              <a:latin typeface="Arial" panose="020B0604020202020204" pitchFamily="34" charset="0"/>
            </a:endParaRPr>
          </a:p>
        </p:txBody>
      </p:sp>
      <p:pic>
        <p:nvPicPr>
          <p:cNvPr id="25" name="Immagine 2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685135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42950" y="1235380"/>
            <a:ext cx="10362786" cy="4524315"/>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The clinical intelligence often has to do with types of data unstructured and much more complex as data that often arise ambiguous, incomplete, conditional and inconclusive.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 clinical intelligence uses sophisticated methods to study the data and interpret the results as machine learning techniques, non-linear and multi-algorithm approaches.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 clinical intelligence allows a more sophisticated classification of patients bas </a:t>
            </a:r>
            <a:r>
              <a:rPr lang="en-GB" sz="2400" dirty="0" err="1">
                <a:effectLst/>
                <a:latin typeface="Times New Roman" panose="02020603050405020304" pitchFamily="18" charset="0"/>
                <a:ea typeface="Times New Roman" panose="02020603050405020304" pitchFamily="18" charset="0"/>
              </a:rPr>
              <a:t>ed</a:t>
            </a:r>
            <a:r>
              <a:rPr lang="en-GB" sz="2400" dirty="0">
                <a:effectLst/>
                <a:latin typeface="Times New Roman" panose="02020603050405020304" pitchFamily="18" charset="0"/>
                <a:ea typeface="Times New Roman" panose="02020603050405020304" pitchFamily="18" charset="0"/>
              </a:rPr>
              <a:t> solely on demographic variables such as age, sex, lifestyle but also on relevant medical and clinical features related to certain diseases, medical conditions, genetic predispositions and the likelihood of therapeutic response (Chawla et al., 2013). </a:t>
            </a:r>
          </a:p>
        </p:txBody>
      </p:sp>
      <p:sp>
        <p:nvSpPr>
          <p:cNvPr id="3" name="Fumetto 2 2"/>
          <p:cNvSpPr/>
          <p:nvPr/>
        </p:nvSpPr>
        <p:spPr>
          <a:xfrm>
            <a:off x="514350" y="945931"/>
            <a:ext cx="10972800" cy="5262979"/>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29666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500312" y="893376"/>
            <a:ext cx="7195930" cy="4893647"/>
          </a:xfrm>
          <a:prstGeom prst="rect">
            <a:avLst/>
          </a:prstGeom>
        </p:spPr>
        <p:txBody>
          <a:bodyPr wrap="square">
            <a:spAutoFit/>
          </a:bodyPr>
          <a:lstStyle/>
          <a:p>
            <a:pPr indent="180340" algn="just">
              <a:spcAft>
                <a:spcPts val="0"/>
              </a:spcAft>
            </a:pPr>
            <a:r>
              <a:rPr lang="en-GB" sz="2600" dirty="0">
                <a:latin typeface="Times New Roman" panose="02020603050405020304" pitchFamily="18" charset="0"/>
                <a:ea typeface="Times New Roman" panose="02020603050405020304" pitchFamily="18" charset="0"/>
              </a:rPr>
              <a:t>The clinical intelligence makes it possible to optimize and custom </a:t>
            </a:r>
            <a:r>
              <a:rPr lang="en-GB" sz="2600" i="1" dirty="0">
                <a:latin typeface="Times New Roman" panose="02020603050405020304" pitchFamily="18" charset="0"/>
                <a:ea typeface="Times New Roman" panose="02020603050405020304" pitchFamily="18" charset="0"/>
              </a:rPr>
              <a:t>tailor the course of care of each individual</a:t>
            </a:r>
            <a:r>
              <a:rPr lang="en-GB" sz="2600" dirty="0">
                <a:latin typeface="Times New Roman" panose="02020603050405020304" pitchFamily="18" charset="0"/>
                <a:ea typeface="Times New Roman" panose="02020603050405020304" pitchFamily="18" charset="0"/>
              </a:rPr>
              <a:t> patient by basing it on a multitude of factors that define the medical protocol of care: previous medical history, known allergies, personal risk factors, genetic traits, lifestyle and business, management of personal safety.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The clinical intelligence allows to implement multi factorial analysis to determine the effective utility associated to different treatment courses (</a:t>
            </a:r>
            <a:r>
              <a:rPr lang="en-GB" sz="2600" dirty="0" err="1">
                <a:latin typeface="Times New Roman" panose="02020603050405020304" pitchFamily="18" charset="0"/>
                <a:ea typeface="Times New Roman" panose="02020603050405020304" pitchFamily="18" charset="0"/>
              </a:rPr>
              <a:t>Kayyali</a:t>
            </a:r>
            <a:r>
              <a:rPr lang="en-GB" sz="2600" dirty="0">
                <a:latin typeface="Times New Roman" panose="02020603050405020304" pitchFamily="18" charset="0"/>
                <a:ea typeface="Times New Roman" panose="02020603050405020304" pitchFamily="18" charset="0"/>
              </a:rPr>
              <a:t> et al, 2013). </a:t>
            </a:r>
            <a:endParaRPr lang="it-IT" sz="2600" dirty="0">
              <a:latin typeface="Times New Roman" panose="02020603050405020304" pitchFamily="18" charset="0"/>
              <a:ea typeface="Times New Roman" panose="02020603050405020304" pitchFamily="18" charset="0"/>
            </a:endParaRPr>
          </a:p>
        </p:txBody>
      </p:sp>
      <p:sp>
        <p:nvSpPr>
          <p:cNvPr id="3" name="Fumetto 2 2"/>
          <p:cNvSpPr/>
          <p:nvPr/>
        </p:nvSpPr>
        <p:spPr>
          <a:xfrm>
            <a:off x="2219220" y="714375"/>
            <a:ext cx="7758113" cy="5351660"/>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3845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375784" y="708707"/>
            <a:ext cx="2826415" cy="646331"/>
          </a:xfrm>
          <a:prstGeom prst="rect">
            <a:avLst/>
          </a:prstGeom>
        </p:spPr>
        <p:txBody>
          <a:bodyPr wrap="none">
            <a:spAutoFit/>
          </a:bodyPr>
          <a:lstStyle/>
          <a:p>
            <a:pPr algn="just">
              <a:spcAft>
                <a:spcPts val="0"/>
              </a:spcAft>
            </a:pPr>
            <a:r>
              <a:rPr lang="en-GB" sz="3600" b="1" i="1" dirty="0">
                <a:solidFill>
                  <a:srgbClr val="FF0000"/>
                </a:solidFill>
                <a:effectLst/>
                <a:latin typeface="Times New Roman" panose="02020603050405020304" pitchFamily="18" charset="0"/>
                <a:ea typeface="Times New Roman" panose="02020603050405020304" pitchFamily="18" charset="0"/>
              </a:rPr>
              <a:t> Introduction</a:t>
            </a:r>
            <a:r>
              <a:rPr lang="en-GB" sz="3600" dirty="0">
                <a:solidFill>
                  <a:srgbClr val="FF0000"/>
                </a:solidFill>
                <a:effectLst/>
                <a:latin typeface="Times New Roman" panose="02020603050405020304" pitchFamily="18" charset="0"/>
                <a:ea typeface="Times New Roman" panose="02020603050405020304" pitchFamily="18" charset="0"/>
              </a:rPr>
              <a:t> </a:t>
            </a:r>
            <a:endParaRPr lang="it-IT"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Rettangolo 2"/>
          <p:cNvSpPr/>
          <p:nvPr/>
        </p:nvSpPr>
        <p:spPr>
          <a:xfrm>
            <a:off x="374740" y="1665744"/>
            <a:ext cx="11234163" cy="3046988"/>
          </a:xfrm>
          <a:prstGeom prst="rect">
            <a:avLst/>
          </a:prstGeom>
        </p:spPr>
        <p:txBody>
          <a:bodyPr wrap="square">
            <a:spAutoFit/>
          </a:bodyPr>
          <a:lstStyle/>
          <a:p>
            <a:pPr algn="just">
              <a:spcAft>
                <a:spcPts val="0"/>
              </a:spcAft>
            </a:pPr>
            <a:r>
              <a:rPr lang="en-GB" sz="2400" dirty="0">
                <a:effectLst/>
                <a:latin typeface="Times New Roman" panose="02020603050405020304" pitchFamily="18" charset="0"/>
                <a:ea typeface="Times New Roman" panose="02020603050405020304" pitchFamily="18" charset="0"/>
              </a:rPr>
              <a:t>This work, in the first part, introduces the main characteristics of Big Data and its basic management. Important suggestions are developed  for a quality control before to extract significant samples for subsequent analysis. </a:t>
            </a:r>
          </a:p>
          <a:p>
            <a:pPr algn="just">
              <a:spcAft>
                <a:spcPts val="0"/>
              </a:spcAft>
            </a:pPr>
            <a:endParaRPr lang="en-GB" sz="2400" dirty="0">
              <a:latin typeface="Times New Roman" panose="02020603050405020304" pitchFamily="18" charset="0"/>
              <a:ea typeface="Times New Roman" panose="02020603050405020304" pitchFamily="18" charset="0"/>
            </a:endParaRPr>
          </a:p>
          <a:p>
            <a:pPr algn="just">
              <a:spcAft>
                <a:spcPts val="0"/>
              </a:spcAft>
            </a:pPr>
            <a:r>
              <a:rPr lang="en-GB" sz="2400" dirty="0">
                <a:effectLst/>
                <a:latin typeface="Times New Roman" panose="02020603050405020304" pitchFamily="18" charset="0"/>
                <a:ea typeface="Times New Roman" panose="02020603050405020304" pitchFamily="18" charset="0"/>
              </a:rPr>
              <a:t>Follows, in the second part, the comparison with other traditional techniques. In the last part, the paper highlights the growing role of Big Data and the key benefits in some strategic sectors (Education, Health Care, Banking Industry).  Common to our interest fields, the principles of ethics and privacy, to be observed, are also mentioned.</a:t>
            </a: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374740" y="1437867"/>
            <a:ext cx="11374784" cy="3906948"/>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873823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700212" y="893326"/>
            <a:ext cx="8829675" cy="5262979"/>
          </a:xfrm>
          <a:prstGeom prst="rect">
            <a:avLst/>
          </a:prstGeom>
        </p:spPr>
        <p:txBody>
          <a:bodyPr wrap="square">
            <a:spAutoFit/>
          </a:bodyPr>
          <a:lstStyle/>
          <a:p>
            <a:pPr indent="180340" algn="just">
              <a:spcAft>
                <a:spcPts val="0"/>
              </a:spcAft>
            </a:pPr>
            <a:r>
              <a:rPr lang="en-GB" sz="2800">
                <a:latin typeface="Times New Roman" panose="02020603050405020304" pitchFamily="18" charset="0"/>
                <a:ea typeface="Times New Roman" panose="02020603050405020304" pitchFamily="18" charset="0"/>
              </a:rPr>
              <a:t>These analysis allow doctors to identify the most appropriate treatment for a particular patient as well as specific indicators for measuring outcomes.</a:t>
            </a:r>
          </a:p>
          <a:p>
            <a:pPr indent="180340" algn="just">
              <a:spcAft>
                <a:spcPts val="0"/>
              </a:spcAft>
            </a:pPr>
            <a:endParaRPr lang="en-GB" sz="2800">
              <a:latin typeface="Times New Roman" panose="02020603050405020304" pitchFamily="18" charset="0"/>
              <a:ea typeface="Times New Roman" panose="02020603050405020304" pitchFamily="18" charset="0"/>
            </a:endParaRPr>
          </a:p>
          <a:p>
            <a:pPr indent="180340" algn="just">
              <a:spcAft>
                <a:spcPts val="0"/>
              </a:spcAft>
            </a:pPr>
            <a:r>
              <a:rPr lang="en-GB" sz="2800">
                <a:latin typeface="Times New Roman" panose="02020603050405020304" pitchFamily="18" charset="0"/>
                <a:ea typeface="Times New Roman" panose="02020603050405020304" pitchFamily="18" charset="0"/>
              </a:rPr>
              <a:t> Analytical tools, when applied to medicine, are able to suggest medical care plans and clinical pathways providing a prediction of the results corresponding to them. </a:t>
            </a:r>
          </a:p>
          <a:p>
            <a:pPr indent="180340" algn="just">
              <a:spcAft>
                <a:spcPts val="0"/>
              </a:spcAft>
            </a:pPr>
            <a:endParaRPr lang="en-GB" sz="2800">
              <a:latin typeface="Times New Roman" panose="02020603050405020304" pitchFamily="18" charset="0"/>
              <a:ea typeface="Times New Roman" panose="02020603050405020304" pitchFamily="18" charset="0"/>
            </a:endParaRPr>
          </a:p>
          <a:p>
            <a:pPr indent="180340" algn="just">
              <a:spcAft>
                <a:spcPts val="0"/>
              </a:spcAft>
            </a:pPr>
            <a:r>
              <a:rPr lang="en-GB" sz="2800">
                <a:latin typeface="Times New Roman" panose="02020603050405020304" pitchFamily="18" charset="0"/>
                <a:ea typeface="Times New Roman" panose="02020603050405020304" pitchFamily="18" charset="0"/>
              </a:rPr>
              <a:t>These tools allow you to compare treatment options which are complementary, manage the risks associated with each treatment plan and select the most appropriate course of care (Murdock et al., 2013).</a:t>
            </a:r>
            <a:endParaRPr lang="it-IT" sz="2800" dirty="0">
              <a:latin typeface="Times New Roman" panose="02020603050405020304" pitchFamily="18" charset="0"/>
              <a:ea typeface="Times New Roman" panose="02020603050405020304" pitchFamily="18" charset="0"/>
            </a:endParaRPr>
          </a:p>
        </p:txBody>
      </p:sp>
      <p:sp>
        <p:nvSpPr>
          <p:cNvPr id="3" name="Fumetto 2 2"/>
          <p:cNvSpPr/>
          <p:nvPr/>
        </p:nvSpPr>
        <p:spPr>
          <a:xfrm>
            <a:off x="1371600" y="714375"/>
            <a:ext cx="9572625" cy="5557838"/>
          </a:xfrm>
          <a:prstGeom prst="wedgeRoundRectCallout">
            <a:avLst>
              <a:gd name="adj1" fmla="val -21082"/>
              <a:gd name="adj2" fmla="val 5829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530538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28663" y="1298645"/>
            <a:ext cx="11087100" cy="4093428"/>
          </a:xfrm>
          <a:prstGeom prst="rect">
            <a:avLst/>
          </a:prstGeom>
        </p:spPr>
        <p:txBody>
          <a:bodyPr wrap="square">
            <a:spAutoFit/>
          </a:bodyPr>
          <a:lstStyle/>
          <a:p>
            <a:pPr indent="180340" algn="just">
              <a:spcAft>
                <a:spcPts val="0"/>
              </a:spcAft>
            </a:pPr>
            <a:r>
              <a:rPr lang="en-GB" sz="2600" dirty="0">
                <a:latin typeface="Times New Roman" panose="02020603050405020304" pitchFamily="18" charset="0"/>
                <a:ea typeface="Times New Roman" panose="02020603050405020304" pitchFamily="18" charset="0"/>
              </a:rPr>
              <a:t>Therefore, Big Data are radically changing the world of health and medicine (</a:t>
            </a:r>
            <a:r>
              <a:rPr lang="en-GB" sz="2600" dirty="0" err="1">
                <a:latin typeface="Times New Roman" panose="02020603050405020304" pitchFamily="18" charset="0"/>
                <a:ea typeface="Times New Roman" panose="02020603050405020304" pitchFamily="18" charset="0"/>
              </a:rPr>
              <a:t>Raghupathi</a:t>
            </a:r>
            <a:r>
              <a:rPr lang="en-GB" sz="2600" dirty="0">
                <a:latin typeface="Times New Roman" panose="02020603050405020304" pitchFamily="18" charset="0"/>
                <a:ea typeface="Times New Roman" panose="02020603050405020304" pitchFamily="18" charset="0"/>
              </a:rPr>
              <a:t> et al., 2014; </a:t>
            </a:r>
            <a:r>
              <a:rPr lang="en-GB" sz="2600" dirty="0" err="1">
                <a:latin typeface="Times New Roman" panose="02020603050405020304" pitchFamily="18" charset="0"/>
                <a:ea typeface="Times New Roman" panose="02020603050405020304" pitchFamily="18" charset="0"/>
              </a:rPr>
              <a:t>Growes</a:t>
            </a:r>
            <a:r>
              <a:rPr lang="en-GB" sz="2600" dirty="0">
                <a:latin typeface="Times New Roman" panose="02020603050405020304" pitchFamily="18" charset="0"/>
                <a:ea typeface="Times New Roman" panose="02020603050405020304" pitchFamily="18" charset="0"/>
              </a:rPr>
              <a:t> et al., 2013), allowing for more personalized care pathways (patient experience), effective and less subject to clinical risk through new mechanisms for control and governance of processes. </a:t>
            </a:r>
          </a:p>
          <a:p>
            <a:pPr indent="180340" algn="just">
              <a:spcAft>
                <a:spcPts val="0"/>
              </a:spcAft>
            </a:pPr>
            <a:endParaRPr lang="en-GB" sz="2600" dirty="0">
              <a:latin typeface="Times New Roman" panose="02020603050405020304" pitchFamily="18" charset="0"/>
              <a:ea typeface="Times New Roman" panose="02020603050405020304" pitchFamily="18" charset="0"/>
            </a:endParaRPr>
          </a:p>
          <a:p>
            <a:pPr indent="180340" algn="just">
              <a:spcAft>
                <a:spcPts val="0"/>
              </a:spcAft>
            </a:pPr>
            <a:r>
              <a:rPr lang="en-GB" sz="2600" dirty="0">
                <a:latin typeface="Times New Roman" panose="02020603050405020304" pitchFamily="18" charset="0"/>
                <a:ea typeface="Times New Roman" panose="02020603050405020304" pitchFamily="18" charset="0"/>
              </a:rPr>
              <a:t>In the opposite, while the structured data provide the "what" of a disease or medical treatment, rarely they offer a "why" behind the decisions taken. In many cases, the collection of unstructured data remains the best option to capture the details in depth, for example, a medical record as they contain valuable information on the health of the patient.</a:t>
            </a:r>
            <a:endParaRPr lang="it-IT" sz="2600" dirty="0">
              <a:latin typeface="Times New Roman" panose="02020603050405020304" pitchFamily="18" charset="0"/>
              <a:ea typeface="Times New Roman" panose="02020603050405020304" pitchFamily="18" charset="0"/>
            </a:endParaRPr>
          </a:p>
        </p:txBody>
      </p:sp>
      <p:sp>
        <p:nvSpPr>
          <p:cNvPr id="3" name="Fumetto 2 2"/>
          <p:cNvSpPr/>
          <p:nvPr/>
        </p:nvSpPr>
        <p:spPr>
          <a:xfrm>
            <a:off x="514350" y="1100138"/>
            <a:ext cx="11444288" cy="4486276"/>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07126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604312" y="616149"/>
            <a:ext cx="4431983" cy="646331"/>
          </a:xfrm>
          <a:prstGeom prst="rect">
            <a:avLst/>
          </a:prstGeom>
        </p:spPr>
        <p:txBody>
          <a:bodyPr wrap="none">
            <a:spAutoFit/>
          </a:bodyPr>
          <a:lstStyle/>
          <a:p>
            <a:pPr indent="180340" algn="just">
              <a:spcAft>
                <a:spcPts val="0"/>
              </a:spcAft>
            </a:pPr>
            <a:r>
              <a:rPr lang="en-GB" sz="3600" b="1" i="1" dirty="0">
                <a:solidFill>
                  <a:srgbClr val="FF0000"/>
                </a:solidFill>
                <a:effectLst/>
                <a:latin typeface="Times New Roman" panose="02020603050405020304" pitchFamily="18" charset="0"/>
                <a:ea typeface="Times New Roman" panose="02020603050405020304" pitchFamily="18" charset="0"/>
              </a:rPr>
              <a:t>Big Data for banking</a:t>
            </a:r>
            <a:endParaRPr lang="it-IT"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Rettangolo 2"/>
          <p:cNvSpPr/>
          <p:nvPr/>
        </p:nvSpPr>
        <p:spPr>
          <a:xfrm>
            <a:off x="968375" y="1400176"/>
            <a:ext cx="10464800" cy="5262979"/>
          </a:xfrm>
          <a:prstGeom prst="rect">
            <a:avLst/>
          </a:prstGeom>
        </p:spPr>
        <p:txBody>
          <a:bodyPr wrap="square">
            <a:spAutoFit/>
          </a:bodyPr>
          <a:lstStyle/>
          <a:p>
            <a:pPr indent="180340" algn="just">
              <a:spcAft>
                <a:spcPts val="0"/>
              </a:spcAft>
              <a:tabLst>
                <a:tab pos="1873250" algn="l"/>
              </a:tabLst>
            </a:pPr>
            <a:r>
              <a:rPr lang="en-GB" sz="2400" dirty="0">
                <a:effectLst/>
                <a:latin typeface="Times New Roman" panose="02020603050405020304" pitchFamily="18" charset="0"/>
                <a:ea typeface="Times New Roman" panose="02020603050405020304" pitchFamily="18" charset="0"/>
              </a:rPr>
              <a:t>Banks generate a large amount of data: paper documents with signatures, checking accounts, mobile banking, credit and debit cards, loans, etc. Today many data comes from the Bank's contacts with customers in </a:t>
            </a:r>
            <a:r>
              <a:rPr lang="en-GB" sz="2400" i="1" dirty="0">
                <a:effectLst/>
                <a:latin typeface="Times New Roman" panose="02020603050405020304" pitchFamily="18" charset="0"/>
                <a:ea typeface="Times New Roman" panose="02020603050405020304" pitchFamily="18" charset="0"/>
              </a:rPr>
              <a:t>online mode</a:t>
            </a:r>
            <a:r>
              <a:rPr lang="en-GB" sz="2400" dirty="0">
                <a:effectLst/>
                <a:latin typeface="Times New Roman" panose="02020603050405020304" pitchFamily="18" charset="0"/>
                <a:ea typeface="Times New Roman" panose="02020603050405020304" pitchFamily="18" charset="0"/>
              </a:rPr>
              <a:t>. Such data can be classified into structured data like e-mails, chat logs, feeds, posts, web logs and semi-structured data such as customer reviews.</a:t>
            </a:r>
          </a:p>
          <a:p>
            <a:pPr indent="180340" algn="just">
              <a:spcAft>
                <a:spcPts val="0"/>
              </a:spcAft>
              <a:tabLst>
                <a:tab pos="1873250" algn="l"/>
              </a:tabLs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tabLst>
                <a:tab pos="1873250" algn="l"/>
              </a:tabLst>
            </a:pPr>
            <a:r>
              <a:rPr lang="en-GB" sz="2400" dirty="0">
                <a:effectLst/>
                <a:latin typeface="Times New Roman" panose="02020603050405020304" pitchFamily="18" charset="0"/>
                <a:ea typeface="Times New Roman" panose="02020603050405020304" pitchFamily="18" charset="0"/>
              </a:rPr>
              <a:t> Among others the bank's objectives, we present, in particular, the </a:t>
            </a:r>
            <a:r>
              <a:rPr lang="en-GB" sz="2400" b="1" dirty="0">
                <a:effectLst/>
                <a:latin typeface="Times New Roman" panose="02020603050405020304" pitchFamily="18" charset="0"/>
                <a:ea typeface="Times New Roman" panose="02020603050405020304" pitchFamily="18" charset="0"/>
              </a:rPr>
              <a:t>fraud detection </a:t>
            </a:r>
            <a:r>
              <a:rPr lang="en-GB" sz="2400" dirty="0">
                <a:effectLst/>
                <a:latin typeface="Times New Roman" panose="02020603050405020304" pitchFamily="18" charset="0"/>
                <a:ea typeface="Times New Roman" panose="02020603050405020304" pitchFamily="18" charset="0"/>
              </a:rPr>
              <a:t>(</a:t>
            </a:r>
            <a:r>
              <a:rPr lang="en-GB" sz="2400" dirty="0" err="1">
                <a:effectLst/>
                <a:latin typeface="Times New Roman" panose="02020603050405020304" pitchFamily="18" charset="0"/>
                <a:ea typeface="Times New Roman" panose="02020603050405020304" pitchFamily="18" charset="0"/>
              </a:rPr>
              <a:t>Russom</a:t>
            </a:r>
            <a:r>
              <a:rPr lang="en-GB" sz="2400" dirty="0">
                <a:effectLst/>
                <a:latin typeface="Times New Roman" panose="02020603050405020304" pitchFamily="18" charset="0"/>
                <a:ea typeface="Times New Roman" panose="02020603050405020304" pitchFamily="18" charset="0"/>
              </a:rPr>
              <a:t>, 2011; </a:t>
            </a:r>
            <a:r>
              <a:rPr lang="en-GB" sz="2400" dirty="0" err="1">
                <a:effectLst/>
                <a:latin typeface="Times New Roman" panose="02020603050405020304" pitchFamily="18" charset="0"/>
                <a:ea typeface="Times New Roman" panose="02020603050405020304" pitchFamily="18" charset="0"/>
              </a:rPr>
              <a:t>Hipgrave</a:t>
            </a:r>
            <a:r>
              <a:rPr lang="en-GB" sz="2400" dirty="0">
                <a:effectLst/>
                <a:latin typeface="Times New Roman" panose="02020603050405020304" pitchFamily="18" charset="0"/>
                <a:ea typeface="Times New Roman" panose="02020603050405020304" pitchFamily="18" charset="0"/>
              </a:rPr>
              <a:t>, 2013), the</a:t>
            </a:r>
            <a:r>
              <a:rPr lang="en-GB" sz="2400" b="1" dirty="0">
                <a:effectLst/>
                <a:latin typeface="Times New Roman" panose="02020603050405020304" pitchFamily="18" charset="0"/>
                <a:ea typeface="Times New Roman" panose="02020603050405020304" pitchFamily="18" charset="0"/>
              </a:rPr>
              <a:t> money</a:t>
            </a:r>
            <a:r>
              <a:rPr lang="en-GB" sz="2400" dirty="0">
                <a:effectLst/>
                <a:latin typeface="Times New Roman" panose="02020603050405020304" pitchFamily="18" charset="0"/>
                <a:ea typeface="Times New Roman" panose="02020603050405020304" pitchFamily="18" charset="0"/>
              </a:rPr>
              <a:t> </a:t>
            </a:r>
            <a:r>
              <a:rPr lang="en-GB" sz="2400" b="1" dirty="0">
                <a:effectLst/>
                <a:latin typeface="Times New Roman" panose="02020603050405020304" pitchFamily="18" charset="0"/>
                <a:ea typeface="Times New Roman" panose="02020603050405020304" pitchFamily="18" charset="0"/>
              </a:rPr>
              <a:t>laundering</a:t>
            </a:r>
            <a:r>
              <a:rPr lang="en-GB" sz="2400" dirty="0">
                <a:effectLst/>
                <a:latin typeface="Times New Roman" panose="02020603050405020304" pitchFamily="18" charset="0"/>
                <a:ea typeface="Times New Roman" panose="02020603050405020304" pitchFamily="18" charset="0"/>
              </a:rPr>
              <a:t> and the </a:t>
            </a:r>
            <a:r>
              <a:rPr lang="en-GB" sz="2400" b="1" dirty="0">
                <a:effectLst/>
                <a:latin typeface="Times New Roman" panose="02020603050405020304" pitchFamily="18" charset="0"/>
                <a:ea typeface="Times New Roman" panose="02020603050405020304" pitchFamily="18" charset="0"/>
              </a:rPr>
              <a:t>risk analysis </a:t>
            </a:r>
            <a:r>
              <a:rPr lang="en-GB" sz="2400" dirty="0">
                <a:effectLst/>
                <a:latin typeface="Times New Roman" panose="02020603050405020304" pitchFamily="18" charset="0"/>
                <a:ea typeface="Times New Roman" panose="02020603050405020304" pitchFamily="18" charset="0"/>
              </a:rPr>
              <a:t>(</a:t>
            </a:r>
            <a:r>
              <a:rPr lang="en-GB" sz="2400" dirty="0" err="1">
                <a:effectLst/>
                <a:latin typeface="Times New Roman" panose="02020603050405020304" pitchFamily="18" charset="0"/>
                <a:ea typeface="Times New Roman" panose="02020603050405020304" pitchFamily="18" charset="0"/>
              </a:rPr>
              <a:t>Boinepelli</a:t>
            </a:r>
            <a:r>
              <a:rPr lang="en-GB" sz="2400" dirty="0">
                <a:effectLst/>
                <a:latin typeface="Times New Roman" panose="02020603050405020304" pitchFamily="18" charset="0"/>
                <a:ea typeface="Times New Roman" panose="02020603050405020304" pitchFamily="18" charset="0"/>
              </a:rPr>
              <a:t>, 2015).</a:t>
            </a:r>
          </a:p>
          <a:p>
            <a:pPr indent="180340" algn="just">
              <a:spcAft>
                <a:spcPts val="0"/>
              </a:spcAft>
              <a:tabLst>
                <a:tab pos="1873250" algn="l"/>
              </a:tabLst>
            </a:pPr>
            <a:endParaRPr lang="en-GB" sz="2400" dirty="0">
              <a:latin typeface="Times New Roman" panose="02020603050405020304" pitchFamily="18" charset="0"/>
              <a:ea typeface="Times New Roman" panose="02020603050405020304" pitchFamily="18" charset="0"/>
            </a:endParaRPr>
          </a:p>
          <a:p>
            <a:pPr indent="180340" algn="just">
              <a:tabLst>
                <a:tab pos="1873250" algn="l"/>
              </a:tabLst>
            </a:pPr>
            <a:r>
              <a:rPr lang="en-GB" sz="2400" dirty="0">
                <a:latin typeface="Times New Roman" panose="02020603050405020304" pitchFamily="18" charset="0"/>
                <a:ea typeface="Times New Roman" panose="02020603050405020304" pitchFamily="18" charset="0"/>
              </a:rPr>
              <a:t>Some of </a:t>
            </a:r>
            <a:r>
              <a:rPr lang="en-GB" sz="2400" b="1" dirty="0">
                <a:latin typeface="Times New Roman" panose="02020603050405020304" pitchFamily="18" charset="0"/>
                <a:ea typeface="Times New Roman" panose="02020603050405020304" pitchFamily="18" charset="0"/>
              </a:rPr>
              <a:t>frauds in the banking</a:t>
            </a:r>
            <a:r>
              <a:rPr lang="en-GB" sz="2400" dirty="0">
                <a:latin typeface="Times New Roman" panose="02020603050405020304" pitchFamily="18" charset="0"/>
                <a:ea typeface="Times New Roman" panose="02020603050405020304" pitchFamily="18" charset="0"/>
              </a:rPr>
              <a:t> are in the “online banking (credit card, internet or mobile transactions)” where the fraudster performs the transactions with the same code or sign of customer. </a:t>
            </a:r>
          </a:p>
          <a:p>
            <a:pPr indent="180340" algn="just">
              <a:spcAft>
                <a:spcPts val="0"/>
              </a:spcAft>
              <a:tabLst>
                <a:tab pos="1873250" algn="l"/>
              </a:tabLst>
            </a:pPr>
            <a:endParaRPr lang="en-GB"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614362" y="1262480"/>
            <a:ext cx="11172825" cy="5043487"/>
          </a:xfrm>
          <a:prstGeom prst="wedgeRoundRectCallout">
            <a:avLst>
              <a:gd name="adj1" fmla="val -21082"/>
              <a:gd name="adj2" fmla="val 5767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796943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00125" y="487025"/>
            <a:ext cx="10215562" cy="5262979"/>
          </a:xfrm>
          <a:prstGeom prst="rect">
            <a:avLst/>
          </a:prstGeom>
        </p:spPr>
        <p:txBody>
          <a:bodyPr wrap="square">
            <a:spAutoFit/>
          </a:bodyPr>
          <a:lstStyle/>
          <a:p>
            <a:pPr indent="180340" algn="just">
              <a:spcAft>
                <a:spcPts val="0"/>
              </a:spcAft>
              <a:tabLst>
                <a:tab pos="1873250" algn="l"/>
              </a:tabLst>
            </a:pPr>
            <a:endParaRPr lang="it-IT" sz="2400" dirty="0">
              <a:latin typeface="Times New Roman" panose="02020603050405020304" pitchFamily="18" charset="0"/>
              <a:ea typeface="Times New Roman" panose="02020603050405020304" pitchFamily="18" charset="0"/>
            </a:endParaRPr>
          </a:p>
          <a:p>
            <a:pPr indent="180340" algn="just">
              <a:spcAft>
                <a:spcPts val="0"/>
              </a:spcAft>
              <a:tabLst>
                <a:tab pos="1873250" algn="l"/>
              </a:tabLst>
            </a:pPr>
            <a:endParaRPr lang="en-GB" sz="2400" dirty="0">
              <a:latin typeface="Times New Roman" panose="02020603050405020304" pitchFamily="18" charset="0"/>
              <a:ea typeface="Times New Roman" panose="02020603050405020304" pitchFamily="18" charset="0"/>
            </a:endParaRPr>
          </a:p>
          <a:p>
            <a:pPr indent="180340" algn="just">
              <a:spcAft>
                <a:spcPts val="0"/>
              </a:spcAft>
              <a:tabLst>
                <a:tab pos="1873250" algn="l"/>
              </a:tabLst>
            </a:pPr>
            <a:r>
              <a:rPr lang="en-GB" sz="2400" dirty="0">
                <a:latin typeface="Times New Roman" panose="02020603050405020304" pitchFamily="18" charset="0"/>
                <a:ea typeface="Times New Roman" panose="02020603050405020304" pitchFamily="18" charset="0"/>
              </a:rPr>
              <a:t>The bank, in order to prevent the success of such fraudulent transactions while running you must provide a customer profile based on the story of its financial transactions. Through the analysis of all the transactions made by customers you can create a "</a:t>
            </a:r>
            <a:r>
              <a:rPr lang="en-GB" sz="2400" b="1" dirty="0">
                <a:latin typeface="Times New Roman" panose="02020603050405020304" pitchFamily="18" charset="0"/>
                <a:ea typeface="Times New Roman" panose="02020603050405020304" pitchFamily="18" charset="0"/>
              </a:rPr>
              <a:t>customer profile</a:t>
            </a:r>
            <a:r>
              <a:rPr lang="en-GB" sz="2400" dirty="0">
                <a:latin typeface="Times New Roman" panose="02020603050405020304" pitchFamily="18" charset="0"/>
                <a:ea typeface="Times New Roman" panose="02020603050405020304" pitchFamily="18" charset="0"/>
              </a:rPr>
              <a:t>" and its relations with other correspondents and payment methods used. </a:t>
            </a:r>
          </a:p>
          <a:p>
            <a:pPr indent="180340" algn="just">
              <a:spcAft>
                <a:spcPts val="0"/>
              </a:spcAft>
              <a:tabLst>
                <a:tab pos="1873250" algn="l"/>
              </a:tabLst>
            </a:pPr>
            <a:endParaRPr lang="it-IT" sz="2400" dirty="0">
              <a:latin typeface="Times New Roman" panose="02020603050405020304" pitchFamily="18" charset="0"/>
              <a:ea typeface="Times New Roman" panose="02020603050405020304" pitchFamily="18" charset="0"/>
            </a:endParaRPr>
          </a:p>
          <a:p>
            <a:pPr indent="180340" algn="just">
              <a:tabLst>
                <a:tab pos="1873250" algn="l"/>
              </a:tabLst>
            </a:pPr>
            <a:r>
              <a:rPr lang="en-GB" sz="2400" dirty="0">
                <a:latin typeface="Times New Roman" panose="02020603050405020304" pitchFamily="18" charset="0"/>
                <a:ea typeface="Times New Roman" panose="02020603050405020304" pitchFamily="18" charset="0"/>
              </a:rPr>
              <a:t>Each new transaction is compared to the profile and the rules normally used by the customer to identify if an operation does not fit into the usual ones and to report suspicion of running a fraud. To create the profiles are indispensable techniques simple statistics (mean, standard deviation, minimum and maximum values of the transactions, dates, etc.) and advanced (inference).</a:t>
            </a:r>
            <a:endParaRPr lang="it-IT" sz="2400" dirty="0">
              <a:latin typeface="Times New Roman" panose="02020603050405020304" pitchFamily="18" charset="0"/>
              <a:ea typeface="Times New Roman" panose="02020603050405020304" pitchFamily="18" charset="0"/>
            </a:endParaRPr>
          </a:p>
          <a:p>
            <a:pPr indent="180340" algn="just">
              <a:spcAft>
                <a:spcPts val="0"/>
              </a:spcAft>
              <a:tabLst>
                <a:tab pos="1873250" algn="l"/>
              </a:tabLst>
            </a:pP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828675" y="1014413"/>
            <a:ext cx="10658475" cy="4735591"/>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258306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200680" y="1066279"/>
            <a:ext cx="9914996" cy="4524315"/>
          </a:xfrm>
          <a:prstGeom prst="rect">
            <a:avLst/>
          </a:prstGeom>
        </p:spPr>
        <p:txBody>
          <a:bodyPr wrap="square">
            <a:spAutoFit/>
          </a:bodyPr>
          <a:lstStyle/>
          <a:p>
            <a:pPr indent="180340" algn="just">
              <a:spcAft>
                <a:spcPts val="0"/>
              </a:spcAft>
              <a:tabLst>
                <a:tab pos="1873250" algn="l"/>
              </a:tabLst>
            </a:pPr>
            <a:r>
              <a:rPr lang="en-GB" sz="2400" b="1" dirty="0">
                <a:effectLst/>
                <a:latin typeface="Times New Roman" panose="02020603050405020304" pitchFamily="18" charset="0"/>
                <a:ea typeface="Times New Roman" panose="02020603050405020304" pitchFamily="18" charset="0"/>
              </a:rPr>
              <a:t>Money laundering</a:t>
            </a:r>
            <a:r>
              <a:rPr lang="en-GB" sz="2400" dirty="0">
                <a:effectLst/>
                <a:latin typeface="Times New Roman" panose="02020603050405020304" pitchFamily="18" charset="0"/>
                <a:ea typeface="Times New Roman" panose="02020603050405020304" pitchFamily="18" charset="0"/>
              </a:rPr>
              <a:t> continues to be a local, regional and global concern. To combat money laundering is essential to have databases containing multidimensional data on financial transactions and the database of the police. </a:t>
            </a:r>
          </a:p>
          <a:p>
            <a:pPr indent="180340" algn="just">
              <a:spcAft>
                <a:spcPts val="0"/>
              </a:spcAft>
              <a:tabLst>
                <a:tab pos="1873250" algn="l"/>
              </a:tabLst>
            </a:pPr>
            <a:endParaRPr lang="en-GB" sz="2400" dirty="0">
              <a:latin typeface="Times New Roman" panose="02020603050405020304" pitchFamily="18" charset="0"/>
              <a:ea typeface="Times New Roman" panose="02020603050405020304" pitchFamily="18" charset="0"/>
            </a:endParaRPr>
          </a:p>
          <a:p>
            <a:pPr indent="180340" algn="just">
              <a:spcAft>
                <a:spcPts val="0"/>
              </a:spcAft>
              <a:tabLst>
                <a:tab pos="1873250" algn="l"/>
              </a:tabLst>
            </a:pPr>
            <a:r>
              <a:rPr lang="en-GB" sz="2400" dirty="0">
                <a:effectLst/>
                <a:latin typeface="Times New Roman" panose="02020603050405020304" pitchFamily="18" charset="0"/>
                <a:ea typeface="Times New Roman" panose="02020603050405020304" pitchFamily="18" charset="0"/>
              </a:rPr>
              <a:t>Clustering, classification, outlier identification, data visualisation tools are used to detect </a:t>
            </a:r>
            <a:r>
              <a:rPr lang="en-GB" sz="2400" dirty="0" err="1">
                <a:effectLst/>
                <a:latin typeface="Times New Roman" panose="02020603050405020304" pitchFamily="18" charset="0"/>
                <a:ea typeface="Times New Roman" panose="02020603050405020304" pitchFamily="18" charset="0"/>
              </a:rPr>
              <a:t>behavior</a:t>
            </a:r>
            <a:r>
              <a:rPr lang="en-GB" sz="2400" dirty="0">
                <a:effectLst/>
                <a:latin typeface="Times New Roman" panose="02020603050405020304" pitchFamily="18" charset="0"/>
                <a:ea typeface="Times New Roman" panose="02020603050405020304" pitchFamily="18" charset="0"/>
              </a:rPr>
              <a:t> fraudster in transactions with large amounts of money between accounts. Both of this databases are the </a:t>
            </a:r>
            <a:r>
              <a:rPr lang="en-GB" sz="2400" dirty="0" err="1">
                <a:effectLst/>
                <a:latin typeface="Times New Roman" panose="02020603050405020304" pitchFamily="18" charset="0"/>
                <a:ea typeface="Times New Roman" panose="02020603050405020304" pitchFamily="18" charset="0"/>
              </a:rPr>
              <a:t>plataform</a:t>
            </a:r>
            <a:r>
              <a:rPr lang="en-GB" sz="2400" dirty="0">
                <a:effectLst/>
                <a:latin typeface="Times New Roman" panose="02020603050405020304" pitchFamily="18" charset="0"/>
                <a:ea typeface="Times New Roman" panose="02020603050405020304" pitchFamily="18" charset="0"/>
              </a:rPr>
              <a:t> to reveal associations and patterns of activities that help identify the fraudster suspicious.</a:t>
            </a:r>
          </a:p>
          <a:p>
            <a:pPr indent="180340" algn="just">
              <a:spcAft>
                <a:spcPts val="0"/>
              </a:spcAft>
              <a:tabLst>
                <a:tab pos="1873250" algn="l"/>
              </a:tabLs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tabLst>
                <a:tab pos="1873250" algn="l"/>
              </a:tabLst>
            </a:pPr>
            <a:r>
              <a:rPr lang="en-GB" sz="2400" dirty="0">
                <a:effectLst/>
                <a:latin typeface="Times New Roman" panose="02020603050405020304" pitchFamily="18" charset="0"/>
                <a:ea typeface="Times New Roman" panose="02020603050405020304" pitchFamily="18" charset="0"/>
              </a:rPr>
              <a:t>The fraud detection is in real time by means of a suitable software that should be used for example to prevent unlawful claims before they are completed, and </a:t>
            </a:r>
            <a:r>
              <a:rPr lang="en-GB" sz="2400" dirty="0" err="1">
                <a:effectLst/>
                <a:latin typeface="Times New Roman" panose="02020603050405020304" pitchFamily="18" charset="0"/>
                <a:ea typeface="Times New Roman" panose="02020603050405020304" pitchFamily="18" charset="0"/>
              </a:rPr>
              <a:t>analyze</a:t>
            </a:r>
            <a:r>
              <a:rPr lang="en-GB" sz="2400" dirty="0">
                <a:effectLst/>
                <a:latin typeface="Times New Roman" panose="02020603050405020304" pitchFamily="18" charset="0"/>
                <a:ea typeface="Times New Roman" panose="02020603050405020304" pitchFamily="18" charset="0"/>
              </a:rPr>
              <a:t> business data where fraud has been committed in the past. </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900114" y="806692"/>
            <a:ext cx="10501312" cy="5043487"/>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052021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14399" y="1100137"/>
            <a:ext cx="10315575" cy="4524315"/>
          </a:xfrm>
          <a:prstGeom prst="rect">
            <a:avLst/>
          </a:prstGeom>
        </p:spPr>
        <p:txBody>
          <a:bodyPr wrap="square">
            <a:spAutoFit/>
          </a:bodyPr>
          <a:lstStyle/>
          <a:p>
            <a:pPr indent="180340" algn="just">
              <a:spcAft>
                <a:spcPts val="0"/>
              </a:spcAft>
              <a:tabLst>
                <a:tab pos="1873250" algn="l"/>
              </a:tabLst>
            </a:pPr>
            <a:r>
              <a:rPr lang="en-GB" sz="2400" dirty="0">
                <a:latin typeface="Times New Roman" panose="02020603050405020304" pitchFamily="18" charset="0"/>
                <a:ea typeface="Times New Roman" panose="02020603050405020304" pitchFamily="18" charset="0"/>
              </a:rPr>
              <a:t>The third application of Big Data in the banking is the </a:t>
            </a:r>
            <a:r>
              <a:rPr lang="en-GB" sz="2400" b="1" dirty="0">
                <a:latin typeface="Times New Roman" panose="02020603050405020304" pitchFamily="18" charset="0"/>
                <a:ea typeface="Times New Roman" panose="02020603050405020304" pitchFamily="18" charset="0"/>
              </a:rPr>
              <a:t>risk analysis</a:t>
            </a:r>
            <a:r>
              <a:rPr lang="en-GB" sz="2400" dirty="0">
                <a:latin typeface="Times New Roman" panose="02020603050405020304" pitchFamily="18" charset="0"/>
                <a:ea typeface="Times New Roman" panose="02020603050405020304" pitchFamily="18" charset="0"/>
              </a:rPr>
              <a:t>. The </a:t>
            </a:r>
            <a:r>
              <a:rPr lang="en-GB" sz="2400" dirty="0" err="1">
                <a:latin typeface="Times New Roman" panose="02020603050405020304" pitchFamily="18" charset="0"/>
                <a:ea typeface="Times New Roman" panose="02020603050405020304" pitchFamily="18" charset="0"/>
              </a:rPr>
              <a:t>predicton</a:t>
            </a:r>
            <a:r>
              <a:rPr lang="en-GB" sz="2400" dirty="0">
                <a:latin typeface="Times New Roman" panose="02020603050405020304" pitchFamily="18" charset="0"/>
                <a:ea typeface="Times New Roman" panose="02020603050405020304" pitchFamily="18" charset="0"/>
              </a:rPr>
              <a:t> of default on loan and credit card accounts is important for banking. </a:t>
            </a:r>
          </a:p>
          <a:p>
            <a:pPr indent="180340" algn="just">
              <a:spcAft>
                <a:spcPts val="0"/>
              </a:spcAft>
              <a:tabLst>
                <a:tab pos="1873250" algn="l"/>
              </a:tabLst>
            </a:pPr>
            <a:endParaRPr lang="en-GB" sz="2400" dirty="0">
              <a:latin typeface="Times New Roman" panose="02020603050405020304" pitchFamily="18" charset="0"/>
              <a:ea typeface="Times New Roman" panose="02020603050405020304" pitchFamily="18" charset="0"/>
            </a:endParaRPr>
          </a:p>
          <a:p>
            <a:pPr indent="180340" algn="just">
              <a:spcAft>
                <a:spcPts val="0"/>
              </a:spcAft>
              <a:tabLst>
                <a:tab pos="1873250" algn="l"/>
              </a:tabLst>
            </a:pPr>
            <a:r>
              <a:rPr lang="en-GB" sz="2400" dirty="0">
                <a:latin typeface="Times New Roman" panose="02020603050405020304" pitchFamily="18" charset="0"/>
                <a:ea typeface="Times New Roman" panose="02020603050405020304" pitchFamily="18" charset="0"/>
              </a:rPr>
              <a:t>The model that allows you to make predictions includes a data warehouse that contains historical data of customers, the realized contracts and the observed </a:t>
            </a:r>
            <a:r>
              <a:rPr lang="en-GB" sz="2400" dirty="0" err="1">
                <a:latin typeface="Times New Roman" panose="02020603050405020304" pitchFamily="18" charset="0"/>
                <a:ea typeface="Times New Roman" panose="02020603050405020304" pitchFamily="18" charset="0"/>
              </a:rPr>
              <a:t>results.The</a:t>
            </a:r>
            <a:r>
              <a:rPr lang="en-GB" sz="2400" dirty="0">
                <a:latin typeface="Times New Roman" panose="02020603050405020304" pitchFamily="18" charset="0"/>
                <a:ea typeface="Times New Roman" panose="02020603050405020304" pitchFamily="18" charset="0"/>
              </a:rPr>
              <a:t> model provides for the application of traditional Data Mining techniques so as to achieve a financial risk analytics framework. </a:t>
            </a:r>
          </a:p>
          <a:p>
            <a:pPr indent="180340" algn="just">
              <a:spcAft>
                <a:spcPts val="0"/>
              </a:spcAft>
              <a:tabLst>
                <a:tab pos="1873250" algn="l"/>
              </a:tabLst>
            </a:pPr>
            <a:endParaRPr lang="en-GB" sz="2400" dirty="0">
              <a:latin typeface="Times New Roman" panose="02020603050405020304" pitchFamily="18" charset="0"/>
              <a:ea typeface="Times New Roman" panose="02020603050405020304" pitchFamily="18" charset="0"/>
            </a:endParaRPr>
          </a:p>
          <a:p>
            <a:pPr indent="180340" algn="just">
              <a:spcAft>
                <a:spcPts val="0"/>
              </a:spcAft>
              <a:tabLst>
                <a:tab pos="1873250" algn="l"/>
              </a:tabLst>
            </a:pPr>
            <a:r>
              <a:rPr lang="en-GB" sz="2400" dirty="0">
                <a:latin typeface="Times New Roman" panose="02020603050405020304" pitchFamily="18" charset="0"/>
                <a:ea typeface="Times New Roman" panose="02020603050405020304" pitchFamily="18" charset="0"/>
              </a:rPr>
              <a:t>In addition to the Data Warehouse in the model are considered all contacts between the customer and the bank in the period between the loans granted and the end result. Using the results obtained from the aforementioned model, the bank can identify and classify more safely customers with a risk of insolvency.</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614363" y="840550"/>
            <a:ext cx="10872787" cy="5043487"/>
          </a:xfrm>
          <a:prstGeom prst="wedgeRoundRectCallout">
            <a:avLst>
              <a:gd name="adj1" fmla="val -21082"/>
              <a:gd name="adj2" fmla="val 610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561191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102424" y="526941"/>
            <a:ext cx="3839513" cy="646331"/>
          </a:xfrm>
          <a:prstGeom prst="rect">
            <a:avLst/>
          </a:prstGeom>
        </p:spPr>
        <p:txBody>
          <a:bodyPr wrap="none">
            <a:spAutoFit/>
          </a:bodyPr>
          <a:lstStyle/>
          <a:p>
            <a:r>
              <a:rPr lang="it-IT" sz="3600" b="1" i="1" dirty="0" err="1">
                <a:solidFill>
                  <a:srgbClr val="FF0000"/>
                </a:solidFill>
                <a:effectLst/>
                <a:latin typeface="Times New Roman" panose="02020603050405020304" pitchFamily="18" charset="0"/>
                <a:ea typeface="Times New Roman" panose="02020603050405020304" pitchFamily="18" charset="0"/>
              </a:rPr>
              <a:t>Ethics</a:t>
            </a:r>
            <a:r>
              <a:rPr lang="it-IT" sz="3600" b="1" i="1" dirty="0">
                <a:solidFill>
                  <a:srgbClr val="FF0000"/>
                </a:solidFill>
                <a:effectLst/>
                <a:latin typeface="Times New Roman" panose="02020603050405020304" pitchFamily="18" charset="0"/>
                <a:ea typeface="Times New Roman" panose="02020603050405020304" pitchFamily="18" charset="0"/>
              </a:rPr>
              <a:t> and privacy</a:t>
            </a:r>
            <a:r>
              <a:rPr lang="it-IT" sz="3600" b="1" dirty="0">
                <a:solidFill>
                  <a:srgbClr val="FF0000"/>
                </a:solidFill>
                <a:effectLst/>
                <a:latin typeface="Times New Roman" panose="02020603050405020304" pitchFamily="18" charset="0"/>
                <a:ea typeface="Times New Roman" panose="02020603050405020304" pitchFamily="18" charset="0"/>
              </a:rPr>
              <a:t> </a:t>
            </a:r>
            <a:endParaRPr lang="it-IT" sz="3600" dirty="0">
              <a:solidFill>
                <a:srgbClr val="FF0000"/>
              </a:solidFill>
            </a:endParaRPr>
          </a:p>
        </p:txBody>
      </p:sp>
      <p:sp>
        <p:nvSpPr>
          <p:cNvPr id="3" name="Rettangolo 2"/>
          <p:cNvSpPr/>
          <p:nvPr/>
        </p:nvSpPr>
        <p:spPr>
          <a:xfrm>
            <a:off x="385761" y="1173272"/>
            <a:ext cx="11272837" cy="5262979"/>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The Big Data collection activities have different effects in the sensitive area of the issues pertaining to the processing of personal data, called 'sensitive' under the legislation and the overall system of constraints and responsibilities, governed by privacy laws. </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Relevant are the ethical issues arising from the management of personal data of users, with reference also to the possibilities of diffusion, sharing and use of information 'sensitive' about learners themselves. </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There are critical issues that have already led professional organizations to a serious reflection on the contents and on the delimitation of the operational boundaries of e-learning activities in order to reach the </a:t>
            </a:r>
            <a:r>
              <a:rPr lang="en-GB" sz="2400" dirty="0" err="1">
                <a:effectLst/>
                <a:latin typeface="Times New Roman" panose="02020603050405020304" pitchFamily="18" charset="0"/>
                <a:ea typeface="Times New Roman" panose="02020603050405020304" pitchFamily="18" charset="0"/>
              </a:rPr>
              <a:t>fulfillment</a:t>
            </a:r>
            <a:r>
              <a:rPr lang="en-GB" sz="2400" dirty="0">
                <a:effectLst/>
                <a:latin typeface="Times New Roman" panose="02020603050405020304" pitchFamily="18" charset="0"/>
                <a:ea typeface="Times New Roman" panose="02020603050405020304" pitchFamily="18" charset="0"/>
              </a:rPr>
              <a:t> of plans the collection and interventions 'legal' </a:t>
            </a:r>
            <a:r>
              <a:rPr lang="en-GB" sz="2400" dirty="0" err="1">
                <a:effectLst/>
                <a:latin typeface="Times New Roman" panose="02020603050405020304" pitchFamily="18" charset="0"/>
                <a:ea typeface="Times New Roman" panose="02020603050405020304" pitchFamily="18" charset="0"/>
              </a:rPr>
              <a:t>ie</a:t>
            </a:r>
            <a:r>
              <a:rPr lang="en-GB" sz="2400" dirty="0">
                <a:effectLst/>
                <a:latin typeface="Times New Roman" panose="02020603050405020304" pitchFamily="18" charset="0"/>
                <a:ea typeface="Times New Roman" panose="02020603050405020304" pitchFamily="18" charset="0"/>
              </a:rPr>
              <a:t> capable of qualifying the various aspects of the activities in place (the collection, conservation, management, use and publication of personal data) in observance of 'best practices' default (Slade et al., 2013).</a:t>
            </a: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107155" y="1144696"/>
            <a:ext cx="11830050" cy="5414963"/>
          </a:xfrm>
          <a:prstGeom prst="wedgeRoundRectCallout">
            <a:avLst>
              <a:gd name="adj1" fmla="val -21324"/>
              <a:gd name="adj2" fmla="val 543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207913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28649" y="1198632"/>
            <a:ext cx="10972799" cy="4893647"/>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One of the most important issues is the communication of the intent and purpose of the collection of data for the sectors analysed, in order to achieve preliminary authorization and legitimacy in accordance with local legislation, making clear communication to users interested in each of the which require explicit consent to the processing of their personal data.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If there are 'stakeholder' or external customers of data collection, in the same way the organizations and professionals that carry out studies or data </a:t>
            </a:r>
            <a:r>
              <a:rPr lang="en-GB" sz="2400" dirty="0" err="1">
                <a:latin typeface="Times New Roman" panose="02020603050405020304" pitchFamily="18" charset="0"/>
                <a:ea typeface="Times New Roman" panose="02020603050405020304" pitchFamily="18" charset="0"/>
              </a:rPr>
              <a:t>analyzes</a:t>
            </a:r>
            <a:r>
              <a:rPr lang="en-GB" sz="2400" dirty="0">
                <a:latin typeface="Times New Roman" panose="02020603050405020304" pitchFamily="18" charset="0"/>
                <a:ea typeface="Times New Roman" panose="02020603050405020304" pitchFamily="18" charset="0"/>
              </a:rPr>
              <a:t> in the specific sector should carry out all acts of communication and producing relative contracts in accordance with applicable regulations in order the processing of personal data, both with regard to any estate regarding the dissemination of personal data obtained or evicted from the activities in question.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357185" y="971550"/>
            <a:ext cx="11515726" cy="4957763"/>
          </a:xfrm>
          <a:prstGeom prst="wedgeRoundRectCallout">
            <a:avLst>
              <a:gd name="adj1" fmla="val -21324"/>
              <a:gd name="adj2" fmla="val 543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010478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371725" y="1023075"/>
            <a:ext cx="8072438" cy="4832092"/>
          </a:xfrm>
          <a:prstGeom prst="rect">
            <a:avLst/>
          </a:prstGeom>
        </p:spPr>
        <p:txBody>
          <a:bodyPr wrap="square">
            <a:spAutoFit/>
          </a:bodyPr>
          <a:lstStyle/>
          <a:p>
            <a:pPr indent="180340" algn="just">
              <a:spcAft>
                <a:spcPts val="0"/>
              </a:spcAft>
            </a:pPr>
            <a:r>
              <a:rPr lang="en-GB" sz="2800" dirty="0">
                <a:latin typeface="Times New Roman" panose="02020603050405020304" pitchFamily="18" charset="0"/>
                <a:ea typeface="Times New Roman" panose="02020603050405020304" pitchFamily="18" charset="0"/>
              </a:rPr>
              <a:t>Another aspect is not secondary to the safe preservation and accessibility of personal data in a server equipped with procedures, protocols, and active and passive safety standards, as required by the regulations in force for years, and international safety standards ( ISO, EN) (</a:t>
            </a:r>
            <a:r>
              <a:rPr lang="en-GB" sz="2800" dirty="0" err="1">
                <a:latin typeface="Times New Roman" panose="02020603050405020304" pitchFamily="18" charset="0"/>
                <a:ea typeface="Times New Roman" panose="02020603050405020304" pitchFamily="18" charset="0"/>
              </a:rPr>
              <a:t>Corposanto</a:t>
            </a:r>
            <a:r>
              <a:rPr lang="en-GB" sz="2800" dirty="0">
                <a:latin typeface="Times New Roman" panose="02020603050405020304" pitchFamily="18" charset="0"/>
                <a:ea typeface="Times New Roman" panose="02020603050405020304" pitchFamily="18" charset="0"/>
              </a:rPr>
              <a:t> et al., 2014).</a:t>
            </a:r>
          </a:p>
          <a:p>
            <a:pPr indent="180340" algn="just">
              <a:spcAft>
                <a:spcPts val="0"/>
              </a:spcAft>
            </a:pPr>
            <a:endParaRPr lang="en-GB" sz="2800" dirty="0">
              <a:latin typeface="Times New Roman" panose="02020603050405020304" pitchFamily="18" charset="0"/>
              <a:ea typeface="Times New Roman" panose="02020603050405020304" pitchFamily="18" charset="0"/>
            </a:endParaRPr>
          </a:p>
          <a:p>
            <a:pPr indent="180340" algn="just"/>
            <a:r>
              <a:rPr lang="en-GB" sz="2800" dirty="0">
                <a:latin typeface="Times New Roman" panose="02020603050405020304" pitchFamily="18" charset="0"/>
                <a:ea typeface="Times New Roman" panose="02020603050405020304" pitchFamily="18" charset="0"/>
              </a:rPr>
              <a:t>With regard to the preservation and accessibility of data, technologies in support of Big Data are highly reliable, low-cost and scalable. </a:t>
            </a:r>
          </a:p>
          <a:p>
            <a:pPr indent="180340" algn="just">
              <a:spcAft>
                <a:spcPts val="0"/>
              </a:spcAft>
            </a:pPr>
            <a:endParaRPr lang="it-IT" sz="2800" dirty="0">
              <a:latin typeface="Times New Roman" panose="02020603050405020304" pitchFamily="18" charset="0"/>
              <a:ea typeface="Times New Roman" panose="02020603050405020304" pitchFamily="18" charset="0"/>
            </a:endParaRPr>
          </a:p>
        </p:txBody>
      </p:sp>
      <p:sp>
        <p:nvSpPr>
          <p:cNvPr id="3" name="Fumetto 2 2"/>
          <p:cNvSpPr/>
          <p:nvPr/>
        </p:nvSpPr>
        <p:spPr>
          <a:xfrm>
            <a:off x="1585913" y="883117"/>
            <a:ext cx="9558338" cy="4972050"/>
          </a:xfrm>
          <a:prstGeom prst="wedgeRoundRectCallout">
            <a:avLst>
              <a:gd name="adj1" fmla="val -21324"/>
              <a:gd name="adj2" fmla="val 543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009634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57226" y="1015216"/>
            <a:ext cx="11029950" cy="4154984"/>
          </a:xfrm>
          <a:prstGeom prst="rect">
            <a:avLst/>
          </a:prstGeom>
        </p:spPr>
        <p:txBody>
          <a:bodyPr wrap="square">
            <a:spAutoFit/>
          </a:bodyPr>
          <a:lstStyle/>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For example, Hadoop (Hadoop, 2014) is an adequate system to Big Data, because it allows you to store huge volumes of data and then process them when more is appropriate. Hadoop also allows the distribution of data on multiple nodes, reducing the computational and storage costs for storage and analysis of Big Data, and masking hardware failures.</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 It has been estimated by </a:t>
            </a:r>
            <a:r>
              <a:rPr lang="en-GB" sz="2400" dirty="0" err="1">
                <a:effectLst/>
                <a:latin typeface="Times New Roman" panose="02020603050405020304" pitchFamily="18" charset="0"/>
                <a:ea typeface="Times New Roman" panose="02020603050405020304" pitchFamily="18" charset="0"/>
              </a:rPr>
              <a:t>Zedlewski</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Zedlewski</a:t>
            </a:r>
            <a:r>
              <a:rPr lang="en-GB" sz="2400" dirty="0">
                <a:effectLst/>
                <a:latin typeface="Times New Roman" panose="02020603050405020304" pitchFamily="18" charset="0"/>
                <a:ea typeface="Times New Roman" panose="02020603050405020304" pitchFamily="18" charset="0"/>
              </a:rPr>
              <a:t> et al., 2003) that the cost of a data management system based on Hadoop, considering the cost of hardware, software, and other expenses, amounts to about $ 1,000 per terabyte, or by one-fifth to a twentieth of the cost of other data management technologies (</a:t>
            </a:r>
            <a:r>
              <a:rPr lang="en-GB" sz="2400" dirty="0" err="1">
                <a:effectLst/>
                <a:latin typeface="Times New Roman" panose="02020603050405020304" pitchFamily="18" charset="0"/>
                <a:ea typeface="Times New Roman" panose="02020603050405020304" pitchFamily="18" charset="0"/>
              </a:rPr>
              <a:t>Giacalone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Scippacercola</a:t>
            </a:r>
            <a:r>
              <a:rPr lang="en-GB" sz="2400" dirty="0">
                <a:effectLst/>
                <a:latin typeface="Times New Roman" panose="02020603050405020304" pitchFamily="18" charset="0"/>
                <a:ea typeface="Times New Roman" panose="02020603050405020304" pitchFamily="18" charset="0"/>
              </a:rPr>
              <a:t>, 2016).</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485775" y="1157288"/>
            <a:ext cx="11515726" cy="4486275"/>
          </a:xfrm>
          <a:prstGeom prst="wedgeRoundRectCallout">
            <a:avLst>
              <a:gd name="adj1" fmla="val -21324"/>
              <a:gd name="adj2" fmla="val 543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23535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387880" y="1398163"/>
            <a:ext cx="11142134" cy="2677656"/>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A common definition of Big Data is that offered by Doug Laney (Laney, 2001), which is based on the paradigm of the three V (Volume, Velocity, Variety) (Table 2):</a:t>
            </a: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 </a:t>
            </a:r>
            <a:r>
              <a:rPr lang="en-GB" sz="2400" b="1" dirty="0">
                <a:effectLst/>
                <a:latin typeface="Times New Roman" panose="02020603050405020304" pitchFamily="18" charset="0"/>
                <a:ea typeface="Times New Roman" panose="02020603050405020304" pitchFamily="18" charset="0"/>
              </a:rPr>
              <a:t>Volume</a:t>
            </a:r>
            <a:r>
              <a:rPr lang="en-GB" sz="2400" dirty="0">
                <a:effectLst/>
                <a:latin typeface="Times New Roman" panose="02020603050405020304" pitchFamily="18" charset="0"/>
                <a:ea typeface="Times New Roman" panose="02020603050405020304" pitchFamily="18" charset="0"/>
              </a:rPr>
              <a:t>: it is estimated that by 2020 will generate 35 thousand billion gigabytes of data; as regards the enumerations of the bases of Big Data, it has gradually proceeded to extend the measuring units that gradually proceeded in extension of the average-sized volumes in place, arriving today with volume orders of magnitude expressed in 'Zettabyte', equal to one billion terabytes and Yottabyte equal to one trillion of bytes. </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321733" y="1033740"/>
            <a:ext cx="11374784" cy="3406503"/>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0827267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879707" y="753318"/>
            <a:ext cx="8381782" cy="646331"/>
          </a:xfrm>
          <a:prstGeom prst="rect">
            <a:avLst/>
          </a:prstGeom>
        </p:spPr>
        <p:txBody>
          <a:bodyPr wrap="none">
            <a:spAutoFit/>
          </a:bodyPr>
          <a:lstStyle/>
          <a:p>
            <a:pPr indent="180340" algn="just">
              <a:spcAft>
                <a:spcPts val="0"/>
              </a:spcAft>
            </a:pPr>
            <a:r>
              <a:rPr lang="en-GB" sz="3600" b="1" i="1" dirty="0">
                <a:solidFill>
                  <a:srgbClr val="FF0000"/>
                </a:solidFill>
                <a:effectLst/>
                <a:latin typeface="Times New Roman" panose="02020603050405020304" pitchFamily="18" charset="0"/>
                <a:ea typeface="Times New Roman" panose="02020603050405020304" pitchFamily="18" charset="0"/>
              </a:rPr>
              <a:t>Benefits of Big Data in the </a:t>
            </a:r>
            <a:r>
              <a:rPr lang="en-GB" sz="3600" b="1" i="1" dirty="0" err="1">
                <a:solidFill>
                  <a:srgbClr val="FF0000"/>
                </a:solidFill>
                <a:effectLst/>
                <a:latin typeface="Times New Roman" panose="02020603050405020304" pitchFamily="18" charset="0"/>
                <a:ea typeface="Times New Roman" panose="02020603050405020304" pitchFamily="18" charset="0"/>
              </a:rPr>
              <a:t>analyzed</a:t>
            </a:r>
            <a:r>
              <a:rPr lang="en-GB" sz="3600" b="1" i="1" dirty="0">
                <a:solidFill>
                  <a:srgbClr val="FF0000"/>
                </a:solidFill>
                <a:effectLst/>
                <a:latin typeface="Times New Roman" panose="02020603050405020304" pitchFamily="18" charset="0"/>
                <a:ea typeface="Times New Roman" panose="02020603050405020304" pitchFamily="18" charset="0"/>
              </a:rPr>
              <a:t> fields</a:t>
            </a:r>
            <a:endParaRPr lang="it-IT"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Rettangolo 2"/>
          <p:cNvSpPr/>
          <p:nvPr/>
        </p:nvSpPr>
        <p:spPr>
          <a:xfrm>
            <a:off x="1583266" y="1777249"/>
            <a:ext cx="8974666" cy="4493538"/>
          </a:xfrm>
          <a:prstGeom prst="rect">
            <a:avLst/>
          </a:prstGeom>
        </p:spPr>
        <p:txBody>
          <a:bodyPr wrap="square">
            <a:spAutoFit/>
          </a:bodyPr>
          <a:lstStyle/>
          <a:p>
            <a:pPr indent="180340" algn="just">
              <a:spcAft>
                <a:spcPts val="0"/>
              </a:spcAft>
            </a:pPr>
            <a:r>
              <a:rPr lang="en-GB" sz="2600" b="1" dirty="0">
                <a:solidFill>
                  <a:srgbClr val="252525"/>
                </a:solidFill>
                <a:effectLst/>
                <a:latin typeface="Times New Roman" panose="02020603050405020304" pitchFamily="18" charset="0"/>
                <a:ea typeface="Times New Roman" panose="02020603050405020304" pitchFamily="18" charset="0"/>
              </a:rPr>
              <a:t>Benefits for e-learning and learning analytics. </a:t>
            </a:r>
            <a:r>
              <a:rPr lang="en-GB" sz="2600" dirty="0">
                <a:solidFill>
                  <a:srgbClr val="252525"/>
                </a:solidFill>
                <a:effectLst/>
                <a:latin typeface="Times New Roman" panose="02020603050405020304" pitchFamily="18" charset="0"/>
                <a:ea typeface="Times New Roman" panose="02020603050405020304" pitchFamily="18" charset="0"/>
              </a:rPr>
              <a:t>The Big Data are currently used by various companies for training and also in the university: with the help of Big Data, we can watch the learners and examine the traces of their individual paths. </a:t>
            </a:r>
          </a:p>
          <a:p>
            <a:pPr indent="180340" algn="just">
              <a:spcAft>
                <a:spcPts val="0"/>
              </a:spcAft>
            </a:pPr>
            <a:endParaRPr lang="en-GB" sz="2600" dirty="0">
              <a:solidFill>
                <a:srgbClr val="252525"/>
              </a:solidFill>
              <a:latin typeface="Times New Roman" panose="02020603050405020304" pitchFamily="18" charset="0"/>
              <a:ea typeface="Times New Roman" panose="02020603050405020304" pitchFamily="18" charset="0"/>
            </a:endParaRPr>
          </a:p>
          <a:p>
            <a:pPr indent="180340" algn="just">
              <a:spcAft>
                <a:spcPts val="0"/>
              </a:spcAft>
            </a:pPr>
            <a:r>
              <a:rPr lang="en-GB" sz="2600" dirty="0">
                <a:solidFill>
                  <a:srgbClr val="252525"/>
                </a:solidFill>
                <a:effectLst/>
                <a:latin typeface="Times New Roman" panose="02020603050405020304" pitchFamily="18" charset="0"/>
                <a:ea typeface="Times New Roman" panose="02020603050405020304" pitchFamily="18" charset="0"/>
              </a:rPr>
              <a:t>For example, we can identify the web pages on which learners will entertain more or which are more learning difficulties, those that often revisit, and determine the days and times they work out more, etc. Therefore, Big Data help us to understand the true role models for learners, much more than now occurs through the traditional education. </a:t>
            </a:r>
            <a:endParaRPr lang="it-IT" sz="26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1069973" y="1668380"/>
            <a:ext cx="10001251" cy="4711276"/>
          </a:xfrm>
          <a:prstGeom prst="wedgeRoundRectCallout">
            <a:avLst>
              <a:gd name="adj1" fmla="val -21324"/>
              <a:gd name="adj2" fmla="val 598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173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00100" y="819567"/>
            <a:ext cx="10529888" cy="5262979"/>
          </a:xfrm>
          <a:prstGeom prst="rect">
            <a:avLst/>
          </a:prstGeom>
        </p:spPr>
        <p:txBody>
          <a:bodyPr wrap="square">
            <a:spAutoFit/>
          </a:bodyPr>
          <a:lstStyle/>
          <a:p>
            <a:pPr indent="180340" algn="just">
              <a:spcAft>
                <a:spcPts val="0"/>
              </a:spcAft>
            </a:pPr>
            <a:r>
              <a:rPr lang="en-GB" sz="2400" dirty="0">
                <a:solidFill>
                  <a:srgbClr val="252525"/>
                </a:solidFill>
                <a:latin typeface="Times New Roman" panose="02020603050405020304" pitchFamily="18" charset="0"/>
                <a:ea typeface="Times New Roman" panose="02020603050405020304" pitchFamily="18" charset="0"/>
              </a:rPr>
              <a:t>These models lead to interesting information about what and how they learn, thus helping to make more informed decisions about the learning programs and to identify courses of design flaws. </a:t>
            </a:r>
          </a:p>
          <a:p>
            <a:pPr indent="180340" algn="just">
              <a:spcAft>
                <a:spcPts val="0"/>
              </a:spcAft>
            </a:pPr>
            <a:endParaRPr lang="en-GB" sz="2400" dirty="0">
              <a:solidFill>
                <a:srgbClr val="252525"/>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252525"/>
                </a:solidFill>
                <a:latin typeface="Times New Roman" panose="02020603050405020304" pitchFamily="18" charset="0"/>
                <a:ea typeface="Times New Roman" panose="02020603050405020304" pitchFamily="18" charset="0"/>
              </a:rPr>
              <a:t>However, the real power of Big Data lies in their power to help predict or forecast scenarios to take preventive measures. For example, with the help of Big Data, it is also possible to make predictions as to what are the concepts that are difficult parts to students, the topics that generate confusion and difficulty in learning.</a:t>
            </a:r>
          </a:p>
          <a:p>
            <a:pPr indent="180340" algn="just">
              <a:spcAft>
                <a:spcPts val="0"/>
              </a:spcAft>
            </a:pPr>
            <a:endParaRPr lang="en-GB" sz="2400" dirty="0">
              <a:solidFill>
                <a:srgbClr val="252525"/>
              </a:solidFill>
              <a:latin typeface="Times New Roman" panose="02020603050405020304" pitchFamily="18" charset="0"/>
              <a:ea typeface="Times New Roman" panose="02020603050405020304" pitchFamily="18" charset="0"/>
            </a:endParaRPr>
          </a:p>
          <a:p>
            <a:pPr indent="180340" algn="just">
              <a:spcAft>
                <a:spcPts val="0"/>
              </a:spcAft>
            </a:pPr>
            <a:r>
              <a:rPr lang="en-GB" sz="2400" dirty="0">
                <a:solidFill>
                  <a:srgbClr val="252525"/>
                </a:solidFill>
                <a:latin typeface="Times New Roman" panose="02020603050405020304" pitchFamily="18" charset="0"/>
                <a:ea typeface="Times New Roman" panose="02020603050405020304" pitchFamily="18" charset="0"/>
              </a:rPr>
              <a:t> Big Data today is presented as an effective platform that revolutionizes the traditional way in which e-learning was born. Using Big Data it is possible to design more personalized learning plans and suitable for students. Monitoring becomes the main element used by educators. They are used the same results achieved by students to improve their training. </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357187" y="819567"/>
            <a:ext cx="11415713" cy="5430039"/>
          </a:xfrm>
          <a:prstGeom prst="wedgeRoundRectCallout">
            <a:avLst>
              <a:gd name="adj1" fmla="val -21324"/>
              <a:gd name="adj2" fmla="val 598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962710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99017" y="1713812"/>
            <a:ext cx="11040533" cy="4154984"/>
          </a:xfrm>
          <a:prstGeom prst="rect">
            <a:avLst/>
          </a:prstGeom>
        </p:spPr>
        <p:txBody>
          <a:bodyPr wrap="square">
            <a:spAutoFit/>
          </a:bodyPr>
          <a:lstStyle/>
          <a:p>
            <a:pPr indent="180340" algn="just">
              <a:spcAft>
                <a:spcPts val="0"/>
              </a:spcAft>
            </a:pPr>
            <a:r>
              <a:rPr lang="en-GB" sz="2400" b="1" dirty="0">
                <a:solidFill>
                  <a:srgbClr val="252525"/>
                </a:solidFill>
                <a:effectLst/>
                <a:latin typeface="Times New Roman" panose="02020603050405020304" pitchFamily="18" charset="0"/>
                <a:ea typeface="Times New Roman" panose="02020603050405020304" pitchFamily="18" charset="0"/>
              </a:rPr>
              <a:t>Benefits for Health Care. </a:t>
            </a:r>
            <a:r>
              <a:rPr lang="en-GB" sz="2400" dirty="0">
                <a:effectLst/>
                <a:latin typeface="Times New Roman" panose="02020603050405020304" pitchFamily="18" charset="0"/>
                <a:ea typeface="Times New Roman" panose="02020603050405020304" pitchFamily="18" charset="0"/>
              </a:rPr>
              <a:t>The Big Date Health are conceived as a real digital collection of all that the patient had, assumed or required in the medical field. The challenge, which is also the main difficulty of Big Data, is that the same should also merge any news on the patient's health that it communicates via social networks, like Facebook or Twitter, to his friends or acquaintances. </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In our life of patients each of us generates Big Data every time it receives a prescription, buy a drug, requires a health service, access to the ER, undergoing a diagnostic examination or laboratory uses Facebook, Twitter and other social network to communicate to friends their health.</a:t>
            </a:r>
          </a:p>
          <a:p>
            <a:pPr indent="180340" algn="just">
              <a:spcAft>
                <a:spcPts val="0"/>
              </a:spcAft>
            </a:pPr>
            <a:r>
              <a:rPr lang="en-GB" sz="2400" dirty="0">
                <a:solidFill>
                  <a:srgbClr val="252525"/>
                </a:solidFill>
                <a:effectLst/>
                <a:latin typeface="Times New Roman" panose="02020603050405020304" pitchFamily="18" charset="0"/>
                <a:ea typeface="Times New Roman" panose="02020603050405020304" pitchFamily="18" charset="0"/>
              </a:rPr>
              <a:t> </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385762" y="1328738"/>
            <a:ext cx="11415713" cy="4749418"/>
          </a:xfrm>
          <a:prstGeom prst="wedgeRoundRectCallout">
            <a:avLst>
              <a:gd name="adj1" fmla="val -21324"/>
              <a:gd name="adj2" fmla="val 598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307610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21530" y="466756"/>
            <a:ext cx="10487025" cy="5632311"/>
          </a:xfrm>
          <a:prstGeom prst="rect">
            <a:avLst/>
          </a:prstGeom>
        </p:spPr>
        <p:txBody>
          <a:bodyPr wrap="square">
            <a:spAutoFit/>
          </a:bodyPr>
          <a:lstStyle/>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If it was a constant cross-analysis of all this information for each client: the doctors would have an overall picture of the health of the person, both in general and for a given period; policy makers, hospitals and clinics could include medical bills, preventing the most common diseases, and select healthcare services according to the real needs of the population in a given territory. </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For example, just an exchange of Tweet among people in constant contact to allow the data scientists to outline the possibility of infection and spread of a disease and then define the most appropriate prevention measures or to better manage health care demand.</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If the opportunities of Big Data will result in profiling of diagnostics and personalized therapies will contribute to making the "health service" more effective and more sustainable also in financial terms (</a:t>
            </a:r>
            <a:r>
              <a:rPr lang="en-GB" sz="2400" dirty="0" err="1">
                <a:latin typeface="Times New Roman" panose="02020603050405020304" pitchFamily="18" charset="0"/>
                <a:ea typeface="Times New Roman" panose="02020603050405020304" pitchFamily="18" charset="0"/>
              </a:rPr>
              <a:t>Roski</a:t>
            </a:r>
            <a:r>
              <a:rPr lang="en-GB" sz="2400" dirty="0">
                <a:latin typeface="Times New Roman" panose="02020603050405020304" pitchFamily="18" charset="0"/>
                <a:ea typeface="Times New Roman" panose="02020603050405020304" pitchFamily="18" charset="0"/>
              </a:rPr>
              <a:t> et al., 2014).</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357187" y="857250"/>
            <a:ext cx="11415713" cy="5392356"/>
          </a:xfrm>
          <a:prstGeom prst="wedgeRoundRectCallout">
            <a:avLst>
              <a:gd name="adj1" fmla="val -21324"/>
              <a:gd name="adj2" fmla="val 598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92407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357438" y="808760"/>
            <a:ext cx="7586662" cy="4893647"/>
          </a:xfrm>
          <a:prstGeom prst="rect">
            <a:avLst/>
          </a:prstGeom>
        </p:spPr>
        <p:txBody>
          <a:bodyPr wrap="square">
            <a:spAutoFit/>
          </a:bodyPr>
          <a:lstStyle/>
          <a:p>
            <a:pPr indent="180340" algn="just">
              <a:spcAft>
                <a:spcPts val="0"/>
              </a:spcAft>
            </a:pPr>
            <a:r>
              <a:rPr lang="en-GB" sz="2400" b="1" dirty="0">
                <a:solidFill>
                  <a:srgbClr val="252525"/>
                </a:solidFill>
                <a:latin typeface="Times New Roman" panose="02020603050405020304" pitchFamily="18" charset="0"/>
                <a:ea typeface="Times New Roman" panose="02020603050405020304" pitchFamily="18" charset="0"/>
              </a:rPr>
              <a:t>Benefits for Banking Industry. </a:t>
            </a:r>
            <a:r>
              <a:rPr lang="en-GB" sz="2400" dirty="0">
                <a:latin typeface="Times New Roman" panose="02020603050405020304" pitchFamily="18" charset="0"/>
                <a:ea typeface="Times New Roman" panose="02020603050405020304" pitchFamily="18" charset="0"/>
              </a:rPr>
              <a:t>Most of Big Data are useful for the customer management. The Bank's objective is to use this data to identify the customer profile more precisely (micro-segmentation) than with other methods.</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New services as tailored accounts to offer to customers are designed. The dialogue with consumers (sentiment analytics, multi-channel customer sentiment) is useful to identify the products that you could develop.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The Bank can detect when a customer is about to leave the bank and it is possible to perform risk analysis better fraud detection more precise than before the advent Big Data.</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1785938" y="808760"/>
            <a:ext cx="8843962" cy="5120553"/>
          </a:xfrm>
          <a:prstGeom prst="wedgeRoundRectCallout">
            <a:avLst>
              <a:gd name="adj1" fmla="val -21324"/>
              <a:gd name="adj2" fmla="val 598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010321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495800" y="507158"/>
            <a:ext cx="2659702" cy="646331"/>
          </a:xfrm>
          <a:prstGeom prst="rect">
            <a:avLst/>
          </a:prstGeom>
        </p:spPr>
        <p:txBody>
          <a:bodyPr wrap="none">
            <a:spAutoFit/>
          </a:bodyPr>
          <a:lstStyle/>
          <a:p>
            <a:r>
              <a:rPr lang="it-IT" sz="3600" b="1" i="1" dirty="0" err="1">
                <a:solidFill>
                  <a:srgbClr val="FF0000"/>
                </a:solidFill>
                <a:effectLst/>
                <a:latin typeface="Times New Roman" panose="02020603050405020304" pitchFamily="18" charset="0"/>
                <a:ea typeface="Times New Roman" panose="02020603050405020304" pitchFamily="18" charset="0"/>
              </a:rPr>
              <a:t>Conclusions</a:t>
            </a:r>
            <a:r>
              <a:rPr lang="it-IT" sz="3600" b="1" dirty="0">
                <a:solidFill>
                  <a:srgbClr val="FF0000"/>
                </a:solidFill>
                <a:effectLst/>
                <a:latin typeface="Times New Roman" panose="02020603050405020304" pitchFamily="18" charset="0"/>
                <a:ea typeface="Times New Roman" panose="02020603050405020304" pitchFamily="18" charset="0"/>
              </a:rPr>
              <a:t> </a:t>
            </a:r>
            <a:endParaRPr lang="it-IT" sz="3600" dirty="0">
              <a:solidFill>
                <a:srgbClr val="FF0000"/>
              </a:solidFill>
            </a:endParaRPr>
          </a:p>
        </p:txBody>
      </p:sp>
      <p:sp>
        <p:nvSpPr>
          <p:cNvPr id="3" name="Rettangolo 2"/>
          <p:cNvSpPr/>
          <p:nvPr/>
        </p:nvSpPr>
        <p:spPr>
          <a:xfrm>
            <a:off x="427037" y="1257871"/>
            <a:ext cx="11088688" cy="5262979"/>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Nowadays we see the confluence of Big Data, Data Mining, Statistics, Mathematics, Computer Sciences, the Data Warehouse, the Artificial Intelligence, and neural networks in a new paradigm, which takes its name Data Science, and that promises to revolutionize the world, affecting all sectors, from health care, up to the academic world. In this perspective, </a:t>
            </a:r>
            <a:r>
              <a:rPr lang="en-GB" sz="2400" i="1" dirty="0">
                <a:effectLst/>
                <a:latin typeface="Times New Roman" panose="02020603050405020304" pitchFamily="18" charset="0"/>
                <a:ea typeface="Times New Roman" panose="02020603050405020304" pitchFamily="18" charset="0"/>
              </a:rPr>
              <a:t>Data Science</a:t>
            </a:r>
            <a:r>
              <a:rPr lang="en-GB" sz="2400" dirty="0">
                <a:effectLst/>
                <a:latin typeface="Times New Roman" panose="02020603050405020304" pitchFamily="18" charset="0"/>
                <a:ea typeface="Times New Roman" panose="02020603050405020304" pitchFamily="18" charset="0"/>
              </a:rPr>
              <a:t> will also modify the way of </a:t>
            </a:r>
            <a:r>
              <a:rPr lang="en-GB" sz="2400" dirty="0" err="1">
                <a:effectLst/>
                <a:latin typeface="Times New Roman" panose="02020603050405020304" pitchFamily="18" charset="0"/>
                <a:ea typeface="Times New Roman" panose="02020603050405020304" pitchFamily="18" charset="0"/>
              </a:rPr>
              <a:t>analyzing</a:t>
            </a:r>
            <a:r>
              <a:rPr lang="en-GB" sz="2400" dirty="0">
                <a:effectLst/>
                <a:latin typeface="Times New Roman" panose="02020603050405020304" pitchFamily="18" charset="0"/>
                <a:ea typeface="Times New Roman" panose="02020603050405020304" pitchFamily="18" charset="0"/>
              </a:rPr>
              <a:t> data.</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 Data Science paradigm consists of extracting data of each type existing "in the world”, applying appropriate formats, obtaining descriptive analysis of the phenomena, re-entering the results in the world circuit and so on, always perfecting more knowledge useful to the domain of the applications.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With the birth of Data Science, it comes a new profession, the Data Scientist, who has the task of </a:t>
            </a:r>
            <a:r>
              <a:rPr lang="en-GB" sz="2400" dirty="0" err="1">
                <a:effectLst/>
                <a:latin typeface="Times New Roman" panose="02020603050405020304" pitchFamily="18" charset="0"/>
                <a:ea typeface="Times New Roman" panose="02020603050405020304" pitchFamily="18" charset="0"/>
              </a:rPr>
              <a:t>analyzing</a:t>
            </a:r>
            <a:r>
              <a:rPr lang="en-GB" sz="2400" dirty="0">
                <a:effectLst/>
                <a:latin typeface="Times New Roman" panose="02020603050405020304" pitchFamily="18" charset="0"/>
                <a:ea typeface="Times New Roman" panose="02020603050405020304" pitchFamily="18" charset="0"/>
              </a:rPr>
              <a:t> the data to provide useful information to make decisions to the customer.</a:t>
            </a: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263524" y="1188283"/>
            <a:ext cx="11415713" cy="5467455"/>
          </a:xfrm>
          <a:prstGeom prst="wedgeRoundRectCallout">
            <a:avLst>
              <a:gd name="adj1" fmla="val -21199"/>
              <a:gd name="adj2" fmla="val 5309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481142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20712" y="1090308"/>
            <a:ext cx="10888134" cy="4893647"/>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The Data Scientist is the common professional figure of all sectors </a:t>
            </a:r>
            <a:r>
              <a:rPr lang="en-GB" sz="2400" dirty="0" err="1">
                <a:effectLst/>
                <a:latin typeface="Times New Roman" panose="02020603050405020304" pitchFamily="18" charset="0"/>
                <a:ea typeface="Times New Roman" panose="02020603050405020304" pitchFamily="18" charset="0"/>
              </a:rPr>
              <a:t>analyzed</a:t>
            </a:r>
            <a:r>
              <a:rPr lang="en-GB" sz="2400" dirty="0">
                <a:effectLst/>
                <a:latin typeface="Times New Roman" panose="02020603050405020304" pitchFamily="18" charset="0"/>
                <a:ea typeface="Times New Roman" panose="02020603050405020304" pitchFamily="18" charset="0"/>
              </a:rPr>
              <a:t>, drawing from the analysis of Big Data new and more effective strategies: he will have to learn to process information and be the responsible for statistical analysis, to determine what changes to make and to suggest choices  to improve the processes.</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Therefore, the role of Big Data is not only in the ability to quickly handle large volumes of different data of various types, but is also given by the opportunity that these technologies offer for new and remarkable applications, even in education, health care and banking.</a:t>
            </a:r>
          </a:p>
          <a:p>
            <a:pPr indent="180340" algn="just">
              <a:spcAft>
                <a:spcPts val="0"/>
              </a:spcAft>
            </a:pP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With today's tools (mobile, tablets, smart phones, cloud-based technologies, etc.) the infrastructure is well-established. The Data Analytics allow you to get a much better picture of tracking than in the past with conventional methods used so far.  </a:t>
            </a:r>
            <a:endParaRPr lang="it-IT" sz="2400" dirty="0">
              <a:effectLst/>
              <a:latin typeface="Times New Roman" panose="02020603050405020304" pitchFamily="18" charset="0"/>
              <a:ea typeface="Times New Roman" panose="02020603050405020304" pitchFamily="18" charset="0"/>
            </a:endParaRPr>
          </a:p>
        </p:txBody>
      </p:sp>
      <p:sp>
        <p:nvSpPr>
          <p:cNvPr id="3" name="Fumetto 2 2"/>
          <p:cNvSpPr/>
          <p:nvPr/>
        </p:nvSpPr>
        <p:spPr>
          <a:xfrm>
            <a:off x="356922" y="871538"/>
            <a:ext cx="11415713" cy="5464143"/>
          </a:xfrm>
          <a:prstGeom prst="wedgeRoundRectCallout">
            <a:avLst>
              <a:gd name="adj1" fmla="val -21199"/>
              <a:gd name="adj2" fmla="val 5598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198111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56588" y="633621"/>
            <a:ext cx="10364451" cy="1185863"/>
          </a:xfrm>
        </p:spPr>
        <p:txBody>
          <a:bodyPr/>
          <a:lstStyle/>
          <a:p>
            <a:r>
              <a:rPr lang="en-GB" b="1" i="1" dirty="0">
                <a:solidFill>
                  <a:srgbClr val="FF0000"/>
                </a:solidFill>
              </a:rPr>
              <a:t>References</a:t>
            </a:r>
            <a:br>
              <a:rPr lang="it-IT" dirty="0">
                <a:solidFill>
                  <a:srgbClr val="FF0000"/>
                </a:solidFill>
              </a:rPr>
            </a:br>
            <a:r>
              <a:rPr lang="en-GB" b="1" i="1" dirty="0">
                <a:solidFill>
                  <a:srgbClr val="FF0000"/>
                </a:solidFill>
              </a:rPr>
              <a:t> </a:t>
            </a:r>
            <a:endParaRPr lang="it-IT" dirty="0">
              <a:solidFill>
                <a:srgbClr val="FF0000"/>
              </a:solidFill>
            </a:endParaRPr>
          </a:p>
        </p:txBody>
      </p:sp>
      <p:sp>
        <p:nvSpPr>
          <p:cNvPr id="3" name="Segnaposto contenuto 2"/>
          <p:cNvSpPr>
            <a:spLocks noGrp="1"/>
          </p:cNvSpPr>
          <p:nvPr>
            <p:ph sz="quarter" idx="13"/>
          </p:nvPr>
        </p:nvSpPr>
        <p:spPr>
          <a:xfrm>
            <a:off x="279796" y="1592052"/>
            <a:ext cx="11715749" cy="5160963"/>
          </a:xfrm>
        </p:spPr>
        <p:txBody>
          <a:bodyPr>
            <a:noAutofit/>
          </a:bodyPr>
          <a:lstStyle/>
          <a:p>
            <a:r>
              <a:rPr lang="en-GB" sz="1600" dirty="0">
                <a:latin typeface="Times" panose="02020603050405020304" pitchFamily="18" charset="0"/>
                <a:cs typeface="Times" panose="02020603050405020304" pitchFamily="18" charset="0"/>
              </a:rPr>
              <a:t>Alan, F. K., </a:t>
            </a:r>
            <a:r>
              <a:rPr lang="en-GB" sz="1600" dirty="0" err="1">
                <a:latin typeface="Times" panose="02020603050405020304" pitchFamily="18" charset="0"/>
                <a:cs typeface="Times" panose="02020603050405020304" pitchFamily="18" charset="0"/>
              </a:rPr>
              <a:t>Sanil</a:t>
            </a:r>
            <a:r>
              <a:rPr lang="en-GB" sz="1600" dirty="0">
                <a:latin typeface="Times" panose="02020603050405020304" pitchFamily="18" charset="0"/>
                <a:cs typeface="Times" panose="02020603050405020304" pitchFamily="18" charset="0"/>
              </a:rPr>
              <a:t>, A. P., Sacks Arnold, K. E. (2010). Signals: Applying Academic Analytics. </a:t>
            </a:r>
            <a:r>
              <a:rPr lang="en-GB" sz="1600" i="1" dirty="0" err="1">
                <a:latin typeface="Times" panose="02020603050405020304" pitchFamily="18" charset="0"/>
                <a:cs typeface="Times" panose="02020603050405020304" pitchFamily="18" charset="0"/>
              </a:rPr>
              <a:t>Educause</a:t>
            </a:r>
            <a:r>
              <a:rPr lang="en-GB" sz="1600" i="1" dirty="0">
                <a:latin typeface="Times" panose="02020603050405020304" pitchFamily="18" charset="0"/>
                <a:cs typeface="Times" panose="02020603050405020304" pitchFamily="18" charset="0"/>
              </a:rPr>
              <a:t> Quarterly</a:t>
            </a:r>
            <a:r>
              <a:rPr lang="en-GB" sz="1600" dirty="0">
                <a:latin typeface="Times" panose="02020603050405020304" pitchFamily="18" charset="0"/>
                <a:cs typeface="Times" panose="02020603050405020304" pitchFamily="18" charset="0"/>
              </a:rPr>
              <a:t>, 33,1:1-10.</a:t>
            </a:r>
            <a:endParaRPr lang="it-IT" sz="1600" dirty="0">
              <a:latin typeface="Times" panose="02020603050405020304" pitchFamily="18" charset="0"/>
              <a:cs typeface="Times" panose="02020603050405020304" pitchFamily="18" charset="0"/>
            </a:endParaRPr>
          </a:p>
          <a:p>
            <a:r>
              <a:rPr lang="nb-NO" sz="1600" dirty="0">
                <a:latin typeface="Times" panose="02020603050405020304" pitchFamily="18" charset="0"/>
                <a:cs typeface="Times" panose="02020603050405020304" pitchFamily="18" charset="0"/>
              </a:rPr>
              <a:t>Baker, R. S., Inventado, P. S. (2014). </a:t>
            </a:r>
            <a:r>
              <a:rPr lang="en-GB" sz="1600" dirty="0">
                <a:latin typeface="Times" panose="02020603050405020304" pitchFamily="18" charset="0"/>
                <a:cs typeface="Times" panose="02020603050405020304" pitchFamily="18" charset="0"/>
              </a:rPr>
              <a:t>Educational data mining and learning analytics in </a:t>
            </a:r>
            <a:r>
              <a:rPr lang="en-GB" sz="1600" i="1" dirty="0">
                <a:latin typeface="Times" panose="02020603050405020304" pitchFamily="18" charset="0"/>
                <a:cs typeface="Times" panose="02020603050405020304" pitchFamily="18" charset="0"/>
              </a:rPr>
              <a:t>Learning Analytics</a:t>
            </a:r>
            <a:r>
              <a:rPr lang="en-GB" sz="1600" dirty="0">
                <a:latin typeface="Times" panose="02020603050405020304" pitchFamily="18" charset="0"/>
                <a:cs typeface="Times" panose="02020603050405020304" pitchFamily="18" charset="0"/>
              </a:rPr>
              <a:t>: 61-75.  Springer, New York.</a:t>
            </a:r>
            <a:endParaRPr lang="it-IT" sz="1600" dirty="0">
              <a:latin typeface="Times" panose="02020603050405020304" pitchFamily="18" charset="0"/>
              <a:cs typeface="Times" panose="02020603050405020304" pitchFamily="18" charset="0"/>
            </a:endParaRPr>
          </a:p>
          <a:p>
            <a:r>
              <a:rPr lang="en-GB" sz="1600" dirty="0" err="1">
                <a:latin typeface="Times" panose="02020603050405020304" pitchFamily="18" charset="0"/>
                <a:cs typeface="Times" panose="02020603050405020304" pitchFamily="18" charset="0"/>
              </a:rPr>
              <a:t>Bohl</a:t>
            </a:r>
            <a:r>
              <a:rPr lang="en-GB" sz="1600" dirty="0">
                <a:latin typeface="Times" panose="02020603050405020304" pitchFamily="18" charset="0"/>
                <a:cs typeface="Times" panose="02020603050405020304" pitchFamily="18" charset="0"/>
              </a:rPr>
              <a:t>, O., </a:t>
            </a:r>
            <a:r>
              <a:rPr lang="en-GB" sz="1600" dirty="0" err="1">
                <a:latin typeface="Times" panose="02020603050405020304" pitchFamily="18" charset="0"/>
                <a:cs typeface="Times" panose="02020603050405020304" pitchFamily="18" charset="0"/>
              </a:rPr>
              <a:t>Scheuhase</a:t>
            </a:r>
            <a:r>
              <a:rPr lang="en-GB" sz="1600" dirty="0">
                <a:latin typeface="Times" panose="02020603050405020304" pitchFamily="18" charset="0"/>
                <a:cs typeface="Times" panose="02020603050405020304" pitchFamily="18" charset="0"/>
              </a:rPr>
              <a:t>, J., </a:t>
            </a:r>
            <a:r>
              <a:rPr lang="en-GB" sz="1600" dirty="0" err="1">
                <a:latin typeface="Times" panose="02020603050405020304" pitchFamily="18" charset="0"/>
                <a:cs typeface="Times" panose="02020603050405020304" pitchFamily="18" charset="0"/>
              </a:rPr>
              <a:t>Sengler</a:t>
            </a:r>
            <a:r>
              <a:rPr lang="en-GB" sz="1600" dirty="0">
                <a:latin typeface="Times" panose="02020603050405020304" pitchFamily="18" charset="0"/>
                <a:cs typeface="Times" panose="02020603050405020304" pitchFamily="18" charset="0"/>
              </a:rPr>
              <a:t>, R., </a:t>
            </a:r>
            <a:r>
              <a:rPr lang="en-GB" sz="1600" dirty="0" err="1">
                <a:latin typeface="Times" panose="02020603050405020304" pitchFamily="18" charset="0"/>
                <a:cs typeface="Times" panose="02020603050405020304" pitchFamily="18" charset="0"/>
              </a:rPr>
              <a:t>Winand</a:t>
            </a:r>
            <a:r>
              <a:rPr lang="en-GB" sz="1600" dirty="0">
                <a:latin typeface="Times" panose="02020603050405020304" pitchFamily="18" charset="0"/>
                <a:cs typeface="Times" panose="02020603050405020304" pitchFamily="18" charset="0"/>
              </a:rPr>
              <a:t>, U. (2002). The sharable content object reference model (SCORM) a critical review. </a:t>
            </a:r>
            <a:r>
              <a:rPr lang="en-GB" sz="1600" i="1" dirty="0">
                <a:latin typeface="Times" panose="02020603050405020304" pitchFamily="18" charset="0"/>
                <a:cs typeface="Times" panose="02020603050405020304" pitchFamily="18" charset="0"/>
              </a:rPr>
              <a:t>Computers in education. proceedings</a:t>
            </a:r>
            <a:r>
              <a:rPr lang="en-GB" sz="1600" dirty="0">
                <a:latin typeface="Times" panose="02020603050405020304" pitchFamily="18" charset="0"/>
                <a:cs typeface="Times" panose="02020603050405020304" pitchFamily="18" charset="0"/>
              </a:rPr>
              <a:t>. International conference on IEE: 950-95.</a:t>
            </a:r>
            <a:endParaRPr lang="it-IT" sz="1600" dirty="0">
              <a:latin typeface="Times" panose="02020603050405020304" pitchFamily="18" charset="0"/>
              <a:cs typeface="Times" panose="02020603050405020304" pitchFamily="18" charset="0"/>
            </a:endParaRPr>
          </a:p>
          <a:p>
            <a:r>
              <a:rPr lang="en-GB" sz="1600" dirty="0" err="1">
                <a:latin typeface="Times" panose="02020603050405020304" pitchFamily="18" charset="0"/>
                <a:cs typeface="Times" panose="02020603050405020304" pitchFamily="18" charset="0"/>
              </a:rPr>
              <a:t>Boinepelli</a:t>
            </a:r>
            <a:r>
              <a:rPr lang="en-GB" sz="1600" dirty="0">
                <a:latin typeface="Times" panose="02020603050405020304" pitchFamily="18" charset="0"/>
                <a:cs typeface="Times" panose="02020603050405020304" pitchFamily="18" charset="0"/>
              </a:rPr>
              <a:t>, H. (2015). Application of Big Data. In </a:t>
            </a:r>
            <a:r>
              <a:rPr lang="en-GB" sz="1600" dirty="0" err="1">
                <a:latin typeface="Times" panose="02020603050405020304" pitchFamily="18" charset="0"/>
                <a:cs typeface="Times" panose="02020603050405020304" pitchFamily="18" charset="0"/>
              </a:rPr>
              <a:t>Mohanty</a:t>
            </a:r>
            <a:r>
              <a:rPr lang="en-GB" sz="1600" dirty="0">
                <a:latin typeface="Times" panose="02020603050405020304" pitchFamily="18" charset="0"/>
                <a:cs typeface="Times" panose="02020603050405020304" pitchFamily="18" charset="0"/>
              </a:rPr>
              <a:t>, </a:t>
            </a:r>
            <a:r>
              <a:rPr lang="en-GB" sz="1600" dirty="0" err="1">
                <a:latin typeface="Times" panose="02020603050405020304" pitchFamily="18" charset="0"/>
                <a:cs typeface="Times" panose="02020603050405020304" pitchFamily="18" charset="0"/>
              </a:rPr>
              <a:t>Hrushikesha</a:t>
            </a:r>
            <a:r>
              <a:rPr lang="en-GB" sz="1600" dirty="0">
                <a:latin typeface="Times" panose="02020603050405020304" pitchFamily="18" charset="0"/>
                <a:cs typeface="Times" panose="02020603050405020304" pitchFamily="18" charset="0"/>
              </a:rPr>
              <a:t>, </a:t>
            </a:r>
            <a:r>
              <a:rPr lang="en-GB" sz="1600" dirty="0" err="1">
                <a:latin typeface="Times" panose="02020603050405020304" pitchFamily="18" charset="0"/>
                <a:cs typeface="Times" panose="02020603050405020304" pitchFamily="18" charset="0"/>
              </a:rPr>
              <a:t>Prachet</a:t>
            </a:r>
            <a:r>
              <a:rPr lang="en-GB" sz="1600" dirty="0">
                <a:latin typeface="Times" panose="02020603050405020304" pitchFamily="18" charset="0"/>
                <a:cs typeface="Times" panose="02020603050405020304" pitchFamily="18" charset="0"/>
              </a:rPr>
              <a:t> </a:t>
            </a:r>
            <a:r>
              <a:rPr lang="en-GB" sz="1600" dirty="0" err="1">
                <a:latin typeface="Times" panose="02020603050405020304" pitchFamily="18" charset="0"/>
                <a:cs typeface="Times" panose="02020603050405020304" pitchFamily="18" charset="0"/>
              </a:rPr>
              <a:t>Bhuyan</a:t>
            </a:r>
            <a:r>
              <a:rPr lang="en-GB" sz="1600" dirty="0">
                <a:latin typeface="Times" panose="02020603050405020304" pitchFamily="18" charset="0"/>
                <a:cs typeface="Times" panose="02020603050405020304" pitchFamily="18" charset="0"/>
              </a:rPr>
              <a:t>, and Deepak </a:t>
            </a:r>
            <a:r>
              <a:rPr lang="en-GB" sz="1600" dirty="0" err="1">
                <a:latin typeface="Times" panose="02020603050405020304" pitchFamily="18" charset="0"/>
                <a:cs typeface="Times" panose="02020603050405020304" pitchFamily="18" charset="0"/>
              </a:rPr>
              <a:t>Chenthati</a:t>
            </a:r>
            <a:r>
              <a:rPr lang="en-GB" sz="1600" dirty="0">
                <a:latin typeface="Times" panose="02020603050405020304" pitchFamily="18" charset="0"/>
                <a:cs typeface="Times" panose="02020603050405020304" pitchFamily="18" charset="0"/>
              </a:rPr>
              <a:t>, eds. (2015). </a:t>
            </a:r>
            <a:r>
              <a:rPr lang="en-GB" sz="1600" i="1" dirty="0">
                <a:latin typeface="Times" panose="02020603050405020304" pitchFamily="18" charset="0"/>
                <a:cs typeface="Times" panose="02020603050405020304" pitchFamily="18" charset="0"/>
              </a:rPr>
              <a:t>Big Data: A Primer.</a:t>
            </a:r>
            <a:r>
              <a:rPr lang="en-GB" sz="1600" dirty="0">
                <a:latin typeface="Times" panose="02020603050405020304" pitchFamily="18" charset="0"/>
                <a:cs typeface="Times" panose="02020603050405020304" pitchFamily="18" charset="0"/>
              </a:rPr>
              <a:t> Vol. 11. Springer, 2015.</a:t>
            </a:r>
          </a:p>
          <a:p>
            <a:r>
              <a:rPr lang="fi-FI" sz="1600" dirty="0"/>
              <a:t>Groves, P., Kayyali, B., Knott, D., &amp; Van Kuiken, S. (2013). </a:t>
            </a:r>
            <a:r>
              <a:rPr lang="en-GB" sz="1600" dirty="0"/>
              <a:t>The ‘Big </a:t>
            </a:r>
            <a:r>
              <a:rPr lang="en-GB" sz="1600" dirty="0" err="1"/>
              <a:t>Data’revolution</a:t>
            </a:r>
            <a:r>
              <a:rPr lang="en-GB" sz="1600" dirty="0"/>
              <a:t> in healthcare. </a:t>
            </a:r>
            <a:r>
              <a:rPr lang="en-GB" sz="1600" i="1" dirty="0"/>
              <a:t>McKinsey Quarterly</a:t>
            </a:r>
            <a:r>
              <a:rPr lang="en-GB" sz="1600" dirty="0"/>
              <a:t>, </a:t>
            </a:r>
            <a:r>
              <a:rPr lang="en-GB" sz="1600" i="1" dirty="0"/>
              <a:t>2</a:t>
            </a:r>
            <a:r>
              <a:rPr lang="en-GB" sz="1600" dirty="0"/>
              <a:t>.</a:t>
            </a:r>
            <a:endParaRPr lang="it-IT" sz="1600" dirty="0"/>
          </a:p>
          <a:p>
            <a:r>
              <a:rPr lang="en-GB" sz="1600" dirty="0"/>
              <a:t>Gutierrez-Santos S., </a:t>
            </a:r>
            <a:r>
              <a:rPr lang="en-GB" sz="1600" dirty="0" err="1"/>
              <a:t>Geraniou</a:t>
            </a:r>
            <a:r>
              <a:rPr lang="en-GB" sz="1600" dirty="0"/>
              <a:t>, S., Pearce-Lazard, S., D., </a:t>
            </a:r>
            <a:r>
              <a:rPr lang="en-GB" sz="1600" dirty="0" err="1"/>
              <a:t>Poulovassilis</a:t>
            </a:r>
            <a:r>
              <a:rPr lang="en-GB" sz="1600" dirty="0"/>
              <a:t>, A. (2012). Architectural Design of Teacher Assistance Tools in an Exploratory Learning Environment for Algebraic Generalisation. </a:t>
            </a:r>
            <a:r>
              <a:rPr lang="en-GB" sz="1600" i="1" dirty="0"/>
              <a:t>IEEE Transactions of Learning Technologies</a:t>
            </a:r>
            <a:r>
              <a:rPr lang="en-GB" sz="1600" dirty="0"/>
              <a:t>, 5 (4): 366-376.</a:t>
            </a:r>
            <a:endParaRPr lang="it-IT" sz="1600" dirty="0"/>
          </a:p>
        </p:txBody>
      </p:sp>
      <p:sp>
        <p:nvSpPr>
          <p:cNvPr id="5" name="Elaborazione alternativa 4"/>
          <p:cNvSpPr/>
          <p:nvPr/>
        </p:nvSpPr>
        <p:spPr>
          <a:xfrm>
            <a:off x="214313" y="1226553"/>
            <a:ext cx="11846717" cy="5445710"/>
          </a:xfrm>
          <a:prstGeom prst="flowChartAlternateProcess">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ln w="22225">
                <a:solidFill>
                  <a:schemeClr val="accent2"/>
                </a:solidFill>
                <a:prstDash val="solid"/>
              </a:ln>
              <a:solidFill>
                <a:schemeClr val="accent2">
                  <a:lumMod val="40000"/>
                  <a:lumOff val="60000"/>
                </a:schemeClr>
              </a:solidFill>
            </a:endParaRPr>
          </a:p>
        </p:txBody>
      </p:sp>
      <p:pic>
        <p:nvPicPr>
          <p:cNvPr id="6" name="Immagine 5"/>
          <p:cNvPicPr>
            <a:picLocks noChangeAspect="1"/>
          </p:cNvPicPr>
          <p:nvPr/>
        </p:nvPicPr>
        <p:blipFill>
          <a:blip r:embed="rId2"/>
          <a:stretch>
            <a:fillRect/>
          </a:stretch>
        </p:blipFill>
        <p:spPr>
          <a:xfrm>
            <a:off x="1500188" y="-15455"/>
            <a:ext cx="9858376" cy="714375"/>
          </a:xfrm>
          <a:prstGeom prst="rect">
            <a:avLst/>
          </a:prstGeom>
          <a:ln>
            <a:noFill/>
          </a:ln>
          <a:effectLst>
            <a:softEdge rad="112500"/>
          </a:effectLst>
        </p:spPr>
      </p:pic>
    </p:spTree>
    <p:extLst>
      <p:ext uri="{BB962C8B-B14F-4D97-AF65-F5344CB8AC3E}">
        <p14:creationId xmlns:p14="http://schemas.microsoft.com/office/powerpoint/2010/main" val="3683716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3"/>
          </p:nvPr>
        </p:nvSpPr>
        <p:spPr>
          <a:xfrm>
            <a:off x="714375" y="1209804"/>
            <a:ext cx="11334750" cy="3424107"/>
          </a:xfrm>
        </p:spPr>
        <p:txBody>
          <a:bodyPr>
            <a:noAutofit/>
          </a:bodyPr>
          <a:lstStyle/>
          <a:p>
            <a:r>
              <a:rPr lang="en-GB" sz="1600" dirty="0"/>
              <a:t>Clifton, B. (2010).  </a:t>
            </a:r>
            <a:r>
              <a:rPr lang="en-GB" sz="1600" i="1" dirty="0"/>
              <a:t>Advanced Web Metrics with Google Analytics</a:t>
            </a:r>
            <a:r>
              <a:rPr lang="en-GB" sz="1600" dirty="0"/>
              <a:t>, 2nd  ed., Wiley Publishing,  Inc., Indianapolis, Indiana.</a:t>
            </a:r>
          </a:p>
          <a:p>
            <a:r>
              <a:rPr lang="en-GB" sz="1600" dirty="0">
                <a:latin typeface="Times" panose="02020603050405020304" pitchFamily="18" charset="0"/>
                <a:cs typeface="Times" panose="02020603050405020304" pitchFamily="18" charset="0"/>
              </a:rPr>
              <a:t>Chawla, </a:t>
            </a:r>
            <a:r>
              <a:rPr lang="en-GB" sz="1600" dirty="0" err="1">
                <a:latin typeface="Times" panose="02020603050405020304" pitchFamily="18" charset="0"/>
                <a:cs typeface="Times" panose="02020603050405020304" pitchFamily="18" charset="0"/>
              </a:rPr>
              <a:t>Nitesh</a:t>
            </a:r>
            <a:r>
              <a:rPr lang="en-GB" sz="1600" dirty="0">
                <a:latin typeface="Times" panose="02020603050405020304" pitchFamily="18" charset="0"/>
                <a:cs typeface="Times" panose="02020603050405020304" pitchFamily="18" charset="0"/>
              </a:rPr>
              <a:t> V., and Darcy A. Davis. (2013). Bringing Big Data to personalized healthcare: a patient-</a:t>
            </a:r>
            <a:r>
              <a:rPr lang="en-GB" sz="1600" dirty="0" err="1">
                <a:latin typeface="Times" panose="02020603050405020304" pitchFamily="18" charset="0"/>
                <a:cs typeface="Times" panose="02020603050405020304" pitchFamily="18" charset="0"/>
              </a:rPr>
              <a:t>centered</a:t>
            </a:r>
            <a:r>
              <a:rPr lang="en-GB" sz="1600" dirty="0">
                <a:latin typeface="Times" panose="02020603050405020304" pitchFamily="18" charset="0"/>
                <a:cs typeface="Times" panose="02020603050405020304" pitchFamily="18" charset="0"/>
              </a:rPr>
              <a:t> framework. </a:t>
            </a:r>
            <a:r>
              <a:rPr lang="en-GB" sz="1600" i="1" dirty="0">
                <a:latin typeface="Times" panose="02020603050405020304" pitchFamily="18" charset="0"/>
                <a:cs typeface="Times" panose="02020603050405020304" pitchFamily="18" charset="0"/>
              </a:rPr>
              <a:t>Journal of general internal medicine,</a:t>
            </a:r>
            <a:r>
              <a:rPr lang="en-GB" sz="1600" dirty="0">
                <a:latin typeface="Times" panose="02020603050405020304" pitchFamily="18" charset="0"/>
                <a:cs typeface="Times" panose="02020603050405020304" pitchFamily="18" charset="0"/>
              </a:rPr>
              <a:t> 28.3: 660-665.</a:t>
            </a:r>
            <a:endParaRPr lang="en-GB" sz="1600" dirty="0"/>
          </a:p>
          <a:p>
            <a:r>
              <a:rPr lang="en-GB" sz="1600" dirty="0" err="1">
                <a:latin typeface="Times" panose="02020603050405020304" pitchFamily="18" charset="0"/>
                <a:cs typeface="Times" panose="02020603050405020304" pitchFamily="18" charset="0"/>
              </a:rPr>
              <a:t>Chatti</a:t>
            </a:r>
            <a:r>
              <a:rPr lang="en-GB" sz="1600" dirty="0">
                <a:latin typeface="Times" panose="02020603050405020304" pitchFamily="18" charset="0"/>
                <a:cs typeface="Times" panose="02020603050405020304" pitchFamily="18" charset="0"/>
              </a:rPr>
              <a:t>, M. A., </a:t>
            </a:r>
            <a:r>
              <a:rPr lang="en-GB" sz="1600" dirty="0" err="1">
                <a:latin typeface="Times" panose="02020603050405020304" pitchFamily="18" charset="0"/>
                <a:cs typeface="Times" panose="02020603050405020304" pitchFamily="18" charset="0"/>
              </a:rPr>
              <a:t>Dyckhoff</a:t>
            </a:r>
            <a:r>
              <a:rPr lang="en-GB" sz="1600" dirty="0">
                <a:latin typeface="Times" panose="02020603050405020304" pitchFamily="18" charset="0"/>
                <a:cs typeface="Times" panose="02020603050405020304" pitchFamily="18" charset="0"/>
              </a:rPr>
              <a:t> A.L., Schroeder U., </a:t>
            </a:r>
            <a:r>
              <a:rPr lang="en-GB" sz="1600" dirty="0" err="1">
                <a:latin typeface="Times" panose="02020603050405020304" pitchFamily="18" charset="0"/>
                <a:cs typeface="Times" panose="02020603050405020304" pitchFamily="18" charset="0"/>
              </a:rPr>
              <a:t>Thüs</a:t>
            </a:r>
            <a:r>
              <a:rPr lang="en-GB" sz="1600" dirty="0">
                <a:latin typeface="Times" panose="02020603050405020304" pitchFamily="18" charset="0"/>
                <a:cs typeface="Times" panose="02020603050405020304" pitchFamily="18" charset="0"/>
              </a:rPr>
              <a:t> H. (2012). A reference model for learning analytics. </a:t>
            </a:r>
            <a:r>
              <a:rPr lang="en-GB" sz="1600" i="1" dirty="0">
                <a:latin typeface="Times" panose="02020603050405020304" pitchFamily="18" charset="0"/>
                <a:cs typeface="Times" panose="02020603050405020304" pitchFamily="18" charset="0"/>
              </a:rPr>
              <a:t>International Journal of Technology Enhanced Learning</a:t>
            </a:r>
            <a:r>
              <a:rPr lang="en-GB" sz="1600" dirty="0">
                <a:latin typeface="Times" panose="02020603050405020304" pitchFamily="18" charset="0"/>
                <a:cs typeface="Times" panose="02020603050405020304" pitchFamily="18" charset="0"/>
              </a:rPr>
              <a:t> (IJTEL), 4,5-6: 318-331. </a:t>
            </a:r>
            <a:endParaRPr lang="it-IT" sz="1600" dirty="0"/>
          </a:p>
          <a:p>
            <a:r>
              <a:rPr lang="it-IT" sz="1600" dirty="0" err="1"/>
              <a:t>Corposanto</a:t>
            </a:r>
            <a:r>
              <a:rPr lang="it-IT" sz="1600" dirty="0"/>
              <a:t>, C., Lombi, L. (2014). </a:t>
            </a:r>
            <a:r>
              <a:rPr lang="it-IT" sz="1600" i="1" dirty="0"/>
              <a:t>E-</a:t>
            </a:r>
            <a:r>
              <a:rPr lang="it-IT" sz="1600" i="1" dirty="0" err="1"/>
              <a:t>Methods</a:t>
            </a:r>
            <a:r>
              <a:rPr lang="it-IT" sz="1600" i="1" dirty="0"/>
              <a:t> and web society</a:t>
            </a:r>
            <a:r>
              <a:rPr lang="it-IT" sz="1600" dirty="0"/>
              <a:t>, Università Cattolica del Sacro Cuore, Milano.</a:t>
            </a:r>
          </a:p>
          <a:p>
            <a:r>
              <a:rPr lang="it-IT" sz="1600" dirty="0"/>
              <a:t>Ferguson, R. (2014). Learning Analytics: fattori trainanti, sviluppi e sfide. </a:t>
            </a:r>
            <a:r>
              <a:rPr lang="en-GB" sz="1600" i="1" dirty="0"/>
              <a:t>TD </a:t>
            </a:r>
            <a:r>
              <a:rPr lang="en-GB" sz="1600" i="1" dirty="0" err="1"/>
              <a:t>tecnologie</a:t>
            </a:r>
            <a:r>
              <a:rPr lang="en-GB" sz="1600" i="1" dirty="0"/>
              <a:t> </a:t>
            </a:r>
            <a:r>
              <a:rPr lang="en-GB" sz="1600" i="1" dirty="0" err="1"/>
              <a:t>didattiche</a:t>
            </a:r>
            <a:r>
              <a:rPr lang="en-GB" sz="1600" i="1" dirty="0"/>
              <a:t>,</a:t>
            </a:r>
            <a:r>
              <a:rPr lang="en-GB" sz="1600" dirty="0"/>
              <a:t> 22, 3: 138-147.</a:t>
            </a:r>
            <a:endParaRPr lang="it-IT" sz="1600" dirty="0"/>
          </a:p>
          <a:p>
            <a:r>
              <a:rPr lang="en-GB" sz="1600" dirty="0"/>
              <a:t>Ferguson, R. (2012). Learning Analytics: drivers, developments and challenges. </a:t>
            </a:r>
            <a:r>
              <a:rPr lang="en-GB" sz="1600" i="1" dirty="0"/>
              <a:t>International Journal of Technology Enhanced Learning</a:t>
            </a:r>
            <a:r>
              <a:rPr lang="en-GB" sz="1600" dirty="0"/>
              <a:t>, 4 (5/6): 304-317.</a:t>
            </a:r>
            <a:endParaRPr lang="it-IT" sz="1600" dirty="0"/>
          </a:p>
          <a:p>
            <a:r>
              <a:rPr lang="en-GB" sz="1600" dirty="0" err="1"/>
              <a:t>Giacalone</a:t>
            </a:r>
            <a:r>
              <a:rPr lang="en-GB" sz="1600" dirty="0"/>
              <a:t> M., </a:t>
            </a:r>
            <a:r>
              <a:rPr lang="en-GB" sz="1600" dirty="0" err="1"/>
              <a:t>Scippacercola</a:t>
            </a:r>
            <a:r>
              <a:rPr lang="en-GB" sz="1600" dirty="0"/>
              <a:t> S. (2016). </a:t>
            </a:r>
            <a:r>
              <a:rPr lang="it-IT" sz="1600" dirty="0"/>
              <a:t>Il ruolo dei Big Data nelle strategie di apprendimento, </a:t>
            </a:r>
            <a:r>
              <a:rPr lang="it-IT" sz="1600" i="1" dirty="0"/>
              <a:t>Atti Conferenza </a:t>
            </a:r>
            <a:r>
              <a:rPr lang="it-IT" sz="1600" i="1" dirty="0" err="1"/>
              <a:t>Didamatica</a:t>
            </a:r>
            <a:r>
              <a:rPr lang="it-IT" sz="1600" dirty="0"/>
              <a:t> 2016, AICA ed., pp. 1-10. </a:t>
            </a:r>
          </a:p>
          <a:p>
            <a:r>
              <a:rPr lang="en-GB" sz="1600" dirty="0"/>
              <a:t>Hadoop, </a:t>
            </a:r>
            <a:r>
              <a:rPr lang="en-GB" sz="1600" dirty="0">
                <a:hlinkClick r:id="rId2"/>
              </a:rPr>
              <a:t>http://Hadoop.apache.org/2014</a:t>
            </a:r>
            <a:r>
              <a:rPr lang="en-GB" sz="1600" dirty="0"/>
              <a:t>.</a:t>
            </a:r>
            <a:endParaRPr lang="it-IT" sz="1600" dirty="0"/>
          </a:p>
          <a:p>
            <a:r>
              <a:rPr lang="en-GB" sz="1600" dirty="0"/>
              <a:t>Harrington, L. (2011). Clinical intelligence. </a:t>
            </a:r>
            <a:r>
              <a:rPr lang="en-GB" sz="1600" i="1" dirty="0"/>
              <a:t>Journal of Nursing Administration</a:t>
            </a:r>
            <a:r>
              <a:rPr lang="en-GB" sz="1600" dirty="0"/>
              <a:t> 41.12 (2011): 507-509</a:t>
            </a:r>
            <a:endParaRPr lang="it-IT" sz="1600" dirty="0"/>
          </a:p>
        </p:txBody>
      </p:sp>
      <p:sp>
        <p:nvSpPr>
          <p:cNvPr id="4" name="Elaborazione alternativa 3"/>
          <p:cNvSpPr/>
          <p:nvPr/>
        </p:nvSpPr>
        <p:spPr>
          <a:xfrm>
            <a:off x="214314" y="871538"/>
            <a:ext cx="11834812" cy="5800726"/>
          </a:xfrm>
          <a:prstGeom prst="flowChartAlternateProcess">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ln w="22225">
                <a:solidFill>
                  <a:schemeClr val="accent2"/>
                </a:solidFill>
                <a:prstDash val="solid"/>
              </a:ln>
              <a:solidFill>
                <a:schemeClr val="accent2">
                  <a:lumMod val="40000"/>
                  <a:lumOff val="60000"/>
                </a:schemeClr>
              </a:solidFill>
            </a:endParaRPr>
          </a:p>
        </p:txBody>
      </p:sp>
      <p:pic>
        <p:nvPicPr>
          <p:cNvPr id="5" name="Immagine 4"/>
          <p:cNvPicPr>
            <a:picLocks noChangeAspect="1"/>
          </p:cNvPicPr>
          <p:nvPr/>
        </p:nvPicPr>
        <p:blipFill>
          <a:blip r:embed="rId3"/>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077802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3"/>
          </p:nvPr>
        </p:nvSpPr>
        <p:spPr>
          <a:xfrm>
            <a:off x="925993" y="1228726"/>
            <a:ext cx="10363826" cy="5075582"/>
          </a:xfrm>
        </p:spPr>
        <p:txBody>
          <a:bodyPr>
            <a:normAutofit fontScale="77500" lnSpcReduction="20000"/>
          </a:bodyPr>
          <a:lstStyle/>
          <a:p>
            <a:r>
              <a:rPr lang="en-GB" dirty="0" err="1"/>
              <a:t>Hipgrave</a:t>
            </a:r>
            <a:r>
              <a:rPr lang="en-GB" dirty="0"/>
              <a:t>, S. (2013). Smarter fraud investigations with Big Data analytics, </a:t>
            </a:r>
            <a:r>
              <a:rPr lang="en-GB" i="1" dirty="0"/>
              <a:t>Network Security</a:t>
            </a:r>
            <a:r>
              <a:rPr lang="en-GB" dirty="0"/>
              <a:t>,12, pp.7-9.</a:t>
            </a:r>
            <a:endParaRPr lang="it-IT" dirty="0"/>
          </a:p>
          <a:p>
            <a:r>
              <a:rPr lang="en-GB" dirty="0" err="1"/>
              <a:t>Kayyali</a:t>
            </a:r>
            <a:r>
              <a:rPr lang="en-GB" dirty="0"/>
              <a:t>, Basel, David Knott, and Steve Van </a:t>
            </a:r>
            <a:r>
              <a:rPr lang="en-GB" dirty="0" err="1"/>
              <a:t>Kuiken</a:t>
            </a:r>
            <a:r>
              <a:rPr lang="en-GB" dirty="0"/>
              <a:t> (2013). The big-data revolution in US health care: Accelerating value and innovation. </a:t>
            </a:r>
            <a:r>
              <a:rPr lang="en-GB" i="1" dirty="0"/>
              <a:t>Mc Kinsey &amp; Company</a:t>
            </a:r>
            <a:r>
              <a:rPr lang="en-GB" dirty="0"/>
              <a:t>: 1-13.</a:t>
            </a:r>
            <a:endParaRPr lang="it-IT" dirty="0"/>
          </a:p>
          <a:p>
            <a:r>
              <a:rPr lang="en-GB" dirty="0"/>
              <a:t>Kirkpatrick, D., L. 1979. Techniques for evaluating training. </a:t>
            </a:r>
            <a:r>
              <a:rPr lang="en-GB" i="1" dirty="0"/>
              <a:t>Training &amp; Development Journal</a:t>
            </a:r>
            <a:r>
              <a:rPr lang="en-GB" dirty="0"/>
              <a:t>, 33.6: 78-92.</a:t>
            </a:r>
            <a:endParaRPr lang="it-IT" dirty="0"/>
          </a:p>
          <a:p>
            <a:r>
              <a:rPr lang="en-GB" dirty="0" err="1"/>
              <a:t>Koza</a:t>
            </a:r>
            <a:r>
              <a:rPr lang="en-GB" dirty="0"/>
              <a:t>, J. R. (1992). </a:t>
            </a:r>
            <a:r>
              <a:rPr lang="en-GB" i="1" dirty="0"/>
              <a:t>Genetic programming: on the programming of computers by means of natural selection</a:t>
            </a:r>
            <a:r>
              <a:rPr lang="en-GB" dirty="0"/>
              <a:t>, </a:t>
            </a:r>
            <a:r>
              <a:rPr lang="en-GB" dirty="0" err="1"/>
              <a:t>vol</a:t>
            </a:r>
            <a:r>
              <a:rPr lang="en-GB" dirty="0"/>
              <a:t> 1. MIT Press: Cambridge, MA.</a:t>
            </a:r>
            <a:endParaRPr lang="it-IT" dirty="0"/>
          </a:p>
          <a:p>
            <a:r>
              <a:rPr lang="en-GB" dirty="0"/>
              <a:t> Laney, D. (2001). </a:t>
            </a:r>
            <a:r>
              <a:rPr lang="en-GB" i="1" dirty="0"/>
              <a:t>3D data management: Controlling data volume, velocity and variety</a:t>
            </a:r>
            <a:r>
              <a:rPr lang="en-GB" dirty="0"/>
              <a:t>. Vol. 2,  META Group Research Note, 6: 70.</a:t>
            </a:r>
            <a:endParaRPr lang="it-IT" dirty="0"/>
          </a:p>
          <a:p>
            <a:r>
              <a:rPr lang="en-GB" dirty="0" err="1"/>
              <a:t>Manyika</a:t>
            </a:r>
            <a:r>
              <a:rPr lang="en-GB" dirty="0"/>
              <a:t>, J., Chui, M., </a:t>
            </a:r>
            <a:r>
              <a:rPr lang="en-GB" dirty="0" err="1"/>
              <a:t>Bughin</a:t>
            </a:r>
            <a:r>
              <a:rPr lang="en-GB" dirty="0"/>
              <a:t>, J., Brown, B.,  Dobbs, R. C., Roxburgh, C.,  Byers, A. H. (2011). </a:t>
            </a:r>
            <a:r>
              <a:rPr lang="en-GB" i="1" dirty="0"/>
              <a:t>Big Data: The next frontier for </a:t>
            </a:r>
            <a:r>
              <a:rPr lang="en-GB" i="1" dirty="0" err="1"/>
              <a:t>innovation,</a:t>
            </a:r>
            <a:r>
              <a:rPr lang="en-GB" i="1" dirty="0" err="1">
                <a:hlinkClick r:id="rId2"/>
              </a:rPr>
              <a:t>competition</a:t>
            </a:r>
            <a:r>
              <a:rPr lang="en-GB" i="1" dirty="0">
                <a:hlinkClick r:id="rId2"/>
              </a:rPr>
              <a:t>, and productivity</a:t>
            </a:r>
            <a:r>
              <a:rPr lang="en-GB" dirty="0"/>
              <a:t>.  McKinsey Global Institute.</a:t>
            </a:r>
            <a:endParaRPr lang="it-IT" dirty="0"/>
          </a:p>
          <a:p>
            <a:r>
              <a:rPr lang="en-GB" dirty="0"/>
              <a:t> </a:t>
            </a:r>
            <a:r>
              <a:rPr lang="en-GB" dirty="0" err="1"/>
              <a:t>Manoochehri</a:t>
            </a:r>
            <a:r>
              <a:rPr lang="en-GB" dirty="0"/>
              <a:t> M. (2013). </a:t>
            </a:r>
            <a:r>
              <a:rPr lang="en-GB" i="1" dirty="0"/>
              <a:t>Data Just Right: Introduction to Large-Scale Data &amp; Analytics</a:t>
            </a:r>
            <a:r>
              <a:rPr lang="en-GB" dirty="0"/>
              <a:t>. Addison-Wesley Professional.</a:t>
            </a:r>
            <a:endParaRPr lang="it-IT" dirty="0"/>
          </a:p>
          <a:p>
            <a:r>
              <a:rPr lang="en-GB" dirty="0" err="1"/>
              <a:t>Megahed</a:t>
            </a:r>
            <a:r>
              <a:rPr lang="en-GB" dirty="0"/>
              <a:t>, F. M., &amp; Jones-Farmer, L. A. (2015). Statistical Perspectives on “Big Data”. In </a:t>
            </a:r>
            <a:r>
              <a:rPr lang="en-GB" i="1" dirty="0"/>
              <a:t>Frontiers in Statistical Quality Control,</a:t>
            </a:r>
            <a:r>
              <a:rPr lang="en-GB" dirty="0"/>
              <a:t> 11 (pp. 29-47). Springer International Publishing.</a:t>
            </a:r>
            <a:endParaRPr lang="it-IT" dirty="0"/>
          </a:p>
          <a:p>
            <a:r>
              <a:rPr lang="en-GB" dirty="0"/>
              <a:t>Montgomery D.C. (2013). </a:t>
            </a:r>
            <a:r>
              <a:rPr lang="en-GB" i="1" dirty="0"/>
              <a:t>Introduction to Statistical quality control</a:t>
            </a:r>
            <a:r>
              <a:rPr lang="en-GB" dirty="0"/>
              <a:t> , 7th </a:t>
            </a:r>
            <a:r>
              <a:rPr lang="en-GB" dirty="0" err="1"/>
              <a:t>edn</a:t>
            </a:r>
            <a:r>
              <a:rPr lang="en-GB" dirty="0"/>
              <a:t>.,Wiley, Hoboken, N.J.</a:t>
            </a:r>
            <a:endParaRPr lang="it-IT" dirty="0"/>
          </a:p>
          <a:p>
            <a:endParaRPr lang="it-IT" dirty="0"/>
          </a:p>
        </p:txBody>
      </p:sp>
      <p:sp>
        <p:nvSpPr>
          <p:cNvPr id="4" name="Elaborazione alternativa 3"/>
          <p:cNvSpPr/>
          <p:nvPr/>
        </p:nvSpPr>
        <p:spPr>
          <a:xfrm>
            <a:off x="214313" y="885825"/>
            <a:ext cx="11787187" cy="5629276"/>
          </a:xfrm>
          <a:prstGeom prst="flowChartAlternateProcess">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ln w="22225">
                <a:solidFill>
                  <a:schemeClr val="accent2"/>
                </a:solidFill>
                <a:prstDash val="solid"/>
              </a:ln>
              <a:solidFill>
                <a:schemeClr val="accent2">
                  <a:lumMod val="40000"/>
                  <a:lumOff val="60000"/>
                </a:schemeClr>
              </a:solidFill>
            </a:endParaRPr>
          </a:p>
        </p:txBody>
      </p:sp>
      <p:pic>
        <p:nvPicPr>
          <p:cNvPr id="5" name="Immagine 4"/>
          <p:cNvPicPr>
            <a:picLocks noChangeAspect="1"/>
          </p:cNvPicPr>
          <p:nvPr/>
        </p:nvPicPr>
        <p:blipFill>
          <a:blip r:embed="rId3"/>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353515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762539" y="1855304"/>
            <a:ext cx="8719931" cy="3046988"/>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 </a:t>
            </a:r>
            <a:r>
              <a:rPr lang="en-GB" sz="2400" b="1" dirty="0">
                <a:latin typeface="Times New Roman" panose="02020603050405020304" pitchFamily="18" charset="0"/>
                <a:ea typeface="Times New Roman" panose="02020603050405020304" pitchFamily="18" charset="0"/>
              </a:rPr>
              <a:t>Velocity:</a:t>
            </a:r>
            <a:r>
              <a:rPr lang="en-GB" sz="2400" dirty="0">
                <a:latin typeface="Times New Roman" panose="02020603050405020304" pitchFamily="18" charset="0"/>
                <a:ea typeface="Times New Roman" panose="02020603050405020304" pitchFamily="18" charset="0"/>
              </a:rPr>
              <a:t> Once extracted, the data must be </a:t>
            </a:r>
            <a:r>
              <a:rPr lang="en-GB" sz="2400" dirty="0" err="1">
                <a:latin typeface="Times New Roman" panose="02020603050405020304" pitchFamily="18" charset="0"/>
                <a:ea typeface="Times New Roman" panose="02020603050405020304" pitchFamily="18" charset="0"/>
              </a:rPr>
              <a:t>analyzed</a:t>
            </a:r>
            <a:r>
              <a:rPr lang="en-GB" sz="2400" dirty="0">
                <a:latin typeface="Times New Roman" panose="02020603050405020304" pitchFamily="18" charset="0"/>
                <a:ea typeface="Times New Roman" panose="02020603050405020304" pitchFamily="18" charset="0"/>
              </a:rPr>
              <a:t> promptly, not to become obsolete, and therefore unnecessary to make a "decision". The fast acquisition and access to required data is therefore essential. </a:t>
            </a:r>
          </a:p>
          <a:p>
            <a:pPr indent="180340" algn="just">
              <a:spcAft>
                <a:spcPts val="0"/>
              </a:spcAft>
            </a:pPr>
            <a:endParaRPr lang="en-GB"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Just think that it is not uncommon the need to acquire 'live data' (for example, access to sites, search engines in the Internet, or share data in television), to process on a daily basis, and, mainly at sub-daily basis.</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1470991" y="1323190"/>
            <a:ext cx="9303025" cy="407922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4995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14412" y="775538"/>
            <a:ext cx="9901237" cy="2862322"/>
          </a:xfrm>
          <a:prstGeom prst="rect">
            <a:avLst/>
          </a:prstGeom>
        </p:spPr>
        <p:txBody>
          <a:bodyPr wrap="square">
            <a:spAutoFit/>
          </a:bodyPr>
          <a:lstStyle/>
          <a:p>
            <a:pPr indent="180340">
              <a:spcAft>
                <a:spcPts val="0"/>
              </a:spcAft>
            </a:pPr>
            <a:r>
              <a:rPr lang="it-IT" dirty="0">
                <a:latin typeface="Times" panose="02020603050405020304" pitchFamily="18" charset="0"/>
                <a:ea typeface="Times New Roman" panose="02020603050405020304" pitchFamily="18" charset="0"/>
                <a:cs typeface="Times" panose="02020603050405020304" pitchFamily="18" charset="0"/>
              </a:rPr>
              <a:t>Sanchez, F. M., </a:t>
            </a:r>
            <a:r>
              <a:rPr lang="it-IT" dirty="0" err="1">
                <a:latin typeface="Times" panose="02020603050405020304" pitchFamily="18" charset="0"/>
                <a:ea typeface="Times New Roman" panose="02020603050405020304" pitchFamily="18" charset="0"/>
                <a:cs typeface="Times" panose="02020603050405020304" pitchFamily="18" charset="0"/>
              </a:rPr>
              <a:t>Gray</a:t>
            </a:r>
            <a:r>
              <a:rPr lang="it-IT" dirty="0">
                <a:latin typeface="Times" panose="02020603050405020304" pitchFamily="18" charset="0"/>
                <a:ea typeface="Times New Roman" panose="02020603050405020304" pitchFamily="18" charset="0"/>
                <a:cs typeface="Times" panose="02020603050405020304" pitchFamily="18" charset="0"/>
              </a:rPr>
              <a:t>, K., </a:t>
            </a:r>
            <a:r>
              <a:rPr lang="it-IT" dirty="0" err="1">
                <a:latin typeface="Times" panose="02020603050405020304" pitchFamily="18" charset="0"/>
                <a:ea typeface="Times New Roman" panose="02020603050405020304" pitchFamily="18" charset="0"/>
                <a:cs typeface="Times" panose="02020603050405020304" pitchFamily="18" charset="0"/>
              </a:rPr>
              <a:t>Bellazzi</a:t>
            </a:r>
            <a:r>
              <a:rPr lang="it-IT" dirty="0">
                <a:latin typeface="Times" panose="02020603050405020304" pitchFamily="18" charset="0"/>
                <a:ea typeface="Times New Roman" panose="02020603050405020304" pitchFamily="18" charset="0"/>
                <a:cs typeface="Times" panose="02020603050405020304" pitchFamily="18" charset="0"/>
              </a:rPr>
              <a:t>, R., &amp; Lopez-Campos, G. (2014). </a:t>
            </a:r>
            <a:r>
              <a:rPr lang="en-GB" dirty="0" err="1">
                <a:latin typeface="Times" panose="02020603050405020304" pitchFamily="18" charset="0"/>
                <a:ea typeface="Times New Roman" panose="02020603050405020304" pitchFamily="18" charset="0"/>
                <a:cs typeface="Times" panose="02020603050405020304" pitchFamily="18" charset="0"/>
              </a:rPr>
              <a:t>Exposome</a:t>
            </a:r>
            <a:r>
              <a:rPr lang="en-GB" dirty="0">
                <a:latin typeface="Times" panose="02020603050405020304" pitchFamily="18" charset="0"/>
                <a:ea typeface="Times New Roman" panose="02020603050405020304" pitchFamily="18" charset="0"/>
                <a:cs typeface="Times" panose="02020603050405020304" pitchFamily="18" charset="0"/>
              </a:rPr>
              <a:t> informatics: considerations for the design of future biomedical research information systems. </a:t>
            </a:r>
            <a:r>
              <a:rPr lang="en-GB" i="1" dirty="0">
                <a:latin typeface="Times" panose="02020603050405020304" pitchFamily="18" charset="0"/>
                <a:ea typeface="Times New Roman" panose="02020603050405020304" pitchFamily="18" charset="0"/>
                <a:cs typeface="Times" panose="02020603050405020304" pitchFamily="18" charset="0"/>
              </a:rPr>
              <a:t>Journal of the American Medical Informatics Association</a:t>
            </a:r>
            <a:r>
              <a:rPr lang="en-GB" dirty="0">
                <a:latin typeface="Times" panose="02020603050405020304" pitchFamily="18" charset="0"/>
                <a:ea typeface="Times New Roman" panose="02020603050405020304" pitchFamily="18" charset="0"/>
                <a:cs typeface="Times" panose="02020603050405020304" pitchFamily="18" charset="0"/>
              </a:rPr>
              <a:t>, </a:t>
            </a:r>
            <a:r>
              <a:rPr lang="en-GB" i="1" dirty="0">
                <a:latin typeface="Times" panose="02020603050405020304" pitchFamily="18" charset="0"/>
                <a:ea typeface="Times New Roman" panose="02020603050405020304" pitchFamily="18" charset="0"/>
                <a:cs typeface="Times" panose="02020603050405020304" pitchFamily="18" charset="0"/>
              </a:rPr>
              <a:t>21</a:t>
            </a:r>
            <a:r>
              <a:rPr lang="en-GB" dirty="0">
                <a:latin typeface="Times" panose="02020603050405020304" pitchFamily="18" charset="0"/>
                <a:ea typeface="Times New Roman" panose="02020603050405020304" pitchFamily="18" charset="0"/>
                <a:cs typeface="Times" panose="02020603050405020304" pitchFamily="18" charset="0"/>
              </a:rPr>
              <a:t>(3), 386-390.</a:t>
            </a:r>
            <a:endParaRPr lang="it-IT" dirty="0">
              <a:latin typeface="Times" panose="02020603050405020304" pitchFamily="18" charset="0"/>
              <a:ea typeface="Times New Roman" panose="02020603050405020304" pitchFamily="18" charset="0"/>
              <a:cs typeface="Times" panose="02020603050405020304" pitchFamily="18" charset="0"/>
            </a:endParaRPr>
          </a:p>
          <a:p>
            <a:pPr indent="180340" algn="just">
              <a:spcAft>
                <a:spcPts val="0"/>
              </a:spcAft>
            </a:pPr>
            <a:r>
              <a:rPr lang="en-GB" dirty="0" err="1">
                <a:latin typeface="Times" panose="02020603050405020304" pitchFamily="18" charset="0"/>
                <a:ea typeface="Times New Roman" panose="02020603050405020304" pitchFamily="18" charset="0"/>
                <a:cs typeface="Times" panose="02020603050405020304" pitchFamily="18" charset="0"/>
              </a:rPr>
              <a:t>Scippacercola</a:t>
            </a:r>
            <a:r>
              <a:rPr lang="en-GB" dirty="0">
                <a:latin typeface="Times" panose="02020603050405020304" pitchFamily="18" charset="0"/>
                <a:ea typeface="Times New Roman" panose="02020603050405020304" pitchFamily="18" charset="0"/>
                <a:cs typeface="Times" panose="02020603050405020304" pitchFamily="18" charset="0"/>
              </a:rPr>
              <a:t>, S. (2012). Metrics-based </a:t>
            </a:r>
            <a:r>
              <a:rPr lang="en-GB" dirty="0" err="1">
                <a:latin typeface="Times" panose="02020603050405020304" pitchFamily="18" charset="0"/>
                <a:ea typeface="Times New Roman" panose="02020603050405020304" pitchFamily="18" charset="0"/>
                <a:cs typeface="Times" panose="02020603050405020304" pitchFamily="18" charset="0"/>
              </a:rPr>
              <a:t>markov</a:t>
            </a:r>
            <a:r>
              <a:rPr lang="en-GB" dirty="0">
                <a:latin typeface="Times" panose="02020603050405020304" pitchFamily="18" charset="0"/>
                <a:ea typeface="Times New Roman" panose="02020603050405020304" pitchFamily="18" charset="0"/>
                <a:cs typeface="Times" panose="02020603050405020304" pitchFamily="18" charset="0"/>
              </a:rPr>
              <a:t> chains for web analytics. </a:t>
            </a:r>
            <a:r>
              <a:rPr lang="en-GB" i="1" dirty="0" err="1">
                <a:latin typeface="Times" panose="02020603050405020304" pitchFamily="18" charset="0"/>
                <a:ea typeface="Times New Roman" panose="02020603050405020304" pitchFamily="18" charset="0"/>
                <a:cs typeface="Times" panose="02020603050405020304" pitchFamily="18" charset="0"/>
              </a:rPr>
              <a:t>Statistica</a:t>
            </a:r>
            <a:r>
              <a:rPr lang="en-GB" i="1" dirty="0">
                <a:latin typeface="Times" panose="02020603050405020304" pitchFamily="18" charset="0"/>
                <a:ea typeface="Times New Roman" panose="02020603050405020304" pitchFamily="18" charset="0"/>
                <a:cs typeface="Times" panose="02020603050405020304" pitchFamily="18" charset="0"/>
              </a:rPr>
              <a:t> &amp; </a:t>
            </a:r>
            <a:r>
              <a:rPr lang="en-GB" i="1" dirty="0" err="1">
                <a:latin typeface="Times" panose="02020603050405020304" pitchFamily="18" charset="0"/>
                <a:ea typeface="Times New Roman" panose="02020603050405020304" pitchFamily="18" charset="0"/>
                <a:cs typeface="Times" panose="02020603050405020304" pitchFamily="18" charset="0"/>
              </a:rPr>
              <a:t>Applicazioni</a:t>
            </a:r>
            <a:r>
              <a:rPr lang="en-GB" dirty="0">
                <a:latin typeface="Times" panose="02020603050405020304" pitchFamily="18" charset="0"/>
                <a:ea typeface="Times New Roman" panose="02020603050405020304" pitchFamily="18" charset="0"/>
                <a:cs typeface="Times" panose="02020603050405020304" pitchFamily="18" charset="0"/>
              </a:rPr>
              <a:t>, X, 1, 12, 55:66.</a:t>
            </a:r>
            <a:endParaRPr lang="it-IT" dirty="0">
              <a:latin typeface="Times" panose="02020603050405020304" pitchFamily="18" charset="0"/>
              <a:ea typeface="Times New Roman" panose="02020603050405020304" pitchFamily="18" charset="0"/>
              <a:cs typeface="Times" panose="02020603050405020304" pitchFamily="18" charset="0"/>
            </a:endParaRPr>
          </a:p>
          <a:p>
            <a:pPr indent="180340" algn="just">
              <a:spcAft>
                <a:spcPts val="0"/>
              </a:spcAft>
            </a:pPr>
            <a:r>
              <a:rPr lang="en-GB" dirty="0">
                <a:latin typeface="Times" panose="02020603050405020304" pitchFamily="18" charset="0"/>
                <a:ea typeface="Times New Roman" panose="02020603050405020304" pitchFamily="18" charset="0"/>
                <a:cs typeface="Times" panose="02020603050405020304" pitchFamily="18" charset="0"/>
              </a:rPr>
              <a:t>Siemens, G., </a:t>
            </a:r>
            <a:r>
              <a:rPr lang="en-GB" dirty="0" err="1">
                <a:latin typeface="Times" panose="02020603050405020304" pitchFamily="18" charset="0"/>
                <a:ea typeface="Times New Roman" panose="02020603050405020304" pitchFamily="18" charset="0"/>
                <a:cs typeface="Times" panose="02020603050405020304" pitchFamily="18" charset="0"/>
              </a:rPr>
              <a:t>Gasevic</a:t>
            </a:r>
            <a:r>
              <a:rPr lang="en-GB" dirty="0">
                <a:latin typeface="Times" panose="02020603050405020304" pitchFamily="18" charset="0"/>
                <a:ea typeface="Times New Roman" panose="02020603050405020304" pitchFamily="18" charset="0"/>
                <a:cs typeface="Times" panose="02020603050405020304" pitchFamily="18" charset="0"/>
              </a:rPr>
              <a:t>, D., </a:t>
            </a:r>
            <a:r>
              <a:rPr lang="en-GB" dirty="0" err="1">
                <a:latin typeface="Times" panose="02020603050405020304" pitchFamily="18" charset="0"/>
                <a:ea typeface="Times New Roman" panose="02020603050405020304" pitchFamily="18" charset="0"/>
                <a:cs typeface="Times" panose="02020603050405020304" pitchFamily="18" charset="0"/>
              </a:rPr>
              <a:t>Haythornthwaite</a:t>
            </a:r>
            <a:r>
              <a:rPr lang="en-GB" dirty="0">
                <a:latin typeface="Times" panose="02020603050405020304" pitchFamily="18" charset="0"/>
                <a:ea typeface="Times New Roman" panose="02020603050405020304" pitchFamily="18" charset="0"/>
                <a:cs typeface="Times" panose="02020603050405020304" pitchFamily="18" charset="0"/>
              </a:rPr>
              <a:t>, C., Dawson, S., Shum, S.B., Ferguson, R.,  Duval, E., </a:t>
            </a:r>
            <a:r>
              <a:rPr lang="en-GB" dirty="0" err="1">
                <a:latin typeface="Times" panose="02020603050405020304" pitchFamily="18" charset="0"/>
                <a:ea typeface="Times New Roman" panose="02020603050405020304" pitchFamily="18" charset="0"/>
                <a:cs typeface="Times" panose="02020603050405020304" pitchFamily="18" charset="0"/>
              </a:rPr>
              <a:t>Verbert</a:t>
            </a:r>
            <a:r>
              <a:rPr lang="en-GB" dirty="0">
                <a:latin typeface="Times" panose="02020603050405020304" pitchFamily="18" charset="0"/>
                <a:ea typeface="Times New Roman" panose="02020603050405020304" pitchFamily="18" charset="0"/>
                <a:cs typeface="Times" panose="02020603050405020304" pitchFamily="18" charset="0"/>
              </a:rPr>
              <a:t>, K., Baker, R. S. J. D. (2011). </a:t>
            </a:r>
            <a:r>
              <a:rPr lang="en-GB" i="1" dirty="0">
                <a:latin typeface="Times" panose="02020603050405020304" pitchFamily="18" charset="0"/>
                <a:ea typeface="Times New Roman" panose="02020603050405020304" pitchFamily="18" charset="0"/>
                <a:cs typeface="Times" panose="02020603050405020304" pitchFamily="18" charset="0"/>
              </a:rPr>
              <a:t>Open Learning Analytics: an integrated &amp; modularized platform.</a:t>
            </a:r>
            <a:r>
              <a:rPr lang="en-GB" dirty="0">
                <a:latin typeface="Times" panose="02020603050405020304" pitchFamily="18" charset="0"/>
                <a:ea typeface="Times New Roman" panose="02020603050405020304" pitchFamily="18" charset="0"/>
                <a:cs typeface="Times" panose="02020603050405020304" pitchFamily="18" charset="0"/>
              </a:rPr>
              <a:t> Doctoral dissertation, Open University Press.</a:t>
            </a:r>
            <a:endParaRPr lang="it-IT" dirty="0">
              <a:latin typeface="Times" panose="02020603050405020304" pitchFamily="18" charset="0"/>
              <a:ea typeface="Times New Roman" panose="02020603050405020304" pitchFamily="18" charset="0"/>
              <a:cs typeface="Times" panose="02020603050405020304" pitchFamily="18" charset="0"/>
            </a:endParaRPr>
          </a:p>
          <a:p>
            <a:pPr indent="180340" algn="just">
              <a:spcAft>
                <a:spcPts val="0"/>
              </a:spcAft>
            </a:pPr>
            <a:r>
              <a:rPr lang="en-GB" dirty="0">
                <a:latin typeface="Times" panose="02020603050405020304" pitchFamily="18" charset="0"/>
                <a:ea typeface="Times New Roman" panose="02020603050405020304" pitchFamily="18" charset="0"/>
                <a:cs typeface="Times" panose="02020603050405020304" pitchFamily="18" charset="0"/>
              </a:rPr>
              <a:t> Slade, S., Prinsloo, P. (2013). Learning Analytics Ethical Issues and Dilemmas, </a:t>
            </a:r>
            <a:r>
              <a:rPr lang="en-GB" i="1" dirty="0">
                <a:latin typeface="Times" panose="02020603050405020304" pitchFamily="18" charset="0"/>
                <a:ea typeface="Times New Roman" panose="02020603050405020304" pitchFamily="18" charset="0"/>
                <a:cs typeface="Times" panose="02020603050405020304" pitchFamily="18" charset="0"/>
              </a:rPr>
              <a:t>American </a:t>
            </a:r>
            <a:r>
              <a:rPr lang="en-GB" i="1" dirty="0" err="1">
                <a:latin typeface="Times" panose="02020603050405020304" pitchFamily="18" charset="0"/>
                <a:ea typeface="Times New Roman" panose="02020603050405020304" pitchFamily="18" charset="0"/>
                <a:cs typeface="Times" panose="02020603050405020304" pitchFamily="18" charset="0"/>
              </a:rPr>
              <a:t>Behavioral</a:t>
            </a:r>
            <a:r>
              <a:rPr lang="en-GB" i="1" dirty="0">
                <a:latin typeface="Times" panose="02020603050405020304" pitchFamily="18" charset="0"/>
                <a:ea typeface="Times New Roman" panose="02020603050405020304" pitchFamily="18" charset="0"/>
                <a:cs typeface="Times" panose="02020603050405020304" pitchFamily="18" charset="0"/>
              </a:rPr>
              <a:t> Scientist </a:t>
            </a:r>
            <a:r>
              <a:rPr lang="en-GB" dirty="0">
                <a:latin typeface="Times" panose="02020603050405020304" pitchFamily="18" charset="0"/>
                <a:ea typeface="Times New Roman" panose="02020603050405020304" pitchFamily="18" charset="0"/>
                <a:cs typeface="Times" panose="02020603050405020304" pitchFamily="18" charset="0"/>
              </a:rPr>
              <a:t>57,10: 1510-1529</a:t>
            </a:r>
            <a:endParaRPr lang="it-IT" dirty="0">
              <a:latin typeface="Times" panose="02020603050405020304" pitchFamily="18" charset="0"/>
              <a:cs typeface="Times" panose="02020603050405020304" pitchFamily="18" charset="0"/>
            </a:endParaRPr>
          </a:p>
        </p:txBody>
      </p:sp>
      <p:sp>
        <p:nvSpPr>
          <p:cNvPr id="3" name="Rettangolo 2"/>
          <p:cNvSpPr/>
          <p:nvPr/>
        </p:nvSpPr>
        <p:spPr>
          <a:xfrm>
            <a:off x="808037" y="3699024"/>
            <a:ext cx="10107612" cy="2862322"/>
          </a:xfrm>
          <a:prstGeom prst="rect">
            <a:avLst/>
          </a:prstGeom>
        </p:spPr>
        <p:txBody>
          <a:bodyPr wrap="square">
            <a:spAutoFit/>
          </a:bodyPr>
          <a:lstStyle/>
          <a:p>
            <a:pPr indent="180340" algn="just">
              <a:spcAft>
                <a:spcPts val="0"/>
              </a:spcAft>
            </a:pPr>
            <a:r>
              <a:rPr lang="nl-NL" dirty="0">
                <a:effectLst/>
                <a:latin typeface="Times New Roman" panose="02020603050405020304" pitchFamily="18" charset="0"/>
                <a:ea typeface="Times New Roman" panose="02020603050405020304" pitchFamily="18" charset="0"/>
              </a:rPr>
              <a:t>Snijders, C., Matzat, U., Reips, U. D. (2012). </a:t>
            </a:r>
            <a:r>
              <a:rPr lang="en-GB" dirty="0">
                <a:effectLst/>
                <a:latin typeface="Times New Roman" panose="02020603050405020304" pitchFamily="18" charset="0"/>
                <a:ea typeface="Times New Roman" panose="02020603050405020304" pitchFamily="18" charset="0"/>
              </a:rPr>
              <a:t>Big Data: Big gaps of  knowledge in the field of Internet. </a:t>
            </a:r>
            <a:r>
              <a:rPr lang="en-GB" i="1" dirty="0">
                <a:effectLst/>
                <a:latin typeface="Times New Roman" panose="02020603050405020304" pitchFamily="18" charset="0"/>
                <a:ea typeface="Times New Roman" panose="02020603050405020304" pitchFamily="18" charset="0"/>
              </a:rPr>
              <a:t>International Journal of Internet Science</a:t>
            </a:r>
            <a:r>
              <a:rPr lang="en-GB" dirty="0">
                <a:effectLst/>
                <a:latin typeface="Times New Roman" panose="02020603050405020304" pitchFamily="18" charset="0"/>
                <a:ea typeface="Times New Roman" panose="02020603050405020304" pitchFamily="18" charset="0"/>
              </a:rPr>
              <a:t>, 7: 1-5.  </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Vaish</a:t>
            </a:r>
            <a:r>
              <a:rPr lang="en-GB" dirty="0">
                <a:effectLst/>
                <a:latin typeface="Times New Roman" panose="02020603050405020304" pitchFamily="18" charset="0"/>
                <a:ea typeface="Times New Roman" panose="02020603050405020304" pitchFamily="18" charset="0"/>
              </a:rPr>
              <a:t> G. (2013). </a:t>
            </a:r>
            <a:r>
              <a:rPr lang="en-GB" i="1" dirty="0">
                <a:effectLst/>
                <a:latin typeface="Times New Roman" panose="02020603050405020304" pitchFamily="18" charset="0"/>
                <a:ea typeface="Times New Roman" panose="02020603050405020304" pitchFamily="18" charset="0"/>
              </a:rPr>
              <a:t>Getting Start with </a:t>
            </a:r>
            <a:r>
              <a:rPr lang="en-GB" i="1" dirty="0" err="1">
                <a:effectLst/>
                <a:latin typeface="Times New Roman" panose="02020603050405020304" pitchFamily="18" charset="0"/>
                <a:ea typeface="Times New Roman" panose="02020603050405020304" pitchFamily="18" charset="0"/>
              </a:rPr>
              <a:t>NoSQL</a:t>
            </a:r>
            <a:r>
              <a:rPr lang="en-GB" dirty="0">
                <a:effectLst/>
                <a:latin typeface="Times New Roman" panose="02020603050405020304" pitchFamily="18" charset="0"/>
                <a:ea typeface="Times New Roman" panose="02020603050405020304" pitchFamily="18" charset="0"/>
              </a:rPr>
              <a:t>. </a:t>
            </a:r>
            <a:r>
              <a:rPr lang="en-GB" dirty="0" err="1">
                <a:effectLst/>
                <a:latin typeface="Times New Roman" panose="02020603050405020304" pitchFamily="18" charset="0"/>
                <a:ea typeface="Times New Roman" panose="02020603050405020304" pitchFamily="18" charset="0"/>
              </a:rPr>
              <a:t>Packt</a:t>
            </a:r>
            <a:r>
              <a:rPr lang="en-GB" dirty="0">
                <a:effectLst/>
                <a:latin typeface="Times New Roman" panose="02020603050405020304" pitchFamily="18" charset="0"/>
                <a:ea typeface="Times New Roman" panose="02020603050405020304" pitchFamily="18" charset="0"/>
              </a:rPr>
              <a:t> Publishing,.	</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Vasta</a:t>
            </a:r>
            <a:r>
              <a:rPr lang="en-GB" dirty="0">
                <a:effectLst/>
                <a:latin typeface="Times New Roman" panose="02020603050405020304" pitchFamily="18" charset="0"/>
                <a:ea typeface="Times New Roman" panose="02020603050405020304" pitchFamily="18" charset="0"/>
              </a:rPr>
              <a:t>, D. (2009). </a:t>
            </a:r>
            <a:r>
              <a:rPr lang="en-GB" i="1" dirty="0">
                <a:effectLst/>
                <a:latin typeface="Times New Roman" panose="02020603050405020304" pitchFamily="18" charset="0"/>
                <a:ea typeface="Times New Roman" panose="02020603050405020304" pitchFamily="18" charset="0"/>
              </a:rPr>
              <a:t>Web Analytics</a:t>
            </a:r>
            <a:r>
              <a:rPr lang="en-GB" dirty="0">
                <a:effectLst/>
                <a:latin typeface="Times New Roman" panose="02020603050405020304" pitchFamily="18" charset="0"/>
                <a:ea typeface="Times New Roman" panose="02020603050405020304" pitchFamily="18" charset="0"/>
              </a:rPr>
              <a:t>, </a:t>
            </a:r>
            <a:r>
              <a:rPr lang="en-GB" dirty="0" err="1">
                <a:effectLst/>
                <a:latin typeface="Times New Roman" panose="02020603050405020304" pitchFamily="18" charset="0"/>
                <a:ea typeface="Times New Roman" panose="02020603050405020304" pitchFamily="18" charset="0"/>
              </a:rPr>
              <a:t>Apogeo</a:t>
            </a:r>
            <a:r>
              <a:rPr lang="en-GB" dirty="0">
                <a:effectLst/>
                <a:latin typeface="Times New Roman" panose="02020603050405020304" pitchFamily="18" charset="0"/>
                <a:ea typeface="Times New Roman" panose="02020603050405020304" pitchFamily="18" charset="0"/>
              </a:rPr>
              <a:t>, Milano.</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a:effectLst/>
                <a:latin typeface="Times New Roman" panose="02020603050405020304" pitchFamily="18" charset="0"/>
                <a:ea typeface="Times New Roman" panose="02020603050405020304" pitchFamily="18" charset="0"/>
              </a:rPr>
              <a:t>Wright, A. H. (1991). Genetic algorithms for real parameter optimization. </a:t>
            </a:r>
            <a:r>
              <a:rPr lang="en-GB" i="1" dirty="0">
                <a:effectLst/>
                <a:latin typeface="Times New Roman" panose="02020603050405020304" pitchFamily="18" charset="0"/>
                <a:ea typeface="Times New Roman" panose="02020603050405020304" pitchFamily="18" charset="0"/>
              </a:rPr>
              <a:t>Foundations of genetic algorithms</a:t>
            </a:r>
            <a:r>
              <a:rPr lang="en-GB" dirty="0">
                <a:effectLst/>
                <a:latin typeface="Times New Roman" panose="02020603050405020304" pitchFamily="18" charset="0"/>
                <a:ea typeface="Times New Roman" panose="02020603050405020304" pitchFamily="18" charset="0"/>
              </a:rPr>
              <a:t>, 1: 205-218.</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Zedlewski</a:t>
            </a:r>
            <a:r>
              <a:rPr lang="en-GB" dirty="0">
                <a:effectLst/>
                <a:latin typeface="Times New Roman" panose="02020603050405020304" pitchFamily="18" charset="0"/>
                <a:ea typeface="Times New Roman" panose="02020603050405020304" pitchFamily="18" charset="0"/>
              </a:rPr>
              <a:t>, J., </a:t>
            </a:r>
            <a:r>
              <a:rPr lang="en-GB" dirty="0" err="1">
                <a:effectLst/>
                <a:latin typeface="Times New Roman" panose="02020603050405020304" pitchFamily="18" charset="0"/>
                <a:ea typeface="Times New Roman" panose="02020603050405020304" pitchFamily="18" charset="0"/>
              </a:rPr>
              <a:t>Sobti</a:t>
            </a:r>
            <a:r>
              <a:rPr lang="en-GB" dirty="0">
                <a:effectLst/>
                <a:latin typeface="Times New Roman" panose="02020603050405020304" pitchFamily="18" charset="0"/>
                <a:ea typeface="Times New Roman" panose="02020603050405020304" pitchFamily="18" charset="0"/>
              </a:rPr>
              <a:t>, S., </a:t>
            </a:r>
            <a:r>
              <a:rPr lang="en-GB" dirty="0" err="1">
                <a:effectLst/>
                <a:latin typeface="Times New Roman" panose="02020603050405020304" pitchFamily="18" charset="0"/>
                <a:ea typeface="Times New Roman" panose="02020603050405020304" pitchFamily="18" charset="0"/>
              </a:rPr>
              <a:t>Garg</a:t>
            </a:r>
            <a:r>
              <a:rPr lang="en-GB" dirty="0">
                <a:effectLst/>
                <a:latin typeface="Times New Roman" panose="02020603050405020304" pitchFamily="18" charset="0"/>
                <a:ea typeface="Times New Roman" panose="02020603050405020304" pitchFamily="18" charset="0"/>
              </a:rPr>
              <a:t>, N., Zheng, F., Krishnamurthy, A.,  Wang, R. Y. (2003). </a:t>
            </a:r>
            <a:r>
              <a:rPr lang="en-GB" dirty="0" err="1">
                <a:effectLst/>
                <a:latin typeface="Times New Roman" panose="02020603050405020304" pitchFamily="18" charset="0"/>
                <a:ea typeface="Times New Roman" panose="02020603050405020304" pitchFamily="18" charset="0"/>
              </a:rPr>
              <a:t>Modeling</a:t>
            </a:r>
            <a:r>
              <a:rPr lang="en-GB" dirty="0">
                <a:effectLst/>
                <a:latin typeface="Times New Roman" panose="02020603050405020304" pitchFamily="18" charset="0"/>
                <a:ea typeface="Times New Roman" panose="02020603050405020304" pitchFamily="18" charset="0"/>
              </a:rPr>
              <a:t> Hard-Disk Power Consumption. </a:t>
            </a:r>
            <a:r>
              <a:rPr lang="en-GB" i="1" dirty="0">
                <a:effectLst/>
                <a:latin typeface="Times New Roman" panose="02020603050405020304" pitchFamily="18" charset="0"/>
                <a:ea typeface="Times New Roman" panose="02020603050405020304" pitchFamily="18" charset="0"/>
              </a:rPr>
              <a:t>FAST</a:t>
            </a:r>
            <a:r>
              <a:rPr lang="en-GB" dirty="0">
                <a:effectLst/>
                <a:latin typeface="Times New Roman" panose="02020603050405020304" pitchFamily="18" charset="0"/>
                <a:ea typeface="Times New Roman" panose="02020603050405020304" pitchFamily="18" charset="0"/>
              </a:rPr>
              <a:t> 3: 217-230.</a:t>
            </a:r>
            <a:endParaRPr lang="it-IT" dirty="0">
              <a:effectLst/>
              <a:latin typeface="Times New Roman" panose="02020603050405020304" pitchFamily="18" charset="0"/>
              <a:ea typeface="Times New Roman" panose="02020603050405020304" pitchFamily="18" charset="0"/>
            </a:endParaRPr>
          </a:p>
          <a:p>
            <a:pPr indent="180340">
              <a:spcAft>
                <a:spcPts val="0"/>
              </a:spcAft>
            </a:pPr>
            <a:r>
              <a:rPr lang="en-GB" dirty="0" err="1">
                <a:effectLst/>
                <a:latin typeface="Times New Roman" panose="02020603050405020304" pitchFamily="18" charset="0"/>
                <a:ea typeface="Times New Roman" panose="02020603050405020304" pitchFamily="18" charset="0"/>
              </a:rPr>
              <a:t>Zong</a:t>
            </a:r>
            <a:r>
              <a:rPr lang="en-GB" dirty="0">
                <a:effectLst/>
                <a:latin typeface="Times New Roman" panose="02020603050405020304" pitchFamily="18" charset="0"/>
                <a:ea typeface="Times New Roman" panose="02020603050405020304" pitchFamily="18" charset="0"/>
              </a:rPr>
              <a:t>, W., &amp; Wu, F.(2013) The Challenge of Data Quality in the Big Data Age.</a:t>
            </a:r>
            <a:r>
              <a:rPr lang="en-US" dirty="0">
                <a:effectLst/>
                <a:latin typeface="Times New Roman" panose="02020603050405020304" pitchFamily="18" charset="0"/>
                <a:ea typeface="Times New Roman" panose="02020603050405020304" pitchFamily="18" charset="0"/>
              </a:rPr>
              <a:t> Journal of Xi’an </a:t>
            </a:r>
            <a:r>
              <a:rPr lang="en-US" dirty="0" err="1">
                <a:effectLst/>
                <a:latin typeface="Times New Roman" panose="02020603050405020304" pitchFamily="18" charset="0"/>
                <a:ea typeface="Times New Roman" panose="02020603050405020304" pitchFamily="18" charset="0"/>
              </a:rPr>
              <a:t>Jiaotong</a:t>
            </a:r>
            <a:r>
              <a:rPr lang="en-US" dirty="0">
                <a:effectLst/>
                <a:latin typeface="Times New Roman" panose="02020603050405020304" pitchFamily="18" charset="0"/>
                <a:ea typeface="Times New Roman" panose="02020603050405020304" pitchFamily="18" charset="0"/>
              </a:rPr>
              <a:t> University (Social Sciences) 33(5), pp 38–43.</a:t>
            </a:r>
            <a:endParaRPr lang="it-IT" dirty="0">
              <a:effectLst/>
              <a:latin typeface="Times New Roman" panose="02020603050405020304" pitchFamily="18" charset="0"/>
              <a:ea typeface="Times New Roman" panose="02020603050405020304" pitchFamily="18" charset="0"/>
            </a:endParaRPr>
          </a:p>
        </p:txBody>
      </p:sp>
      <p:sp>
        <p:nvSpPr>
          <p:cNvPr id="4" name="Elaborazione alternativa 3"/>
          <p:cNvSpPr/>
          <p:nvPr/>
        </p:nvSpPr>
        <p:spPr>
          <a:xfrm>
            <a:off x="228601" y="714375"/>
            <a:ext cx="11787187" cy="6000750"/>
          </a:xfrm>
          <a:prstGeom prst="flowChartAlternateProcess">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ln w="22225">
                <a:solidFill>
                  <a:schemeClr val="accent2"/>
                </a:solidFill>
                <a:prstDash val="solid"/>
              </a:ln>
              <a:solidFill>
                <a:schemeClr val="accent2">
                  <a:lumMod val="40000"/>
                  <a:lumOff val="60000"/>
                </a:schemeClr>
              </a:solidFill>
            </a:endParaRPr>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4029025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42963" y="1125260"/>
            <a:ext cx="10244137" cy="4524315"/>
          </a:xfrm>
          <a:prstGeom prst="rect">
            <a:avLst/>
          </a:prstGeom>
        </p:spPr>
        <p:txBody>
          <a:bodyPr wrap="square">
            <a:spAutoFit/>
          </a:bodyPr>
          <a:lstStyle/>
          <a:p>
            <a:pPr indent="180340" algn="just">
              <a:spcAft>
                <a:spcPts val="0"/>
              </a:spcAft>
            </a:pPr>
            <a:r>
              <a:rPr lang="it-IT" dirty="0">
                <a:effectLst/>
                <a:latin typeface="Times New Roman" panose="02020603050405020304" pitchFamily="18" charset="0"/>
                <a:ea typeface="Times New Roman" panose="02020603050405020304" pitchFamily="18" charset="0"/>
              </a:rPr>
              <a:t>Murdoch, </a:t>
            </a:r>
            <a:r>
              <a:rPr lang="it-IT" dirty="0" err="1">
                <a:effectLst/>
                <a:latin typeface="Times New Roman" panose="02020603050405020304" pitchFamily="18" charset="0"/>
                <a:ea typeface="Times New Roman" panose="02020603050405020304" pitchFamily="18" charset="0"/>
              </a:rPr>
              <a:t>Travis</a:t>
            </a:r>
            <a:r>
              <a:rPr lang="it-IT" dirty="0">
                <a:effectLst/>
                <a:latin typeface="Times New Roman" panose="02020603050405020304" pitchFamily="18" charset="0"/>
                <a:ea typeface="Times New Roman" panose="02020603050405020304" pitchFamily="18" charset="0"/>
              </a:rPr>
              <a:t> B., and Allan S. </a:t>
            </a:r>
            <a:r>
              <a:rPr lang="it-IT" dirty="0" err="1">
                <a:effectLst/>
                <a:latin typeface="Times New Roman" panose="02020603050405020304" pitchFamily="18" charset="0"/>
                <a:ea typeface="Times New Roman" panose="02020603050405020304" pitchFamily="18" charset="0"/>
              </a:rPr>
              <a:t>Detsky</a:t>
            </a:r>
            <a:r>
              <a:rPr lang="it-IT" dirty="0">
                <a:effectLst/>
                <a:latin typeface="Times New Roman" panose="02020603050405020304" pitchFamily="18" charset="0"/>
                <a:ea typeface="Times New Roman" panose="02020603050405020304" pitchFamily="18" charset="0"/>
              </a:rPr>
              <a:t> (2013). </a:t>
            </a:r>
            <a:r>
              <a:rPr lang="en-GB" dirty="0">
                <a:effectLst/>
                <a:latin typeface="Times New Roman" panose="02020603050405020304" pitchFamily="18" charset="0"/>
                <a:ea typeface="Times New Roman" panose="02020603050405020304" pitchFamily="18" charset="0"/>
              </a:rPr>
              <a:t>The inevitable application of Big Data to health care. </a:t>
            </a:r>
            <a:r>
              <a:rPr lang="it-IT" i="1" dirty="0" err="1">
                <a:effectLst/>
                <a:latin typeface="Times New Roman" panose="02020603050405020304" pitchFamily="18" charset="0"/>
                <a:ea typeface="Times New Roman" panose="02020603050405020304" pitchFamily="18" charset="0"/>
              </a:rPr>
              <a:t>Jama</a:t>
            </a:r>
            <a:r>
              <a:rPr lang="it-IT" dirty="0">
                <a:effectLst/>
                <a:latin typeface="Times New Roman" panose="02020603050405020304" pitchFamily="18" charset="0"/>
                <a:ea typeface="Times New Roman" panose="02020603050405020304" pitchFamily="18" charset="0"/>
              </a:rPr>
              <a:t> 309.13: 1351-1352.</a:t>
            </a:r>
          </a:p>
          <a:p>
            <a:pPr indent="180340" algn="just">
              <a:spcAft>
                <a:spcPts val="0"/>
              </a:spcAft>
            </a:pPr>
            <a:r>
              <a:rPr lang="it-IT" dirty="0" err="1">
                <a:effectLst/>
                <a:latin typeface="Times New Roman" panose="02020603050405020304" pitchFamily="18" charset="0"/>
                <a:ea typeface="Times New Roman" panose="02020603050405020304" pitchFamily="18" charset="0"/>
              </a:rPr>
              <a:t>Pappas</a:t>
            </a:r>
            <a:r>
              <a:rPr lang="it-IT" dirty="0">
                <a:effectLst/>
                <a:latin typeface="Times New Roman" panose="02020603050405020304" pitchFamily="18" charset="0"/>
                <a:ea typeface="Times New Roman" panose="02020603050405020304" pitchFamily="18" charset="0"/>
              </a:rPr>
              <a:t> C. (2014). </a:t>
            </a:r>
            <a:r>
              <a:rPr lang="en-GB" u="none" strike="noStrike" dirty="0">
                <a:effectLst/>
                <a:latin typeface="Times New Roman" panose="02020603050405020304" pitchFamily="18" charset="0"/>
                <a:ea typeface="Times New Roman" panose="02020603050405020304" pitchFamily="18" charset="0"/>
                <a:hlinkClick r:id="rId2"/>
              </a:rPr>
              <a:t>http://elearningindustry.com/Big-data-in-elearning-future-of-elearning-industry</a:t>
            </a:r>
            <a:r>
              <a:rPr lang="it-IT" dirty="0">
                <a:effectLst/>
                <a:latin typeface="Times New Roman" panose="02020603050405020304" pitchFamily="18" charset="0"/>
                <a:ea typeface="Times New Roman" panose="02020603050405020304" pitchFamily="18" charset="0"/>
              </a:rPr>
              <a:t>.</a:t>
            </a:r>
          </a:p>
          <a:p>
            <a:pPr indent="180340" algn="just">
              <a:spcAft>
                <a:spcPts val="0"/>
              </a:spcAft>
            </a:pPr>
            <a:r>
              <a:rPr lang="en-GB" dirty="0" err="1">
                <a:effectLst/>
                <a:latin typeface="Times New Roman" panose="02020603050405020304" pitchFamily="18" charset="0"/>
                <a:ea typeface="Times New Roman" panose="02020603050405020304" pitchFamily="18" charset="0"/>
              </a:rPr>
              <a:t>Picciano</a:t>
            </a:r>
            <a:r>
              <a:rPr lang="en-GB" dirty="0">
                <a:effectLst/>
                <a:latin typeface="Times New Roman" panose="02020603050405020304" pitchFamily="18" charset="0"/>
                <a:ea typeface="Times New Roman" panose="02020603050405020304" pitchFamily="18" charset="0"/>
              </a:rPr>
              <a:t>, A. G. 2012.. The Evolution of Big Data and Learning Analytics in American Higher Education. </a:t>
            </a:r>
            <a:r>
              <a:rPr lang="en-GB" i="1" dirty="0">
                <a:effectLst/>
                <a:latin typeface="Times New Roman" panose="02020603050405020304" pitchFamily="18" charset="0"/>
                <a:ea typeface="Times New Roman" panose="02020603050405020304" pitchFamily="18" charset="0"/>
              </a:rPr>
              <a:t>Journal of Asynchronous Learning Networks</a:t>
            </a:r>
            <a:r>
              <a:rPr lang="en-GB" dirty="0">
                <a:effectLst/>
                <a:latin typeface="Times New Roman" panose="02020603050405020304" pitchFamily="18" charset="0"/>
                <a:ea typeface="Times New Roman" panose="02020603050405020304" pitchFamily="18" charset="0"/>
              </a:rPr>
              <a:t>,16, 3: 9-20.</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Qiu</a:t>
            </a:r>
            <a:r>
              <a:rPr lang="en-GB" dirty="0">
                <a:effectLst/>
                <a:latin typeface="Times New Roman" panose="02020603050405020304" pitchFamily="18" charset="0"/>
                <a:ea typeface="Times New Roman" panose="02020603050405020304" pitchFamily="18" charset="0"/>
              </a:rPr>
              <a:t> P. (2014). </a:t>
            </a:r>
            <a:r>
              <a:rPr lang="en-GB" i="1" dirty="0">
                <a:effectLst/>
                <a:latin typeface="Times New Roman" panose="02020603050405020304" pitchFamily="18" charset="0"/>
                <a:ea typeface="Times New Roman" panose="02020603050405020304" pitchFamily="18" charset="0"/>
              </a:rPr>
              <a:t>Introduction to Statistical Process Contro</a:t>
            </a:r>
            <a:r>
              <a:rPr lang="en-GB" dirty="0">
                <a:effectLst/>
                <a:latin typeface="Times New Roman" panose="02020603050405020304" pitchFamily="18" charset="0"/>
                <a:ea typeface="Times New Roman" panose="02020603050405020304" pitchFamily="18" charset="0"/>
              </a:rPr>
              <a:t>l, Boca Raton, FL: Chapman Hall/CRC</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Raghupathi</a:t>
            </a:r>
            <a:r>
              <a:rPr lang="en-GB" dirty="0">
                <a:effectLst/>
                <a:latin typeface="Times New Roman" panose="02020603050405020304" pitchFamily="18" charset="0"/>
                <a:ea typeface="Times New Roman" panose="02020603050405020304" pitchFamily="18" charset="0"/>
              </a:rPr>
              <a:t>, </a:t>
            </a:r>
            <a:r>
              <a:rPr lang="en-GB" dirty="0" err="1">
                <a:effectLst/>
                <a:latin typeface="Times New Roman" panose="02020603050405020304" pitchFamily="18" charset="0"/>
                <a:ea typeface="Times New Roman" panose="02020603050405020304" pitchFamily="18" charset="0"/>
              </a:rPr>
              <a:t>Wullianallur</a:t>
            </a:r>
            <a:r>
              <a:rPr lang="en-GB" dirty="0">
                <a:effectLst/>
                <a:latin typeface="Times New Roman" panose="02020603050405020304" pitchFamily="18" charset="0"/>
                <a:ea typeface="Times New Roman" panose="02020603050405020304" pitchFamily="18" charset="0"/>
              </a:rPr>
              <a:t>, and </a:t>
            </a:r>
            <a:r>
              <a:rPr lang="en-GB" dirty="0" err="1">
                <a:effectLst/>
                <a:latin typeface="Times New Roman" panose="02020603050405020304" pitchFamily="18" charset="0"/>
                <a:ea typeface="Times New Roman" panose="02020603050405020304" pitchFamily="18" charset="0"/>
              </a:rPr>
              <a:t>Viju</a:t>
            </a:r>
            <a:r>
              <a:rPr lang="en-GB" dirty="0">
                <a:effectLst/>
                <a:latin typeface="Times New Roman" panose="02020603050405020304" pitchFamily="18" charset="0"/>
                <a:ea typeface="Times New Roman" panose="02020603050405020304" pitchFamily="18" charset="0"/>
              </a:rPr>
              <a:t> </a:t>
            </a:r>
            <a:r>
              <a:rPr lang="en-GB" dirty="0" err="1">
                <a:effectLst/>
                <a:latin typeface="Times New Roman" panose="02020603050405020304" pitchFamily="18" charset="0"/>
                <a:ea typeface="Times New Roman" panose="02020603050405020304" pitchFamily="18" charset="0"/>
              </a:rPr>
              <a:t>Raghupathi</a:t>
            </a:r>
            <a:r>
              <a:rPr lang="en-GB" dirty="0">
                <a:effectLst/>
                <a:latin typeface="Times New Roman" panose="02020603050405020304" pitchFamily="18" charset="0"/>
                <a:ea typeface="Times New Roman" panose="02020603050405020304" pitchFamily="18" charset="0"/>
              </a:rPr>
              <a:t> (2014). Big Data analytics in healthcare: promise and potential. </a:t>
            </a:r>
            <a:r>
              <a:rPr lang="en-US" i="1" dirty="0">
                <a:effectLst/>
                <a:latin typeface="Times New Roman" panose="02020603050405020304" pitchFamily="18" charset="0"/>
                <a:ea typeface="Times New Roman" panose="02020603050405020304" pitchFamily="18" charset="0"/>
              </a:rPr>
              <a:t>Health Information Science and Systems</a:t>
            </a:r>
            <a:r>
              <a:rPr lang="en-US" dirty="0">
                <a:effectLst/>
                <a:latin typeface="Times New Roman" panose="02020603050405020304" pitchFamily="18" charset="0"/>
                <a:ea typeface="Times New Roman" panose="02020603050405020304" pitchFamily="18" charset="0"/>
              </a:rPr>
              <a:t> 2 (1): 1.</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a:effectLst/>
                <a:latin typeface="Times New Roman" panose="02020603050405020304" pitchFamily="18" charset="0"/>
                <a:ea typeface="Times New Roman" panose="02020603050405020304" pitchFamily="18" charset="0"/>
              </a:rPr>
              <a:t>Reiss, C., </a:t>
            </a:r>
            <a:r>
              <a:rPr lang="en-GB" dirty="0" err="1">
                <a:effectLst/>
                <a:latin typeface="Times New Roman" panose="02020603050405020304" pitchFamily="18" charset="0"/>
                <a:ea typeface="Times New Roman" panose="02020603050405020304" pitchFamily="18" charset="0"/>
              </a:rPr>
              <a:t>Tumanov</a:t>
            </a:r>
            <a:r>
              <a:rPr lang="en-GB" dirty="0">
                <a:effectLst/>
                <a:latin typeface="Times New Roman" panose="02020603050405020304" pitchFamily="18" charset="0"/>
                <a:ea typeface="Times New Roman" panose="02020603050405020304" pitchFamily="18" charset="0"/>
              </a:rPr>
              <a:t>, A., Ganger, G. R., Katz, R. H., &amp; </a:t>
            </a:r>
            <a:r>
              <a:rPr lang="en-GB" dirty="0" err="1">
                <a:effectLst/>
                <a:latin typeface="Times New Roman" panose="02020603050405020304" pitchFamily="18" charset="0"/>
                <a:ea typeface="Times New Roman" panose="02020603050405020304" pitchFamily="18" charset="0"/>
              </a:rPr>
              <a:t>Kozuch</a:t>
            </a:r>
            <a:r>
              <a:rPr lang="en-GB" dirty="0">
                <a:effectLst/>
                <a:latin typeface="Times New Roman" panose="02020603050405020304" pitchFamily="18" charset="0"/>
                <a:ea typeface="Times New Roman" panose="02020603050405020304" pitchFamily="18" charset="0"/>
              </a:rPr>
              <a:t>, M. A. (2012). Heterogeneity and dynamicity of clouds at scale: Google trace analysis. In </a:t>
            </a:r>
            <a:r>
              <a:rPr lang="en-GB" i="1" dirty="0">
                <a:effectLst/>
                <a:latin typeface="Times New Roman" panose="02020603050405020304" pitchFamily="18" charset="0"/>
                <a:ea typeface="Times New Roman" panose="02020603050405020304" pitchFamily="18" charset="0"/>
              </a:rPr>
              <a:t>Proceedings of the Third ACM Symposium on Cloud Computing</a:t>
            </a:r>
            <a:r>
              <a:rPr lang="en-GB" dirty="0">
                <a:effectLst/>
                <a:latin typeface="Times New Roman" panose="02020603050405020304" pitchFamily="18" charset="0"/>
                <a:ea typeface="Times New Roman" panose="02020603050405020304" pitchFamily="18" charset="0"/>
              </a:rPr>
              <a:t> (p. 7). </a:t>
            </a:r>
            <a:r>
              <a:rPr lang="it-IT" dirty="0">
                <a:effectLst/>
                <a:latin typeface="Times New Roman" panose="02020603050405020304" pitchFamily="18" charset="0"/>
                <a:ea typeface="Times New Roman" panose="02020603050405020304" pitchFamily="18" charset="0"/>
              </a:rPr>
              <a:t>ACM.</a:t>
            </a:r>
          </a:p>
          <a:p>
            <a:pPr indent="180340" algn="just">
              <a:spcAft>
                <a:spcPts val="0"/>
              </a:spcAft>
            </a:pPr>
            <a:r>
              <a:rPr lang="it-IT" dirty="0" err="1">
                <a:effectLst/>
                <a:latin typeface="Times New Roman" panose="02020603050405020304" pitchFamily="18" charset="0"/>
                <a:ea typeface="Times New Roman" panose="02020603050405020304" pitchFamily="18" charset="0"/>
              </a:rPr>
              <a:t>Rezzani</a:t>
            </a:r>
            <a:r>
              <a:rPr lang="it-IT" dirty="0">
                <a:effectLst/>
                <a:latin typeface="Times New Roman" panose="02020603050405020304" pitchFamily="18" charset="0"/>
                <a:ea typeface="Times New Roman" panose="02020603050405020304" pitchFamily="18" charset="0"/>
              </a:rPr>
              <a:t>, A. (2013). </a:t>
            </a:r>
            <a:r>
              <a:rPr lang="it-IT" i="1" dirty="0">
                <a:effectLst/>
                <a:latin typeface="Times New Roman" panose="02020603050405020304" pitchFamily="18" charset="0"/>
                <a:ea typeface="Times New Roman" panose="02020603050405020304" pitchFamily="18" charset="0"/>
              </a:rPr>
              <a:t>Big Data: Architettura, tecnologie e metodo per l’utilizzo di grandi basi di dati</a:t>
            </a:r>
            <a:r>
              <a:rPr lang="it-IT"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Maggioli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editore</a:t>
            </a:r>
            <a:r>
              <a:rPr lang="en-US" dirty="0">
                <a:effectLst/>
                <a:latin typeface="Times New Roman" panose="02020603050405020304" pitchFamily="18" charset="0"/>
                <a:ea typeface="Times New Roman" panose="02020603050405020304" pitchFamily="18" charset="0"/>
              </a:rPr>
              <a:t>.</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Roski</a:t>
            </a:r>
            <a:r>
              <a:rPr lang="en-GB" dirty="0">
                <a:effectLst/>
                <a:latin typeface="Times New Roman" panose="02020603050405020304" pitchFamily="18" charset="0"/>
                <a:ea typeface="Times New Roman" panose="02020603050405020304" pitchFamily="18" charset="0"/>
              </a:rPr>
              <a:t>, Joachim, George W. Bo-Linn, and Timothy A. Andrews (2014). Creating value in health care through Big Data: opportunities and policy implications. </a:t>
            </a:r>
            <a:r>
              <a:rPr lang="en-GB" i="1" dirty="0">
                <a:effectLst/>
                <a:latin typeface="Times New Roman" panose="02020603050405020304" pitchFamily="18" charset="0"/>
                <a:ea typeface="Times New Roman" panose="02020603050405020304" pitchFamily="18" charset="0"/>
              </a:rPr>
              <a:t>Health Affairs</a:t>
            </a:r>
            <a:r>
              <a:rPr lang="en-GB" dirty="0">
                <a:effectLst/>
                <a:latin typeface="Times New Roman" panose="02020603050405020304" pitchFamily="18" charset="0"/>
                <a:ea typeface="Times New Roman" panose="02020603050405020304" pitchFamily="18" charset="0"/>
              </a:rPr>
              <a:t> 33.7: 1115-1122.</a:t>
            </a:r>
            <a:endParaRPr lang="it-IT" dirty="0">
              <a:effectLst/>
              <a:latin typeface="Times New Roman" panose="02020603050405020304" pitchFamily="18" charset="0"/>
              <a:ea typeface="Times New Roman" panose="02020603050405020304" pitchFamily="18" charset="0"/>
            </a:endParaRPr>
          </a:p>
          <a:p>
            <a:pPr indent="180340" algn="just">
              <a:spcAft>
                <a:spcPts val="0"/>
              </a:spcAft>
            </a:pPr>
            <a:r>
              <a:rPr lang="en-GB" dirty="0" err="1">
                <a:effectLst/>
                <a:latin typeface="Times New Roman" panose="02020603050405020304" pitchFamily="18" charset="0"/>
                <a:ea typeface="Times New Roman" panose="02020603050405020304" pitchFamily="18" charset="0"/>
              </a:rPr>
              <a:t>Russom</a:t>
            </a:r>
            <a:r>
              <a:rPr lang="en-GB" dirty="0">
                <a:effectLst/>
                <a:latin typeface="Times New Roman" panose="02020603050405020304" pitchFamily="18" charset="0"/>
                <a:ea typeface="Times New Roman" panose="02020603050405020304" pitchFamily="18" charset="0"/>
              </a:rPr>
              <a:t>, P. (2011). Big Data analytics</a:t>
            </a:r>
            <a:r>
              <a:rPr lang="en-GB" i="1" dirty="0">
                <a:effectLst/>
                <a:latin typeface="Times New Roman" panose="02020603050405020304" pitchFamily="18" charset="0"/>
                <a:ea typeface="Times New Roman" panose="02020603050405020304" pitchFamily="18" charset="0"/>
              </a:rPr>
              <a:t>. TDWI Best Practices Report</a:t>
            </a:r>
            <a:r>
              <a:rPr lang="en-GB" dirty="0">
                <a:effectLst/>
                <a:latin typeface="Times New Roman" panose="02020603050405020304" pitchFamily="18" charset="0"/>
                <a:ea typeface="Times New Roman" panose="02020603050405020304" pitchFamily="18" charset="0"/>
              </a:rPr>
              <a:t>, Fourth Quarter (2011): 1-35.</a:t>
            </a:r>
            <a:endParaRPr lang="it-IT" dirty="0">
              <a:effectLst/>
              <a:latin typeface="Times New Roman" panose="02020603050405020304" pitchFamily="18" charset="0"/>
              <a:ea typeface="Times New Roman" panose="02020603050405020304" pitchFamily="18" charset="0"/>
            </a:endParaRPr>
          </a:p>
        </p:txBody>
      </p:sp>
      <p:sp>
        <p:nvSpPr>
          <p:cNvPr id="3" name="Elaborazione alternativa 2"/>
          <p:cNvSpPr/>
          <p:nvPr/>
        </p:nvSpPr>
        <p:spPr>
          <a:xfrm>
            <a:off x="214313" y="900113"/>
            <a:ext cx="11787187" cy="5614988"/>
          </a:xfrm>
          <a:prstGeom prst="flowChartAlternateProcess">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ln w="22225">
                <a:solidFill>
                  <a:schemeClr val="accent2"/>
                </a:solidFill>
                <a:prstDash val="solid"/>
              </a:ln>
              <a:solidFill>
                <a:schemeClr val="accent2">
                  <a:lumMod val="40000"/>
                  <a:lumOff val="60000"/>
                </a:schemeClr>
              </a:solidFill>
            </a:endParaRPr>
          </a:p>
        </p:txBody>
      </p:sp>
      <p:pic>
        <p:nvPicPr>
          <p:cNvPr id="4" name="Immagine 3"/>
          <p:cNvPicPr>
            <a:picLocks noChangeAspect="1"/>
          </p:cNvPicPr>
          <p:nvPr/>
        </p:nvPicPr>
        <p:blipFill>
          <a:blip r:embed="rId3"/>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9322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46922" y="913754"/>
            <a:ext cx="10363200" cy="4893647"/>
          </a:xfrm>
          <a:prstGeom prst="rect">
            <a:avLst/>
          </a:prstGeom>
        </p:spPr>
        <p:txBody>
          <a:bodyPr wrap="square">
            <a:spAutoFit/>
          </a:bodyPr>
          <a:lstStyle/>
          <a:p>
            <a:pPr indent="180340" algn="just">
              <a:spcAft>
                <a:spcPts val="0"/>
              </a:spcAft>
            </a:pPr>
            <a:r>
              <a:rPr lang="en-GB" sz="2400" dirty="0">
                <a:latin typeface="Times New Roman" panose="02020603050405020304" pitchFamily="18" charset="0"/>
                <a:ea typeface="Times New Roman" panose="02020603050405020304" pitchFamily="18" charset="0"/>
              </a:rPr>
              <a:t>• </a:t>
            </a:r>
            <a:r>
              <a:rPr lang="en-GB" sz="2400" b="1" dirty="0">
                <a:latin typeface="Times New Roman" panose="02020603050405020304" pitchFamily="18" charset="0"/>
                <a:ea typeface="Times New Roman" panose="02020603050405020304" pitchFamily="18" charset="0"/>
              </a:rPr>
              <a:t>Variety:</a:t>
            </a:r>
            <a:r>
              <a:rPr lang="en-GB" sz="2400" dirty="0">
                <a:latin typeface="Times New Roman" panose="02020603050405020304" pitchFamily="18" charset="0"/>
                <a:ea typeface="Times New Roman" panose="02020603050405020304" pitchFamily="18" charset="0"/>
              </a:rPr>
              <a:t> Data have highly heterogeneous nature (</a:t>
            </a:r>
            <a:r>
              <a:rPr lang="en-GB" sz="2400" dirty="0" err="1">
                <a:latin typeface="Times New Roman" panose="02020603050405020304" pitchFamily="18" charset="0"/>
                <a:ea typeface="Times New Roman" panose="02020603050405020304" pitchFamily="18" charset="0"/>
              </a:rPr>
              <a:t>eg</a:t>
            </a:r>
            <a:r>
              <a:rPr lang="en-GB" sz="2400" dirty="0">
                <a:latin typeface="Times New Roman" panose="02020603050405020304" pitchFamily="18" charset="0"/>
                <a:ea typeface="Times New Roman" panose="02020603050405020304" pitchFamily="18" charset="0"/>
              </a:rPr>
              <a:t>., Texts, images, videos, web searches, financial transactions, email, post on blogs and social networks, etc.), and each size requires a dedicated treatment. This characteristic of Big Data may require scaling operations or conventional classifications (for example </a:t>
            </a:r>
            <a:r>
              <a:rPr lang="en-GB" sz="2400" dirty="0" err="1">
                <a:latin typeface="Times New Roman" panose="02020603050405020304" pitchFamily="18" charset="0"/>
                <a:ea typeface="Times New Roman" panose="02020603050405020304" pitchFamily="18" charset="0"/>
              </a:rPr>
              <a:t>catalog</a:t>
            </a:r>
            <a:r>
              <a:rPr lang="en-GB" sz="2400" dirty="0">
                <a:latin typeface="Times New Roman" panose="02020603050405020304" pitchFamily="18" charset="0"/>
                <a:ea typeface="Times New Roman" panose="02020603050405020304" pitchFamily="18" charset="0"/>
              </a:rPr>
              <a:t> of images for the chronological date, or for chromatic scale or according to another </a:t>
            </a:r>
            <a:r>
              <a:rPr lang="en-GB" sz="2400" dirty="0" err="1">
                <a:latin typeface="Times New Roman" panose="02020603050405020304" pitchFamily="18" charset="0"/>
                <a:ea typeface="Times New Roman" panose="02020603050405020304" pitchFamily="18" charset="0"/>
              </a:rPr>
              <a:t>ordinative</a:t>
            </a:r>
            <a:r>
              <a:rPr lang="en-GB" sz="2400" dirty="0">
                <a:latin typeface="Times New Roman" panose="02020603050405020304" pitchFamily="18" charset="0"/>
                <a:ea typeface="Times New Roman" panose="02020603050405020304" pitchFamily="18" charset="0"/>
              </a:rPr>
              <a:t> scale) (</a:t>
            </a:r>
            <a:r>
              <a:rPr lang="en-GB" sz="2400" dirty="0" err="1">
                <a:latin typeface="Times New Roman" panose="02020603050405020304" pitchFamily="18" charset="0"/>
                <a:ea typeface="Times New Roman" panose="02020603050405020304" pitchFamily="18" charset="0"/>
              </a:rPr>
              <a:t>Manyika</a:t>
            </a:r>
            <a:r>
              <a:rPr lang="en-GB" sz="2400" dirty="0">
                <a:latin typeface="Times New Roman" panose="02020603050405020304" pitchFamily="18" charset="0"/>
                <a:ea typeface="Times New Roman" panose="02020603050405020304" pitchFamily="18" charset="0"/>
              </a:rPr>
              <a:t> et al., 2011).</a:t>
            </a: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Some scholars suggest adding to the definition of Big given two more V:</a:t>
            </a: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a:t>
            </a:r>
            <a:r>
              <a:rPr lang="en-GB" sz="2400" b="1" dirty="0">
                <a:latin typeface="Times New Roman" panose="02020603050405020304" pitchFamily="18" charset="0"/>
                <a:ea typeface="Times New Roman" panose="02020603050405020304" pitchFamily="18" charset="0"/>
              </a:rPr>
              <a:t>Variability</a:t>
            </a:r>
            <a:r>
              <a:rPr lang="en-GB" sz="2400" dirty="0">
                <a:latin typeface="Times New Roman" panose="02020603050405020304" pitchFamily="18" charset="0"/>
                <a:ea typeface="Times New Roman" panose="02020603050405020304" pitchFamily="18" charset="0"/>
              </a:rPr>
              <a:t>: the data must be contextualized, as their meaning can vary depending on the context.</a:t>
            </a:r>
            <a:endParaRPr lang="it-IT" sz="2400" dirty="0">
              <a:latin typeface="Times New Roman" panose="02020603050405020304" pitchFamily="18" charset="0"/>
              <a:ea typeface="Times New Roman" panose="02020603050405020304" pitchFamily="18" charset="0"/>
            </a:endParaRPr>
          </a:p>
          <a:p>
            <a:pPr indent="180340" algn="just">
              <a:spcAft>
                <a:spcPts val="0"/>
              </a:spcAft>
            </a:pPr>
            <a:r>
              <a:rPr lang="en-GB" sz="2400" dirty="0">
                <a:latin typeface="Times New Roman" panose="02020603050405020304" pitchFamily="18" charset="0"/>
                <a:ea typeface="Times New Roman" panose="02020603050405020304" pitchFamily="18" charset="0"/>
              </a:rPr>
              <a:t>• </a:t>
            </a:r>
            <a:r>
              <a:rPr lang="en-GB" sz="2400" b="1" dirty="0" err="1">
                <a:latin typeface="Times New Roman" panose="02020603050405020304" pitchFamily="18" charset="0"/>
                <a:ea typeface="Times New Roman" panose="02020603050405020304" pitchFamily="18" charset="0"/>
              </a:rPr>
              <a:t>Virality</a:t>
            </a:r>
            <a:r>
              <a:rPr lang="en-GB" sz="2400" b="1" dirty="0">
                <a:latin typeface="Times New Roman" panose="02020603050405020304" pitchFamily="18" charset="0"/>
                <a:ea typeface="Times New Roman" panose="02020603050405020304" pitchFamily="18" charset="0"/>
              </a:rPr>
              <a:t>:</a:t>
            </a:r>
            <a:r>
              <a:rPr lang="en-GB" sz="2400" dirty="0">
                <a:latin typeface="Times New Roman" panose="02020603050405020304" pitchFamily="18" charset="0"/>
                <a:ea typeface="Times New Roman" panose="02020603050405020304" pitchFamily="18" charset="0"/>
              </a:rPr>
              <a:t> the growth of Big Data is exponential, like wildfire.</a:t>
            </a:r>
            <a:endParaRPr lang="it-IT" sz="2400" dirty="0">
              <a:latin typeface="Times New Roman" panose="02020603050405020304" pitchFamily="18" charset="0"/>
              <a:ea typeface="Times New Roman" panose="02020603050405020304" pitchFamily="18" charset="0"/>
            </a:endParaRPr>
          </a:p>
        </p:txBody>
      </p:sp>
      <p:sp>
        <p:nvSpPr>
          <p:cNvPr id="3" name="Fumetto 2 2"/>
          <p:cNvSpPr/>
          <p:nvPr/>
        </p:nvSpPr>
        <p:spPr>
          <a:xfrm>
            <a:off x="1046922" y="913754"/>
            <a:ext cx="10508974" cy="2780514"/>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Fumetto 2 3"/>
          <p:cNvSpPr/>
          <p:nvPr/>
        </p:nvSpPr>
        <p:spPr>
          <a:xfrm>
            <a:off x="1046921" y="4452730"/>
            <a:ext cx="10508975" cy="1510748"/>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289231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92667" y="3234038"/>
            <a:ext cx="10871200" cy="2677656"/>
          </a:xfrm>
          <a:prstGeom prst="rect">
            <a:avLst/>
          </a:prstGeom>
        </p:spPr>
        <p:txBody>
          <a:bodyPr wrap="square">
            <a:spAutoFit/>
          </a:bodyPr>
          <a:lstStyle/>
          <a:p>
            <a:r>
              <a:rPr lang="en-GB" sz="2400" dirty="0"/>
              <a:t>Therefore, Big Data is not just a lot of data, but it is a</a:t>
            </a:r>
            <a:r>
              <a:rPr lang="en-GB" sz="2400" b="1" dirty="0"/>
              <a:t> System to handle a  large amounts of data of any type. </a:t>
            </a:r>
            <a:endParaRPr lang="it-IT" sz="2400" dirty="0"/>
          </a:p>
          <a:p>
            <a:r>
              <a:rPr lang="en-GB" sz="2400" dirty="0"/>
              <a:t>In this complex panorama, the aim of this work is to bring into light the new technologies, process and statistical analysis to extract values and results from Big Data. </a:t>
            </a:r>
          </a:p>
          <a:p>
            <a:endParaRPr lang="it-IT" sz="2400" dirty="0"/>
          </a:p>
          <a:p>
            <a:r>
              <a:rPr lang="en-GB" sz="2400" dirty="0"/>
              <a:t>The paper is structured into three parts: introduction to Big Data, comparison with other traditional techniques, main applications to some strategic sectors.  </a:t>
            </a:r>
            <a:endParaRPr lang="it-IT" sz="2400" dirty="0"/>
          </a:p>
        </p:txBody>
      </p:sp>
      <p:sp>
        <p:nvSpPr>
          <p:cNvPr id="3" name="Rettangolo 2"/>
          <p:cNvSpPr/>
          <p:nvPr/>
        </p:nvSpPr>
        <p:spPr>
          <a:xfrm>
            <a:off x="2099734" y="1051437"/>
            <a:ext cx="7375570" cy="1938992"/>
          </a:xfrm>
          <a:prstGeom prst="rect">
            <a:avLst/>
          </a:prstGeom>
        </p:spPr>
        <p:txBody>
          <a:bodyPr wrap="square">
            <a:spAutoFit/>
          </a:bodyPr>
          <a:lstStyle/>
          <a:p>
            <a:pPr indent="180340" algn="just">
              <a:spcAft>
                <a:spcPts val="0"/>
              </a:spcAft>
            </a:pPr>
            <a:r>
              <a:rPr lang="en-GB" sz="2400" dirty="0">
                <a:effectLst/>
                <a:latin typeface="Times New Roman" panose="02020603050405020304" pitchFamily="18" charset="0"/>
                <a:ea typeface="Times New Roman" panose="02020603050405020304" pitchFamily="18" charset="0"/>
              </a:rPr>
              <a:t>These peculiar features and specifications require that, with respect to storage, the constituents Big Data, are both structured to unstructured, and are expressed on different measurement scales, or are also qualitative (Table 2).</a:t>
            </a:r>
            <a:endParaRPr lang="it-IT" sz="2400" dirty="0">
              <a:effectLst/>
              <a:latin typeface="Times New Roman" panose="02020603050405020304" pitchFamily="18" charset="0"/>
              <a:ea typeface="Times New Roman" panose="02020603050405020304" pitchFamily="18" charset="0"/>
            </a:endParaRPr>
          </a:p>
          <a:p>
            <a:pPr indent="180340" algn="just">
              <a:spcAft>
                <a:spcPts val="0"/>
              </a:spcAft>
            </a:pPr>
            <a:r>
              <a:rPr lang="en-GB" sz="2400" dirty="0">
                <a:effectLst/>
                <a:latin typeface="Times New Roman" panose="02020603050405020304" pitchFamily="18" charset="0"/>
                <a:ea typeface="Times New Roman" panose="02020603050405020304" pitchFamily="18" charset="0"/>
              </a:rPr>
              <a:t> </a:t>
            </a:r>
            <a:endParaRPr lang="it-IT" sz="2400" dirty="0">
              <a:effectLst/>
              <a:latin typeface="Times New Roman" panose="02020603050405020304" pitchFamily="18" charset="0"/>
              <a:ea typeface="Times New Roman" panose="02020603050405020304" pitchFamily="18" charset="0"/>
            </a:endParaRPr>
          </a:p>
        </p:txBody>
      </p:sp>
      <p:sp>
        <p:nvSpPr>
          <p:cNvPr id="4" name="Fumetto 2 3"/>
          <p:cNvSpPr/>
          <p:nvPr/>
        </p:nvSpPr>
        <p:spPr>
          <a:xfrm>
            <a:off x="340875" y="3234038"/>
            <a:ext cx="11374784" cy="2677656"/>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Fumetto 2 4"/>
          <p:cNvSpPr/>
          <p:nvPr/>
        </p:nvSpPr>
        <p:spPr>
          <a:xfrm>
            <a:off x="2099734" y="957984"/>
            <a:ext cx="7375570" cy="1788836"/>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p:cNvPicPr>
            <a:picLocks noChangeAspect="1"/>
          </p:cNvPicPr>
          <p:nvPr/>
        </p:nvPicPr>
        <p:blipFill>
          <a:blip r:embed="rId2"/>
          <a:stretch>
            <a:fillRect/>
          </a:stretch>
        </p:blipFill>
        <p:spPr>
          <a:xfrm>
            <a:off x="1671638" y="0"/>
            <a:ext cx="9858376" cy="714375"/>
          </a:xfrm>
          <a:prstGeom prst="rect">
            <a:avLst/>
          </a:prstGeom>
          <a:ln>
            <a:noFill/>
          </a:ln>
          <a:effectLst>
            <a:softEdge rad="112500"/>
          </a:effectLst>
        </p:spPr>
      </p:pic>
    </p:spTree>
    <p:extLst>
      <p:ext uri="{BB962C8B-B14F-4D97-AF65-F5344CB8AC3E}">
        <p14:creationId xmlns:p14="http://schemas.microsoft.com/office/powerpoint/2010/main" val="1248107208"/>
      </p:ext>
    </p:extLst>
  </p:cSld>
  <p:clrMapOvr>
    <a:masterClrMapping/>
  </p:clrMapOvr>
</p:sld>
</file>

<file path=ppt/theme/theme1.xml><?xml version="1.0" encoding="utf-8"?>
<a:theme xmlns:a="http://schemas.openxmlformats.org/drawingml/2006/main" name="Goccia">
  <a:themeElements>
    <a:clrScheme name="Gocci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cci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cci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TM04033925[[fn=Goccia]]</Template>
  <TotalTime>172</TotalTime>
  <Words>8041</Words>
  <Application>Microsoft Office PowerPoint</Application>
  <PresentationFormat>Widescreen</PresentationFormat>
  <Paragraphs>400</Paragraphs>
  <Slides>71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71</vt:i4>
      </vt:variant>
    </vt:vector>
  </HeadingPairs>
  <TitlesOfParts>
    <vt:vector size="79" baseType="lpstr">
      <vt:lpstr>Arial</vt:lpstr>
      <vt:lpstr>Cambria</vt:lpstr>
      <vt:lpstr>Segoe UI Semibold</vt:lpstr>
      <vt:lpstr>Symbol</vt:lpstr>
      <vt:lpstr>Times</vt:lpstr>
      <vt:lpstr>Times New Roman</vt:lpstr>
      <vt:lpstr>Tw Cen MT</vt:lpstr>
      <vt:lpstr>Goccia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References  </vt:lpstr>
      <vt:lpstr>Presentazione standard di PowerPoint</vt:lpstr>
      <vt:lpstr>Presentazione standard di PowerPoint</vt:lpstr>
      <vt:lpstr>Presentazione standard di PowerPoint</vt:lpstr>
      <vt:lpstr>Presentazione standard di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Raffaella Frezzetti</cp:lastModifiedBy>
  <cp:revision>22</cp:revision>
  <dcterms:created xsi:type="dcterms:W3CDTF">2017-01-18T17:54:22Z</dcterms:created>
  <dcterms:modified xsi:type="dcterms:W3CDTF">2017-01-26T19:05:29Z</dcterms:modified>
</cp:coreProperties>
</file>