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8"/>
  </p:notesMasterIdLst>
  <p:sldIdLst>
    <p:sldId id="308" r:id="rId2"/>
    <p:sldId id="256" r:id="rId3"/>
    <p:sldId id="305" r:id="rId4"/>
    <p:sldId id="30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258" r:id="rId13"/>
    <p:sldId id="267" r:id="rId14"/>
    <p:sldId id="260" r:id="rId15"/>
    <p:sldId id="261" r:id="rId16"/>
    <p:sldId id="264" r:id="rId17"/>
    <p:sldId id="277" r:id="rId18"/>
    <p:sldId id="270" r:id="rId19"/>
    <p:sldId id="286" r:id="rId20"/>
    <p:sldId id="271" r:id="rId21"/>
    <p:sldId id="288" r:id="rId22"/>
    <p:sldId id="274" r:id="rId23"/>
    <p:sldId id="280" r:id="rId24"/>
    <p:sldId id="279" r:id="rId25"/>
    <p:sldId id="283" r:id="rId26"/>
    <p:sldId id="287" r:id="rId27"/>
    <p:sldId id="289" r:id="rId28"/>
    <p:sldId id="290" r:id="rId29"/>
    <p:sldId id="295" r:id="rId30"/>
    <p:sldId id="291" r:id="rId31"/>
    <p:sldId id="292" r:id="rId32"/>
    <p:sldId id="293" r:id="rId33"/>
    <p:sldId id="294" r:id="rId34"/>
    <p:sldId id="269" r:id="rId35"/>
    <p:sldId id="265" r:id="rId36"/>
    <p:sldId id="307" r:id="rId3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6" autoAdjust="0"/>
    <p:restoredTop sz="94660"/>
  </p:normalViewPr>
  <p:slideViewPr>
    <p:cSldViewPr>
      <p:cViewPr varScale="1">
        <p:scale>
          <a:sx n="68" d="100"/>
          <a:sy n="68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6CE3A-57D5-4656-8FB0-F0C3DF393B1D}" type="datetimeFigureOut">
              <a:rPr lang="it-IT" smtClean="0"/>
              <a:t>27/01/2017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B802E-868D-4001-8F6E-CF3AE7AA5A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6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B802E-868D-4001-8F6E-CF3AE7AA5A1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86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22" name="Sottotito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7CBC-F715-464F-9F52-DC03F1A20171}" type="datetimeFigureOut">
              <a:rPr lang="it-IT" smtClean="0"/>
              <a:pPr/>
              <a:t>27/01/2017</a:t>
            </a:fld>
            <a:endParaRPr lang="it-IT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523C-07EA-46DF-BDE8-6FA06D17A30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7CBC-F715-464F-9F52-DC03F1A20171}" type="datetimeFigureOut">
              <a:rPr lang="it-IT" smtClean="0"/>
              <a:pPr/>
              <a:t>27/01/2017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523C-07EA-46DF-BDE8-6FA06D17A30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7CBC-F715-464F-9F52-DC03F1A20171}" type="datetimeFigureOut">
              <a:rPr lang="it-IT" smtClean="0"/>
              <a:pPr/>
              <a:t>27/01/2017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523C-07EA-46DF-BDE8-6FA06D17A30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7CBC-F715-464F-9F52-DC03F1A20171}" type="datetimeFigureOut">
              <a:rPr lang="it-IT" smtClean="0"/>
              <a:pPr/>
              <a:t>27/01/2017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523C-07EA-46DF-BDE8-6FA06D17A30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7CBC-F715-464F-9F52-DC03F1A20171}" type="datetimeFigureOut">
              <a:rPr lang="it-IT" smtClean="0"/>
              <a:pPr/>
              <a:t>27/01/2017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523C-07EA-46DF-BDE8-6FA06D17A30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Rettango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7CBC-F715-464F-9F52-DC03F1A20171}" type="datetimeFigureOut">
              <a:rPr lang="it-IT" smtClean="0"/>
              <a:pPr/>
              <a:t>27/01/2017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523C-07EA-46DF-BDE8-6FA06D17A30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7CBC-F715-464F-9F52-DC03F1A20171}" type="datetimeFigureOut">
              <a:rPr lang="it-IT" smtClean="0"/>
              <a:pPr/>
              <a:t>27/01/2017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523C-07EA-46DF-BDE8-6FA06D17A30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7CBC-F715-464F-9F52-DC03F1A20171}" type="datetimeFigureOut">
              <a:rPr lang="it-IT" smtClean="0"/>
              <a:pPr/>
              <a:t>27/01/2017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523C-07EA-46DF-BDE8-6FA06D17A30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7CBC-F715-464F-9F52-DC03F1A20171}" type="datetimeFigureOut">
              <a:rPr lang="it-IT" smtClean="0"/>
              <a:pPr/>
              <a:t>27/01/2017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523C-07EA-46DF-BDE8-6FA06D17A30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Rettango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7CBC-F715-464F-9F52-DC03F1A20171}" type="datetimeFigureOut">
              <a:rPr lang="it-IT" smtClean="0"/>
              <a:pPr/>
              <a:t>27/01/2017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523C-07EA-46DF-BDE8-6FA06D17A30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7CBC-F715-464F-9F52-DC03F1A20171}" type="datetimeFigureOut">
              <a:rPr lang="it-IT" smtClean="0"/>
              <a:pPr/>
              <a:t>27/01/2017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523C-07EA-46DF-BDE8-6FA06D17A30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9" name="Elaborazione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Elaborazione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nello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28F7CBC-F715-464F-9F52-DC03F1A20171}" type="datetimeFigureOut">
              <a:rPr lang="it-IT" smtClean="0"/>
              <a:pPr/>
              <a:t>27/01/2017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8DD523C-07EA-46DF-BDE8-6FA06D17A30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5" name="Rettango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9738"/>
            <a:ext cx="9128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379413"/>
            <a:ext cx="20796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/>
        </p:nvSpPr>
        <p:spPr bwMode="auto">
          <a:xfrm>
            <a:off x="679450" y="2514600"/>
            <a:ext cx="7772400" cy="1470025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0070C0"/>
                </a:solidFill>
                <a:latin typeface="Arial" charset="0"/>
                <a:cs typeface="Arial" charset="0"/>
              </a:rPr>
              <a:t>Big Data and </a:t>
            </a:r>
            <a:r>
              <a:rPr lang="en-US" sz="3200" b="1" dirty="0" err="1">
                <a:solidFill>
                  <a:srgbClr val="0070C0"/>
                </a:solidFill>
              </a:rPr>
              <a:t>L</a:t>
            </a:r>
            <a:r>
              <a:rPr lang="en-US" sz="3200" b="1" baseline="-25000" dirty="0" err="1">
                <a:solidFill>
                  <a:srgbClr val="0070C0"/>
                </a:solidFill>
              </a:rPr>
              <a:t>p</a:t>
            </a:r>
            <a:r>
              <a:rPr lang="it-IT" sz="3200" b="1" dirty="0">
                <a:solidFill>
                  <a:srgbClr val="0070C0"/>
                </a:solidFill>
              </a:rPr>
              <a:t>–</a:t>
            </a:r>
            <a:r>
              <a:rPr lang="it-IT" sz="3200" b="1" dirty="0" err="1">
                <a:solidFill>
                  <a:srgbClr val="0070C0"/>
                </a:solidFill>
              </a:rPr>
              <a:t>norm</a:t>
            </a:r>
            <a:r>
              <a:rPr lang="it-IT" sz="3200" b="1" dirty="0">
                <a:solidFill>
                  <a:srgbClr val="0070C0"/>
                </a:solidFill>
              </a:rPr>
              <a:t> </a:t>
            </a:r>
            <a:r>
              <a:rPr lang="it-IT" sz="3200" b="1" dirty="0" err="1">
                <a:solidFill>
                  <a:srgbClr val="0070C0"/>
                </a:solidFill>
              </a:rPr>
              <a:t>estimators</a:t>
            </a:r>
            <a:endParaRPr lang="es-ES" sz="3200" b="1" dirty="0">
              <a:solidFill>
                <a:srgbClr val="0070C0"/>
              </a:solidFill>
              <a:latin typeface="Arial" charset="0"/>
              <a:cs typeface="Arial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/>
        </p:nvSpPr>
        <p:spPr bwMode="auto">
          <a:xfrm>
            <a:off x="684213" y="3657600"/>
            <a:ext cx="77755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br>
              <a:rPr lang="fr-FR" altLang="es-ES" sz="2000" b="1"/>
            </a:br>
            <a:br>
              <a:rPr lang="fr-FR" altLang="es-ES" sz="2000" b="1"/>
            </a:br>
            <a:endParaRPr lang="fr-FR" altLang="es-ES" b="1"/>
          </a:p>
          <a:p>
            <a:pPr algn="ctr" eaLnBrk="1" hangingPunct="1">
              <a:buFontTx/>
              <a:buNone/>
            </a:pPr>
            <a:r>
              <a:rPr lang="fr-FR" altLang="es-ES" sz="1800" b="1"/>
              <a:t>Dott. Massimiliano Giacalone </a:t>
            </a:r>
          </a:p>
          <a:p>
            <a:pPr algn="ctr" eaLnBrk="1" hangingPunct="1">
              <a:buFontTx/>
              <a:buNone/>
            </a:pPr>
            <a:r>
              <a:rPr lang="fr-FR" altLang="es-ES" sz="1600" i="1"/>
              <a:t>massimiliano.giacalone@unina.it</a:t>
            </a:r>
          </a:p>
        </p:txBody>
      </p:sp>
      <p:sp>
        <p:nvSpPr>
          <p:cNvPr id="6150" name="1 Rectángulo"/>
          <p:cNvSpPr>
            <a:spLocks noChangeArrowheads="1"/>
          </p:cNvSpPr>
          <p:nvPr/>
        </p:nvSpPr>
        <p:spPr bwMode="auto">
          <a:xfrm>
            <a:off x="1185863" y="1058863"/>
            <a:ext cx="670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s-ES" sz="1800" b="1">
                <a:solidFill>
                  <a:srgbClr val="0070C0"/>
                </a:solidFill>
              </a:rPr>
              <a:t>Master in Innovation and Research in Informatics (MIRI)</a:t>
            </a:r>
          </a:p>
          <a:p>
            <a:pPr algn="ctr" eaLnBrk="1" hangingPunct="1">
              <a:buFontTx/>
              <a:buNone/>
            </a:pPr>
            <a:r>
              <a:rPr lang="en-US" altLang="es-ES" sz="1800">
                <a:solidFill>
                  <a:srgbClr val="0070C0"/>
                </a:solidFill>
              </a:rPr>
              <a:t>Data Mining and Business Intelligence track</a:t>
            </a:r>
            <a:r>
              <a:rPr lang="fr-FR" altLang="es-ES" sz="180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489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2627784" y="260648"/>
            <a:ext cx="4464496" cy="778098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it-IT" dirty="0"/>
              <a:t>A LEGAL PROBLEM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71601" y="1484784"/>
            <a:ext cx="79086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Advantages of the well-known fact</a:t>
            </a:r>
          </a:p>
          <a:p>
            <a:pPr algn="ctr"/>
            <a:r>
              <a:rPr lang="it-IT" sz="3200" b="1" dirty="0"/>
              <a:t>↓</a:t>
            </a:r>
            <a:endParaRPr lang="it-IT" sz="3200" dirty="0"/>
          </a:p>
          <a:p>
            <a:pPr algn="ctr"/>
            <a:r>
              <a:rPr lang="en-US" sz="3200" dirty="0"/>
              <a:t>Reducing the duration of the investigation phase</a:t>
            </a:r>
          </a:p>
          <a:p>
            <a:pPr algn="ctr"/>
            <a:r>
              <a:rPr lang="it-IT" sz="3200" dirty="0"/>
              <a:t>↓</a:t>
            </a:r>
          </a:p>
          <a:p>
            <a:pPr algn="ctr"/>
            <a:r>
              <a:rPr lang="it-IT" sz="3200" dirty="0" err="1"/>
              <a:t>Reduction</a:t>
            </a:r>
            <a:r>
              <a:rPr lang="it-IT" sz="3200" dirty="0"/>
              <a:t> in </a:t>
            </a:r>
            <a:r>
              <a:rPr lang="it-IT" sz="3200" dirty="0" err="1"/>
              <a:t>process</a:t>
            </a:r>
            <a:r>
              <a:rPr lang="it-IT" sz="3200" dirty="0"/>
              <a:t> </a:t>
            </a:r>
            <a:r>
              <a:rPr lang="it-IT" sz="3200" dirty="0" err="1"/>
              <a:t>times</a:t>
            </a:r>
            <a:endParaRPr lang="it-IT" sz="3200" dirty="0"/>
          </a:p>
          <a:p>
            <a:r>
              <a:rPr lang="it-IT" dirty="0"/>
              <a:t> </a:t>
            </a:r>
          </a:p>
          <a:p>
            <a:r>
              <a:rPr lang="it-IT" dirty="0"/>
              <a:t> </a:t>
            </a:r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21" y="5073019"/>
            <a:ext cx="3226680" cy="1251561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725144"/>
            <a:ext cx="1295848" cy="1947312"/>
          </a:xfrm>
          <a:prstGeom prst="rect">
            <a:avLst/>
          </a:prstGeom>
        </p:spPr>
      </p:pic>
      <p:pic>
        <p:nvPicPr>
          <p:cNvPr id="7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24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2627784" y="260648"/>
            <a:ext cx="4464496" cy="778098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it-IT" dirty="0"/>
              <a:t>A LEGAL PROBLEM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763688" y="1124743"/>
            <a:ext cx="64087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1" dirty="0" err="1"/>
              <a:t>Regulatory</a:t>
            </a:r>
            <a:r>
              <a:rPr lang="it-IT" sz="2400" b="1" i="1" dirty="0"/>
              <a:t> </a:t>
            </a:r>
            <a:r>
              <a:rPr lang="it-IT" sz="2400" b="1" i="1" dirty="0" err="1"/>
              <a:t>parameters</a:t>
            </a:r>
            <a:endParaRPr lang="it-IT" sz="2400" b="1" i="1" dirty="0"/>
          </a:p>
          <a:p>
            <a:pPr algn="ctr"/>
            <a:endParaRPr lang="it-IT" sz="2400" i="1" dirty="0"/>
          </a:p>
          <a:p>
            <a:pPr algn="ctr"/>
            <a:r>
              <a:rPr lang="it-IT" sz="2400" i="1" dirty="0"/>
              <a:t>● </a:t>
            </a:r>
            <a:r>
              <a:rPr lang="it-IT" sz="2400" u="sng" dirty="0"/>
              <a:t>Art.111</a:t>
            </a:r>
            <a:r>
              <a:rPr lang="it-IT" sz="2400" dirty="0"/>
              <a:t> della Costituzione</a:t>
            </a:r>
          </a:p>
          <a:p>
            <a:pPr algn="ctr"/>
            <a:r>
              <a:rPr lang="it-IT" sz="2400" dirty="0"/>
              <a:t>“ Ogni processo si svolge nel contraddittorio tra le parti, in condizione di parità, davanti a un giudice terzo e imparziale.</a:t>
            </a:r>
          </a:p>
          <a:p>
            <a:pPr algn="ctr"/>
            <a:r>
              <a:rPr lang="it-IT" sz="2400" dirty="0"/>
              <a:t>La legge ne assicura la </a:t>
            </a:r>
            <a:r>
              <a:rPr lang="it-IT" sz="2400" b="1" dirty="0"/>
              <a:t>ragionevole durata</a:t>
            </a:r>
            <a:r>
              <a:rPr lang="it-IT" sz="2400" dirty="0"/>
              <a:t>”</a:t>
            </a:r>
          </a:p>
          <a:p>
            <a:pPr algn="ctr"/>
            <a:r>
              <a:rPr lang="it-IT" sz="2400" dirty="0"/>
              <a:t> </a:t>
            </a:r>
          </a:p>
          <a:p>
            <a:pPr algn="ctr"/>
            <a:r>
              <a:rPr lang="it-IT" sz="2400" dirty="0"/>
              <a:t> </a:t>
            </a:r>
          </a:p>
          <a:p>
            <a:pPr algn="ctr"/>
            <a:r>
              <a:rPr lang="it-IT" sz="2400" dirty="0"/>
              <a:t>● </a:t>
            </a:r>
            <a:r>
              <a:rPr lang="it-IT" sz="2400" u="sng" dirty="0"/>
              <a:t>Art. 6</a:t>
            </a:r>
            <a:r>
              <a:rPr lang="it-IT" sz="2400" dirty="0"/>
              <a:t> della Convenzione Europea dei Diritti dell’Uomo</a:t>
            </a:r>
          </a:p>
          <a:p>
            <a:pPr algn="ctr"/>
            <a:r>
              <a:rPr lang="it-IT" sz="2400" dirty="0"/>
              <a:t> </a:t>
            </a:r>
          </a:p>
          <a:p>
            <a:pPr algn="ctr"/>
            <a:r>
              <a:rPr lang="it-IT" sz="2400" dirty="0"/>
              <a:t>“ Ogni persona ha diritto a che la sua causa sia esaminata equamente, pubblicamente ed entro un termine ragionevole….”</a:t>
            </a:r>
          </a:p>
          <a:p>
            <a:pPr algn="ctr"/>
            <a:endParaRPr lang="it-IT" sz="2400" dirty="0"/>
          </a:p>
        </p:txBody>
      </p:sp>
      <p:pic>
        <p:nvPicPr>
          <p:cNvPr id="6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56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MISINFORMATION AND DISINFORMATION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2041" y="1268760"/>
            <a:ext cx="7790712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 algn="just">
              <a:buNone/>
            </a:pPr>
            <a:r>
              <a:rPr lang="en-US" sz="2400" dirty="0"/>
              <a:t>	However,  the web information can present also inaccurate information (web information spoofing). </a:t>
            </a:r>
          </a:p>
          <a:p>
            <a:pPr algn="just">
              <a:buNone/>
            </a:pPr>
            <a:r>
              <a:rPr lang="en-US" sz="2400" dirty="0"/>
              <a:t>	This kind of problem is growing day by day.</a:t>
            </a:r>
          </a:p>
          <a:p>
            <a:pPr>
              <a:buNone/>
            </a:pPr>
            <a:endParaRPr lang="en-US" sz="2400" dirty="0"/>
          </a:p>
          <a:p>
            <a:pPr algn="just"/>
            <a:r>
              <a:rPr lang="en-US" sz="2400" dirty="0"/>
              <a:t>Misinformation is the unintentional inaccurate information </a:t>
            </a:r>
          </a:p>
          <a:p>
            <a:pPr algn="just"/>
            <a:r>
              <a:rPr lang="en-US" sz="2400" dirty="0"/>
              <a:t>Disinformation is the intentional inaccurate information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These two problems introduce lot of noise in the analysis and results of “Big Data”.</a:t>
            </a:r>
            <a:endParaRPr lang="it-IT" sz="2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22041" y="6165304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From</a:t>
            </a:r>
            <a:r>
              <a:rPr lang="it-IT" sz="1400" dirty="0"/>
              <a:t> “</a:t>
            </a:r>
            <a:r>
              <a:rPr lang="en-US" sz="1400" b="1" dirty="0"/>
              <a:t>WEB MISINFORMATION: A TEXT-MINING APPROACH FOR LEGAL ACCEPTED FACT”</a:t>
            </a:r>
            <a:endParaRPr lang="it-IT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7704" y="188640"/>
            <a:ext cx="5987008" cy="86895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TOOL FOR DISINFORMATION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35100" y="1564758"/>
            <a:ext cx="7499350" cy="456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1571612"/>
            <a:ext cx="2357454" cy="89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6436269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04" y="7431"/>
            <a:ext cx="6959820" cy="30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28902" y="332656"/>
            <a:ext cx="4471990" cy="86895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NOTORIETY SYSTEM</a:t>
            </a:r>
          </a:p>
        </p:txBody>
      </p:sp>
      <p:sp>
        <p:nvSpPr>
          <p:cNvPr id="5" name="Rettangolo 4"/>
          <p:cNvSpPr/>
          <p:nvPr/>
        </p:nvSpPr>
        <p:spPr>
          <a:xfrm>
            <a:off x="3786182" y="2786058"/>
            <a:ext cx="1500198" cy="5000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CRAWLER</a:t>
            </a:r>
          </a:p>
        </p:txBody>
      </p:sp>
      <p:sp>
        <p:nvSpPr>
          <p:cNvPr id="6" name="Ovale 5"/>
          <p:cNvSpPr/>
          <p:nvPr/>
        </p:nvSpPr>
        <p:spPr>
          <a:xfrm>
            <a:off x="3643306" y="5643578"/>
            <a:ext cx="1928826" cy="64294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NOTORIETY</a:t>
            </a:r>
          </a:p>
          <a:p>
            <a:pPr algn="ctr"/>
            <a:r>
              <a:rPr lang="it-IT" sz="1600" dirty="0"/>
              <a:t>OUTPUT</a:t>
            </a:r>
          </a:p>
        </p:txBody>
      </p:sp>
      <p:sp>
        <p:nvSpPr>
          <p:cNvPr id="7" name="Rettangolo 6"/>
          <p:cNvSpPr/>
          <p:nvPr/>
        </p:nvSpPr>
        <p:spPr>
          <a:xfrm>
            <a:off x="6072198" y="1714488"/>
            <a:ext cx="1500198" cy="5000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WEB</a:t>
            </a:r>
          </a:p>
        </p:txBody>
      </p:sp>
      <p:cxnSp>
        <p:nvCxnSpPr>
          <p:cNvPr id="10" name="Connettore 2 9"/>
          <p:cNvCxnSpPr>
            <a:stCxn id="42" idx="2"/>
            <a:endCxn id="5" idx="1"/>
          </p:cNvCxnSpPr>
          <p:nvPr/>
        </p:nvCxnSpPr>
        <p:spPr>
          <a:xfrm rot="16200000" flipH="1">
            <a:off x="2549411" y="1799320"/>
            <a:ext cx="901905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endCxn id="7" idx="1"/>
          </p:cNvCxnSpPr>
          <p:nvPr/>
        </p:nvCxnSpPr>
        <p:spPr>
          <a:xfrm rot="5400000" flipH="1" flipV="1">
            <a:off x="5179223" y="2071679"/>
            <a:ext cx="1000133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5" idx="3"/>
          </p:cNvCxnSpPr>
          <p:nvPr/>
        </p:nvCxnSpPr>
        <p:spPr>
          <a:xfrm flipV="1">
            <a:off x="5286380" y="2214555"/>
            <a:ext cx="1428760" cy="821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5" idx="3"/>
          </p:cNvCxnSpPr>
          <p:nvPr/>
        </p:nvCxnSpPr>
        <p:spPr>
          <a:xfrm flipV="1">
            <a:off x="5286380" y="2214555"/>
            <a:ext cx="2000266" cy="821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cumento multiplo 19"/>
          <p:cNvSpPr/>
          <p:nvPr/>
        </p:nvSpPr>
        <p:spPr>
          <a:xfrm>
            <a:off x="6500826" y="3929066"/>
            <a:ext cx="1785950" cy="107157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DATA EXTRACTION</a:t>
            </a:r>
          </a:p>
        </p:txBody>
      </p:sp>
      <p:cxnSp>
        <p:nvCxnSpPr>
          <p:cNvPr id="22" name="Connettore 2 21"/>
          <p:cNvCxnSpPr>
            <a:endCxn id="31" idx="0"/>
          </p:cNvCxnSpPr>
          <p:nvPr/>
        </p:nvCxnSpPr>
        <p:spPr>
          <a:xfrm rot="16200000" flipH="1">
            <a:off x="6929454" y="2285992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3857620" y="4143380"/>
            <a:ext cx="1714512" cy="8572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NOTORIETY</a:t>
            </a:r>
          </a:p>
          <a:p>
            <a:pPr algn="ctr"/>
            <a:r>
              <a:rPr lang="it-IT" dirty="0"/>
              <a:t>ANALYZER</a:t>
            </a:r>
          </a:p>
        </p:txBody>
      </p:sp>
      <p:cxnSp>
        <p:nvCxnSpPr>
          <p:cNvPr id="25" name="Connettore 2 24"/>
          <p:cNvCxnSpPr>
            <a:stCxn id="20" idx="1"/>
            <a:endCxn id="23" idx="3"/>
          </p:cNvCxnSpPr>
          <p:nvPr/>
        </p:nvCxnSpPr>
        <p:spPr>
          <a:xfrm rot="10800000" flipV="1">
            <a:off x="5572132" y="4464850"/>
            <a:ext cx="928694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23" idx="2"/>
          </p:cNvCxnSpPr>
          <p:nvPr/>
        </p:nvCxnSpPr>
        <p:spPr>
          <a:xfrm rot="5400000">
            <a:off x="4321966" y="5250670"/>
            <a:ext cx="64294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ilindro 27"/>
          <p:cNvSpPr/>
          <p:nvPr/>
        </p:nvSpPr>
        <p:spPr>
          <a:xfrm>
            <a:off x="1785918" y="4000504"/>
            <a:ext cx="1214446" cy="128588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DB</a:t>
            </a:r>
          </a:p>
          <a:p>
            <a:pPr algn="ctr"/>
            <a:r>
              <a:rPr lang="it-IT" sz="1400" dirty="0"/>
              <a:t>NOTORIETY</a:t>
            </a:r>
          </a:p>
        </p:txBody>
      </p:sp>
      <p:cxnSp>
        <p:nvCxnSpPr>
          <p:cNvPr id="30" name="Connettore 2 29"/>
          <p:cNvCxnSpPr>
            <a:stCxn id="28" idx="4"/>
            <a:endCxn id="23" idx="1"/>
          </p:cNvCxnSpPr>
          <p:nvPr/>
        </p:nvCxnSpPr>
        <p:spPr>
          <a:xfrm flipV="1">
            <a:off x="3000364" y="4572008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6572264" y="3000372"/>
            <a:ext cx="214314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lt1"/>
                </a:solidFill>
              </a:rPr>
              <a:t>PARSER</a:t>
            </a:r>
          </a:p>
          <a:p>
            <a:pPr algn="ctr"/>
            <a:r>
              <a:rPr lang="it-IT" dirty="0">
                <a:solidFill>
                  <a:schemeClr val="lt1"/>
                </a:solidFill>
              </a:rPr>
              <a:t>TEXT ANALYZER</a:t>
            </a:r>
          </a:p>
        </p:txBody>
      </p:sp>
      <p:cxnSp>
        <p:nvCxnSpPr>
          <p:cNvPr id="41" name="Connettore 2 40"/>
          <p:cNvCxnSpPr>
            <a:stCxn id="31" idx="2"/>
            <a:endCxn id="20" idx="0"/>
          </p:cNvCxnSpPr>
          <p:nvPr/>
        </p:nvCxnSpPr>
        <p:spPr>
          <a:xfrm rot="5400000">
            <a:off x="7439070" y="3724301"/>
            <a:ext cx="282363" cy="127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ergamena 2 41"/>
          <p:cNvSpPr/>
          <p:nvPr/>
        </p:nvSpPr>
        <p:spPr>
          <a:xfrm>
            <a:off x="1571604" y="1571612"/>
            <a:ext cx="1285884" cy="642942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USER INPUT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6929486" y="5131370"/>
            <a:ext cx="164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Text </a:t>
            </a:r>
            <a:r>
              <a:rPr lang="it-IT" b="1" dirty="0" err="1"/>
              <a:t>Similarity</a:t>
            </a:r>
            <a:r>
              <a:rPr lang="it-IT" b="1" dirty="0"/>
              <a:t> score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1000068" y="6334804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From</a:t>
            </a:r>
            <a:r>
              <a:rPr lang="it-IT" sz="1400" dirty="0"/>
              <a:t> “</a:t>
            </a:r>
            <a:r>
              <a:rPr lang="en-US" sz="1400" b="1" dirty="0"/>
              <a:t>WEB MISINFORMATION: A TEXT-MINING APPROACH FOR LEGAL ACCEPTED FACT”</a:t>
            </a:r>
            <a:endParaRPr lang="it-IT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60200" y="-27296"/>
            <a:ext cx="7498080" cy="1143000"/>
          </a:xfrm>
        </p:spPr>
        <p:txBody>
          <a:bodyPr>
            <a:normAutofit/>
          </a:bodyPr>
          <a:lstStyle/>
          <a:p>
            <a:r>
              <a:rPr lang="it-IT" sz="3600" b="1" dirty="0"/>
              <a:t>NOTORIETY</a:t>
            </a:r>
            <a:r>
              <a:rPr lang="it-IT" sz="3600" dirty="0"/>
              <a:t> KNOWLEDGE 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71600" y="1124744"/>
            <a:ext cx="8390736" cy="4769625"/>
          </a:xfrm>
        </p:spPr>
        <p:txBody>
          <a:bodyPr>
            <a:normAutofit/>
          </a:bodyPr>
          <a:lstStyle/>
          <a:p>
            <a:r>
              <a:rPr lang="it-IT" sz="2000" dirty="0"/>
              <a:t>Database </a:t>
            </a:r>
            <a:r>
              <a:rPr lang="it-IT" sz="2000" dirty="0" err="1"/>
              <a:t>of</a:t>
            </a:r>
            <a:r>
              <a:rPr lang="it-IT" sz="2000" dirty="0"/>
              <a:t> over1000 </a:t>
            </a:r>
            <a:r>
              <a:rPr lang="it-IT" sz="2000" dirty="0" err="1"/>
              <a:t>entries</a:t>
            </a:r>
            <a:r>
              <a:rPr lang="it-IT" sz="2000" dirty="0"/>
              <a:t> (</a:t>
            </a:r>
            <a:r>
              <a:rPr lang="it-IT" sz="2000" dirty="0" err="1"/>
              <a:t>shared</a:t>
            </a:r>
            <a:r>
              <a:rPr lang="it-IT" sz="2000" dirty="0"/>
              <a:t> for </a:t>
            </a:r>
            <a:r>
              <a:rPr lang="it-IT" sz="2000" dirty="0" err="1"/>
              <a:t>improvement</a:t>
            </a:r>
            <a:r>
              <a:rPr lang="it-IT" sz="2000" dirty="0"/>
              <a:t>)</a:t>
            </a:r>
          </a:p>
          <a:p>
            <a:r>
              <a:rPr lang="it-IT" sz="2000" dirty="0"/>
              <a:t>Score </a:t>
            </a:r>
            <a:r>
              <a:rPr lang="it-IT" sz="2000" dirty="0" err="1"/>
              <a:t>from</a:t>
            </a:r>
            <a:r>
              <a:rPr lang="it-IT" sz="2000" dirty="0"/>
              <a:t> +3.0 (</a:t>
            </a:r>
            <a:r>
              <a:rPr lang="it-IT" sz="2000" dirty="0" err="1"/>
              <a:t>better</a:t>
            </a:r>
            <a:r>
              <a:rPr lang="it-IT" sz="2000" dirty="0"/>
              <a:t> </a:t>
            </a:r>
            <a:r>
              <a:rPr lang="it-IT" sz="2000" dirty="0" err="1"/>
              <a:t>notoriety</a:t>
            </a:r>
            <a:r>
              <a:rPr lang="it-IT" sz="2000" dirty="0"/>
              <a:t>) </a:t>
            </a:r>
            <a:r>
              <a:rPr lang="it-IT" sz="2000" dirty="0" err="1"/>
              <a:t>to</a:t>
            </a:r>
            <a:r>
              <a:rPr lang="it-IT" sz="2000" dirty="0"/>
              <a:t> -3.0 (</a:t>
            </a:r>
            <a:r>
              <a:rPr lang="it-IT" sz="2000" dirty="0" err="1"/>
              <a:t>worst</a:t>
            </a:r>
            <a:r>
              <a:rPr lang="it-IT" sz="2000" dirty="0"/>
              <a:t> </a:t>
            </a:r>
            <a:r>
              <a:rPr lang="it-IT" sz="2000" dirty="0" err="1"/>
              <a:t>notoriety</a:t>
            </a:r>
            <a:r>
              <a:rPr lang="it-IT" sz="2000" dirty="0"/>
              <a:t>)</a:t>
            </a:r>
          </a:p>
          <a:p>
            <a:r>
              <a:rPr lang="it-IT" sz="2000" dirty="0"/>
              <a:t>.edu / .</a:t>
            </a:r>
            <a:r>
              <a:rPr lang="it-IT" sz="2000" dirty="0" err="1"/>
              <a:t>gov.it</a:t>
            </a:r>
            <a:r>
              <a:rPr lang="it-IT" sz="2000" dirty="0"/>
              <a:t> / .</a:t>
            </a:r>
            <a:r>
              <a:rPr lang="it-IT" sz="2000" dirty="0" err="1"/>
              <a:t>int</a:t>
            </a:r>
            <a:r>
              <a:rPr lang="it-IT" sz="2000" dirty="0"/>
              <a:t> / .</a:t>
            </a:r>
            <a:r>
              <a:rPr lang="it-IT" sz="2000" dirty="0" err="1"/>
              <a:t>museum</a:t>
            </a:r>
            <a:r>
              <a:rPr lang="it-IT" sz="2000" dirty="0"/>
              <a:t> (Score +3.0)</a:t>
            </a:r>
          </a:p>
          <a:p>
            <a:endParaRPr lang="it-IT" sz="2000" dirty="0"/>
          </a:p>
          <a:p>
            <a:endParaRPr lang="it-IT" sz="2800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3890"/>
              </p:ext>
            </p:extLst>
          </p:nvPr>
        </p:nvGraphicFramePr>
        <p:xfrm>
          <a:off x="971600" y="2348880"/>
          <a:ext cx="7215238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5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NOTORIETY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aseline="0" dirty="0"/>
                        <a:t>APPLICATION</a:t>
                      </a:r>
                    </a:p>
                    <a:p>
                      <a:pPr algn="ctr"/>
                      <a:r>
                        <a:rPr lang="it-IT" sz="1600" baseline="0" dirty="0"/>
                        <a:t>FIELD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www.ansa.it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+3.0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www.wikipedia.it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+2.0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General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nonciclopedia.wikia.com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Funny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www.istruzione.it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+3.0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Institutional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www.uniba.it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+3.0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Institutional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www.sportnotizie24.it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+1.0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SportNews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www.barzellette.net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Funny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www.bufale.net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Funny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www.altervista.org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Web Hosting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1000068" y="6350647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From</a:t>
            </a:r>
            <a:r>
              <a:rPr lang="it-IT" sz="1400" dirty="0"/>
              <a:t> “</a:t>
            </a:r>
            <a:r>
              <a:rPr lang="en-US" sz="1400" b="1" dirty="0"/>
              <a:t>WEB MISINFORMATION: A TEXT-MINING APPROACH FOR LEGAL ACCEPTED FACT”</a:t>
            </a:r>
            <a:endParaRPr lang="it-IT" sz="1400" dirty="0"/>
          </a:p>
        </p:txBody>
      </p:sp>
      <p:pic>
        <p:nvPicPr>
          <p:cNvPr id="6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430"/>
            <a:ext cx="7271792" cy="32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05172" y="40943"/>
            <a:ext cx="3017314" cy="1189038"/>
          </a:xfrm>
        </p:spPr>
        <p:txBody>
          <a:bodyPr/>
          <a:lstStyle/>
          <a:p>
            <a:r>
              <a:rPr lang="it-IT" dirty="0"/>
              <a:t>METRIC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9752" y="1257442"/>
            <a:ext cx="7498080" cy="4371200"/>
          </a:xfrm>
        </p:spPr>
        <p:txBody>
          <a:bodyPr>
            <a:normAutofit lnSpcReduction="10000"/>
          </a:bodyPr>
          <a:lstStyle/>
          <a:p>
            <a:endParaRPr lang="it-IT" dirty="0"/>
          </a:p>
          <a:p>
            <a:r>
              <a:rPr lang="it-IT" b="1" dirty="0"/>
              <a:t>INFORMATION</a:t>
            </a:r>
          </a:p>
          <a:p>
            <a:pPr>
              <a:buNone/>
            </a:pPr>
            <a:r>
              <a:rPr lang="it-IT" dirty="0"/>
              <a:t>		</a:t>
            </a:r>
          </a:p>
          <a:p>
            <a:endParaRPr lang="it-IT" b="1" dirty="0"/>
          </a:p>
          <a:p>
            <a:r>
              <a:rPr lang="it-IT" b="1" dirty="0"/>
              <a:t>MISINFORMATION</a:t>
            </a:r>
          </a:p>
          <a:p>
            <a:pPr>
              <a:buNone/>
            </a:pPr>
            <a:endParaRPr lang="it-IT" dirty="0"/>
          </a:p>
          <a:p>
            <a:endParaRPr lang="it-IT" b="1" dirty="0"/>
          </a:p>
          <a:p>
            <a:r>
              <a:rPr lang="it-IT" b="1" dirty="0"/>
              <a:t>DISINFORMATION</a:t>
            </a:r>
          </a:p>
          <a:p>
            <a:endParaRPr lang="it-IT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149097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asellaDiTesto 14"/>
          <p:cNvSpPr txBox="1"/>
          <p:nvPr/>
        </p:nvSpPr>
        <p:spPr>
          <a:xfrm>
            <a:off x="6429388" y="2149097"/>
            <a:ext cx="2714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DB NOTORIETY WEIGHT</a:t>
            </a: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5" y="2640410"/>
            <a:ext cx="7143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asellaDiTesto 17"/>
          <p:cNvSpPr txBox="1"/>
          <p:nvPr/>
        </p:nvSpPr>
        <p:spPr>
          <a:xfrm>
            <a:off x="6429388" y="2687964"/>
            <a:ext cx="342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TEXT SIMILARITY SCORE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36060" y="4195769"/>
            <a:ext cx="2971800" cy="704850"/>
          </a:xfrm>
          <a:prstGeom prst="rect">
            <a:avLst/>
          </a:prstGeom>
          <a:noFill/>
        </p:spPr>
      </p:pic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5607464" y="3214098"/>
            <a:ext cx="34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n       </a:t>
            </a:r>
            <a:r>
              <a:rPr lang="it-IT" dirty="0" err="1"/>
              <a:t>number</a:t>
            </a:r>
            <a:r>
              <a:rPr lang="it-IT" dirty="0"/>
              <a:t> of website     </a:t>
            </a:r>
            <a:r>
              <a:rPr lang="it-IT" dirty="0" err="1"/>
              <a:t>extracted</a:t>
            </a:r>
            <a:endParaRPr lang="it-IT" dirty="0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473687"/>
            <a:ext cx="1152525" cy="381000"/>
          </a:xfrm>
          <a:prstGeom prst="rect">
            <a:avLst/>
          </a:prstGeom>
          <a:noFill/>
        </p:spPr>
      </p:pic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13932" y="2524120"/>
            <a:ext cx="1152525" cy="381000"/>
          </a:xfrm>
          <a:prstGeom prst="rect">
            <a:avLst/>
          </a:prstGeom>
          <a:noFill/>
        </p:spPr>
      </p:pic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4213475"/>
            <a:ext cx="2095500" cy="381000"/>
          </a:xfrm>
          <a:prstGeom prst="rect">
            <a:avLst/>
          </a:prstGeom>
          <a:noFill/>
        </p:spPr>
      </p:pic>
      <p:sp>
        <p:nvSpPr>
          <p:cNvPr id="24" name="CasellaDiTesto 23"/>
          <p:cNvSpPr txBox="1"/>
          <p:nvPr/>
        </p:nvSpPr>
        <p:spPr>
          <a:xfrm>
            <a:off x="1061539" y="6334780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From</a:t>
            </a:r>
            <a:r>
              <a:rPr lang="it-IT" sz="1400" dirty="0"/>
              <a:t> “</a:t>
            </a:r>
            <a:r>
              <a:rPr lang="en-US" sz="1400" b="1" dirty="0"/>
              <a:t>WEB MISINFORMATION: A TEXT-MINING APPROACH FOR LEGAL ACCEPTED FACT”</a:t>
            </a:r>
            <a:endParaRPr lang="it-IT" sz="1400" dirty="0"/>
          </a:p>
        </p:txBody>
      </p:sp>
      <p:pic>
        <p:nvPicPr>
          <p:cNvPr id="25" name="Immagin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39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LIMITS OF THE APPROACH CONSIDERED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Text </a:t>
            </a:r>
            <a:r>
              <a:rPr lang="it-IT" dirty="0" err="1"/>
              <a:t>Similarity</a:t>
            </a:r>
            <a:r>
              <a:rPr lang="it-IT" dirty="0"/>
              <a:t> </a:t>
            </a:r>
            <a:r>
              <a:rPr lang="it-IT" b="1" dirty="0" err="1"/>
              <a:t>accuracy</a:t>
            </a:r>
            <a:endParaRPr lang="it-IT" b="1" dirty="0"/>
          </a:p>
          <a:p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“</a:t>
            </a:r>
            <a:r>
              <a:rPr lang="it-IT" b="1" dirty="0" err="1"/>
              <a:t>notoriery</a:t>
            </a:r>
            <a:r>
              <a:rPr lang="it-IT" b="1" dirty="0"/>
              <a:t> website </a:t>
            </a:r>
            <a:r>
              <a:rPr lang="it-IT" b="1" dirty="0" err="1"/>
              <a:t>that</a:t>
            </a:r>
            <a:r>
              <a:rPr lang="it-IT" b="1" dirty="0"/>
              <a:t> </a:t>
            </a:r>
            <a:r>
              <a:rPr lang="it-IT" b="1" dirty="0" err="1"/>
              <a:t>writes</a:t>
            </a:r>
            <a:r>
              <a:rPr lang="it-IT" b="1" dirty="0"/>
              <a:t> </a:t>
            </a:r>
            <a:r>
              <a:rPr lang="it-IT" b="1" dirty="0" err="1"/>
              <a:t>about</a:t>
            </a:r>
            <a:r>
              <a:rPr lang="it-IT" b="1" dirty="0"/>
              <a:t> </a:t>
            </a:r>
            <a:r>
              <a:rPr lang="it-IT" b="1" dirty="0" err="1"/>
              <a:t>fake</a:t>
            </a:r>
            <a:r>
              <a:rPr lang="it-IT" b="1" dirty="0"/>
              <a:t> news</a:t>
            </a:r>
            <a:r>
              <a:rPr lang="it-IT" dirty="0"/>
              <a:t>”</a:t>
            </a:r>
          </a:p>
          <a:p>
            <a:r>
              <a:rPr lang="it-IT" dirty="0" err="1"/>
              <a:t>Weight</a:t>
            </a:r>
            <a:r>
              <a:rPr lang="it-IT" dirty="0"/>
              <a:t> </a:t>
            </a:r>
            <a:r>
              <a:rPr lang="it-IT" b="1" dirty="0" err="1"/>
              <a:t>accuracy</a:t>
            </a:r>
            <a:endParaRPr lang="it-IT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22041" y="6189115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From “</a:t>
            </a:r>
            <a:r>
              <a:rPr lang="en-US" sz="1400" b="1" dirty="0"/>
              <a:t>QUALITY OF WEB DATA: A STATISTICAL APPROACH FOR FORENSICS ”</a:t>
            </a:r>
            <a:endParaRPr lang="it-IT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35696" y="260648"/>
            <a:ext cx="7498080" cy="1143000"/>
          </a:xfrm>
        </p:spPr>
        <p:txBody>
          <a:bodyPr/>
          <a:lstStyle/>
          <a:p>
            <a:r>
              <a:rPr lang="it-IT" dirty="0"/>
              <a:t>Text </a:t>
            </a:r>
            <a:r>
              <a:rPr lang="it-IT" dirty="0" err="1"/>
              <a:t>mining</a:t>
            </a:r>
            <a:r>
              <a:rPr lang="it-IT" dirty="0"/>
              <a:t> </a:t>
            </a:r>
            <a:r>
              <a:rPr lang="it-IT" dirty="0" err="1"/>
              <a:t>approaches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1772816"/>
            <a:ext cx="7886110" cy="15847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11200" dirty="0"/>
              <a:t>In </a:t>
            </a:r>
            <a:r>
              <a:rPr lang="it-IT" sz="11200" dirty="0" err="1"/>
              <a:t>our</a:t>
            </a:r>
            <a:r>
              <a:rPr lang="it-IT" sz="11200" dirty="0"/>
              <a:t> </a:t>
            </a:r>
            <a:r>
              <a:rPr lang="it-IT" sz="11200" dirty="0" err="1"/>
              <a:t>metric-approach</a:t>
            </a:r>
            <a:r>
              <a:rPr lang="it-IT" sz="11200" dirty="0"/>
              <a:t>, </a:t>
            </a:r>
            <a:r>
              <a:rPr lang="el-GR" sz="11200" b="1" dirty="0"/>
              <a:t>φ</a:t>
            </a:r>
            <a:r>
              <a:rPr lang="it-IT" sz="11200" b="1" dirty="0"/>
              <a:t>(xi)</a:t>
            </a:r>
            <a:r>
              <a:rPr lang="it-IT" sz="11200" dirty="0"/>
              <a:t> </a:t>
            </a:r>
            <a:r>
              <a:rPr lang="it-IT" sz="11200" dirty="0" err="1"/>
              <a:t>is</a:t>
            </a:r>
            <a:r>
              <a:rPr lang="it-IT" sz="11200" dirty="0"/>
              <a:t> an </a:t>
            </a:r>
            <a:r>
              <a:rPr lang="it-IT" sz="11200" dirty="0" err="1"/>
              <a:t>important</a:t>
            </a:r>
            <a:r>
              <a:rPr lang="it-IT" sz="11200" dirty="0"/>
              <a:t> </a:t>
            </a:r>
            <a:r>
              <a:rPr lang="it-IT" sz="11200" dirty="0" err="1"/>
              <a:t>weight</a:t>
            </a:r>
            <a:r>
              <a:rPr lang="it-IT" sz="11200" dirty="0"/>
              <a:t> for </a:t>
            </a:r>
            <a:r>
              <a:rPr lang="it-IT" sz="11200" dirty="0" err="1"/>
              <a:t>getting</a:t>
            </a:r>
            <a:r>
              <a:rPr lang="it-IT" sz="11200" dirty="0"/>
              <a:t> a </a:t>
            </a:r>
            <a:r>
              <a:rPr lang="it-IT" sz="11200" dirty="0" err="1"/>
              <a:t>good</a:t>
            </a:r>
            <a:r>
              <a:rPr lang="it-IT" sz="11200" dirty="0"/>
              <a:t> score.</a:t>
            </a:r>
          </a:p>
          <a:p>
            <a:pPr marL="0" indent="0">
              <a:buNone/>
            </a:pPr>
            <a:endParaRPr lang="it-IT" sz="11200" dirty="0"/>
          </a:p>
          <a:p>
            <a:pPr marL="0" indent="0">
              <a:buNone/>
            </a:pPr>
            <a:r>
              <a:rPr lang="it-IT" sz="11200" dirty="0"/>
              <a:t> </a:t>
            </a:r>
            <a:r>
              <a:rPr lang="it-IT" sz="11200" dirty="0" err="1"/>
              <a:t>This</a:t>
            </a:r>
            <a:r>
              <a:rPr lang="it-IT" sz="11200" dirty="0"/>
              <a:t> score </a:t>
            </a:r>
            <a:r>
              <a:rPr lang="it-IT" sz="11200" dirty="0" err="1"/>
              <a:t>estimates</a:t>
            </a:r>
            <a:r>
              <a:rPr lang="it-IT" sz="11200" dirty="0"/>
              <a:t> </a:t>
            </a:r>
            <a:r>
              <a:rPr lang="it-IT" sz="11200" dirty="0" err="1"/>
              <a:t>how</a:t>
            </a:r>
            <a:r>
              <a:rPr lang="it-IT" sz="11200" dirty="0"/>
              <a:t> the </a:t>
            </a:r>
            <a:r>
              <a:rPr lang="it-IT" sz="11200" dirty="0" err="1"/>
              <a:t>results</a:t>
            </a:r>
            <a:r>
              <a:rPr lang="it-IT" sz="11200" dirty="0"/>
              <a:t> are </a:t>
            </a:r>
            <a:r>
              <a:rPr lang="it-IT" sz="11200" dirty="0" err="1"/>
              <a:t>near</a:t>
            </a:r>
            <a:r>
              <a:rPr lang="it-IT" sz="11200" dirty="0"/>
              <a:t> to </a:t>
            </a:r>
            <a:r>
              <a:rPr lang="it-IT" sz="11200" dirty="0" err="1"/>
              <a:t>what</a:t>
            </a:r>
            <a:r>
              <a:rPr lang="it-IT" sz="11200" dirty="0"/>
              <a:t> </a:t>
            </a:r>
            <a:r>
              <a:rPr lang="it-IT" sz="11200" dirty="0" err="1"/>
              <a:t>we</a:t>
            </a:r>
            <a:r>
              <a:rPr lang="it-IT" sz="11200" dirty="0"/>
              <a:t> </a:t>
            </a:r>
            <a:r>
              <a:rPr lang="it-IT" sz="11200" dirty="0" err="1"/>
              <a:t>were</a:t>
            </a:r>
            <a:r>
              <a:rPr lang="it-IT" sz="11200" dirty="0"/>
              <a:t> </a:t>
            </a:r>
            <a:r>
              <a:rPr lang="it-IT" sz="11200" dirty="0" err="1"/>
              <a:t>searching</a:t>
            </a:r>
            <a:r>
              <a:rPr lang="it-IT" sz="11200" dirty="0"/>
              <a:t> for.</a:t>
            </a:r>
          </a:p>
          <a:p>
            <a:pPr marL="0" indent="0">
              <a:buNone/>
            </a:pPr>
            <a:endParaRPr lang="it-IT" sz="11200" dirty="0"/>
          </a:p>
          <a:p>
            <a:pPr marL="0" indent="0">
              <a:buNone/>
            </a:pPr>
            <a:r>
              <a:rPr lang="it-IT" sz="11200" dirty="0" err="1"/>
              <a:t>This</a:t>
            </a:r>
            <a:r>
              <a:rPr lang="it-IT" sz="11200" dirty="0"/>
              <a:t> </a:t>
            </a:r>
            <a:r>
              <a:rPr lang="it-IT" sz="11200" dirty="0" err="1"/>
              <a:t>approach</a:t>
            </a:r>
            <a:r>
              <a:rPr lang="it-IT" sz="11200" dirty="0"/>
              <a:t> </a:t>
            </a:r>
            <a:r>
              <a:rPr lang="it-IT" sz="11200" dirty="0" err="1"/>
              <a:t>is</a:t>
            </a:r>
            <a:r>
              <a:rPr lang="it-IT" sz="11200" dirty="0"/>
              <a:t> </a:t>
            </a:r>
            <a:r>
              <a:rPr lang="it-IT" sz="11200" dirty="0" err="1"/>
              <a:t>applied</a:t>
            </a:r>
            <a:r>
              <a:rPr lang="it-IT" sz="11200" dirty="0"/>
              <a:t> on the </a:t>
            </a:r>
            <a:r>
              <a:rPr lang="it-IT" sz="11200" b="1" dirty="0"/>
              <a:t>input text </a:t>
            </a:r>
            <a:r>
              <a:rPr lang="it-IT" sz="11200" dirty="0"/>
              <a:t>and the </a:t>
            </a:r>
            <a:r>
              <a:rPr lang="it-IT" sz="11200" b="1" dirty="0" err="1"/>
              <a:t>titles</a:t>
            </a:r>
            <a:r>
              <a:rPr lang="it-IT" sz="11200" b="1" dirty="0"/>
              <a:t> </a:t>
            </a:r>
            <a:r>
              <a:rPr lang="it-IT" sz="11200" b="1" dirty="0" err="1"/>
              <a:t>of</a:t>
            </a:r>
            <a:r>
              <a:rPr lang="it-IT" sz="11200" b="1" dirty="0"/>
              <a:t> the </a:t>
            </a:r>
            <a:r>
              <a:rPr lang="it-IT" sz="11200" b="1" dirty="0" err="1"/>
              <a:t>crawler</a:t>
            </a:r>
            <a:r>
              <a:rPr lang="it-IT" sz="11200" b="1" dirty="0"/>
              <a:t>’s </a:t>
            </a:r>
            <a:r>
              <a:rPr lang="it-IT" sz="11200" b="1" dirty="0" err="1"/>
              <a:t>results</a:t>
            </a:r>
            <a:endParaRPr lang="it-IT" sz="11200" b="1" dirty="0"/>
          </a:p>
          <a:p>
            <a:pPr marL="0" indent="0">
              <a:buNone/>
            </a:pPr>
            <a:endParaRPr lang="it-IT" sz="11200" dirty="0"/>
          </a:p>
          <a:p>
            <a:pPr marL="0" indent="0">
              <a:buNone/>
            </a:pPr>
            <a:r>
              <a:rPr lang="it-IT" sz="11200" dirty="0"/>
              <a:t>Text </a:t>
            </a:r>
            <a:r>
              <a:rPr lang="it-IT" sz="11200" dirty="0" err="1"/>
              <a:t>similarity</a:t>
            </a:r>
            <a:r>
              <a:rPr lang="it-IT" sz="11200" dirty="0"/>
              <a:t> </a:t>
            </a:r>
            <a:r>
              <a:rPr lang="it-IT" sz="11200" dirty="0" err="1"/>
              <a:t>approaches</a:t>
            </a:r>
            <a:r>
              <a:rPr lang="it-IT" sz="11200" dirty="0"/>
              <a:t> are </a:t>
            </a:r>
            <a:r>
              <a:rPr lang="it-IT" sz="11200" dirty="0" err="1"/>
              <a:t>based</a:t>
            </a:r>
            <a:r>
              <a:rPr lang="it-IT" sz="11200" dirty="0"/>
              <a:t> on 2 </a:t>
            </a:r>
            <a:r>
              <a:rPr lang="it-IT" sz="11200" dirty="0" err="1"/>
              <a:t>different</a:t>
            </a:r>
            <a:r>
              <a:rPr lang="it-IT" sz="11200" dirty="0"/>
              <a:t> </a:t>
            </a:r>
            <a:r>
              <a:rPr lang="it-IT" sz="11200" dirty="0" err="1"/>
              <a:t>methods</a:t>
            </a:r>
            <a:r>
              <a:rPr lang="it-IT" sz="11200" dirty="0"/>
              <a:t> : </a:t>
            </a:r>
            <a:r>
              <a:rPr lang="it-IT" sz="11200" b="1" dirty="0" err="1"/>
              <a:t>Literal</a:t>
            </a:r>
            <a:r>
              <a:rPr lang="it-IT" sz="11200" b="1" dirty="0"/>
              <a:t> and </a:t>
            </a:r>
            <a:r>
              <a:rPr lang="it-IT" sz="11200" b="1" dirty="0" err="1"/>
              <a:t>Semantic</a:t>
            </a:r>
            <a:r>
              <a:rPr lang="it-IT" sz="11200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4000" b="1" i="1" dirty="0"/>
          </a:p>
          <a:p>
            <a:pPr marL="82296" indent="0">
              <a:buNone/>
            </a:pPr>
            <a:endParaRPr lang="it-IT" sz="4000" dirty="0"/>
          </a:p>
          <a:p>
            <a:pPr>
              <a:buFont typeface="Arial" panose="020B0604020202020204" pitchFamily="34" charset="0"/>
              <a:buChar char="•"/>
            </a:pPr>
            <a:endParaRPr lang="it-IT" sz="4000" dirty="0"/>
          </a:p>
          <a:p>
            <a:pPr marL="82296" indent="0">
              <a:buNone/>
            </a:pPr>
            <a:r>
              <a:rPr lang="it-IT" sz="4000" dirty="0"/>
              <a:t> </a:t>
            </a:r>
          </a:p>
          <a:p>
            <a:pPr marL="82296" indent="0">
              <a:buNone/>
            </a:pPr>
            <a:r>
              <a:rPr lang="it-IT" sz="4000" dirty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000" dirty="0"/>
          </a:p>
          <a:p>
            <a:pPr>
              <a:buFont typeface="Arial" panose="020B0604020202020204" pitchFamily="34" charset="0"/>
              <a:buChar char="•"/>
            </a:pPr>
            <a:endParaRPr lang="it-IT" sz="2000" dirty="0"/>
          </a:p>
          <a:p>
            <a:pPr>
              <a:buFont typeface="Arial" panose="020B0604020202020204" pitchFamily="34" charset="0"/>
              <a:buChar char="•"/>
            </a:pPr>
            <a:endParaRPr lang="it-IT" sz="2000" dirty="0"/>
          </a:p>
          <a:p>
            <a:pPr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82296" indent="0">
              <a:buNone/>
            </a:pP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22041" y="6343003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From “</a:t>
            </a:r>
            <a:r>
              <a:rPr lang="en-US" sz="1400" b="1" dirty="0"/>
              <a:t>QUALITY OF WEB DATA: A STATISTICAL APPROACH FOR FORENSICS ”</a:t>
            </a:r>
            <a:endParaRPr lang="it-IT" sz="1400" dirty="0"/>
          </a:p>
        </p:txBody>
      </p:sp>
      <p:pic>
        <p:nvPicPr>
          <p:cNvPr id="5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77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71800" y="188640"/>
            <a:ext cx="4176464" cy="1070992"/>
          </a:xfrm>
        </p:spPr>
        <p:txBody>
          <a:bodyPr/>
          <a:lstStyle/>
          <a:p>
            <a:r>
              <a:rPr lang="it-IT" dirty="0" err="1"/>
              <a:t>Literal</a:t>
            </a:r>
            <a:r>
              <a:rPr lang="it-IT" dirty="0"/>
              <a:t> </a:t>
            </a:r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1" algn="just"/>
            <a:r>
              <a:rPr lang="it-IT" sz="2200" dirty="0" err="1"/>
              <a:t>Literal</a:t>
            </a:r>
            <a:r>
              <a:rPr lang="it-IT" sz="2200" dirty="0"/>
              <a:t> </a:t>
            </a:r>
            <a:r>
              <a:rPr lang="it-IT" sz="2200" dirty="0" err="1"/>
              <a:t>approach</a:t>
            </a:r>
            <a:r>
              <a:rPr lang="it-IT" sz="2200" dirty="0"/>
              <a:t> </a:t>
            </a:r>
            <a:r>
              <a:rPr lang="it-IT" sz="2200" dirty="0" err="1"/>
              <a:t>consists</a:t>
            </a:r>
            <a:r>
              <a:rPr lang="it-IT" sz="2200" dirty="0"/>
              <a:t> in a </a:t>
            </a:r>
            <a:r>
              <a:rPr lang="it-IT" sz="2200" dirty="0" err="1"/>
              <a:t>string-based</a:t>
            </a:r>
            <a:r>
              <a:rPr lang="it-IT" sz="2200" dirty="0"/>
              <a:t> </a:t>
            </a:r>
            <a:r>
              <a:rPr lang="it-IT" sz="2200" dirty="0" err="1"/>
              <a:t>method</a:t>
            </a:r>
            <a:r>
              <a:rPr lang="it-IT" sz="2200" dirty="0"/>
              <a:t> for             </a:t>
            </a:r>
            <a:r>
              <a:rPr lang="it-IT" sz="2200" dirty="0" err="1"/>
              <a:t>calculating</a:t>
            </a:r>
            <a:r>
              <a:rPr lang="it-IT" sz="2200" dirty="0"/>
              <a:t> </a:t>
            </a:r>
            <a:r>
              <a:rPr lang="it-IT" sz="2200" b="1" dirty="0" err="1"/>
              <a:t>character</a:t>
            </a:r>
            <a:r>
              <a:rPr lang="it-IT" sz="2200" b="1" dirty="0"/>
              <a:t> </a:t>
            </a:r>
            <a:r>
              <a:rPr lang="it-IT" sz="2200" b="1" dirty="0" err="1"/>
              <a:t>by</a:t>
            </a:r>
            <a:r>
              <a:rPr lang="it-IT" sz="2200" b="1" dirty="0"/>
              <a:t> </a:t>
            </a:r>
            <a:r>
              <a:rPr lang="it-IT" sz="2200" b="1" dirty="0" err="1"/>
              <a:t>character</a:t>
            </a:r>
            <a:r>
              <a:rPr lang="it-IT" sz="2200" b="1" dirty="0"/>
              <a:t> </a:t>
            </a:r>
            <a:r>
              <a:rPr lang="it-IT" sz="2200" dirty="0" err="1"/>
              <a:t>similarity</a:t>
            </a:r>
            <a:r>
              <a:rPr lang="it-IT" sz="2200" dirty="0"/>
              <a:t> </a:t>
            </a:r>
            <a:r>
              <a:rPr lang="it-IT" sz="2200" dirty="0" err="1"/>
              <a:t>among</a:t>
            </a:r>
            <a:r>
              <a:rPr lang="it-IT" sz="2200" dirty="0"/>
              <a:t> </a:t>
            </a:r>
            <a:r>
              <a:rPr lang="it-IT" sz="2200" dirty="0" err="1"/>
              <a:t>strings</a:t>
            </a:r>
            <a:r>
              <a:rPr lang="it-IT" sz="2200" dirty="0"/>
              <a:t> </a:t>
            </a:r>
          </a:p>
          <a:p>
            <a:pPr marL="114300" lvl="1" algn="just"/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was</a:t>
            </a:r>
            <a:r>
              <a:rPr lang="it-IT" sz="2200" dirty="0"/>
              <a:t> the first </a:t>
            </a:r>
            <a:r>
              <a:rPr lang="it-IT" sz="2200" dirty="0" err="1"/>
              <a:t>method</a:t>
            </a:r>
            <a:r>
              <a:rPr lang="it-IT" sz="2200" dirty="0"/>
              <a:t> </a:t>
            </a:r>
            <a:r>
              <a:rPr lang="it-IT" sz="2200" dirty="0" err="1"/>
              <a:t>developed</a:t>
            </a:r>
            <a:r>
              <a:rPr lang="it-IT" sz="2200" dirty="0"/>
              <a:t> for text </a:t>
            </a:r>
            <a:r>
              <a:rPr lang="it-IT" sz="2200" dirty="0" err="1"/>
              <a:t>similarity</a:t>
            </a:r>
            <a:r>
              <a:rPr lang="it-IT" sz="2200" dirty="0"/>
              <a:t>. </a:t>
            </a:r>
          </a:p>
          <a:p>
            <a:pPr marL="114300" lvl="1" algn="just"/>
            <a:endParaRPr lang="it-IT" sz="2200" dirty="0"/>
          </a:p>
          <a:p>
            <a:pPr marL="114300" lvl="1" algn="just"/>
            <a:endParaRPr lang="it-IT" sz="2200" dirty="0"/>
          </a:p>
          <a:p>
            <a:pPr marL="82296" indent="0">
              <a:buNone/>
            </a:pPr>
            <a:r>
              <a:rPr lang="it-IT" sz="1800" dirty="0" err="1"/>
              <a:t>Example</a:t>
            </a:r>
            <a:r>
              <a:rPr lang="it-IT" sz="1800" dirty="0"/>
              <a:t> </a:t>
            </a:r>
            <a:r>
              <a:rPr lang="it-IT" sz="1800" dirty="0" err="1"/>
              <a:t>of</a:t>
            </a:r>
            <a:r>
              <a:rPr lang="it-IT" sz="1800" dirty="0"/>
              <a:t> </a:t>
            </a:r>
            <a:r>
              <a:rPr lang="it-IT" sz="1800" dirty="0" err="1"/>
              <a:t>algorithm</a:t>
            </a:r>
            <a:r>
              <a:rPr lang="it-IT" sz="1800" dirty="0"/>
              <a:t> </a:t>
            </a:r>
            <a:r>
              <a:rPr lang="it-IT" sz="1800" dirty="0" err="1"/>
              <a:t>using</a:t>
            </a:r>
            <a:r>
              <a:rPr lang="it-IT" sz="1800" dirty="0"/>
              <a:t> </a:t>
            </a:r>
            <a:r>
              <a:rPr lang="it-IT" sz="1800" dirty="0" err="1"/>
              <a:t>this</a:t>
            </a:r>
            <a:r>
              <a:rPr lang="it-IT" sz="1800" dirty="0"/>
              <a:t> are</a:t>
            </a:r>
            <a:r>
              <a:rPr lang="it-IT" sz="1800" b="1" dirty="0"/>
              <a:t>: </a:t>
            </a:r>
            <a:r>
              <a:rPr lang="it-IT" sz="1800" b="1" dirty="0" err="1"/>
              <a:t>Longest</a:t>
            </a:r>
            <a:r>
              <a:rPr lang="it-IT" sz="1800" b="1" dirty="0"/>
              <a:t> Common </a:t>
            </a:r>
            <a:r>
              <a:rPr lang="it-IT" sz="1800" b="1" dirty="0" err="1"/>
              <a:t>SubString</a:t>
            </a:r>
            <a:r>
              <a:rPr lang="it-IT" sz="1800" b="1" dirty="0"/>
              <a:t> (LCS)</a:t>
            </a:r>
            <a:r>
              <a:rPr lang="it-IT" sz="1800" dirty="0"/>
              <a:t>,</a:t>
            </a:r>
            <a:r>
              <a:rPr lang="it-IT" sz="1800" b="1" dirty="0"/>
              <a:t> </a:t>
            </a:r>
            <a:r>
              <a:rPr lang="it-IT" sz="1800" b="1" dirty="0" err="1"/>
              <a:t>Damerau-Levenshtein</a:t>
            </a:r>
            <a:r>
              <a:rPr lang="it-IT" sz="1800" b="1" dirty="0"/>
              <a:t>,</a:t>
            </a:r>
            <a:r>
              <a:rPr lang="it-IT" sz="1800" b="1" dirty="0" err="1"/>
              <a:t>Jaro–Winkler</a:t>
            </a:r>
            <a:r>
              <a:rPr lang="it-IT" sz="1800" b="1" dirty="0"/>
              <a:t>,</a:t>
            </a:r>
            <a:r>
              <a:rPr lang="it-IT" sz="1800" dirty="0"/>
              <a:t> </a:t>
            </a:r>
            <a:r>
              <a:rPr lang="it-IT" sz="1800" b="1" dirty="0" err="1"/>
              <a:t>N-gram</a:t>
            </a:r>
            <a:r>
              <a:rPr lang="it-IT" sz="1800" b="1" dirty="0"/>
              <a:t>,Cosine </a:t>
            </a:r>
            <a:r>
              <a:rPr lang="it-IT" sz="1800" b="1" dirty="0" err="1"/>
              <a:t>similarity</a:t>
            </a:r>
            <a:r>
              <a:rPr lang="it-IT" sz="1800" b="1" dirty="0"/>
              <a:t>,</a:t>
            </a:r>
            <a:r>
              <a:rPr lang="it-IT" sz="1800" dirty="0"/>
              <a:t> </a:t>
            </a:r>
            <a:r>
              <a:rPr lang="it-IT" sz="1800" b="1" dirty="0" err="1"/>
              <a:t>Jaccard</a:t>
            </a:r>
            <a:r>
              <a:rPr lang="it-IT" sz="1800" b="1" dirty="0"/>
              <a:t> </a:t>
            </a:r>
            <a:r>
              <a:rPr lang="it-IT" sz="1800" b="1" dirty="0" err="1"/>
              <a:t>similarity</a:t>
            </a:r>
            <a:r>
              <a:rPr lang="it-IT" sz="1800" b="1" dirty="0"/>
              <a:t>,</a:t>
            </a:r>
            <a:r>
              <a:rPr lang="it-IT" sz="1800" b="1" dirty="0" err="1"/>
              <a:t>Sørensen</a:t>
            </a:r>
            <a:r>
              <a:rPr lang="it-IT" sz="1800" b="1" dirty="0"/>
              <a:t> </a:t>
            </a:r>
            <a:r>
              <a:rPr lang="it-IT" sz="1800" b="1" dirty="0" err="1"/>
              <a:t>index</a:t>
            </a:r>
            <a:r>
              <a:rPr lang="it-IT" sz="1800" b="1" dirty="0"/>
              <a:t> or Dice's </a:t>
            </a:r>
            <a:r>
              <a:rPr lang="it-IT" sz="1800" b="1" dirty="0" err="1"/>
              <a:t>coefficient</a:t>
            </a:r>
            <a:endParaRPr lang="it-IT" sz="1800" b="1" dirty="0"/>
          </a:p>
          <a:p>
            <a:pPr marL="82296" indent="0">
              <a:buNone/>
            </a:pPr>
            <a:r>
              <a:rPr lang="it-IT" sz="1800" b="1" dirty="0"/>
              <a:t>   </a:t>
            </a:r>
          </a:p>
          <a:p>
            <a:pPr marL="82296" indent="0">
              <a:buNone/>
            </a:pPr>
            <a:r>
              <a:rPr lang="it-IT" sz="1800" i="1" u="sng" dirty="0"/>
              <a:t>WEAKNESS</a:t>
            </a:r>
            <a:r>
              <a:rPr lang="it-IT" sz="1800" i="1" dirty="0"/>
              <a:t> </a:t>
            </a:r>
            <a:r>
              <a:rPr lang="it-IT" sz="1800" b="1" i="1" dirty="0"/>
              <a:t>:</a:t>
            </a:r>
          </a:p>
          <a:p>
            <a:pPr marL="82296" indent="0">
              <a:buNone/>
            </a:pPr>
            <a:r>
              <a:rPr lang="it-IT" sz="1800" dirty="0"/>
              <a:t>No </a:t>
            </a:r>
            <a:r>
              <a:rPr lang="it-IT" sz="1800" dirty="0" err="1"/>
              <a:t>capacity</a:t>
            </a:r>
            <a:r>
              <a:rPr lang="it-IT" sz="1800" dirty="0"/>
              <a:t> </a:t>
            </a:r>
            <a:r>
              <a:rPr lang="it-IT" sz="1800" dirty="0" err="1"/>
              <a:t>to</a:t>
            </a:r>
            <a:r>
              <a:rPr lang="it-IT" sz="1800" dirty="0"/>
              <a:t> compare </a:t>
            </a:r>
            <a:r>
              <a:rPr lang="it-IT" sz="1800" b="1" dirty="0" err="1"/>
              <a:t>synonimus</a:t>
            </a:r>
            <a:r>
              <a:rPr lang="it-IT" sz="1800" dirty="0"/>
              <a:t> and </a:t>
            </a:r>
            <a:r>
              <a:rPr lang="it-IT" sz="1800" dirty="0" err="1"/>
              <a:t>to</a:t>
            </a:r>
            <a:r>
              <a:rPr lang="it-IT" sz="1800" dirty="0"/>
              <a:t> </a:t>
            </a:r>
            <a:r>
              <a:rPr lang="it-IT" sz="1800" dirty="0" err="1"/>
              <a:t>get</a:t>
            </a:r>
            <a:r>
              <a:rPr lang="it-IT" sz="1800" dirty="0"/>
              <a:t> </a:t>
            </a:r>
            <a:r>
              <a:rPr lang="it-IT" sz="1800" b="1" dirty="0" err="1"/>
              <a:t>semantic</a:t>
            </a:r>
            <a:r>
              <a:rPr lang="it-IT" sz="1800" b="1" dirty="0"/>
              <a:t> </a:t>
            </a:r>
            <a:r>
              <a:rPr lang="it-IT" sz="1800" b="1" dirty="0" err="1"/>
              <a:t>relatedness</a:t>
            </a:r>
            <a:r>
              <a:rPr lang="it-IT" sz="1800" b="1" dirty="0"/>
              <a:t> </a:t>
            </a:r>
            <a:r>
              <a:rPr lang="it-IT" sz="1800" dirty="0" err="1"/>
              <a:t>between</a:t>
            </a:r>
            <a:r>
              <a:rPr lang="it-IT" sz="1800" dirty="0"/>
              <a:t> </a:t>
            </a:r>
            <a:r>
              <a:rPr lang="it-IT" sz="1800" dirty="0" err="1"/>
              <a:t>words</a:t>
            </a:r>
            <a:r>
              <a:rPr lang="it-IT" sz="1800" dirty="0"/>
              <a:t> </a:t>
            </a:r>
            <a:r>
              <a:rPr lang="it-IT" sz="1800" dirty="0" err="1"/>
              <a:t>like</a:t>
            </a:r>
            <a:r>
              <a:rPr lang="it-IT" sz="1800" dirty="0"/>
              <a:t> in the </a:t>
            </a:r>
            <a:r>
              <a:rPr lang="it-IT" sz="1800" dirty="0" err="1"/>
              <a:t>human</a:t>
            </a:r>
            <a:r>
              <a:rPr lang="it-IT" sz="1800" dirty="0"/>
              <a:t> </a:t>
            </a:r>
            <a:r>
              <a:rPr lang="it-IT" sz="1800" dirty="0" err="1"/>
              <a:t>language</a:t>
            </a:r>
            <a:r>
              <a:rPr lang="it-IT" sz="1800" dirty="0"/>
              <a:t>. </a:t>
            </a:r>
            <a:endParaRPr lang="it-IT" sz="1200" dirty="0"/>
          </a:p>
          <a:p>
            <a:pPr marL="114300" lvl="1" algn="just"/>
            <a:endParaRPr lang="it-IT" sz="2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143768" y="3172896"/>
            <a:ext cx="157163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WORDS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022041" y="6367093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From “</a:t>
            </a:r>
            <a:r>
              <a:rPr lang="en-US" sz="1400" b="1" dirty="0"/>
              <a:t>QUALITY OF WEB DATA: A STATISTICAL APPROACH FOR FORENSICS ”</a:t>
            </a:r>
            <a:endParaRPr lang="it-IT" sz="1400" dirty="0"/>
          </a:p>
        </p:txBody>
      </p:sp>
      <p:pic>
        <p:nvPicPr>
          <p:cNvPr id="6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97567" y="404664"/>
            <a:ext cx="7406640" cy="163615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Innovative Methods for the Developments of a Notoriety System</a:t>
            </a:r>
            <a:br>
              <a:rPr lang="en-US" sz="3600" dirty="0"/>
            </a:br>
            <a:endParaRPr lang="it-IT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293" y="3878971"/>
            <a:ext cx="2028825" cy="857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2" descr="C:\Lavoro 2015\IINFORMATICA\MARCHIOAZIENDA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3068" y="3689017"/>
            <a:ext cx="1511139" cy="1025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asellaDiTesto 8"/>
          <p:cNvSpPr txBox="1"/>
          <p:nvPr/>
        </p:nvSpPr>
        <p:spPr>
          <a:xfrm>
            <a:off x="1763688" y="2099868"/>
            <a:ext cx="645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lphaUcPeriod"/>
            </a:pPr>
            <a:r>
              <a:rPr lang="it-IT" sz="2400" dirty="0" err="1"/>
              <a:t>Buondonno</a:t>
            </a:r>
            <a:r>
              <a:rPr lang="it-IT" sz="2400" dirty="0"/>
              <a:t> - M. Giacalone - A. Romano -</a:t>
            </a:r>
          </a:p>
          <a:p>
            <a:pPr algn="ctr"/>
            <a:r>
              <a:rPr lang="it-IT" sz="2400" dirty="0"/>
              <a:t>V. Santarcangelo  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2532" y="3356737"/>
            <a:ext cx="1224136" cy="1224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5592116"/>
            <a:ext cx="2867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68" y="5252086"/>
            <a:ext cx="3226680" cy="125156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27784" y="116632"/>
            <a:ext cx="4792576" cy="1084982"/>
          </a:xfrm>
        </p:spPr>
        <p:txBody>
          <a:bodyPr/>
          <a:lstStyle/>
          <a:p>
            <a:r>
              <a:rPr lang="it-IT" dirty="0" err="1"/>
              <a:t>Semantic</a:t>
            </a:r>
            <a:r>
              <a:rPr lang="it-IT" dirty="0"/>
              <a:t> </a:t>
            </a:r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472" y="1628800"/>
            <a:ext cx="8215370" cy="291730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it-IT" sz="1800" dirty="0"/>
          </a:p>
          <a:p>
            <a:pPr marL="82296" indent="0">
              <a:buNone/>
            </a:pPr>
            <a:endParaRPr lang="it-IT" sz="1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98737" y="1412776"/>
            <a:ext cx="756084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046" indent="-285750" algn="just"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the </a:t>
            </a:r>
            <a:r>
              <a:rPr lang="it-IT" dirty="0" err="1"/>
              <a:t>modern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engines</a:t>
            </a:r>
            <a:r>
              <a:rPr lang="it-IT" dirty="0"/>
              <a:t>. 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compares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terms</a:t>
            </a:r>
            <a:r>
              <a:rPr lang="it-IT" dirty="0"/>
              <a:t> with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Semantic</a:t>
            </a:r>
            <a:r>
              <a:rPr lang="it-IT" dirty="0"/>
              <a:t> </a:t>
            </a:r>
            <a:r>
              <a:rPr lang="it-IT" dirty="0" err="1"/>
              <a:t>relatedness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tries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simulate the human way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categorize</a:t>
            </a:r>
            <a:r>
              <a:rPr lang="it-IT" dirty="0"/>
              <a:t> </a:t>
            </a:r>
            <a:r>
              <a:rPr lang="it-IT" dirty="0" err="1"/>
              <a:t>terms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concepts</a:t>
            </a:r>
            <a:endParaRPr lang="it-IT" dirty="0"/>
          </a:p>
          <a:p>
            <a:pPr marL="368046" indent="-285750" algn="just"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This approach can used a </a:t>
            </a:r>
            <a:r>
              <a:rPr lang="en-US" u="sng" dirty="0"/>
              <a:t>statistical or distributional techniques (</a:t>
            </a:r>
            <a:r>
              <a:rPr lang="en-US" b="1" u="sng" dirty="0"/>
              <a:t>corpus based</a:t>
            </a:r>
            <a:r>
              <a:rPr lang="en-US" u="sng" dirty="0"/>
              <a:t>), lexical databases (thesaurus), (</a:t>
            </a:r>
            <a:r>
              <a:rPr lang="en-US" b="1" u="sng" dirty="0"/>
              <a:t>knowledge based</a:t>
            </a:r>
            <a:r>
              <a:rPr lang="en-US" dirty="0"/>
              <a:t>) and </a:t>
            </a:r>
            <a:r>
              <a:rPr lang="en-US" u="sng" dirty="0"/>
              <a:t>hybrid approaches</a:t>
            </a:r>
            <a:r>
              <a:rPr lang="en-US" dirty="0"/>
              <a:t>, combining distributional and lexical techniques.</a:t>
            </a:r>
          </a:p>
          <a:p>
            <a:pPr marL="368046" indent="-285750" algn="just"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u="sng" dirty="0"/>
              <a:t>Distributional measures </a:t>
            </a:r>
            <a:r>
              <a:rPr lang="en-US" dirty="0"/>
              <a:t>use statistics acquired from a </a:t>
            </a:r>
            <a:r>
              <a:rPr lang="en-US" b="1" dirty="0"/>
              <a:t>large text corpora </a:t>
            </a:r>
            <a:r>
              <a:rPr lang="en-US" dirty="0"/>
              <a:t>(i.e. Wikipedia) to determine how similar the contexts of two words are.  The idea is that words that are used in similar contexts tend to be semantically similar</a:t>
            </a:r>
          </a:p>
          <a:p>
            <a:pPr marL="368046" indent="-285750" algn="just"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1" dirty="0"/>
              <a:t>Knowledge-Based Similarity </a:t>
            </a:r>
            <a:r>
              <a:rPr lang="en-US" dirty="0"/>
              <a:t>identifies the degree of similarity between words using information derived from semantic networks;  like </a:t>
            </a:r>
            <a:r>
              <a:rPr lang="en-US" b="1" dirty="0" err="1"/>
              <a:t>WordNet</a:t>
            </a:r>
            <a:r>
              <a:rPr lang="en-US" b="1" dirty="0"/>
              <a:t> Nouns</a:t>
            </a:r>
            <a:endParaRPr lang="it-IT" sz="1600" b="1" dirty="0"/>
          </a:p>
        </p:txBody>
      </p:sp>
      <p:sp>
        <p:nvSpPr>
          <p:cNvPr id="5" name="Rettangolo 4"/>
          <p:cNvSpPr/>
          <p:nvPr/>
        </p:nvSpPr>
        <p:spPr>
          <a:xfrm>
            <a:off x="911349" y="5589007"/>
            <a:ext cx="8501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n-US" dirty="0"/>
              <a:t> A lot of algorithms are based on distributional measures : 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b="1" u="sng" dirty="0"/>
              <a:t>LSA (latent semantic analysis),</a:t>
            </a:r>
            <a:r>
              <a:rPr lang="fr-FR" b="1" u="sng" dirty="0"/>
              <a:t> </a:t>
            </a:r>
            <a:r>
              <a:rPr lang="fr-FR" b="1" u="sng" dirty="0" err="1"/>
              <a:t>Pointwise</a:t>
            </a:r>
            <a:r>
              <a:rPr lang="fr-FR" b="1" u="sng" dirty="0"/>
              <a:t> </a:t>
            </a:r>
            <a:r>
              <a:rPr lang="fr-FR" b="1" u="sng" dirty="0" err="1"/>
              <a:t>Mutual</a:t>
            </a:r>
            <a:r>
              <a:rPr lang="fr-FR" b="1" u="sng" dirty="0"/>
              <a:t> Information - Information </a:t>
            </a:r>
            <a:r>
              <a:rPr lang="fr-FR" b="1" u="sng" dirty="0" err="1"/>
              <a:t>Retrieval</a:t>
            </a:r>
            <a:r>
              <a:rPr lang="fr-FR" b="1" u="sng" dirty="0"/>
              <a:t> (PMI-IR), </a:t>
            </a:r>
            <a:r>
              <a:rPr lang="it-IT" b="1" u="sng" dirty="0" err="1"/>
              <a:t>Hyperspace</a:t>
            </a:r>
            <a:r>
              <a:rPr lang="it-IT" b="1" u="sng" dirty="0"/>
              <a:t> </a:t>
            </a:r>
            <a:r>
              <a:rPr lang="it-IT" b="1" u="sng" dirty="0" err="1"/>
              <a:t>Analogue</a:t>
            </a:r>
            <a:r>
              <a:rPr lang="it-IT" b="1" u="sng" dirty="0"/>
              <a:t> </a:t>
            </a:r>
            <a:r>
              <a:rPr lang="it-IT" b="1" u="sng" dirty="0" err="1"/>
              <a:t>to</a:t>
            </a:r>
            <a:r>
              <a:rPr lang="it-IT" b="1" u="sng" dirty="0"/>
              <a:t> </a:t>
            </a:r>
            <a:r>
              <a:rPr lang="it-IT" b="1" u="sng" dirty="0" err="1"/>
              <a:t>Language</a:t>
            </a:r>
            <a:r>
              <a:rPr lang="it-IT" b="1" u="sng" dirty="0"/>
              <a:t> (HAL),</a:t>
            </a:r>
            <a:r>
              <a:rPr lang="it-IT" dirty="0"/>
              <a:t> … </a:t>
            </a:r>
          </a:p>
        </p:txBody>
      </p:sp>
      <p:sp>
        <p:nvSpPr>
          <p:cNvPr id="6" name="Rettangolo 5"/>
          <p:cNvSpPr/>
          <p:nvPr/>
        </p:nvSpPr>
        <p:spPr>
          <a:xfrm>
            <a:off x="7524327" y="1023204"/>
            <a:ext cx="129875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dirty="0"/>
              <a:t>CONCEPTS</a:t>
            </a:r>
          </a:p>
        </p:txBody>
      </p:sp>
      <p:pic>
        <p:nvPicPr>
          <p:cNvPr id="7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27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635896" y="332656"/>
            <a:ext cx="2560328" cy="1084982"/>
          </a:xfrm>
        </p:spPr>
        <p:txBody>
          <a:bodyPr/>
          <a:lstStyle/>
          <a:p>
            <a:r>
              <a:rPr lang="it-IT" dirty="0" err="1"/>
              <a:t>Example</a:t>
            </a:r>
            <a:endParaRPr lang="it-IT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143116"/>
            <a:ext cx="58578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sellaDiTesto 8"/>
          <p:cNvSpPr txBox="1"/>
          <p:nvPr/>
        </p:nvSpPr>
        <p:spPr>
          <a:xfrm>
            <a:off x="428596" y="4357694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/>
              <a:t>Literal</a:t>
            </a:r>
            <a:r>
              <a:rPr lang="it-IT" sz="2400" b="1" dirty="0"/>
              <a:t> : 75.67%</a:t>
            </a:r>
          </a:p>
          <a:p>
            <a:pPr algn="ctr"/>
            <a:endParaRPr lang="it-IT" sz="2400" b="1" dirty="0"/>
          </a:p>
          <a:p>
            <a:pPr algn="ctr"/>
            <a:r>
              <a:rPr lang="it-IT" sz="2400" b="1" dirty="0" err="1"/>
              <a:t>Semantic</a:t>
            </a:r>
            <a:r>
              <a:rPr lang="it-IT" sz="2400" b="1" dirty="0"/>
              <a:t>: 90.00% </a:t>
            </a:r>
          </a:p>
        </p:txBody>
      </p:sp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4214810" y="4429132"/>
          <a:ext cx="45720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Word2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Basilico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Correlation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52">
                <a:tc>
                  <a:txBody>
                    <a:bodyPr/>
                    <a:lstStyle/>
                    <a:p>
                      <a:r>
                        <a:rPr lang="it-IT" dirty="0" err="1"/>
                        <a:t>Ocimum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Basilico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Synonimous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1022041" y="6343003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From “</a:t>
            </a:r>
            <a:r>
              <a:rPr lang="en-US" sz="1400" b="1" dirty="0"/>
              <a:t>QUALITY OF WEB DATA: A STATISTICAL APPROACH FOR FORENSICS ”</a:t>
            </a:r>
            <a:endParaRPr lang="it-IT" sz="1400" dirty="0"/>
          </a:p>
        </p:txBody>
      </p:sp>
      <p:pic>
        <p:nvPicPr>
          <p:cNvPr id="7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59832" y="332656"/>
            <a:ext cx="3888432" cy="998984"/>
          </a:xfrm>
        </p:spPr>
        <p:txBody>
          <a:bodyPr/>
          <a:lstStyle/>
          <a:p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39143" y="1903184"/>
            <a:ext cx="4900618" cy="1643074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000" dirty="0"/>
              <a:t>It is a combination of </a:t>
            </a:r>
            <a:r>
              <a:rPr lang="en-US" sz="2000" b="1" dirty="0"/>
              <a:t>corpus</a:t>
            </a:r>
            <a:r>
              <a:rPr lang="en-US" sz="2000" dirty="0"/>
              <a:t> and </a:t>
            </a:r>
            <a:r>
              <a:rPr lang="en-US" sz="2000" b="1" dirty="0"/>
              <a:t>knowledge based</a:t>
            </a:r>
            <a:r>
              <a:rPr lang="en-US" sz="2000" dirty="0"/>
              <a:t> and it is considered the best approach way to join good results in text similarity </a:t>
            </a:r>
          </a:p>
          <a:p>
            <a:pPr marL="82296" indent="0">
              <a:buNone/>
            </a:pPr>
            <a:endParaRPr lang="en-US" sz="2000" dirty="0"/>
          </a:p>
          <a:p>
            <a:pPr marL="82296" indent="0">
              <a:buNone/>
            </a:pP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7215206" y="2204864"/>
            <a:ext cx="129875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dirty="0"/>
              <a:t>CONCEPTS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5357826"/>
            <a:ext cx="3448050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500570"/>
            <a:ext cx="3643338" cy="1289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sellaDiTesto 7"/>
          <p:cNvSpPr txBox="1"/>
          <p:nvPr/>
        </p:nvSpPr>
        <p:spPr>
          <a:xfrm>
            <a:off x="4286248" y="5786454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</a:p>
        </p:txBody>
      </p:sp>
      <p:pic>
        <p:nvPicPr>
          <p:cNvPr id="9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610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5184576" cy="1143000"/>
          </a:xfrm>
        </p:spPr>
        <p:txBody>
          <a:bodyPr/>
          <a:lstStyle/>
          <a:p>
            <a:r>
              <a:rPr lang="it-IT" dirty="0"/>
              <a:t>OUR IMPROVEMENT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it-IT" dirty="0" err="1"/>
              <a:t>Use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b="1" dirty="0" err="1"/>
              <a:t>Semantic</a:t>
            </a:r>
            <a:r>
              <a:rPr lang="it-IT" b="1" dirty="0"/>
              <a:t> Thesaurus </a:t>
            </a:r>
            <a:r>
              <a:rPr lang="it-IT" dirty="0"/>
              <a:t>for a </a:t>
            </a:r>
            <a:r>
              <a:rPr lang="it-IT" dirty="0" err="1"/>
              <a:t>better</a:t>
            </a:r>
            <a:r>
              <a:rPr lang="it-IT" dirty="0"/>
              <a:t> TEXT SIMILARITY ANALYSIS</a:t>
            </a:r>
          </a:p>
          <a:p>
            <a:endParaRPr lang="it-IT" dirty="0"/>
          </a:p>
          <a:p>
            <a:r>
              <a:rPr lang="it-IT" dirty="0" err="1"/>
              <a:t>Use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the “</a:t>
            </a:r>
            <a:r>
              <a:rPr lang="it-IT" b="1" dirty="0" err="1"/>
              <a:t>Fake</a:t>
            </a:r>
            <a:r>
              <a:rPr lang="it-IT" b="1" dirty="0"/>
              <a:t> </a:t>
            </a:r>
            <a:r>
              <a:rPr lang="it-IT" b="1" dirty="0" err="1"/>
              <a:t>control</a:t>
            </a:r>
            <a:r>
              <a:rPr lang="it-IT" dirty="0"/>
              <a:t>”</a:t>
            </a:r>
          </a:p>
          <a:p>
            <a:endParaRPr lang="it-IT" dirty="0"/>
          </a:p>
          <a:p>
            <a:r>
              <a:rPr lang="it-IT" dirty="0" err="1"/>
              <a:t>Use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a </a:t>
            </a:r>
            <a:r>
              <a:rPr lang="it-IT" b="1" dirty="0" err="1"/>
              <a:t>better</a:t>
            </a:r>
            <a:r>
              <a:rPr lang="it-IT" b="1" dirty="0"/>
              <a:t> </a:t>
            </a:r>
            <a:r>
              <a:rPr lang="it-IT" b="1" dirty="0" err="1"/>
              <a:t>weighting</a:t>
            </a:r>
            <a:r>
              <a:rPr lang="it-IT" b="1" dirty="0"/>
              <a:t> </a:t>
            </a:r>
            <a:r>
              <a:rPr lang="it-IT" dirty="0" err="1"/>
              <a:t>of</a:t>
            </a:r>
            <a:r>
              <a:rPr lang="it-IT" dirty="0"/>
              <a:t> high score </a:t>
            </a:r>
            <a:r>
              <a:rPr lang="it-IT" dirty="0" err="1"/>
              <a:t>notoriety</a:t>
            </a:r>
            <a:r>
              <a:rPr lang="it-IT" dirty="0"/>
              <a:t> website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22041" y="6476276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From “</a:t>
            </a:r>
            <a:r>
              <a:rPr lang="en-US" sz="1400" b="1" dirty="0"/>
              <a:t>QUALITY OF WEB DATA: A STATISTICAL APPROACH FOR FORENSICS ”</a:t>
            </a:r>
            <a:endParaRPr lang="it-IT" sz="1400" dirty="0"/>
          </a:p>
        </p:txBody>
      </p:sp>
      <p:pic>
        <p:nvPicPr>
          <p:cNvPr id="5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“AVE” NOTORIETY SYSTEM</a:t>
            </a:r>
          </a:p>
        </p:txBody>
      </p:sp>
      <p:sp>
        <p:nvSpPr>
          <p:cNvPr id="5" name="Rettangolo 4"/>
          <p:cNvSpPr/>
          <p:nvPr/>
        </p:nvSpPr>
        <p:spPr>
          <a:xfrm>
            <a:off x="3357554" y="2464587"/>
            <a:ext cx="1500198" cy="5000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CRAWLER</a:t>
            </a:r>
          </a:p>
        </p:txBody>
      </p:sp>
      <p:sp>
        <p:nvSpPr>
          <p:cNvPr id="6" name="Ovale 5"/>
          <p:cNvSpPr/>
          <p:nvPr/>
        </p:nvSpPr>
        <p:spPr>
          <a:xfrm>
            <a:off x="3214678" y="5750735"/>
            <a:ext cx="1928826" cy="64294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NOTORIETY</a:t>
            </a:r>
          </a:p>
          <a:p>
            <a:pPr algn="ctr"/>
            <a:r>
              <a:rPr lang="it-IT" sz="1600" dirty="0"/>
              <a:t>OUTPUT</a:t>
            </a:r>
          </a:p>
        </p:txBody>
      </p:sp>
      <p:sp>
        <p:nvSpPr>
          <p:cNvPr id="7" name="Rettangolo 6"/>
          <p:cNvSpPr/>
          <p:nvPr/>
        </p:nvSpPr>
        <p:spPr>
          <a:xfrm>
            <a:off x="5643570" y="1393017"/>
            <a:ext cx="1500198" cy="5000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WEB</a:t>
            </a:r>
          </a:p>
        </p:txBody>
      </p:sp>
      <p:cxnSp>
        <p:nvCxnSpPr>
          <p:cNvPr id="10" name="Connettore 2 9"/>
          <p:cNvCxnSpPr>
            <a:stCxn id="42" idx="2"/>
            <a:endCxn id="5" idx="1"/>
          </p:cNvCxnSpPr>
          <p:nvPr/>
        </p:nvCxnSpPr>
        <p:spPr>
          <a:xfrm rot="16200000" flipH="1">
            <a:off x="2120783" y="1477849"/>
            <a:ext cx="901905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endCxn id="7" idx="1"/>
          </p:cNvCxnSpPr>
          <p:nvPr/>
        </p:nvCxnSpPr>
        <p:spPr>
          <a:xfrm rot="5400000" flipH="1" flipV="1">
            <a:off x="4750595" y="1750208"/>
            <a:ext cx="1000133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5" idx="3"/>
          </p:cNvCxnSpPr>
          <p:nvPr/>
        </p:nvCxnSpPr>
        <p:spPr>
          <a:xfrm flipV="1">
            <a:off x="4857752" y="1893084"/>
            <a:ext cx="1428760" cy="821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5" idx="3"/>
          </p:cNvCxnSpPr>
          <p:nvPr/>
        </p:nvCxnSpPr>
        <p:spPr>
          <a:xfrm flipV="1">
            <a:off x="4857752" y="1893084"/>
            <a:ext cx="2000266" cy="821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cumento multiplo 19"/>
          <p:cNvSpPr/>
          <p:nvPr/>
        </p:nvSpPr>
        <p:spPr>
          <a:xfrm>
            <a:off x="6072198" y="3907597"/>
            <a:ext cx="1785950" cy="107157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DATA EXTRACTION</a:t>
            </a:r>
          </a:p>
        </p:txBody>
      </p:sp>
      <p:cxnSp>
        <p:nvCxnSpPr>
          <p:cNvPr id="22" name="Connettore 2 21"/>
          <p:cNvCxnSpPr>
            <a:endCxn id="31" idx="0"/>
          </p:cNvCxnSpPr>
          <p:nvPr/>
        </p:nvCxnSpPr>
        <p:spPr>
          <a:xfrm rot="16200000" flipH="1">
            <a:off x="6500826" y="1964521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3428992" y="4107661"/>
            <a:ext cx="1714512" cy="8572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NOTORIETY</a:t>
            </a:r>
          </a:p>
          <a:p>
            <a:pPr algn="ctr"/>
            <a:r>
              <a:rPr lang="it-IT" dirty="0"/>
              <a:t>ANALYZER</a:t>
            </a:r>
          </a:p>
        </p:txBody>
      </p:sp>
      <p:cxnSp>
        <p:nvCxnSpPr>
          <p:cNvPr id="25" name="Connettore 2 24"/>
          <p:cNvCxnSpPr>
            <a:stCxn id="20" idx="1"/>
            <a:endCxn id="23" idx="3"/>
          </p:cNvCxnSpPr>
          <p:nvPr/>
        </p:nvCxnSpPr>
        <p:spPr>
          <a:xfrm flipH="1">
            <a:off x="5143504" y="4443382"/>
            <a:ext cx="928694" cy="92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23" idx="2"/>
            <a:endCxn id="6" idx="0"/>
          </p:cNvCxnSpPr>
          <p:nvPr/>
        </p:nvCxnSpPr>
        <p:spPr>
          <a:xfrm rot="5400000">
            <a:off x="3839761" y="5304248"/>
            <a:ext cx="785818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ilindro 27"/>
          <p:cNvSpPr/>
          <p:nvPr/>
        </p:nvSpPr>
        <p:spPr>
          <a:xfrm>
            <a:off x="1357290" y="3964785"/>
            <a:ext cx="1214446" cy="128588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DB</a:t>
            </a:r>
          </a:p>
          <a:p>
            <a:pPr algn="ctr"/>
            <a:r>
              <a:rPr lang="it-IT" sz="1400" dirty="0"/>
              <a:t>NOTORIETY</a:t>
            </a:r>
          </a:p>
        </p:txBody>
      </p:sp>
      <p:cxnSp>
        <p:nvCxnSpPr>
          <p:cNvPr id="30" name="Connettore 2 29"/>
          <p:cNvCxnSpPr>
            <a:stCxn id="28" idx="4"/>
            <a:endCxn id="23" idx="1"/>
          </p:cNvCxnSpPr>
          <p:nvPr/>
        </p:nvCxnSpPr>
        <p:spPr>
          <a:xfrm flipV="1">
            <a:off x="2571736" y="4536289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6143636" y="2678901"/>
            <a:ext cx="214314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u="sng" dirty="0">
                <a:solidFill>
                  <a:schemeClr val="tx1"/>
                </a:solidFill>
              </a:rPr>
              <a:t>PARSER </a:t>
            </a:r>
            <a:r>
              <a:rPr lang="it-IT" sz="1200" b="1" u="sng" dirty="0" err="1">
                <a:solidFill>
                  <a:schemeClr val="tx1"/>
                </a:solidFill>
              </a:rPr>
              <a:t>with</a:t>
            </a:r>
            <a:r>
              <a:rPr lang="it-IT" sz="1200" b="1" u="sng" dirty="0">
                <a:solidFill>
                  <a:schemeClr val="tx1"/>
                </a:solidFill>
              </a:rPr>
              <a:t> FAKE CONTROL</a:t>
            </a:r>
          </a:p>
          <a:p>
            <a:pPr algn="ctr"/>
            <a:r>
              <a:rPr lang="it-IT" dirty="0">
                <a:solidFill>
                  <a:schemeClr val="lt1"/>
                </a:solidFill>
              </a:rPr>
              <a:t>TEXT ANALYZER</a:t>
            </a:r>
          </a:p>
        </p:txBody>
      </p:sp>
      <p:cxnSp>
        <p:nvCxnSpPr>
          <p:cNvPr id="41" name="Connettore 2 40"/>
          <p:cNvCxnSpPr>
            <a:stCxn id="31" idx="2"/>
            <a:endCxn id="20" idx="0"/>
          </p:cNvCxnSpPr>
          <p:nvPr/>
        </p:nvCxnSpPr>
        <p:spPr>
          <a:xfrm flipH="1">
            <a:off x="7088040" y="3325232"/>
            <a:ext cx="127166" cy="582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ergamena 2 41"/>
          <p:cNvSpPr/>
          <p:nvPr/>
        </p:nvSpPr>
        <p:spPr>
          <a:xfrm>
            <a:off x="1142976" y="1250141"/>
            <a:ext cx="1285884" cy="642942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USER INPUT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7308649" y="4795487"/>
            <a:ext cx="203743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err="1"/>
              <a:t>Semantic</a:t>
            </a:r>
            <a:r>
              <a:rPr lang="it-IT" b="1" dirty="0"/>
              <a:t> Text </a:t>
            </a:r>
            <a:r>
              <a:rPr lang="it-IT" b="1" dirty="0" err="1"/>
              <a:t>Similarity</a:t>
            </a:r>
            <a:r>
              <a:rPr lang="it-IT" b="1" dirty="0"/>
              <a:t> score</a:t>
            </a:r>
          </a:p>
        </p:txBody>
      </p:sp>
      <p:sp>
        <p:nvSpPr>
          <p:cNvPr id="24" name="Cilindro 23"/>
          <p:cNvSpPr/>
          <p:nvPr/>
        </p:nvSpPr>
        <p:spPr>
          <a:xfrm>
            <a:off x="7072330" y="5464983"/>
            <a:ext cx="1214446" cy="785842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Thesaurus</a:t>
            </a:r>
          </a:p>
          <a:p>
            <a:pPr algn="ctr"/>
            <a:r>
              <a:rPr lang="it-IT" sz="1400" dirty="0"/>
              <a:t>SEMANTIC</a:t>
            </a:r>
          </a:p>
        </p:txBody>
      </p:sp>
      <p:cxnSp>
        <p:nvCxnSpPr>
          <p:cNvPr id="29" name="Connettore 2 28"/>
          <p:cNvCxnSpPr/>
          <p:nvPr/>
        </p:nvCxnSpPr>
        <p:spPr>
          <a:xfrm flipH="1" flipV="1">
            <a:off x="6572264" y="5036355"/>
            <a:ext cx="500066" cy="529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1022041" y="6507537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From “</a:t>
            </a:r>
            <a:r>
              <a:rPr lang="en-US" sz="1400" b="1" dirty="0"/>
              <a:t>QUALITY OF WEB DATA: A STATISTICAL APPROACH FOR FORENSICS ”</a:t>
            </a:r>
            <a:endParaRPr lang="it-IT" sz="1400" dirty="0"/>
          </a:p>
        </p:txBody>
      </p:sp>
      <p:pic>
        <p:nvPicPr>
          <p:cNvPr id="26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“AVE” SYSTEM LOGIC</a:t>
            </a:r>
          </a:p>
        </p:txBody>
      </p:sp>
      <p:sp>
        <p:nvSpPr>
          <p:cNvPr id="7" name="Rettangolo 6"/>
          <p:cNvSpPr/>
          <p:nvPr/>
        </p:nvSpPr>
        <p:spPr>
          <a:xfrm>
            <a:off x="964381" y="4036016"/>
            <a:ext cx="75009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 Use of </a:t>
            </a:r>
            <a:r>
              <a:rPr lang="it-IT" sz="2400" b="1" dirty="0" err="1"/>
              <a:t>Semantic</a:t>
            </a:r>
            <a:r>
              <a:rPr lang="it-IT" sz="2400" b="1" dirty="0"/>
              <a:t> Thesaurus </a:t>
            </a:r>
            <a:r>
              <a:rPr lang="it-IT" sz="2400" dirty="0"/>
              <a:t>for a </a:t>
            </a:r>
            <a:r>
              <a:rPr lang="it-IT" sz="2400" dirty="0" err="1"/>
              <a:t>better</a:t>
            </a:r>
            <a:r>
              <a:rPr lang="it-IT" sz="2400" dirty="0"/>
              <a:t> TEXT         SIMILARITY ANALYSIS</a:t>
            </a:r>
          </a:p>
        </p:txBody>
      </p:sp>
      <p:sp>
        <p:nvSpPr>
          <p:cNvPr id="8" name="Rettangolo 7"/>
          <p:cNvSpPr/>
          <p:nvPr/>
        </p:nvSpPr>
        <p:spPr>
          <a:xfrm>
            <a:off x="3214678" y="1714488"/>
            <a:ext cx="2379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parser</a:t>
            </a:r>
            <a:r>
              <a:rPr lang="it-IT" b="1" dirty="0"/>
              <a:t> </a:t>
            </a:r>
            <a:r>
              <a:rPr lang="it-IT" b="1" dirty="0" err="1"/>
              <a:t>fake</a:t>
            </a:r>
            <a:r>
              <a:rPr lang="it-IT" b="1" dirty="0"/>
              <a:t> </a:t>
            </a:r>
            <a:r>
              <a:rPr lang="it-IT" b="1" dirty="0" err="1"/>
              <a:t>coefficient</a:t>
            </a:r>
            <a:endParaRPr lang="it-IT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500306"/>
            <a:ext cx="51244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Connettore 2 11"/>
          <p:cNvCxnSpPr/>
          <p:nvPr/>
        </p:nvCxnSpPr>
        <p:spPr>
          <a:xfrm rot="5400000">
            <a:off x="3786182" y="2285992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5072066" y="3500438"/>
            <a:ext cx="1229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notoriety</a:t>
            </a:r>
            <a:r>
              <a:rPr lang="it-IT" b="1" dirty="0"/>
              <a:t> </a:t>
            </a:r>
          </a:p>
          <a:p>
            <a:r>
              <a:rPr lang="it-IT" b="1" dirty="0"/>
              <a:t>DB </a:t>
            </a:r>
            <a:r>
              <a:rPr lang="it-IT" b="1" dirty="0" err="1"/>
              <a:t>weight</a:t>
            </a:r>
            <a:endParaRPr lang="it-IT" b="1" dirty="0"/>
          </a:p>
        </p:txBody>
      </p:sp>
      <p:cxnSp>
        <p:nvCxnSpPr>
          <p:cNvPr id="15" name="Connettore 2 14"/>
          <p:cNvCxnSpPr/>
          <p:nvPr/>
        </p:nvCxnSpPr>
        <p:spPr>
          <a:xfrm rot="16200000" flipV="1">
            <a:off x="4607719" y="3036091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>
          <a:xfrm>
            <a:off x="5429256" y="2214554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text </a:t>
            </a:r>
            <a:r>
              <a:rPr lang="it-IT" b="1" dirty="0" err="1"/>
              <a:t>similarity</a:t>
            </a:r>
            <a:r>
              <a:rPr lang="it-IT" b="1" dirty="0"/>
              <a:t> score</a:t>
            </a:r>
          </a:p>
        </p:txBody>
      </p:sp>
      <p:cxnSp>
        <p:nvCxnSpPr>
          <p:cNvPr id="18" name="Connettore 2 17"/>
          <p:cNvCxnSpPr/>
          <p:nvPr/>
        </p:nvCxnSpPr>
        <p:spPr>
          <a:xfrm rot="10800000" flipV="1">
            <a:off x="5286380" y="2500306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6786578" y="3286124"/>
            <a:ext cx="14173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intensifier</a:t>
            </a:r>
            <a:endParaRPr lang="it-IT" b="1" dirty="0"/>
          </a:p>
          <a:p>
            <a:r>
              <a:rPr lang="it-IT" b="1" dirty="0"/>
              <a:t>high </a:t>
            </a:r>
            <a:r>
              <a:rPr lang="it-IT" b="1" dirty="0" err="1"/>
              <a:t>quality</a:t>
            </a:r>
            <a:r>
              <a:rPr lang="it-IT" b="1" dirty="0"/>
              <a:t> </a:t>
            </a:r>
          </a:p>
          <a:p>
            <a:r>
              <a:rPr lang="it-IT" b="1" dirty="0" err="1"/>
              <a:t>notoriety</a:t>
            </a:r>
            <a:endParaRPr lang="it-IT" b="1" dirty="0"/>
          </a:p>
        </p:txBody>
      </p:sp>
      <p:cxnSp>
        <p:nvCxnSpPr>
          <p:cNvPr id="21" name="Connettore 2 20"/>
          <p:cNvCxnSpPr/>
          <p:nvPr/>
        </p:nvCxnSpPr>
        <p:spPr>
          <a:xfrm rot="16200000" flipV="1">
            <a:off x="6429388" y="3214686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1107257" y="4220762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 = 1 if  W(xi) = +3 AND </a:t>
            </a:r>
            <a:r>
              <a:rPr lang="it-IT" b="1" i="1" dirty="0">
                <a:sym typeface="Symbol"/>
              </a:rPr>
              <a:t></a:t>
            </a:r>
            <a:r>
              <a:rPr lang="en-US" b="1" i="1" dirty="0"/>
              <a:t>(xi)&gt;0,6</a:t>
            </a:r>
          </a:p>
          <a:p>
            <a:endParaRPr lang="en-US" i="1" dirty="0"/>
          </a:p>
          <a:p>
            <a:r>
              <a:rPr lang="en-US" i="1" dirty="0"/>
              <a:t>else R=0</a:t>
            </a:r>
            <a:endParaRPr lang="it-IT" dirty="0"/>
          </a:p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1022041" y="6507537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From “</a:t>
            </a:r>
            <a:r>
              <a:rPr lang="en-US" sz="1400" b="1" dirty="0"/>
              <a:t>QUALITY OF WEB DATA: A STATISTICAL APPROACH FOR FORENSICS ”</a:t>
            </a:r>
            <a:endParaRPr lang="it-IT" sz="1400" dirty="0"/>
          </a:p>
        </p:txBody>
      </p:sp>
      <p:pic>
        <p:nvPicPr>
          <p:cNvPr id="17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086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0" y="269776"/>
            <a:ext cx="7498080" cy="1143000"/>
          </a:xfrm>
        </p:spPr>
        <p:txBody>
          <a:bodyPr/>
          <a:lstStyle/>
          <a:p>
            <a:r>
              <a:rPr lang="it-IT" dirty="0"/>
              <a:t>EXAMPLE : MERENDINE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6309320"/>
            <a:ext cx="885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              Using the </a:t>
            </a:r>
            <a:r>
              <a:rPr lang="it-IT" sz="1400" dirty="0" err="1"/>
              <a:t>approach</a:t>
            </a:r>
            <a:r>
              <a:rPr lang="it-IT" sz="1400" dirty="0"/>
              <a:t> of “</a:t>
            </a:r>
            <a:r>
              <a:rPr lang="en-US" sz="1400" b="1" dirty="0"/>
              <a:t>WEB MISINFORMATION: A TEXT-MINING APPROACH FOR LEGAL        ACCEPTED FACT” 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155718" y="2303498"/>
            <a:ext cx="157163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LITERAL</a:t>
            </a: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024216" y="1412775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 fontScale="85000"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Query: </a:t>
            </a:r>
            <a:r>
              <a:rPr kumimoji="0" lang="it-IT" sz="32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merendine, gelati e bibite tossiche: il centro antitumori chiede massima diffusione </a:t>
            </a: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Results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: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http://blog.saltoquantico.org/merendine-tossiche/     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[-3],[1]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http://www.altroconsumo.it/alimentazione/sicurezza-alimentare/news/bufala-additivi-tossici                            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[+2],[0,29]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http://www.fondazioneveronesi.it/articoli/alimentazione/falsi-allarmismi-ladditivo-delle-merendine-non-e-tossico                         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[+3],[0,26]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http://civitaforum.forumfree.it/?t=71048170                   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[-2],[0,99]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82296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endParaRPr kumimoji="0" lang="it-IT" sz="4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82296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4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Final</a:t>
            </a:r>
            <a:r>
              <a:rPr kumimoji="0" lang="it-IT" sz="4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score= -0,9   </a:t>
            </a:r>
            <a:r>
              <a:rPr kumimoji="0" lang="it-IT" sz="40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MISINFORMATION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9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2698" y="188640"/>
            <a:ext cx="6571710" cy="1143000"/>
          </a:xfrm>
        </p:spPr>
        <p:txBody>
          <a:bodyPr/>
          <a:lstStyle/>
          <a:p>
            <a:r>
              <a:rPr lang="it-IT" dirty="0"/>
              <a:t>EXAMPLE : MERENDINE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7143768" y="1988840"/>
            <a:ext cx="157163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“AVE”</a:t>
            </a:r>
          </a:p>
          <a:p>
            <a:pPr algn="ctr"/>
            <a:r>
              <a:rPr lang="it-IT" dirty="0"/>
              <a:t>LITERAL</a:t>
            </a: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043608" y="1484784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 fontScale="85000"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Query: </a:t>
            </a:r>
            <a:r>
              <a:rPr kumimoji="0" lang="it-IT" sz="32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merendine, gelati e bibite tossiche: il centro antitumori chiede massima diffusione </a:t>
            </a: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Results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: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http://blog.saltoquantico.org/merendine-tossiche/     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[-3],[1] (p=0)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http://www.altroconsumo.it/alimentazione/sicurezza-alimentare/news/bufala-additivi-tossici                            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[</a:t>
            </a:r>
            <a:r>
              <a:rPr lang="it-IT" sz="2400" b="1" noProof="0" dirty="0">
                <a:solidFill>
                  <a:srgbClr val="FF0000"/>
                </a:solidFill>
                <a:latin typeface="Corbel"/>
              </a:rPr>
              <a:t>+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2],[0,29] (p=1)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http://www.fondazioneveronesi.it/articoli/alimentazione/falsi-allarmismi-ladditivo-delle-merendine-non-e-tossico                         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[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+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3],[0,26] (p=1)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http://civitaforum.forumfree.it/?t=71048170                   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[-2],[0,99] (p=0)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82296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endParaRPr lang="it-IT" sz="4000" b="1" dirty="0">
              <a:solidFill>
                <a:sysClr val="windowText" lastClr="000000"/>
              </a:solidFill>
              <a:latin typeface="Corbel"/>
            </a:endParaRPr>
          </a:p>
          <a:p>
            <a:pPr marL="82296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4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Final</a:t>
            </a:r>
            <a:r>
              <a:rPr kumimoji="0" lang="it-IT" sz="4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score= -1,58   </a:t>
            </a:r>
            <a:r>
              <a:rPr kumimoji="0" lang="it-IT" sz="40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DISINFORMATION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022041" y="6334780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Using the </a:t>
            </a:r>
            <a:r>
              <a:rPr lang="it-IT" sz="1400" dirty="0" err="1"/>
              <a:t>approach</a:t>
            </a:r>
            <a:r>
              <a:rPr lang="it-IT" sz="1400" dirty="0"/>
              <a:t> of  “</a:t>
            </a:r>
            <a:r>
              <a:rPr lang="en-US" sz="1400" b="1" dirty="0"/>
              <a:t>QUALITY OF WEB DATA: A STATISTICAL APPROACH FOR FORENSICS ”</a:t>
            </a:r>
            <a:endParaRPr lang="it-IT" sz="1400" dirty="0"/>
          </a:p>
        </p:txBody>
      </p:sp>
      <p:pic>
        <p:nvPicPr>
          <p:cNvPr id="6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7498080" cy="1143000"/>
          </a:xfrm>
        </p:spPr>
        <p:txBody>
          <a:bodyPr/>
          <a:lstStyle/>
          <a:p>
            <a:r>
              <a:rPr lang="it-IT" dirty="0"/>
              <a:t>EXAMPLE : MERENDINE</a:t>
            </a:r>
          </a:p>
        </p:txBody>
      </p:sp>
      <p:sp>
        <p:nvSpPr>
          <p:cNvPr id="4" name="Rettangolo 3"/>
          <p:cNvSpPr/>
          <p:nvPr/>
        </p:nvSpPr>
        <p:spPr>
          <a:xfrm>
            <a:off x="7215206" y="2428868"/>
            <a:ext cx="125386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it-IT" dirty="0"/>
              <a:t>“AVE”</a:t>
            </a:r>
          </a:p>
          <a:p>
            <a:pPr algn="ctr"/>
            <a:r>
              <a:rPr lang="it-IT" dirty="0"/>
              <a:t>SEMANTIC</a:t>
            </a: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233765" y="1700808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 fontScale="85000"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it-IT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Query: </a:t>
            </a:r>
            <a:r>
              <a:rPr kumimoji="0" lang="it-IT" sz="3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merendine, gelati e bibite tossiche: il centro antitumori chiede massima diffusione </a:t>
            </a: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endParaRPr kumimoji="0" lang="it-IT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Results :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http://blog.saltoquantico.org/merendine-tossiche/      </a:t>
            </a: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[-3],[1] (p=0)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http://www.altroconsumo.it/alimentazione/sicurezza-alimentare/news/bufala-additivi-tossici                             </a:t>
            </a: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[</a:t>
            </a: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+</a:t>
            </a: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2],[0,4] (p=1)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http://www.fondazioneveronesi.it/articoli/alimentazione/falsi-allarmismi-ladditivo-delle-merendine-non-e-tossico                          </a:t>
            </a: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[</a:t>
            </a: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+</a:t>
            </a: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3],[0,28] (p=1)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http://civitaforum.forumfree.it/?t=71048170                    </a:t>
            </a: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[-2],[1] (p=0)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82296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endParaRPr kumimoji="0" lang="it-IT" sz="4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82296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4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Final score= -1,66   </a:t>
            </a:r>
            <a:r>
              <a:rPr kumimoji="0" lang="it-IT" sz="4000" b="1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DISINFORMATION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Char char=""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022041" y="6334780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Using the </a:t>
            </a:r>
            <a:r>
              <a:rPr lang="it-IT" sz="1400" dirty="0" err="1"/>
              <a:t>approach</a:t>
            </a:r>
            <a:r>
              <a:rPr lang="it-IT" sz="1400" dirty="0"/>
              <a:t> of  “</a:t>
            </a:r>
            <a:r>
              <a:rPr lang="en-US" sz="1400" b="1" dirty="0"/>
              <a:t>QUALITY OF WEB DATA: A STATISTICAL APPROACH FOR FORENSICS ”</a:t>
            </a:r>
            <a:endParaRPr lang="it-IT" sz="1400" dirty="0"/>
          </a:p>
        </p:txBody>
      </p:sp>
      <p:pic>
        <p:nvPicPr>
          <p:cNvPr id="6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5080608" cy="108498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SYSTEM IMPROVEMENT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03648" y="1535124"/>
            <a:ext cx="7498080" cy="4392488"/>
          </a:xfrm>
        </p:spPr>
        <p:txBody>
          <a:bodyPr/>
          <a:lstStyle/>
          <a:p>
            <a:pPr marL="82296" indent="0">
              <a:buNone/>
            </a:pPr>
            <a:endParaRPr lang="it-IT" dirty="0"/>
          </a:p>
          <a:p>
            <a:r>
              <a:rPr lang="it-IT" dirty="0" err="1"/>
              <a:t>Difficulties</a:t>
            </a:r>
            <a:r>
              <a:rPr lang="it-IT" dirty="0"/>
              <a:t> to </a:t>
            </a:r>
            <a:r>
              <a:rPr lang="it-IT" dirty="0" err="1"/>
              <a:t>classified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websites</a:t>
            </a:r>
            <a:r>
              <a:rPr lang="it-IT" dirty="0"/>
              <a:t> (Big Data Analysis) </a:t>
            </a:r>
          </a:p>
          <a:p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objective</a:t>
            </a:r>
            <a:r>
              <a:rPr lang="it-IT" dirty="0"/>
              <a:t> </a:t>
            </a:r>
            <a:r>
              <a:rPr lang="it-IT" dirty="0" err="1"/>
              <a:t>websites</a:t>
            </a:r>
            <a:r>
              <a:rPr lang="it-IT" dirty="0"/>
              <a:t> score </a:t>
            </a:r>
          </a:p>
          <a:p>
            <a:r>
              <a:rPr lang="it-IT" dirty="0" err="1"/>
              <a:t>Necessity</a:t>
            </a:r>
            <a:r>
              <a:rPr lang="it-IT" dirty="0"/>
              <a:t> to introduce an </a:t>
            </a:r>
            <a:r>
              <a:rPr lang="it-IT" dirty="0" err="1"/>
              <a:t>automatic</a:t>
            </a:r>
            <a:r>
              <a:rPr lang="it-IT" dirty="0"/>
              <a:t> and </a:t>
            </a:r>
            <a:r>
              <a:rPr lang="it-IT" dirty="0" err="1"/>
              <a:t>objective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 </a:t>
            </a:r>
          </a:p>
          <a:p>
            <a:pPr marL="82296" indent="0">
              <a:buNone/>
            </a:pP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>
            <a:off x="4895488" y="494116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1979712" y="5949280"/>
            <a:ext cx="6221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u="sng" dirty="0">
                <a:solidFill>
                  <a:schemeClr val="accent1">
                    <a:lumMod val="50000"/>
                  </a:schemeClr>
                </a:solidFill>
              </a:rPr>
              <a:t>MARKOV CHAIN METHOD (</a:t>
            </a:r>
            <a:r>
              <a:rPr lang="it-IT" sz="2800" u="sng" dirty="0" err="1">
                <a:solidFill>
                  <a:schemeClr val="accent1">
                    <a:lumMod val="50000"/>
                  </a:schemeClr>
                </a:solidFill>
              </a:rPr>
              <a:t>Pagliarani</a:t>
            </a:r>
            <a:r>
              <a:rPr lang="it-IT" sz="2800" u="sng" dirty="0">
                <a:solidFill>
                  <a:schemeClr val="accent1">
                    <a:lumMod val="50000"/>
                  </a:schemeClr>
                </a:solidFill>
              </a:rPr>
              <a:t>) </a:t>
            </a:r>
          </a:p>
        </p:txBody>
      </p:sp>
      <p:pic>
        <p:nvPicPr>
          <p:cNvPr id="7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88" y="6457725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02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43808" y="404664"/>
            <a:ext cx="4402832" cy="868958"/>
          </a:xfrm>
        </p:spPr>
        <p:txBody>
          <a:bodyPr>
            <a:normAutofit fontScale="90000"/>
          </a:bodyPr>
          <a:lstStyle/>
          <a:p>
            <a:r>
              <a:rPr lang="it-IT" dirty="0"/>
              <a:t>STATE OF THE ART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80268" y="1447800"/>
            <a:ext cx="680901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7703840" cy="55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115616" y="980728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rbel" panose="020B0503020204020204" pitchFamily="34" charset="0"/>
              </a:rPr>
              <a:t>Markov Chain Based Method for In-domain and Cross-domain </a:t>
            </a:r>
            <a:r>
              <a:rPr lang="en-US" sz="2000" u="sng" dirty="0">
                <a:latin typeface="Corbel" panose="020B0503020204020204" pitchFamily="34" charset="0"/>
              </a:rPr>
              <a:t>Sentiment Classiﬁcation </a:t>
            </a:r>
            <a:r>
              <a:rPr lang="en-US" sz="2000" dirty="0">
                <a:latin typeface="Corbel" panose="020B0503020204020204" pitchFamily="34" charset="0"/>
              </a:rPr>
              <a:t>using this Approach: </a:t>
            </a:r>
            <a:endParaRPr lang="en-US" sz="2000" u="sng" dirty="0">
              <a:latin typeface="Corbel" panose="020B0503020204020204" pitchFamily="34" charset="0"/>
            </a:endParaRPr>
          </a:p>
          <a:p>
            <a:endParaRPr lang="en-US" sz="2000" dirty="0">
              <a:latin typeface="Corbel" panose="020B0503020204020204" pitchFamily="34" charset="0"/>
            </a:endParaRPr>
          </a:p>
          <a:p>
            <a:r>
              <a:rPr lang="en-US" sz="2000" dirty="0">
                <a:latin typeface="Corbel" panose="020B0503020204020204" pitchFamily="34" charset="0"/>
              </a:rPr>
              <a:t>1) </a:t>
            </a:r>
            <a:r>
              <a:rPr lang="en-US" sz="2000" u="sng" dirty="0">
                <a:latin typeface="Corbel" panose="020B0503020204020204" pitchFamily="34" charset="0"/>
              </a:rPr>
              <a:t>Every </a:t>
            </a:r>
            <a:r>
              <a:rPr lang="en-US" sz="2000" b="1" u="sng" dirty="0">
                <a:latin typeface="Corbel" panose="020B0503020204020204" pitchFamily="34" charset="0"/>
              </a:rPr>
              <a:t>term</a:t>
            </a:r>
            <a:r>
              <a:rPr lang="en-US" sz="2000" u="sng" dirty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in a dictionary is modelled as a Markov chain state semantic information can ﬂow from source speciﬁc terms to target speciﬁc ones through common terms, allowing </a:t>
            </a:r>
            <a:r>
              <a:rPr lang="en-US" sz="2000" u="sng" dirty="0">
                <a:latin typeface="Corbel" panose="020B0503020204020204" pitchFamily="34" charset="0"/>
              </a:rPr>
              <a:t>transfer learning</a:t>
            </a:r>
          </a:p>
          <a:p>
            <a:endParaRPr lang="en-US" sz="2000" dirty="0">
              <a:latin typeface="Corbel" panose="020B0503020204020204" pitchFamily="34" charset="0"/>
            </a:endParaRPr>
          </a:p>
          <a:p>
            <a:r>
              <a:rPr lang="en-US" sz="2000" dirty="0">
                <a:latin typeface="Corbel" panose="020B0503020204020204" pitchFamily="34" charset="0"/>
              </a:rPr>
              <a:t>2) </a:t>
            </a:r>
            <a:r>
              <a:rPr lang="en-US" sz="2000" u="sng" dirty="0">
                <a:latin typeface="Corbel" panose="020B0503020204020204" pitchFamily="34" charset="0"/>
              </a:rPr>
              <a:t>Every </a:t>
            </a:r>
            <a:r>
              <a:rPr lang="en-US" sz="2000" b="1" u="sng" dirty="0">
                <a:latin typeface="Corbel" panose="020B0503020204020204" pitchFamily="34" charset="0"/>
              </a:rPr>
              <a:t>category</a:t>
            </a:r>
            <a:r>
              <a:rPr lang="en-US" sz="2000" u="sng" dirty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is modelled as a Markov chain state as well classes are reachable from terms, allowing sentiment classiﬁcation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945752" y="116632"/>
            <a:ext cx="8397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it-IT" sz="28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ill Sans MT" panose="020B0502020104020203" pitchFamily="34" charset="0"/>
                <a:ea typeface="+mj-ea"/>
                <a:cs typeface="+mj-cs"/>
              </a:rPr>
              <a:t>MARKOV CHAIN FOR SENTIMENT CLASSIFICATION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036516"/>
            <a:ext cx="2448272" cy="282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7" b="34682"/>
          <a:stretch/>
        </p:blipFill>
        <p:spPr bwMode="auto">
          <a:xfrm>
            <a:off x="3418080" y="6648524"/>
            <a:ext cx="5712593" cy="20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277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308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e 4"/>
          <p:cNvSpPr/>
          <p:nvPr/>
        </p:nvSpPr>
        <p:spPr>
          <a:xfrm>
            <a:off x="4427984" y="2708920"/>
            <a:ext cx="122413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News1</a:t>
            </a:r>
          </a:p>
        </p:txBody>
      </p:sp>
      <p:sp>
        <p:nvSpPr>
          <p:cNvPr id="7" name="Ovale 6"/>
          <p:cNvSpPr/>
          <p:nvPr/>
        </p:nvSpPr>
        <p:spPr>
          <a:xfrm>
            <a:off x="5868144" y="2708920"/>
            <a:ext cx="122413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News2</a:t>
            </a:r>
          </a:p>
        </p:txBody>
      </p:sp>
      <p:sp>
        <p:nvSpPr>
          <p:cNvPr id="8" name="Ovale 7"/>
          <p:cNvSpPr/>
          <p:nvPr/>
        </p:nvSpPr>
        <p:spPr>
          <a:xfrm>
            <a:off x="7308304" y="2708920"/>
            <a:ext cx="122413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News3</a:t>
            </a:r>
          </a:p>
        </p:txBody>
      </p:sp>
      <p:sp>
        <p:nvSpPr>
          <p:cNvPr id="9" name="Ovale 8"/>
          <p:cNvSpPr/>
          <p:nvPr/>
        </p:nvSpPr>
        <p:spPr>
          <a:xfrm>
            <a:off x="4860032" y="4581128"/>
            <a:ext cx="122413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News4</a:t>
            </a:r>
          </a:p>
        </p:txBody>
      </p:sp>
      <p:sp>
        <p:nvSpPr>
          <p:cNvPr id="10" name="Ovale 9"/>
          <p:cNvSpPr/>
          <p:nvPr/>
        </p:nvSpPr>
        <p:spPr>
          <a:xfrm>
            <a:off x="7308304" y="4581128"/>
            <a:ext cx="122413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News5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5508104" y="1628800"/>
            <a:ext cx="22322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SITO1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5940152" y="5733256"/>
            <a:ext cx="22322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SITO2</a:t>
            </a:r>
          </a:p>
        </p:txBody>
      </p:sp>
      <p:cxnSp>
        <p:nvCxnSpPr>
          <p:cNvPr id="14" name="Connettore 2 13"/>
          <p:cNvCxnSpPr>
            <a:stCxn id="12" idx="0"/>
          </p:cNvCxnSpPr>
          <p:nvPr/>
        </p:nvCxnSpPr>
        <p:spPr>
          <a:xfrm flipH="1" flipV="1">
            <a:off x="5580112" y="5013176"/>
            <a:ext cx="14761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12" idx="0"/>
            <a:endCxn id="10" idx="4"/>
          </p:cNvCxnSpPr>
          <p:nvPr/>
        </p:nvCxnSpPr>
        <p:spPr>
          <a:xfrm flipV="1">
            <a:off x="7056276" y="5013176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12" idx="0"/>
            <a:endCxn id="7" idx="4"/>
          </p:cNvCxnSpPr>
          <p:nvPr/>
        </p:nvCxnSpPr>
        <p:spPr>
          <a:xfrm flipH="1" flipV="1">
            <a:off x="6480212" y="3140968"/>
            <a:ext cx="576064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arrotondato 18"/>
          <p:cNvSpPr/>
          <p:nvPr/>
        </p:nvSpPr>
        <p:spPr>
          <a:xfrm>
            <a:off x="7236296" y="1484784"/>
            <a:ext cx="1296144" cy="3600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MISINFORMATION</a:t>
            </a:r>
          </a:p>
        </p:txBody>
      </p:sp>
      <p:cxnSp>
        <p:nvCxnSpPr>
          <p:cNvPr id="21" name="Connettore 2 20"/>
          <p:cNvCxnSpPr>
            <a:stCxn id="11" idx="2"/>
          </p:cNvCxnSpPr>
          <p:nvPr/>
        </p:nvCxnSpPr>
        <p:spPr>
          <a:xfrm flipH="1">
            <a:off x="5292080" y="2060848"/>
            <a:ext cx="13321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1" idx="2"/>
            <a:endCxn id="7" idx="0"/>
          </p:cNvCxnSpPr>
          <p:nvPr/>
        </p:nvCxnSpPr>
        <p:spPr>
          <a:xfrm flipH="1">
            <a:off x="6480212" y="2060848"/>
            <a:ext cx="14401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2"/>
            <a:endCxn id="8" idx="0"/>
          </p:cNvCxnSpPr>
          <p:nvPr/>
        </p:nvCxnSpPr>
        <p:spPr>
          <a:xfrm>
            <a:off x="6624228" y="2060848"/>
            <a:ext cx="129614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1043608" y="963996"/>
            <a:ext cx="3384376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ill Sans MT" panose="020B0502020104020203" pitchFamily="34" charset="0"/>
              </a:rPr>
              <a:t>Our approach</a:t>
            </a:r>
          </a:p>
          <a:p>
            <a:endParaRPr lang="en-US" sz="2200" dirty="0">
              <a:latin typeface="Gill Sans MT" panose="020B0502020104020203" pitchFamily="34" charset="0"/>
            </a:endParaRPr>
          </a:p>
          <a:p>
            <a:r>
              <a:rPr lang="en-US" sz="2200" dirty="0">
                <a:latin typeface="Gill Sans MT" panose="020B0502020104020203" pitchFamily="34" charset="0"/>
              </a:rPr>
              <a:t>1) every </a:t>
            </a:r>
            <a:r>
              <a:rPr lang="en-US" sz="2200" b="1" dirty="0">
                <a:latin typeface="Gill Sans MT" panose="020B0502020104020203" pitchFamily="34" charset="0"/>
              </a:rPr>
              <a:t>website </a:t>
            </a:r>
            <a:r>
              <a:rPr lang="en-US" sz="2200" dirty="0">
                <a:latin typeface="Gill Sans MT" panose="020B0502020104020203" pitchFamily="34" charset="0"/>
              </a:rPr>
              <a:t>in a thesaurus is modelled as a chain ‘notoriety information’ can ﬂow from source speciﬁc website to target speciﬁc ones through common </a:t>
            </a:r>
            <a:r>
              <a:rPr lang="en-US" sz="2200" b="1" dirty="0">
                <a:latin typeface="Gill Sans MT" panose="020B0502020104020203" pitchFamily="34" charset="0"/>
              </a:rPr>
              <a:t>news</a:t>
            </a:r>
            <a:r>
              <a:rPr lang="en-US" sz="2200" dirty="0">
                <a:latin typeface="Gill Sans MT" panose="020B0502020104020203" pitchFamily="34" charset="0"/>
              </a:rPr>
              <a:t>, allowing transfer learning</a:t>
            </a:r>
          </a:p>
          <a:p>
            <a:endParaRPr lang="en-US" sz="2200" dirty="0">
              <a:latin typeface="Gill Sans MT" panose="020B0502020104020203" pitchFamily="34" charset="0"/>
            </a:endParaRPr>
          </a:p>
          <a:p>
            <a:r>
              <a:rPr lang="en-US" sz="2200" dirty="0">
                <a:latin typeface="Gill Sans MT" panose="020B0502020104020203" pitchFamily="34" charset="0"/>
              </a:rPr>
              <a:t>2)every </a:t>
            </a:r>
            <a:r>
              <a:rPr lang="en-US" sz="2200" b="1" dirty="0">
                <a:latin typeface="Gill Sans MT" panose="020B0502020104020203" pitchFamily="34" charset="0"/>
              </a:rPr>
              <a:t>category</a:t>
            </a:r>
            <a:r>
              <a:rPr lang="en-US" sz="2200" dirty="0">
                <a:latin typeface="Gill Sans MT" panose="020B0502020104020203" pitchFamily="34" charset="0"/>
              </a:rPr>
              <a:t> is modelled as a chain ‘notoriety information’  as well classes are reachable from news, allowing sentiment classiﬁcation</a:t>
            </a:r>
          </a:p>
          <a:p>
            <a:endParaRPr lang="en-US" dirty="0"/>
          </a:p>
          <a:p>
            <a:endParaRPr lang="en-US" dirty="0"/>
          </a:p>
          <a:p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827584" y="241483"/>
            <a:ext cx="846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it-IT" sz="28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ill Sans MT" panose="020B0502020104020203" pitchFamily="34" charset="0"/>
                <a:ea typeface="+mj-ea"/>
                <a:cs typeface="+mj-cs"/>
              </a:rPr>
              <a:t>OUR APPROACH FOR NOTORIETY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64225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83457" y="116632"/>
            <a:ext cx="2259285" cy="890048"/>
          </a:xfrm>
        </p:spPr>
        <p:txBody>
          <a:bodyPr>
            <a:noAutofit/>
          </a:bodyPr>
          <a:lstStyle/>
          <a:p>
            <a:r>
              <a:rPr lang="it-IT" sz="3900" dirty="0">
                <a:latin typeface="Gill Sans MT" panose="020B0502020104020203" pitchFamily="34" charset="0"/>
              </a:rPr>
              <a:t>EXAMPLE</a:t>
            </a:r>
          </a:p>
        </p:txBody>
      </p:sp>
      <p:sp>
        <p:nvSpPr>
          <p:cNvPr id="4" name="Ovale 3"/>
          <p:cNvSpPr/>
          <p:nvPr/>
        </p:nvSpPr>
        <p:spPr>
          <a:xfrm>
            <a:off x="4054510" y="2596602"/>
            <a:ext cx="122413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News1</a:t>
            </a:r>
          </a:p>
        </p:txBody>
      </p:sp>
      <p:sp>
        <p:nvSpPr>
          <p:cNvPr id="5" name="Ovale 4"/>
          <p:cNvSpPr/>
          <p:nvPr/>
        </p:nvSpPr>
        <p:spPr>
          <a:xfrm>
            <a:off x="5854710" y="2596602"/>
            <a:ext cx="1224136" cy="43204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News2</a:t>
            </a:r>
          </a:p>
        </p:txBody>
      </p:sp>
      <p:sp>
        <p:nvSpPr>
          <p:cNvPr id="6" name="Ovale 5"/>
          <p:cNvSpPr/>
          <p:nvPr/>
        </p:nvSpPr>
        <p:spPr>
          <a:xfrm>
            <a:off x="7294870" y="2596602"/>
            <a:ext cx="122413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News3</a:t>
            </a:r>
          </a:p>
        </p:txBody>
      </p:sp>
      <p:sp>
        <p:nvSpPr>
          <p:cNvPr id="7" name="Ovale 6"/>
          <p:cNvSpPr/>
          <p:nvPr/>
        </p:nvSpPr>
        <p:spPr>
          <a:xfrm>
            <a:off x="4846598" y="4468810"/>
            <a:ext cx="122413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News4</a:t>
            </a:r>
          </a:p>
        </p:txBody>
      </p:sp>
      <p:sp>
        <p:nvSpPr>
          <p:cNvPr id="8" name="Ovale 7"/>
          <p:cNvSpPr/>
          <p:nvPr/>
        </p:nvSpPr>
        <p:spPr>
          <a:xfrm>
            <a:off x="7294870" y="4468810"/>
            <a:ext cx="122413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News5</a:t>
            </a:r>
          </a:p>
        </p:txBody>
      </p:sp>
      <p:sp>
        <p:nvSpPr>
          <p:cNvPr id="9" name="Rettangolo 8"/>
          <p:cNvSpPr/>
          <p:nvPr/>
        </p:nvSpPr>
        <p:spPr>
          <a:xfrm>
            <a:off x="5494670" y="1516482"/>
            <a:ext cx="22322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SITO1</a:t>
            </a:r>
          </a:p>
        </p:txBody>
      </p:sp>
      <p:sp>
        <p:nvSpPr>
          <p:cNvPr id="10" name="Rettangolo 9"/>
          <p:cNvSpPr/>
          <p:nvPr/>
        </p:nvSpPr>
        <p:spPr>
          <a:xfrm>
            <a:off x="5926718" y="5620938"/>
            <a:ext cx="22322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SITO2</a:t>
            </a:r>
          </a:p>
        </p:txBody>
      </p:sp>
      <p:cxnSp>
        <p:nvCxnSpPr>
          <p:cNvPr id="11" name="Connettore 2 10"/>
          <p:cNvCxnSpPr>
            <a:stCxn id="10" idx="0"/>
          </p:cNvCxnSpPr>
          <p:nvPr/>
        </p:nvCxnSpPr>
        <p:spPr>
          <a:xfrm flipH="1" flipV="1">
            <a:off x="5566678" y="4900858"/>
            <a:ext cx="14761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10" idx="0"/>
            <a:endCxn id="8" idx="4"/>
          </p:cNvCxnSpPr>
          <p:nvPr/>
        </p:nvCxnSpPr>
        <p:spPr>
          <a:xfrm flipV="1">
            <a:off x="7042842" y="4900858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10" idx="0"/>
            <a:endCxn id="5" idx="4"/>
          </p:cNvCxnSpPr>
          <p:nvPr/>
        </p:nvCxnSpPr>
        <p:spPr>
          <a:xfrm flipH="1" flipV="1">
            <a:off x="6466778" y="3028650"/>
            <a:ext cx="576064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9" idx="2"/>
          </p:cNvCxnSpPr>
          <p:nvPr/>
        </p:nvCxnSpPr>
        <p:spPr>
          <a:xfrm flipH="1">
            <a:off x="5278646" y="1948530"/>
            <a:ext cx="13321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9" idx="2"/>
            <a:endCxn id="5" idx="0"/>
          </p:cNvCxnSpPr>
          <p:nvPr/>
        </p:nvCxnSpPr>
        <p:spPr>
          <a:xfrm flipH="1">
            <a:off x="6466778" y="1948530"/>
            <a:ext cx="14401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9" idx="2"/>
            <a:endCxn id="6" idx="0"/>
          </p:cNvCxnSpPr>
          <p:nvPr/>
        </p:nvCxnSpPr>
        <p:spPr>
          <a:xfrm>
            <a:off x="6610794" y="1948530"/>
            <a:ext cx="129614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arrotondato 18"/>
          <p:cNvSpPr/>
          <p:nvPr/>
        </p:nvSpPr>
        <p:spPr>
          <a:xfrm>
            <a:off x="7078846" y="1300458"/>
            <a:ext cx="1296144" cy="3600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MISINFORMATION</a:t>
            </a:r>
          </a:p>
        </p:txBody>
      </p:sp>
      <p:sp>
        <p:nvSpPr>
          <p:cNvPr id="20" name="Rettangolo arrotondato 19"/>
          <p:cNvSpPr/>
          <p:nvPr/>
        </p:nvSpPr>
        <p:spPr>
          <a:xfrm>
            <a:off x="6142742" y="3676722"/>
            <a:ext cx="129614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MISINFORMATION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7798926" y="5836962"/>
            <a:ext cx="129614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MISINFORMATION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1070529" y="1006680"/>
            <a:ext cx="298398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Gill Sans MT" panose="020B0502020104020203" pitchFamily="34" charset="0"/>
              </a:rPr>
              <a:t>If</a:t>
            </a:r>
            <a:r>
              <a:rPr lang="it-IT" dirty="0">
                <a:latin typeface="Gill Sans MT" panose="020B0502020104020203" pitchFamily="34" charset="0"/>
              </a:rPr>
              <a:t>  a website </a:t>
            </a:r>
            <a:r>
              <a:rPr lang="it-IT" dirty="0" err="1">
                <a:latin typeface="Gill Sans MT" panose="020B0502020104020203" pitchFamily="34" charset="0"/>
              </a:rPr>
              <a:t>has</a:t>
            </a:r>
            <a:r>
              <a:rPr lang="it-IT" dirty="0">
                <a:latin typeface="Gill Sans MT" panose="020B0502020104020203" pitchFamily="34" charset="0"/>
              </a:rPr>
              <a:t> a common news with a </a:t>
            </a:r>
            <a:r>
              <a:rPr lang="it-IT" u="sng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DISINFORMATION</a:t>
            </a:r>
            <a:r>
              <a:rPr lang="it-IT" dirty="0">
                <a:latin typeface="Gill Sans MT" panose="020B0502020104020203" pitchFamily="34" charset="0"/>
              </a:rPr>
              <a:t> website, </a:t>
            </a:r>
            <a:r>
              <a:rPr lang="it-IT" dirty="0" err="1">
                <a:latin typeface="Gill Sans MT" panose="020B0502020104020203" pitchFamily="34" charset="0"/>
              </a:rPr>
              <a:t>then</a:t>
            </a:r>
            <a:r>
              <a:rPr lang="it-IT" dirty="0">
                <a:latin typeface="Gill Sans MT" panose="020B0502020104020203" pitchFamily="34" charset="0"/>
              </a:rPr>
              <a:t> </a:t>
            </a:r>
            <a:r>
              <a:rPr lang="it-IT" dirty="0" err="1">
                <a:latin typeface="Gill Sans MT" panose="020B0502020104020203" pitchFamily="34" charset="0"/>
              </a:rPr>
              <a:t>it</a:t>
            </a:r>
            <a:r>
              <a:rPr lang="it-IT" dirty="0">
                <a:latin typeface="Gill Sans MT" panose="020B0502020104020203" pitchFamily="34" charset="0"/>
              </a:rPr>
              <a:t> </a:t>
            </a:r>
            <a:r>
              <a:rPr lang="it-IT" dirty="0" err="1">
                <a:latin typeface="Gill Sans MT" panose="020B0502020104020203" pitchFamily="34" charset="0"/>
              </a:rPr>
              <a:t>is</a:t>
            </a:r>
            <a:r>
              <a:rPr lang="it-IT" dirty="0">
                <a:latin typeface="Gill Sans MT" panose="020B0502020104020203" pitchFamily="34" charset="0"/>
              </a:rPr>
              <a:t> </a:t>
            </a:r>
            <a:r>
              <a:rPr lang="it-IT" dirty="0" err="1">
                <a:latin typeface="Gill Sans MT" panose="020B0502020104020203" pitchFamily="34" charset="0"/>
              </a:rPr>
              <a:t>classified</a:t>
            </a:r>
            <a:r>
              <a:rPr lang="it-IT" dirty="0">
                <a:latin typeface="Gill Sans MT" panose="020B0502020104020203" pitchFamily="34" charset="0"/>
              </a:rPr>
              <a:t> </a:t>
            </a:r>
            <a:r>
              <a:rPr lang="it-IT" dirty="0" err="1">
                <a:latin typeface="Gill Sans MT" panose="020B0502020104020203" pitchFamily="34" charset="0"/>
              </a:rPr>
              <a:t>like</a:t>
            </a:r>
            <a:r>
              <a:rPr lang="it-IT" dirty="0">
                <a:latin typeface="Gill Sans MT" panose="020B0502020104020203" pitchFamily="34" charset="0"/>
              </a:rPr>
              <a:t> a </a:t>
            </a:r>
            <a:r>
              <a:rPr lang="it-IT" u="sng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DISINFORMATION</a:t>
            </a:r>
            <a:r>
              <a:rPr lang="it-IT" dirty="0">
                <a:latin typeface="Gill Sans MT" panose="020B0502020104020203" pitchFamily="34" charset="0"/>
              </a:rPr>
              <a:t> website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Gill Sans MT" panose="020B0502020104020203" pitchFamily="34" charset="0"/>
              </a:rPr>
              <a:t>If</a:t>
            </a:r>
            <a:r>
              <a:rPr lang="it-IT" dirty="0">
                <a:latin typeface="Gill Sans MT" panose="020B0502020104020203" pitchFamily="34" charset="0"/>
              </a:rPr>
              <a:t>  a website </a:t>
            </a:r>
            <a:r>
              <a:rPr lang="it-IT" dirty="0" err="1">
                <a:latin typeface="Gill Sans MT" panose="020B0502020104020203" pitchFamily="34" charset="0"/>
              </a:rPr>
              <a:t>has</a:t>
            </a:r>
            <a:r>
              <a:rPr lang="it-IT" dirty="0">
                <a:latin typeface="Gill Sans MT" panose="020B0502020104020203" pitchFamily="34" charset="0"/>
              </a:rPr>
              <a:t> a common news with a </a:t>
            </a:r>
            <a:r>
              <a:rPr lang="it-IT" u="sng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MISINFORMATION</a:t>
            </a:r>
            <a:r>
              <a:rPr lang="it-IT" dirty="0">
                <a:latin typeface="Gill Sans MT" panose="020B0502020104020203" pitchFamily="34" charset="0"/>
              </a:rPr>
              <a:t> website, </a:t>
            </a:r>
            <a:r>
              <a:rPr lang="it-IT" dirty="0" err="1">
                <a:latin typeface="Gill Sans MT" panose="020B0502020104020203" pitchFamily="34" charset="0"/>
              </a:rPr>
              <a:t>then</a:t>
            </a:r>
            <a:r>
              <a:rPr lang="it-IT" dirty="0">
                <a:latin typeface="Gill Sans MT" panose="020B0502020104020203" pitchFamily="34" charset="0"/>
              </a:rPr>
              <a:t> </a:t>
            </a:r>
            <a:r>
              <a:rPr lang="it-IT" dirty="0" err="1">
                <a:latin typeface="Gill Sans MT" panose="020B0502020104020203" pitchFamily="34" charset="0"/>
              </a:rPr>
              <a:t>it</a:t>
            </a:r>
            <a:r>
              <a:rPr lang="it-IT" dirty="0">
                <a:latin typeface="Gill Sans MT" panose="020B0502020104020203" pitchFamily="34" charset="0"/>
              </a:rPr>
              <a:t> </a:t>
            </a:r>
            <a:r>
              <a:rPr lang="it-IT" dirty="0" err="1">
                <a:latin typeface="Gill Sans MT" panose="020B0502020104020203" pitchFamily="34" charset="0"/>
              </a:rPr>
              <a:t>is</a:t>
            </a:r>
            <a:r>
              <a:rPr lang="it-IT" dirty="0">
                <a:latin typeface="Gill Sans MT" panose="020B0502020104020203" pitchFamily="34" charset="0"/>
              </a:rPr>
              <a:t> </a:t>
            </a:r>
            <a:r>
              <a:rPr lang="it-IT" dirty="0" err="1">
                <a:latin typeface="Gill Sans MT" panose="020B0502020104020203" pitchFamily="34" charset="0"/>
              </a:rPr>
              <a:t>classified</a:t>
            </a:r>
            <a:r>
              <a:rPr lang="it-IT" dirty="0">
                <a:latin typeface="Gill Sans MT" panose="020B0502020104020203" pitchFamily="34" charset="0"/>
              </a:rPr>
              <a:t> </a:t>
            </a:r>
            <a:r>
              <a:rPr lang="it-IT" dirty="0" err="1">
                <a:latin typeface="Gill Sans MT" panose="020B0502020104020203" pitchFamily="34" charset="0"/>
              </a:rPr>
              <a:t>like</a:t>
            </a:r>
            <a:r>
              <a:rPr lang="it-IT" dirty="0">
                <a:latin typeface="Gill Sans MT" panose="020B0502020104020203" pitchFamily="34" charset="0"/>
              </a:rPr>
              <a:t> a </a:t>
            </a:r>
            <a:r>
              <a:rPr lang="it-IT" u="sng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MISINFORMATION </a:t>
            </a:r>
            <a:r>
              <a:rPr lang="it-IT" dirty="0">
                <a:latin typeface="Gill Sans MT" panose="020B0502020104020203" pitchFamily="34" charset="0"/>
              </a:rPr>
              <a:t> website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Gill Sans MT" panose="020B0502020104020203" pitchFamily="34" charset="0"/>
              </a:rPr>
              <a:t>If</a:t>
            </a:r>
            <a:r>
              <a:rPr lang="it-IT" dirty="0">
                <a:latin typeface="Gill Sans MT" panose="020B0502020104020203" pitchFamily="34" charset="0"/>
              </a:rPr>
              <a:t> a website </a:t>
            </a:r>
            <a:r>
              <a:rPr lang="it-IT" dirty="0" err="1">
                <a:latin typeface="Gill Sans MT" panose="020B0502020104020203" pitchFamily="34" charset="0"/>
              </a:rPr>
              <a:t>has</a:t>
            </a:r>
            <a:r>
              <a:rPr lang="it-IT" dirty="0">
                <a:latin typeface="Gill Sans MT" panose="020B0502020104020203" pitchFamily="34" charset="0"/>
              </a:rPr>
              <a:t>  </a:t>
            </a:r>
            <a:r>
              <a:rPr lang="it-IT" u="sng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ALL</a:t>
            </a:r>
            <a:r>
              <a:rPr lang="it-IT" dirty="0">
                <a:latin typeface="Gill Sans MT" panose="020B0502020104020203" pitchFamily="34" charset="0"/>
              </a:rPr>
              <a:t> news common with I</a:t>
            </a:r>
            <a:r>
              <a:rPr lang="it-IT" u="sng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NFORMATION</a:t>
            </a:r>
            <a:r>
              <a:rPr lang="it-IT" dirty="0">
                <a:latin typeface="Gill Sans MT" panose="020B0502020104020203" pitchFamily="34" charset="0"/>
              </a:rPr>
              <a:t> website, </a:t>
            </a:r>
            <a:r>
              <a:rPr lang="it-IT" dirty="0" err="1">
                <a:latin typeface="Gill Sans MT" panose="020B0502020104020203" pitchFamily="34" charset="0"/>
              </a:rPr>
              <a:t>then</a:t>
            </a:r>
            <a:r>
              <a:rPr lang="it-IT" dirty="0">
                <a:latin typeface="Gill Sans MT" panose="020B0502020104020203" pitchFamily="34" charset="0"/>
              </a:rPr>
              <a:t> the website </a:t>
            </a:r>
            <a:r>
              <a:rPr lang="it-IT" dirty="0" err="1">
                <a:latin typeface="Gill Sans MT" panose="020B0502020104020203" pitchFamily="34" charset="0"/>
              </a:rPr>
              <a:t>is</a:t>
            </a:r>
            <a:r>
              <a:rPr lang="it-IT" dirty="0">
                <a:latin typeface="Gill Sans MT" panose="020B0502020104020203" pitchFamily="34" charset="0"/>
              </a:rPr>
              <a:t> </a:t>
            </a:r>
            <a:r>
              <a:rPr lang="it-IT" dirty="0" err="1">
                <a:latin typeface="Gill Sans MT" panose="020B0502020104020203" pitchFamily="34" charset="0"/>
              </a:rPr>
              <a:t>classified</a:t>
            </a:r>
            <a:r>
              <a:rPr lang="it-IT" dirty="0">
                <a:latin typeface="Gill Sans MT" panose="020B0502020104020203" pitchFamily="34" charset="0"/>
              </a:rPr>
              <a:t> </a:t>
            </a:r>
            <a:r>
              <a:rPr lang="it-IT" dirty="0" err="1">
                <a:latin typeface="Gill Sans MT" panose="020B0502020104020203" pitchFamily="34" charset="0"/>
              </a:rPr>
              <a:t>like</a:t>
            </a:r>
            <a:r>
              <a:rPr lang="it-IT" dirty="0">
                <a:latin typeface="Gill Sans MT" panose="020B0502020104020203" pitchFamily="34" charset="0"/>
              </a:rPr>
              <a:t>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INFORMATION</a:t>
            </a:r>
            <a:r>
              <a:rPr lang="it-IT" dirty="0">
                <a:latin typeface="Gill Sans MT" panose="020B0502020104020203" pitchFamily="34" charset="0"/>
              </a:rPr>
              <a:t> website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4423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2196110" y="2583215"/>
            <a:ext cx="122413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News1</a:t>
            </a:r>
          </a:p>
        </p:txBody>
      </p:sp>
      <p:sp>
        <p:nvSpPr>
          <p:cNvPr id="5" name="Ovale 4"/>
          <p:cNvSpPr/>
          <p:nvPr/>
        </p:nvSpPr>
        <p:spPr>
          <a:xfrm>
            <a:off x="3636270" y="2583215"/>
            <a:ext cx="1224136" cy="43204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News2</a:t>
            </a:r>
          </a:p>
        </p:txBody>
      </p:sp>
      <p:sp>
        <p:nvSpPr>
          <p:cNvPr id="6" name="Ovale 5"/>
          <p:cNvSpPr/>
          <p:nvPr/>
        </p:nvSpPr>
        <p:spPr>
          <a:xfrm>
            <a:off x="5076430" y="2583215"/>
            <a:ext cx="122413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News3</a:t>
            </a:r>
          </a:p>
        </p:txBody>
      </p:sp>
      <p:sp>
        <p:nvSpPr>
          <p:cNvPr id="7" name="Ovale 6"/>
          <p:cNvSpPr/>
          <p:nvPr/>
        </p:nvSpPr>
        <p:spPr>
          <a:xfrm>
            <a:off x="2916190" y="4671447"/>
            <a:ext cx="1224136" cy="43204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News4</a:t>
            </a:r>
          </a:p>
        </p:txBody>
      </p:sp>
      <p:sp>
        <p:nvSpPr>
          <p:cNvPr id="8" name="Ovale 7"/>
          <p:cNvSpPr/>
          <p:nvPr/>
        </p:nvSpPr>
        <p:spPr>
          <a:xfrm>
            <a:off x="5076430" y="4455423"/>
            <a:ext cx="1224136" cy="43204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News5</a:t>
            </a:r>
          </a:p>
        </p:txBody>
      </p:sp>
      <p:sp>
        <p:nvSpPr>
          <p:cNvPr id="9" name="Rettangolo 8"/>
          <p:cNvSpPr/>
          <p:nvPr/>
        </p:nvSpPr>
        <p:spPr>
          <a:xfrm>
            <a:off x="3276230" y="1503095"/>
            <a:ext cx="22322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SITO1</a:t>
            </a:r>
          </a:p>
          <a:p>
            <a:pPr algn="ctr"/>
            <a:r>
              <a:rPr lang="it-IT" sz="1200" dirty="0"/>
              <a:t>ALTERVISTA</a:t>
            </a:r>
          </a:p>
        </p:txBody>
      </p:sp>
      <p:sp>
        <p:nvSpPr>
          <p:cNvPr id="10" name="Rettangolo 9"/>
          <p:cNvSpPr/>
          <p:nvPr/>
        </p:nvSpPr>
        <p:spPr>
          <a:xfrm>
            <a:off x="3708278" y="5607551"/>
            <a:ext cx="2232248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SITO ??</a:t>
            </a:r>
          </a:p>
        </p:txBody>
      </p:sp>
      <p:cxnSp>
        <p:nvCxnSpPr>
          <p:cNvPr id="11" name="Connettore 2 10"/>
          <p:cNvCxnSpPr>
            <a:stCxn id="10" idx="0"/>
            <a:endCxn id="7" idx="5"/>
          </p:cNvCxnSpPr>
          <p:nvPr/>
        </p:nvCxnSpPr>
        <p:spPr>
          <a:xfrm flipH="1" flipV="1">
            <a:off x="3961055" y="5040223"/>
            <a:ext cx="863347" cy="567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10" idx="0"/>
            <a:endCxn id="8" idx="4"/>
          </p:cNvCxnSpPr>
          <p:nvPr/>
        </p:nvCxnSpPr>
        <p:spPr>
          <a:xfrm flipV="1">
            <a:off x="4824402" y="4887471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10" idx="0"/>
            <a:endCxn id="5" idx="4"/>
          </p:cNvCxnSpPr>
          <p:nvPr/>
        </p:nvCxnSpPr>
        <p:spPr>
          <a:xfrm flipH="1" flipV="1">
            <a:off x="4248338" y="3015263"/>
            <a:ext cx="576064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9" idx="2"/>
          </p:cNvCxnSpPr>
          <p:nvPr/>
        </p:nvCxnSpPr>
        <p:spPr>
          <a:xfrm flipH="1">
            <a:off x="3060206" y="1935143"/>
            <a:ext cx="13321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9" idx="2"/>
            <a:endCxn id="5" idx="0"/>
          </p:cNvCxnSpPr>
          <p:nvPr/>
        </p:nvCxnSpPr>
        <p:spPr>
          <a:xfrm flipH="1">
            <a:off x="4248338" y="1935143"/>
            <a:ext cx="14401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9" idx="2"/>
            <a:endCxn id="6" idx="0"/>
          </p:cNvCxnSpPr>
          <p:nvPr/>
        </p:nvCxnSpPr>
        <p:spPr>
          <a:xfrm>
            <a:off x="4392354" y="1935143"/>
            <a:ext cx="129614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arrotondato 18"/>
          <p:cNvSpPr/>
          <p:nvPr/>
        </p:nvSpPr>
        <p:spPr>
          <a:xfrm>
            <a:off x="4932414" y="1359079"/>
            <a:ext cx="1511794" cy="3600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MISINFORMATION</a:t>
            </a:r>
          </a:p>
        </p:txBody>
      </p:sp>
      <p:sp>
        <p:nvSpPr>
          <p:cNvPr id="20" name="Rettangolo arrotondato 19"/>
          <p:cNvSpPr/>
          <p:nvPr/>
        </p:nvSpPr>
        <p:spPr>
          <a:xfrm>
            <a:off x="3924302" y="3663335"/>
            <a:ext cx="151179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MISINFORMATION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5580486" y="5823575"/>
            <a:ext cx="1511794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DISINFORMATION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6588598" y="3159279"/>
            <a:ext cx="22322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SITO3</a:t>
            </a:r>
          </a:p>
          <a:p>
            <a:pPr algn="ctr"/>
            <a:r>
              <a:rPr lang="it-IT" sz="1200" dirty="0"/>
              <a:t>NONCICLOPEDIA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7380312" y="2852936"/>
            <a:ext cx="1584550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DISINFORMATION</a:t>
            </a:r>
          </a:p>
        </p:txBody>
      </p:sp>
      <p:cxnSp>
        <p:nvCxnSpPr>
          <p:cNvPr id="27" name="Connettore 2 26"/>
          <p:cNvCxnSpPr>
            <a:stCxn id="8" idx="7"/>
            <a:endCxn id="25" idx="2"/>
          </p:cNvCxnSpPr>
          <p:nvPr/>
        </p:nvCxnSpPr>
        <p:spPr>
          <a:xfrm flipV="1">
            <a:off x="6121295" y="3591327"/>
            <a:ext cx="1583427" cy="927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arrotondato 27"/>
          <p:cNvSpPr/>
          <p:nvPr/>
        </p:nvSpPr>
        <p:spPr>
          <a:xfrm>
            <a:off x="6372574" y="3879359"/>
            <a:ext cx="1439786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DISINFORMATION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611934" y="3807351"/>
            <a:ext cx="223224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SITO2 [ANSA]</a:t>
            </a:r>
          </a:p>
        </p:txBody>
      </p:sp>
      <p:cxnSp>
        <p:nvCxnSpPr>
          <p:cNvPr id="33" name="Connettore 2 32"/>
          <p:cNvCxnSpPr>
            <a:stCxn id="7" idx="2"/>
            <a:endCxn id="31" idx="2"/>
          </p:cNvCxnSpPr>
          <p:nvPr/>
        </p:nvCxnSpPr>
        <p:spPr>
          <a:xfrm flipH="1" flipV="1">
            <a:off x="1728058" y="4239399"/>
            <a:ext cx="118813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arrotondato 33"/>
          <p:cNvSpPr/>
          <p:nvPr/>
        </p:nvSpPr>
        <p:spPr>
          <a:xfrm>
            <a:off x="1980086" y="3519319"/>
            <a:ext cx="1296144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INFORMATION</a:t>
            </a:r>
          </a:p>
        </p:txBody>
      </p:sp>
      <p:sp>
        <p:nvSpPr>
          <p:cNvPr id="35" name="Rettangolo arrotondato 34"/>
          <p:cNvSpPr/>
          <p:nvPr/>
        </p:nvSpPr>
        <p:spPr>
          <a:xfrm>
            <a:off x="1476030" y="4383415"/>
            <a:ext cx="1296144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INFORMATION</a:t>
            </a:r>
          </a:p>
        </p:txBody>
      </p:sp>
      <p:sp>
        <p:nvSpPr>
          <p:cNvPr id="29" name="Titolo 1"/>
          <p:cNvSpPr>
            <a:spLocks noGrp="1"/>
          </p:cNvSpPr>
          <p:nvPr>
            <p:ph type="title"/>
          </p:nvPr>
        </p:nvSpPr>
        <p:spPr>
          <a:xfrm>
            <a:off x="3820484" y="116632"/>
            <a:ext cx="2408074" cy="922114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Gill Sans MT" panose="020B0502020104020203" pitchFamily="34" charset="0"/>
              </a:rPr>
              <a:t>EXAMPLE</a:t>
            </a:r>
          </a:p>
        </p:txBody>
      </p:sp>
      <p:pic>
        <p:nvPicPr>
          <p:cNvPr id="30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87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5256584" cy="1143000"/>
          </a:xfrm>
        </p:spPr>
        <p:txBody>
          <a:bodyPr>
            <a:normAutofit fontScale="90000"/>
          </a:bodyPr>
          <a:lstStyle/>
          <a:p>
            <a:r>
              <a:rPr lang="it-IT" dirty="0"/>
              <a:t>WORK IN PROGRESS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it-IT" dirty="0"/>
          </a:p>
          <a:p>
            <a:pPr algn="just"/>
            <a:r>
              <a:rPr lang="it-IT" dirty="0"/>
              <a:t>DEVELOPMENT </a:t>
            </a:r>
            <a:r>
              <a:rPr lang="it-IT" dirty="0" err="1"/>
              <a:t>of</a:t>
            </a:r>
            <a:r>
              <a:rPr lang="it-IT" dirty="0"/>
              <a:t> a NOTORIETY </a:t>
            </a:r>
            <a:r>
              <a:rPr lang="it-IT" b="1" dirty="0"/>
              <a:t>Web </a:t>
            </a:r>
            <a:r>
              <a:rPr lang="it-IT" b="1" dirty="0" err="1"/>
              <a:t>Search</a:t>
            </a:r>
            <a:r>
              <a:rPr lang="it-IT" b="1" dirty="0"/>
              <a:t> </a:t>
            </a:r>
            <a:r>
              <a:rPr lang="it-IT" b="1" dirty="0" err="1"/>
              <a:t>Engine</a:t>
            </a:r>
            <a:r>
              <a:rPr lang="it-IT" dirty="0"/>
              <a:t>, </a:t>
            </a:r>
            <a:r>
              <a:rPr lang="it-IT" dirty="0" err="1"/>
              <a:t>integrable</a:t>
            </a:r>
            <a:r>
              <a:rPr lang="it-IT" dirty="0"/>
              <a:t> in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engines</a:t>
            </a:r>
            <a:r>
              <a:rPr lang="it-IT" b="1" dirty="0"/>
              <a:t> (e.g. notoriery.goxgle.com)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898" y="4291843"/>
            <a:ext cx="2028825" cy="857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C:\Lavoro 2015\IINFORMATICA\MARCHIOAZIENDA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1941" y="5458057"/>
            <a:ext cx="1511139" cy="1025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6631" y="4687951"/>
            <a:ext cx="1224136" cy="1224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25799" y="5912087"/>
            <a:ext cx="2867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367" y="4198599"/>
            <a:ext cx="2640699" cy="1024271"/>
          </a:xfrm>
          <a:prstGeom prst="rect">
            <a:avLst/>
          </a:prstGeom>
        </p:spPr>
      </p:pic>
      <p:pic>
        <p:nvPicPr>
          <p:cNvPr id="11" name="Immagin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200" dirty="0"/>
              <a:t>CONCLUSION AND FUTURE WORKS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418546" y="1268760"/>
            <a:ext cx="751514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 this paper we debated about web data notoriety systems considering the only example retrieved in literature with the introduction of some improvements as Markovian model.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There are still a lot of opportunities to improve the potentiality of our algorithm.  An idea could be the addition to the text similarity </a:t>
            </a:r>
            <a:r>
              <a:rPr lang="en-US" dirty="0" err="1"/>
              <a:t>analyser</a:t>
            </a:r>
            <a:r>
              <a:rPr lang="en-US" dirty="0"/>
              <a:t> also of a logic of sentiment for a better analysis of the content of a text and the study of the possibility to a user interaction to vote and improve the knowledge base.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Furthermore, we would like to extend this idea to a Search Engine (e.g. using a plugin as Google Chrome Plugin) introducing a notoriety filter able to rank data considering their quality, with the target of making the web as a real repository of quality `information'.</a:t>
            </a:r>
            <a:endParaRPr lang="it-IT" dirty="0"/>
          </a:p>
        </p:txBody>
      </p:sp>
      <p:pic>
        <p:nvPicPr>
          <p:cNvPr id="4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REFERENCES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56792"/>
            <a:ext cx="6480720" cy="4517231"/>
          </a:xfrm>
        </p:spPr>
      </p:pic>
      <p:pic>
        <p:nvPicPr>
          <p:cNvPr id="4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28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6792"/>
            <a:ext cx="5184576" cy="498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2843808" y="404664"/>
            <a:ext cx="4402832" cy="868958"/>
          </a:xfrm>
        </p:spPr>
        <p:txBody>
          <a:bodyPr>
            <a:normAutofit fontScale="90000"/>
          </a:bodyPr>
          <a:lstStyle/>
          <a:p>
            <a:r>
              <a:rPr lang="it-IT" dirty="0"/>
              <a:t>STATE OF THE ART</a:t>
            </a:r>
          </a:p>
        </p:txBody>
      </p:sp>
      <p:pic>
        <p:nvPicPr>
          <p:cNvPr id="4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7703840" cy="55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0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0"/>
            <a:ext cx="7487816" cy="5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259632" y="1844824"/>
            <a:ext cx="7528880" cy="342136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it-IT" dirty="0"/>
              <a:t>Art. 2697 c.c.</a:t>
            </a:r>
          </a:p>
          <a:p>
            <a:pPr marL="82296" indent="0" algn="ctr">
              <a:buNone/>
            </a:pPr>
            <a:r>
              <a:rPr lang="it-IT" dirty="0"/>
              <a:t>“ Chi vuol far valere un diritto in giudizio deve </a:t>
            </a:r>
            <a:r>
              <a:rPr lang="it-IT" b="1" dirty="0"/>
              <a:t>provare</a:t>
            </a:r>
            <a:r>
              <a:rPr lang="it-IT" dirty="0"/>
              <a:t> i fatti che ne costituiscono il fondamento”</a:t>
            </a:r>
          </a:p>
          <a:p>
            <a:pPr marL="82296" indent="0" algn="ctr">
              <a:buNone/>
            </a:pPr>
            <a:r>
              <a:rPr lang="it-IT" dirty="0"/>
              <a:t>↓</a:t>
            </a:r>
          </a:p>
          <a:p>
            <a:pPr marL="82296" indent="0" algn="ctr">
              <a:buNone/>
            </a:pPr>
            <a:r>
              <a:rPr lang="it-IT" dirty="0"/>
              <a:t>EVIDENCE</a:t>
            </a:r>
          </a:p>
          <a:p>
            <a:pPr marL="82296" indent="0" algn="ctr">
              <a:buNone/>
            </a:pPr>
            <a:endParaRPr lang="it-IT" dirty="0"/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4464496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A LEGAL PROBLEM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62" y="5470785"/>
            <a:ext cx="1984623" cy="132308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542306"/>
            <a:ext cx="3226680" cy="12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6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4464496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A LEGAL PROBLEM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014097" y="1412776"/>
            <a:ext cx="7848872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it-IT" sz="2800" dirty="0"/>
              <a:t>Art.115 </a:t>
            </a:r>
            <a:r>
              <a:rPr lang="it-IT" sz="2800" dirty="0" err="1"/>
              <a:t>c.p.c.</a:t>
            </a:r>
            <a:endParaRPr lang="it-IT" sz="2800" dirty="0"/>
          </a:p>
          <a:p>
            <a:pPr marL="82296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it-IT" sz="2800" dirty="0"/>
              <a:t> </a:t>
            </a:r>
          </a:p>
          <a:p>
            <a:pPr marL="82296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it-IT" sz="2800" dirty="0"/>
              <a:t>1° comma (The </a:t>
            </a:r>
            <a:r>
              <a:rPr lang="it-IT" sz="2800" dirty="0" err="1"/>
              <a:t>Rule</a:t>
            </a:r>
            <a:r>
              <a:rPr lang="it-IT" sz="2800" dirty="0"/>
              <a:t>)</a:t>
            </a:r>
          </a:p>
          <a:p>
            <a:pPr marL="82296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it-IT" sz="2800" dirty="0"/>
              <a:t>“ Salvi i casi previsti dalla legge, il giudice deve porre a fondamento della decisione le prove proposte dalle parti o dal pubblico ministero……”</a:t>
            </a:r>
          </a:p>
          <a:p>
            <a:pPr marL="82296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it-IT" sz="2800" dirty="0"/>
              <a:t>↓</a:t>
            </a:r>
          </a:p>
          <a:p>
            <a:pPr marL="82296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it-IT" sz="2800" dirty="0"/>
              <a:t> </a:t>
            </a:r>
            <a:r>
              <a:rPr lang="en-US" sz="2800" dirty="0"/>
              <a:t>Only what it has been proved can base the decision of the judge</a:t>
            </a:r>
            <a:endParaRPr lang="it-IT" sz="2800" dirty="0"/>
          </a:p>
        </p:txBody>
      </p:sp>
      <p:pic>
        <p:nvPicPr>
          <p:cNvPr id="6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80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2627784" y="260648"/>
            <a:ext cx="4464496" cy="778098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it-IT" dirty="0"/>
              <a:t>A LEGAL PROBLEM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043608" y="908720"/>
            <a:ext cx="738314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u="sng" dirty="0"/>
              <a:t>Art. 115</a:t>
            </a:r>
            <a:r>
              <a:rPr lang="it-IT" sz="2800" dirty="0"/>
              <a:t> </a:t>
            </a:r>
            <a:r>
              <a:rPr lang="it-IT" sz="2800" dirty="0" err="1"/>
              <a:t>c.p.c.</a:t>
            </a:r>
            <a:endParaRPr lang="it-IT" sz="2800" dirty="0"/>
          </a:p>
          <a:p>
            <a:pPr algn="ctr"/>
            <a:r>
              <a:rPr lang="it-IT" sz="2800" dirty="0"/>
              <a:t> </a:t>
            </a:r>
          </a:p>
          <a:p>
            <a:pPr algn="ctr"/>
            <a:r>
              <a:rPr lang="it-IT" sz="2800" b="1" dirty="0"/>
              <a:t>2° comma (</a:t>
            </a:r>
            <a:r>
              <a:rPr lang="it-IT" sz="2800" b="1" dirty="0" err="1"/>
              <a:t>Exception</a:t>
            </a:r>
            <a:r>
              <a:rPr lang="it-IT" sz="2800" b="1" dirty="0"/>
              <a:t>)</a:t>
            </a:r>
            <a:endParaRPr lang="it-IT" sz="2800" dirty="0"/>
          </a:p>
          <a:p>
            <a:pPr algn="ctr"/>
            <a:r>
              <a:rPr lang="it-IT" sz="2800" b="1" dirty="0"/>
              <a:t> </a:t>
            </a:r>
            <a:endParaRPr lang="it-IT" sz="2800" dirty="0"/>
          </a:p>
          <a:p>
            <a:pPr algn="ctr"/>
            <a:r>
              <a:rPr lang="it-IT" sz="2800" dirty="0"/>
              <a:t>“Il giudice può tuttavia, senza bisogno di prova, porre a fondamento della decisione le nozioni di fatto che rientrano nella comune esperienza”</a:t>
            </a:r>
          </a:p>
          <a:p>
            <a:pPr algn="ctr"/>
            <a:r>
              <a:rPr lang="it-IT" sz="2800" dirty="0"/>
              <a:t>↓</a:t>
            </a:r>
          </a:p>
          <a:p>
            <a:pPr algn="ctr"/>
            <a:r>
              <a:rPr lang="it-IT" sz="2800" dirty="0"/>
              <a:t>NOTORIETY FACT</a:t>
            </a:r>
          </a:p>
          <a:p>
            <a:pPr algn="ctr"/>
            <a:r>
              <a:rPr lang="it-IT" sz="2800" dirty="0"/>
              <a:t> </a:t>
            </a:r>
          </a:p>
          <a:p>
            <a:pPr algn="ctr"/>
            <a:r>
              <a:rPr lang="it-IT" sz="2800" b="1" dirty="0" err="1"/>
              <a:t>Problem</a:t>
            </a:r>
            <a:r>
              <a:rPr lang="it-IT" sz="2800" dirty="0"/>
              <a:t>: </a:t>
            </a:r>
            <a:r>
              <a:rPr lang="en-US" sz="2800" dirty="0"/>
              <a:t>news circulating on the web, can be considered common knowledge</a:t>
            </a:r>
            <a:r>
              <a:rPr lang="it-IT" sz="2800" dirty="0"/>
              <a:t>?</a:t>
            </a:r>
          </a:p>
          <a:p>
            <a:pPr algn="ctr"/>
            <a:endParaRPr lang="it-IT" dirty="0"/>
          </a:p>
        </p:txBody>
      </p:sp>
      <p:pic>
        <p:nvPicPr>
          <p:cNvPr id="6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28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2627784" y="260648"/>
            <a:ext cx="4464496" cy="778098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it-IT" dirty="0"/>
              <a:t>A LEGAL PROBLEM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-180528" y="1412776"/>
            <a:ext cx="103691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The answer of the Court</a:t>
            </a:r>
            <a:r>
              <a:rPr lang="it-IT" sz="2700" dirty="0"/>
              <a:t> </a:t>
            </a:r>
          </a:p>
          <a:p>
            <a:pPr algn="ctr"/>
            <a:r>
              <a:rPr lang="it-IT" sz="2700" b="1" dirty="0"/>
              <a:t> </a:t>
            </a:r>
            <a:endParaRPr lang="it-IT" sz="2700" dirty="0"/>
          </a:p>
          <a:p>
            <a:pPr algn="ctr"/>
            <a:r>
              <a:rPr lang="it-IT" sz="2700" b="1" dirty="0"/>
              <a:t> </a:t>
            </a:r>
            <a:endParaRPr lang="it-IT" sz="2700" dirty="0"/>
          </a:p>
          <a:p>
            <a:pPr algn="ctr"/>
            <a:r>
              <a:rPr lang="it-IT" sz="2700" b="1" dirty="0"/>
              <a:t>Tribunale di Mantova </a:t>
            </a:r>
            <a:endParaRPr lang="it-IT" sz="2700" dirty="0"/>
          </a:p>
          <a:p>
            <a:pPr algn="ctr"/>
            <a:r>
              <a:rPr lang="it-IT" sz="2700" dirty="0"/>
              <a:t>(Ordinanza del 16 maggio 2006)</a:t>
            </a:r>
          </a:p>
          <a:p>
            <a:pPr algn="ctr"/>
            <a:r>
              <a:rPr lang="it-IT" sz="2700" dirty="0"/>
              <a:t>↓</a:t>
            </a:r>
          </a:p>
          <a:p>
            <a:pPr algn="ctr"/>
            <a:r>
              <a:rPr lang="en-US" sz="2700" dirty="0"/>
              <a:t>The information acquired through the Internet can not</a:t>
            </a:r>
          </a:p>
          <a:p>
            <a:pPr algn="ctr"/>
            <a:r>
              <a:rPr lang="en-US" sz="2700" dirty="0"/>
              <a:t>  defined notions of shared experience</a:t>
            </a:r>
          </a:p>
          <a:p>
            <a:pPr algn="ctr"/>
            <a:r>
              <a:rPr lang="it-IT" sz="2700" dirty="0"/>
              <a:t>↓</a:t>
            </a:r>
          </a:p>
          <a:p>
            <a:pPr algn="ctr"/>
            <a:r>
              <a:rPr lang="en-US" sz="2700" dirty="0"/>
              <a:t>Nullity of expertise that brings the concept</a:t>
            </a:r>
          </a:p>
          <a:p>
            <a:pPr algn="ctr"/>
            <a:r>
              <a:rPr lang="en-US" sz="2700" dirty="0"/>
              <a:t> taken from the web</a:t>
            </a:r>
            <a:endParaRPr lang="it-IT" sz="2700" dirty="0"/>
          </a:p>
          <a:p>
            <a:pPr algn="ctr"/>
            <a:r>
              <a:rPr lang="it-IT" sz="2700" dirty="0"/>
              <a:t> </a:t>
            </a:r>
          </a:p>
          <a:p>
            <a:pPr algn="ctr"/>
            <a:r>
              <a:rPr lang="it-IT" dirty="0"/>
              <a:t> </a:t>
            </a:r>
          </a:p>
          <a:p>
            <a:r>
              <a:rPr lang="it-IT" dirty="0"/>
              <a:t> </a:t>
            </a:r>
          </a:p>
          <a:p>
            <a:r>
              <a:rPr lang="it-IT" dirty="0"/>
              <a:t> </a:t>
            </a:r>
          </a:p>
          <a:p>
            <a:r>
              <a:rPr lang="it-IT" dirty="0"/>
              <a:t> </a:t>
            </a:r>
          </a:p>
          <a:p>
            <a:r>
              <a:rPr lang="it-IT" dirty="0"/>
              <a:t> </a:t>
            </a:r>
          </a:p>
          <a:p>
            <a:endParaRPr lang="it-IT" dirty="0"/>
          </a:p>
        </p:txBody>
      </p:sp>
      <p:pic>
        <p:nvPicPr>
          <p:cNvPr id="6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99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 txBox="1">
            <a:spLocks/>
          </p:cNvSpPr>
          <p:nvPr/>
        </p:nvSpPr>
        <p:spPr>
          <a:xfrm>
            <a:off x="2627784" y="260648"/>
            <a:ext cx="4464496" cy="778098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it-IT" dirty="0"/>
              <a:t>A LEGAL PROBLEM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814522" y="1700808"/>
            <a:ext cx="830086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/>
              <a:t>Corte di Cassazione</a:t>
            </a:r>
            <a:endParaRPr lang="it-IT" sz="2800" dirty="0"/>
          </a:p>
          <a:p>
            <a:pPr algn="ctr"/>
            <a:r>
              <a:rPr lang="it-IT" sz="2800" dirty="0"/>
              <a:t>(sentenza del 18 novembre 2014, n. 24599)</a:t>
            </a:r>
          </a:p>
          <a:p>
            <a:pPr algn="ctr"/>
            <a:r>
              <a:rPr lang="it-IT" sz="2800" dirty="0"/>
              <a:t>↓</a:t>
            </a:r>
          </a:p>
          <a:p>
            <a:pPr algn="ctr"/>
            <a:r>
              <a:rPr lang="en-US" sz="2800" dirty="0"/>
              <a:t>The notion of notoriety knowledge must be interpreted</a:t>
            </a:r>
          </a:p>
          <a:p>
            <a:pPr algn="ctr"/>
            <a:r>
              <a:rPr lang="en-US" sz="2800" dirty="0"/>
              <a:t>  restrictively</a:t>
            </a:r>
            <a:r>
              <a:rPr lang="it-IT" sz="2800" dirty="0"/>
              <a:t> </a:t>
            </a:r>
          </a:p>
          <a:p>
            <a:pPr algn="ctr"/>
            <a:r>
              <a:rPr lang="it-IT" sz="2800" dirty="0"/>
              <a:t> </a:t>
            </a:r>
          </a:p>
          <a:p>
            <a:pPr algn="ctr"/>
            <a:r>
              <a:rPr lang="it-IT" sz="2800" dirty="0"/>
              <a:t> </a:t>
            </a:r>
          </a:p>
          <a:p>
            <a:pPr algn="ctr"/>
            <a:r>
              <a:rPr lang="it-IT" sz="2800" dirty="0"/>
              <a:t> </a:t>
            </a:r>
          </a:p>
          <a:p>
            <a:pPr algn="ctr"/>
            <a:r>
              <a:rPr lang="it-IT" sz="2800" dirty="0"/>
              <a:t> 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97152"/>
            <a:ext cx="3226680" cy="1251561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09" y="4908510"/>
            <a:ext cx="4096322" cy="1028844"/>
          </a:xfrm>
          <a:prstGeom prst="rect">
            <a:avLst/>
          </a:prstGeom>
        </p:spPr>
      </p:pic>
      <p:pic>
        <p:nvPicPr>
          <p:cNvPr id="7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430"/>
            <a:ext cx="734380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073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zio">
  <a:themeElements>
    <a:clrScheme name="Solstiz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z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z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11262</TotalTime>
  <Words>1605</Words>
  <Application>Microsoft Office PowerPoint</Application>
  <PresentationFormat>Presentazione su schermo (4:3)</PresentationFormat>
  <Paragraphs>377</Paragraphs>
  <Slides>36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4" baseType="lpstr">
      <vt:lpstr>Arial</vt:lpstr>
      <vt:lpstr>Calibri</vt:lpstr>
      <vt:lpstr>Corbel</vt:lpstr>
      <vt:lpstr>Gill Sans MT</vt:lpstr>
      <vt:lpstr>Symbol</vt:lpstr>
      <vt:lpstr>Verdana</vt:lpstr>
      <vt:lpstr>Wingdings 2</vt:lpstr>
      <vt:lpstr>Solstizio</vt:lpstr>
      <vt:lpstr>Presentazione standard di PowerPoint</vt:lpstr>
      <vt:lpstr>Innovative Methods for the Developments of a Notoriety System </vt:lpstr>
      <vt:lpstr>STATE OF THE ART</vt:lpstr>
      <vt:lpstr>STATE OF THE ART</vt:lpstr>
      <vt:lpstr>A LEGAL PROBLEM</vt:lpstr>
      <vt:lpstr>A LEGAL PROBLEM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MISINFORMATION AND DISINFORMATION</vt:lpstr>
      <vt:lpstr>TOOL FOR DISINFORMATION</vt:lpstr>
      <vt:lpstr>NOTORIETY SYSTEM</vt:lpstr>
      <vt:lpstr>NOTORIETY KNOWLEDGE BASE</vt:lpstr>
      <vt:lpstr>METRIC</vt:lpstr>
      <vt:lpstr>LIMITS OF THE APPROACH CONSIDERED</vt:lpstr>
      <vt:lpstr>Text mining approaches</vt:lpstr>
      <vt:lpstr>Literal approach</vt:lpstr>
      <vt:lpstr>Semantic approach</vt:lpstr>
      <vt:lpstr>Example</vt:lpstr>
      <vt:lpstr>Hybrid approach </vt:lpstr>
      <vt:lpstr>OUR IMPROVEMENT</vt:lpstr>
      <vt:lpstr>“AVE” NOTORIETY SYSTEM</vt:lpstr>
      <vt:lpstr>“AVE” SYSTEM LOGIC</vt:lpstr>
      <vt:lpstr>EXAMPLE : MERENDINE</vt:lpstr>
      <vt:lpstr>EXAMPLE : MERENDINE</vt:lpstr>
      <vt:lpstr>EXAMPLE : MERENDINE</vt:lpstr>
      <vt:lpstr>SYSTEM IMPROVEMENT </vt:lpstr>
      <vt:lpstr>Presentazione standard di PowerPoint</vt:lpstr>
      <vt:lpstr>Presentazione standard di PowerPoint</vt:lpstr>
      <vt:lpstr>EXAMPLE</vt:lpstr>
      <vt:lpstr>EXAMPLE</vt:lpstr>
      <vt:lpstr>WORK IN PROGRESS</vt:lpstr>
      <vt:lpstr>CONCLUSION AND FUTURE WORKS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Win7</dc:creator>
  <cp:lastModifiedBy>Raffaella Frezzetti</cp:lastModifiedBy>
  <cp:revision>136</cp:revision>
  <dcterms:created xsi:type="dcterms:W3CDTF">2015-06-22T09:21:27Z</dcterms:created>
  <dcterms:modified xsi:type="dcterms:W3CDTF">2017-01-27T09:08:34Z</dcterms:modified>
</cp:coreProperties>
</file>