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</p:sldMasterIdLst>
  <p:sldIdLst>
    <p:sldId id="291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2" r:id="rId34"/>
    <p:sldId id="293" r:id="rId35"/>
    <p:sldId id="294" r:id="rId36"/>
    <p:sldId id="295" r:id="rId37"/>
    <p:sldId id="296" r:id="rId38"/>
    <p:sldId id="297" r:id="rId39"/>
    <p:sldId id="308" r:id="rId40"/>
    <p:sldId id="299" r:id="rId41"/>
    <p:sldId id="309" r:id="rId42"/>
    <p:sldId id="298" r:id="rId43"/>
    <p:sldId id="310" r:id="rId44"/>
    <p:sldId id="300" r:id="rId45"/>
    <p:sldId id="301" r:id="rId46"/>
    <p:sldId id="302" r:id="rId47"/>
    <p:sldId id="290" r:id="rId48"/>
    <p:sldId id="303" r:id="rId49"/>
    <p:sldId id="305" r:id="rId50"/>
    <p:sldId id="307" r:id="rId51"/>
    <p:sldId id="306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C354-3BF2-4525-A42F-C977EE179FF8}" type="datetimeFigureOut">
              <a:rPr lang="it-IT" smtClean="0"/>
              <a:t>30/01/2017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71DF-1D0E-48A3-A229-973F1559355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053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C354-3BF2-4525-A42F-C977EE179FF8}" type="datetimeFigureOut">
              <a:rPr lang="it-IT" smtClean="0"/>
              <a:t>30/01/2017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71DF-1D0E-48A3-A229-973F1559355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9159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C354-3BF2-4525-A42F-C977EE179FF8}" type="datetimeFigureOut">
              <a:rPr lang="it-IT" smtClean="0"/>
              <a:t>30/01/2017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71DF-1D0E-48A3-A229-973F1559355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69414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C354-3BF2-4525-A42F-C977EE179FF8}" type="datetimeFigureOut">
              <a:rPr lang="it-IT" smtClean="0"/>
              <a:t>30/01/2017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71DF-1D0E-48A3-A229-973F1559355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7668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C354-3BF2-4525-A42F-C977EE179FF8}" type="datetimeFigureOut">
              <a:rPr lang="it-IT" smtClean="0"/>
              <a:t>30/01/2017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71DF-1D0E-48A3-A229-973F1559355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0822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C354-3BF2-4525-A42F-C977EE179FF8}" type="datetimeFigureOut">
              <a:rPr lang="it-IT" smtClean="0"/>
              <a:t>30/01/2017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71DF-1D0E-48A3-A229-973F1559355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39316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C354-3BF2-4525-A42F-C977EE179FF8}" type="datetimeFigureOut">
              <a:rPr lang="it-IT" smtClean="0"/>
              <a:t>30/01/2017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71DF-1D0E-48A3-A229-973F1559355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0153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C354-3BF2-4525-A42F-C977EE179FF8}" type="datetimeFigureOut">
              <a:rPr lang="it-IT" smtClean="0"/>
              <a:t>30/01/2017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71DF-1D0E-48A3-A229-973F1559355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01477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C354-3BF2-4525-A42F-C977EE179FF8}" type="datetimeFigureOut">
              <a:rPr lang="it-IT" smtClean="0"/>
              <a:t>30/01/2017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71DF-1D0E-48A3-A229-973F1559355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2997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C354-3BF2-4525-A42F-C977EE179FF8}" type="datetimeFigureOut">
              <a:rPr lang="it-IT" smtClean="0"/>
              <a:t>30/01/2017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6BD71DF-1D0E-48A3-A229-973F1559355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7981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C354-3BF2-4525-A42F-C977EE179FF8}" type="datetimeFigureOut">
              <a:rPr lang="it-IT" smtClean="0"/>
              <a:t>30/01/2017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71DF-1D0E-48A3-A229-973F1559355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7629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C354-3BF2-4525-A42F-C977EE179FF8}" type="datetimeFigureOut">
              <a:rPr lang="it-IT" smtClean="0"/>
              <a:t>30/01/2017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71DF-1D0E-48A3-A229-973F1559355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9845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C354-3BF2-4525-A42F-C977EE179FF8}" type="datetimeFigureOut">
              <a:rPr lang="it-IT" smtClean="0"/>
              <a:t>30/01/2017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71DF-1D0E-48A3-A229-973F1559355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1888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C354-3BF2-4525-A42F-C977EE179FF8}" type="datetimeFigureOut">
              <a:rPr lang="it-IT" smtClean="0"/>
              <a:t>30/01/2017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71DF-1D0E-48A3-A229-973F1559355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61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C354-3BF2-4525-A42F-C977EE179FF8}" type="datetimeFigureOut">
              <a:rPr lang="it-IT" smtClean="0"/>
              <a:t>30/01/2017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71DF-1D0E-48A3-A229-973F1559355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6820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C354-3BF2-4525-A42F-C977EE179FF8}" type="datetimeFigureOut">
              <a:rPr lang="it-IT" smtClean="0"/>
              <a:t>30/01/2017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71DF-1D0E-48A3-A229-973F1559355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1084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C354-3BF2-4525-A42F-C977EE179FF8}" type="datetimeFigureOut">
              <a:rPr lang="it-IT" smtClean="0"/>
              <a:t>30/01/2017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71DF-1D0E-48A3-A229-973F1559355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0378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CCFC354-3BF2-4525-A42F-C977EE179FF8}" type="datetimeFigureOut">
              <a:rPr lang="it-IT" smtClean="0"/>
              <a:t>30/01/2017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6BD71DF-1D0E-48A3-A229-973F1559355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0715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  <p:sldLayoutId id="2147483834" r:id="rId14"/>
    <p:sldLayoutId id="2147483835" r:id="rId15"/>
    <p:sldLayoutId id="2147483836" r:id="rId16"/>
    <p:sldLayoutId id="214748383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1" y="439738"/>
            <a:ext cx="91281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101" y="379414"/>
            <a:ext cx="20796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Rectangle 2"/>
          <p:cNvSpPr>
            <a:spLocks noGrp="1" noChangeArrowheads="1"/>
          </p:cNvSpPr>
          <p:nvPr/>
        </p:nvSpPr>
        <p:spPr bwMode="auto">
          <a:xfrm>
            <a:off x="2208214" y="2144852"/>
            <a:ext cx="8488224" cy="24605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fr-FR" altLang="es-ES" sz="3200" b="1" dirty="0" err="1">
                <a:solidFill>
                  <a:schemeClr val="accent1">
                    <a:lumMod val="50000"/>
                  </a:schemeClr>
                </a:solidFill>
                <a:latin typeface="Arial" charset="0"/>
                <a:cs typeface="Arial" charset="0"/>
              </a:rPr>
              <a:t>Multivariate</a:t>
            </a:r>
            <a:r>
              <a:rPr lang="fr-FR" altLang="es-ES" sz="3200" b="1" dirty="0">
                <a:solidFill>
                  <a:schemeClr val="accent1">
                    <a:lumMod val="50000"/>
                  </a:schemeClr>
                </a:solidFill>
                <a:latin typeface="Arial" charset="0"/>
                <a:cs typeface="Arial" charset="0"/>
              </a:rPr>
              <a:t> </a:t>
            </a:r>
            <a:r>
              <a:rPr lang="fr-FR" altLang="es-ES" sz="3200" b="1" dirty="0" err="1">
                <a:solidFill>
                  <a:schemeClr val="accent1">
                    <a:lumMod val="50000"/>
                  </a:schemeClr>
                </a:solidFill>
                <a:latin typeface="Arial" charset="0"/>
                <a:cs typeface="Arial" charset="0"/>
              </a:rPr>
              <a:t>Analysis</a:t>
            </a:r>
            <a:r>
              <a:rPr lang="fr-FR" altLang="es-ES" sz="3200" b="1" dirty="0">
                <a:solidFill>
                  <a:schemeClr val="accent1">
                    <a:lumMod val="50000"/>
                  </a:schemeClr>
                </a:solidFill>
                <a:latin typeface="Arial" charset="0"/>
                <a:cs typeface="Arial" charset="0"/>
              </a:rPr>
              <a:t> course </a:t>
            </a:r>
          </a:p>
          <a:p>
            <a:pPr algn="ctr" eaLnBrk="1" hangingPunct="1">
              <a:defRPr/>
            </a:pP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Arial" charset="0"/>
                <a:cs typeface="Arial" charset="0"/>
              </a:rPr>
              <a:t>Big Data and </a:t>
            </a:r>
            <a:r>
              <a:rPr lang="en-US" sz="3200" b="1" dirty="0" err="1">
                <a:solidFill>
                  <a:schemeClr val="accent1">
                    <a:lumMod val="50000"/>
                  </a:schemeClr>
                </a:solidFill>
              </a:rPr>
              <a:t>L</a:t>
            </a:r>
            <a:r>
              <a:rPr lang="en-US" sz="3200" b="1" baseline="-25000" dirty="0" err="1">
                <a:solidFill>
                  <a:schemeClr val="accent1">
                    <a:lumMod val="50000"/>
                  </a:schemeClr>
                </a:solidFill>
              </a:rPr>
              <a:t>p</a:t>
            </a:r>
            <a:r>
              <a:rPr lang="it-IT" sz="3200" b="1" dirty="0">
                <a:solidFill>
                  <a:schemeClr val="accent1">
                    <a:lumMod val="50000"/>
                  </a:schemeClr>
                </a:solidFill>
              </a:rPr>
              <a:t>–</a:t>
            </a:r>
            <a:r>
              <a:rPr lang="it-IT" sz="3200" b="1" dirty="0" err="1">
                <a:solidFill>
                  <a:schemeClr val="accent1">
                    <a:lumMod val="50000"/>
                  </a:schemeClr>
                </a:solidFill>
              </a:rPr>
              <a:t>norm</a:t>
            </a:r>
            <a:r>
              <a:rPr lang="it-IT" sz="3200" b="1" dirty="0">
                <a:solidFill>
                  <a:schemeClr val="accent1">
                    <a:lumMod val="50000"/>
                  </a:schemeClr>
                </a:solidFill>
              </a:rPr>
              <a:t> estimators</a:t>
            </a:r>
          </a:p>
          <a:p>
            <a:pPr algn="ctr">
              <a:defRPr/>
            </a:pP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MBX12"/>
              </a:rPr>
              <a:t>in multiple</a:t>
            </a:r>
            <a:br>
              <a:rPr lang="en-US" sz="3200" dirty="0">
                <a:solidFill>
                  <a:schemeClr val="accent1">
                    <a:lumMod val="50000"/>
                  </a:schemeClr>
                </a:solidFill>
                <a:latin typeface="CMBX12"/>
              </a:rPr>
            </a:b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MBX12"/>
              </a:rPr>
              <a:t>regression models affected by multicollinearity</a:t>
            </a:r>
            <a:endParaRPr lang="es-ES" sz="3200" b="1" dirty="0">
              <a:solidFill>
                <a:schemeClr val="accent1">
                  <a:lumMod val="5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6149" name="Rectangle 3"/>
          <p:cNvSpPr>
            <a:spLocks noGrp="1" noChangeArrowheads="1"/>
          </p:cNvSpPr>
          <p:nvPr/>
        </p:nvSpPr>
        <p:spPr bwMode="auto">
          <a:xfrm>
            <a:off x="2208214" y="4114800"/>
            <a:ext cx="777557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br>
              <a:rPr lang="fr-FR" altLang="es-ES" sz="2000" b="1" dirty="0"/>
            </a:br>
            <a:br>
              <a:rPr lang="fr-FR" altLang="es-ES" sz="2000" b="1" dirty="0"/>
            </a:br>
            <a:endParaRPr lang="fr-FR" altLang="es-ES" b="1" dirty="0"/>
          </a:p>
          <a:p>
            <a:pPr algn="ctr" eaLnBrk="1" hangingPunct="1">
              <a:buFontTx/>
              <a:buNone/>
            </a:pPr>
            <a:r>
              <a:rPr lang="fr-FR" altLang="es-ES" sz="1800" b="1" dirty="0"/>
              <a:t>Prof. Massimiliano </a:t>
            </a:r>
            <a:r>
              <a:rPr lang="fr-FR" altLang="es-ES" sz="1800" b="1" dirty="0" err="1"/>
              <a:t>Giacalone</a:t>
            </a:r>
            <a:r>
              <a:rPr lang="fr-FR" altLang="es-ES" sz="1800" b="1" dirty="0"/>
              <a:t> </a:t>
            </a:r>
          </a:p>
          <a:p>
            <a:pPr algn="ctr" eaLnBrk="1" hangingPunct="1">
              <a:buFontTx/>
              <a:buNone/>
            </a:pPr>
            <a:r>
              <a:rPr lang="fr-FR" altLang="es-ES" sz="1600" i="1" dirty="0"/>
              <a:t>massimiliano.giacalone@unina.it</a:t>
            </a:r>
          </a:p>
        </p:txBody>
      </p:sp>
      <p:sp>
        <p:nvSpPr>
          <p:cNvPr id="6150" name="1 Rectángulo"/>
          <p:cNvSpPr>
            <a:spLocks noChangeArrowheads="1"/>
          </p:cNvSpPr>
          <p:nvPr/>
        </p:nvSpPr>
        <p:spPr bwMode="auto">
          <a:xfrm>
            <a:off x="2709863" y="1058864"/>
            <a:ext cx="6705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s-ES" sz="1800" b="1">
                <a:solidFill>
                  <a:srgbClr val="0070C0"/>
                </a:solidFill>
              </a:rPr>
              <a:t>Master in Innovation and Research in Informatics (MIRI)</a:t>
            </a:r>
          </a:p>
          <a:p>
            <a:pPr algn="ctr" eaLnBrk="1" hangingPunct="1">
              <a:buFontTx/>
              <a:buNone/>
            </a:pPr>
            <a:r>
              <a:rPr lang="en-US" altLang="es-ES" sz="1800">
                <a:solidFill>
                  <a:srgbClr val="0070C0"/>
                </a:solidFill>
              </a:rPr>
              <a:t>Data Mining and Business Intelligence track</a:t>
            </a:r>
            <a:r>
              <a:rPr lang="fr-FR" altLang="es-ES" sz="1800">
                <a:solidFill>
                  <a:srgbClr val="0070C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9885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218" y="0"/>
            <a:ext cx="9144000" cy="6553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ettangolo 2"/>
          <p:cNvSpPr/>
          <p:nvPr/>
        </p:nvSpPr>
        <p:spPr>
          <a:xfrm>
            <a:off x="1706218" y="841516"/>
            <a:ext cx="9952383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 regression model we expect a high variance explained (R-square).</a:t>
            </a:r>
          </a:p>
          <a:p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higher the variance explained, the better the model. </a:t>
            </a:r>
          </a:p>
          <a:p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However, if collinearity exists, probably the variance, standard error and parameter estimates are all inflated.</a:t>
            </a:r>
          </a:p>
          <a:p>
            <a:b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 we are going to carry out some simulation studies in order to show some evident differences among three estimation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ds (Least Squares estimators and two different </a:t>
            </a:r>
            <a:r>
              <a:rPr lang="en-US" sz="2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Lp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-norm estimators) in presence of multi-collinearity.</a:t>
            </a:r>
            <a:b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64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218" y="0"/>
            <a:ext cx="9144000" cy="6553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ettangolo 2"/>
          <p:cNvSpPr/>
          <p:nvPr/>
        </p:nvSpPr>
        <p:spPr>
          <a:xfrm>
            <a:off x="1495839" y="754871"/>
            <a:ext cx="10353260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The Exponential Power Function and the </a:t>
            </a:r>
            <a:r>
              <a:rPr lang="en-US" sz="3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p </a:t>
            </a:r>
            <a:r>
              <a:rPr lang="en-US" sz="3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 estimators</a:t>
            </a:r>
            <a:br>
              <a:rPr lang="en-US" sz="3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sz="3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1495839" y="2290628"/>
            <a:ext cx="10588487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E.P.F is a family of probability functions proposed by </a:t>
            </a:r>
            <a:r>
              <a:rPr lang="en-US" sz="2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Subbotin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1923</a:t>
            </a:r>
            <a:b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studied by </a:t>
            </a:r>
            <a:r>
              <a:rPr lang="en-US" sz="2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Vianelli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(1963), </a:t>
            </a:r>
            <a:r>
              <a:rPr lang="en-US" sz="2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Lunetta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(1963), </a:t>
            </a:r>
            <a:r>
              <a:rPr lang="en-US" sz="2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Mineo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(1989). The density</a:t>
            </a:r>
            <a:b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is:</a:t>
            </a:r>
            <a:b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the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parameter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|z − 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 1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/p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 parameter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&gt;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is the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shape parameter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384" y="3596432"/>
            <a:ext cx="7947175" cy="9888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49289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218" y="0"/>
            <a:ext cx="9144000" cy="6553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ettangolo 2"/>
          <p:cNvSpPr/>
          <p:nvPr/>
        </p:nvSpPr>
        <p:spPr>
          <a:xfrm>
            <a:off x="2239618" y="1292880"/>
            <a:ext cx="8971722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Considering</a:t>
            </a:r>
            <a:r>
              <a:rPr lang="it-IT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it-IT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Pearson</a:t>
            </a:r>
            <a:r>
              <a:rPr lang="it-IT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kurtosis</a:t>
            </a:r>
            <a:r>
              <a:rPr lang="it-IT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it-IT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l-G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l-GR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it-IT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distinguish</a:t>
            </a:r>
            <a:r>
              <a:rPr lang="it-IT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br>
              <a:rPr lang="it-IT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it-IT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it-IT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p &lt; </a:t>
            </a:r>
            <a:r>
              <a:rPr lang="it-IT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1: double </a:t>
            </a:r>
            <a:r>
              <a:rPr lang="it-IT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exponential</a:t>
            </a:r>
            <a:r>
              <a:rPr lang="it-IT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distributions</a:t>
            </a:r>
            <a:r>
              <a:rPr lang="it-IT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l-GR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l-GR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6;</a:t>
            </a:r>
            <a:br>
              <a:rPr lang="el-GR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l-GR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l-GR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l-GR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it-IT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&lt; </a:t>
            </a:r>
            <a:r>
              <a:rPr lang="it-IT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2: </a:t>
            </a:r>
            <a:r>
              <a:rPr lang="it-IT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leptokurtic</a:t>
            </a:r>
            <a:r>
              <a:rPr lang="it-IT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distributions</a:t>
            </a:r>
            <a:r>
              <a:rPr lang="it-IT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3 </a:t>
            </a:r>
            <a:r>
              <a:rPr lang="it-IT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l-GR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l-GR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6;</a:t>
            </a:r>
            <a:br>
              <a:rPr lang="el-GR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l-GR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it-IT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&gt; </a:t>
            </a:r>
            <a:r>
              <a:rPr lang="it-IT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2: </a:t>
            </a:r>
            <a:r>
              <a:rPr lang="it-IT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platikurtic</a:t>
            </a:r>
            <a:r>
              <a:rPr lang="it-IT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distributions</a:t>
            </a:r>
            <a:r>
              <a:rPr lang="it-IT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1</a:t>
            </a:r>
            <a:r>
              <a:rPr lang="it-IT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  <a:r>
              <a:rPr lang="it-IT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l-GR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l-GR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3;</a:t>
            </a:r>
            <a:br>
              <a:rPr lang="el-GR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l-GR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particular values of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have: the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Laplace distribution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1,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= 6);</a:t>
            </a:r>
          </a:p>
          <a:p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 distribution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2,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3); and the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Uniform distribution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→ ∞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8).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580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218" y="0"/>
            <a:ext cx="9144000" cy="6553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ettangolo 2"/>
          <p:cNvSpPr/>
          <p:nvPr/>
        </p:nvSpPr>
        <p:spPr>
          <a:xfrm>
            <a:off x="2093844" y="1650041"/>
            <a:ext cx="906448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us consider a sample of n observed data (</a:t>
            </a:r>
            <a:r>
              <a:rPr lang="en-US" sz="3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yi, xi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a general linear regression model is:</a:t>
            </a:r>
            <a:b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341" y="3501644"/>
            <a:ext cx="8573753" cy="746471"/>
          </a:xfrm>
          <a:prstGeom prst="rect">
            <a:avLst/>
          </a:prstGeom>
          <a:ln>
            <a:noFill/>
          </a:ln>
          <a:effectLst>
            <a:outerShdw dist="50800" dir="5400000" sx="1000" sy="1000" algn="ctr" rotWithShape="0">
              <a:srgbClr val="000000"/>
            </a:outerShdw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90400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218" y="0"/>
            <a:ext cx="9144000" cy="6553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ettangolo 2"/>
          <p:cNvSpPr/>
          <p:nvPr/>
        </p:nvSpPr>
        <p:spPr>
          <a:xfrm>
            <a:off x="2151400" y="1321978"/>
            <a:ext cx="8481391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6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Lp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-norm estimators are a mere generalization of the Least Squares replacing exponent 2 by a general exponent </a:t>
            </a:r>
            <a:r>
              <a:rPr lang="en-US" sz="2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Therefore they minimize the sum of the p-</a:t>
            </a:r>
            <a:r>
              <a:rPr lang="en-US" sz="2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power of the absolute deviations of the observed points from the regression</a:t>
            </a:r>
            <a:b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function:</a:t>
            </a:r>
            <a:b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1400" y="4498550"/>
            <a:ext cx="8518050" cy="10408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97476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218" y="0"/>
            <a:ext cx="9144000" cy="6553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ettangolo 2"/>
          <p:cNvSpPr/>
          <p:nvPr/>
        </p:nvSpPr>
        <p:spPr>
          <a:xfrm>
            <a:off x="1706218" y="1232832"/>
            <a:ext cx="904543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regularity assumptions the log-likelihood related to the sample is given by:</a:t>
            </a:r>
            <a:b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218" y="2477948"/>
            <a:ext cx="9716492" cy="9674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ettangolo 4"/>
          <p:cNvSpPr/>
          <p:nvPr/>
        </p:nvSpPr>
        <p:spPr>
          <a:xfrm>
            <a:off x="1706217" y="3874375"/>
            <a:ext cx="722574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we consider 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µp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xi, θ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2956" y="4690506"/>
            <a:ext cx="8282800" cy="19739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23183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218" y="0"/>
            <a:ext cx="9144000" cy="6553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ettangolo 2"/>
          <p:cNvSpPr/>
          <p:nvPr/>
        </p:nvSpPr>
        <p:spPr>
          <a:xfrm>
            <a:off x="1706218" y="937665"/>
            <a:ext cx="984636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optimal exponent 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the </a:t>
            </a:r>
            <a:r>
              <a:rPr lang="en-US" sz="2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Lp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-norm estimators of the regression parameters is the shape parameter p of the E.P.F.</a:t>
            </a:r>
          </a:p>
          <a:p>
            <a:b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it is unknown, we have two related problems to consider:</a:t>
            </a:r>
          </a:p>
          <a:p>
            <a:b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the estimation of the 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exponent p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the sample data;</a:t>
            </a:r>
            <a:b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the choice of the minimization algorithm to obtain the 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 parameters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estimation.</a:t>
            </a:r>
            <a:b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1706218" y="4792751"/>
            <a:ext cx="1006171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analysing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real data, though, a fundamental problem is to obtain a good estimation of the 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parameter. To estimate it, it is possible to use different methods:</a:t>
            </a:r>
            <a:b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203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218" y="0"/>
            <a:ext cx="9144000" cy="6553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ettangolo 2"/>
          <p:cNvSpPr/>
          <p:nvPr/>
        </p:nvSpPr>
        <p:spPr>
          <a:xfrm>
            <a:off x="2570921" y="1056934"/>
            <a:ext cx="8441635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600" baseline="30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 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  <a:p>
            <a:endParaRPr lang="en-US" dirty="0">
              <a:solidFill>
                <a:srgbClr val="000000"/>
              </a:solidFill>
              <a:latin typeface="CMR10"/>
            </a:endParaRPr>
          </a:p>
          <a:p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Harter (1977), noting that 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depends on ˆ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28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(the sample residual Kurtosis), proposed to select 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the following rule:</a:t>
            </a:r>
          </a:p>
          <a:p>
            <a:r>
              <a:rPr lang="en-US" sz="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</a:p>
          <a:p>
            <a:b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ˆ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28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 use 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 (the </a:t>
            </a: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least absolute deviations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regression).</a:t>
            </a:r>
            <a:b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2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ˆ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28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 use 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2 (the </a:t>
            </a: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least squares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regression).</a:t>
            </a:r>
            <a:b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ˆ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28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use 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the </a:t>
            </a: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minimax o </a:t>
            </a:r>
            <a:r>
              <a:rPr lang="en-US" sz="28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Chebychev</a:t>
            </a: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regression).</a:t>
            </a:r>
            <a:b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solidFill>
                  <a:srgbClr val="000000"/>
                </a:solidFill>
                <a:latin typeface="CMR10"/>
              </a:rPr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85332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218" y="0"/>
            <a:ext cx="9144000" cy="6553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ettangolo 2"/>
          <p:cNvSpPr/>
          <p:nvPr/>
        </p:nvSpPr>
        <p:spPr>
          <a:xfrm>
            <a:off x="2474844" y="1384189"/>
            <a:ext cx="8269356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000" baseline="30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3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method</a:t>
            </a:r>
          </a:p>
          <a:p>
            <a:endParaRPr lang="en-US" sz="30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Money et al. (1982) and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Sposito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 al. (1983) proposed two different criteria respectively:</a:t>
            </a:r>
            <a:b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solidFill>
                  <a:srgbClr val="000000"/>
                </a:solidFill>
                <a:latin typeface="CMR10"/>
              </a:rPr>
            </a:b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845" y="3643346"/>
            <a:ext cx="9615581" cy="17507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57472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218" y="0"/>
            <a:ext cx="9144000" cy="6553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ettangolo 2"/>
          <p:cNvSpPr/>
          <p:nvPr/>
        </p:nvSpPr>
        <p:spPr>
          <a:xfrm>
            <a:off x="1434548" y="1964353"/>
            <a:ext cx="1075745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Mineo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A.M. (1994) considered a new method to estimate p, based on an empirical index called VI. </a:t>
            </a:r>
          </a:p>
          <a:p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estimation method is based on a two-steps algorithm in which, iteratively, </a:t>
            </a:r>
            <a:r>
              <a:rPr 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ˆ</a:t>
            </a:r>
            <a:r>
              <a:rPr 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the other parameters’ estimates are evaluated: the structure parameter is estimated by numerically solving an equation in which the theoretical value of the I index is equaled to the empirical one; the other parameters are estimated from the corresponding maximum likelihood estimators as a function of the current value of </a:t>
            </a:r>
            <a:r>
              <a:rPr 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ˆ.</a:t>
            </a:r>
          </a:p>
          <a:p>
            <a:b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procedure is iterated until convergence. It is a method that needs some adjustments when ˆ</a:t>
            </a:r>
            <a:r>
              <a:rPr 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either a very high value or is less than one.</a:t>
            </a:r>
            <a:b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1434548" y="513190"/>
            <a:ext cx="10757452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600" baseline="30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method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Mineo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A. (1989) proposed the Generalized Kurtosis </a:t>
            </a:r>
            <a:r>
              <a:rPr 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βK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as described in the following section.</a:t>
            </a:r>
            <a:b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solidFill>
                  <a:srgbClr val="000000"/>
                </a:solidFill>
                <a:latin typeface="CMR10"/>
              </a:rPr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39646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3048000" y="2748045"/>
            <a:ext cx="6096000" cy="692497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sz="1050" dirty="0">
                <a:solidFill>
                  <a:srgbClr val="000000"/>
                </a:solidFill>
                <a:latin typeface="CMMI10"/>
              </a:rPr>
            </a:br>
            <a:br>
              <a:rPr lang="en-US" sz="1050" dirty="0">
                <a:solidFill>
                  <a:srgbClr val="000000"/>
                </a:solidFill>
                <a:latin typeface="CMMI10"/>
              </a:rPr>
            </a:b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218" y="0"/>
            <a:ext cx="9144000" cy="6553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ettangolo 3"/>
          <p:cNvSpPr/>
          <p:nvPr/>
        </p:nvSpPr>
        <p:spPr>
          <a:xfrm>
            <a:off x="2928730" y="1471136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4800" i="1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Key words</a:t>
            </a:r>
            <a:r>
              <a:rPr lang="en-US" sz="4800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</a:t>
            </a:r>
          </a:p>
          <a:p>
            <a:pPr algn="ctr"/>
            <a:endParaRPr lang="en-US" sz="3600" dirty="0">
              <a:solidFill>
                <a:srgbClr val="FF000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multicollinearity, </a:t>
            </a:r>
          </a:p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exponential power function,</a:t>
            </a:r>
          </a:p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600" i="1" dirty="0" err="1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</a:t>
            </a:r>
            <a:r>
              <a:rPr lang="en-US" sz="2800" i="1" dirty="0" err="1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</a:t>
            </a:r>
            <a:r>
              <a:rPr lang="en-US" sz="3600" i="1" dirty="0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norm estimators,</a:t>
            </a:r>
          </a:p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Kurtosis indexes.</a:t>
            </a:r>
            <a:b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b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endParaRPr lang="it-IT" sz="26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71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218" y="0"/>
            <a:ext cx="9144000" cy="6553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ettangolo 2"/>
          <p:cNvSpPr/>
          <p:nvPr/>
        </p:nvSpPr>
        <p:spPr>
          <a:xfrm>
            <a:off x="1706218" y="940576"/>
            <a:ext cx="1001864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600" baseline="30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method</a:t>
            </a:r>
          </a:p>
          <a:p>
            <a:endParaRPr lang="en-US" sz="36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Agro’ (1995) proposed a maximum likelihood estimation either for the regression parameters or for the 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shape parameter. </a:t>
            </a:r>
          </a:p>
          <a:p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a two-steps process which, however, is essentially suitable for medium to large samples (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&gt;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50); later, Agro’ (1999) proposed an adjustment of the likelihood estimation, based on Cox e Reid (1987), which consists of a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reparametrization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that leads to asymptotically uncorrelated estimators and, consequently, to better results (at least, for 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&gt;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30)</a:t>
            </a:r>
            <a:b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solidFill>
                  <a:srgbClr val="000000"/>
                </a:solidFill>
                <a:latin typeface="CMR10"/>
              </a:rPr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400832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218" y="0"/>
            <a:ext cx="9144000" cy="6553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ettangolo 2"/>
          <p:cNvSpPr/>
          <p:nvPr/>
        </p:nvSpPr>
        <p:spPr>
          <a:xfrm>
            <a:off x="1974574" y="1158413"/>
            <a:ext cx="988612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The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onential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Power Function kurtosis indexes</a:t>
            </a:r>
            <a:b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2226364" y="2933223"/>
            <a:ext cx="996563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the density (1), the theoretical moment of order 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function of the shape parameter 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follows:</a:t>
            </a:r>
            <a:b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118" y="4462113"/>
            <a:ext cx="9267315" cy="122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503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218" y="0"/>
            <a:ext cx="9144000" cy="6553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ettangolo 2"/>
          <p:cNvSpPr/>
          <p:nvPr/>
        </p:nvSpPr>
        <p:spPr>
          <a:xfrm>
            <a:off x="2129243" y="1016327"/>
            <a:ext cx="935603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ratios of the moments of order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and the squared moment of order k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depend on the shape parameter 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This theoretic relation is also called</a:t>
            </a:r>
            <a:b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Generalized Kurtosis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(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Mineo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1989) :</a:t>
            </a:r>
            <a:b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8817" y="3303725"/>
            <a:ext cx="6506818" cy="1105902"/>
          </a:xfrm>
          <a:prstGeom prst="rect">
            <a:avLst/>
          </a:prstGeom>
        </p:spPr>
      </p:pic>
      <p:sp>
        <p:nvSpPr>
          <p:cNvPr id="5" name="Rettangolo 4"/>
          <p:cNvSpPr/>
          <p:nvPr/>
        </p:nvSpPr>
        <p:spPr>
          <a:xfrm>
            <a:off x="2365511" y="4596386"/>
            <a:ext cx="936266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2 we can write the </a:t>
            </a: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Pearson Kurtosis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index:</a:t>
            </a:r>
            <a:b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3637" y="5469236"/>
            <a:ext cx="6507248" cy="102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3095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218" y="0"/>
            <a:ext cx="9144000" cy="6553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ettangolo 2"/>
          <p:cNvSpPr/>
          <p:nvPr/>
        </p:nvSpPr>
        <p:spPr>
          <a:xfrm>
            <a:off x="1706218" y="2153623"/>
            <a:ext cx="955813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3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 considering the square root of the reciprocal we get the </a:t>
            </a:r>
            <a:r>
              <a:rPr lang="en-US" sz="3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Geary length of tails 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index:</a:t>
            </a:r>
            <a:b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083" y="3922645"/>
            <a:ext cx="10801088" cy="14974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671153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218" y="0"/>
            <a:ext cx="9144000" cy="6553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ettangolo 2"/>
          <p:cNvSpPr/>
          <p:nvPr/>
        </p:nvSpPr>
        <p:spPr>
          <a:xfrm>
            <a:off x="1338470" y="913389"/>
            <a:ext cx="10760765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indexes 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show a different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behaviour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according to the variation of 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Giacalone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1997).</a:t>
            </a:r>
          </a:p>
          <a:p>
            <a:b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Calculating the sample values of 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, it is possible to obtain, by inverse interpolation, two different estimations of 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b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Gonin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Money (1987),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Lunetta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(1966), Kendall-Stuart, (1966) considered the unbiased estimates of the second and fourth order sample moments with correction factors depending on the sample size n :</a:t>
            </a:r>
            <a:b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0604" y="4969565"/>
            <a:ext cx="7889614" cy="17947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472834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218" y="0"/>
            <a:ext cx="9144000" cy="6553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ettangolo 2"/>
          <p:cNvSpPr/>
          <p:nvPr/>
        </p:nvSpPr>
        <p:spPr>
          <a:xfrm>
            <a:off x="1706218" y="1377074"/>
            <a:ext cx="955813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ratio of ˆ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µ</a:t>
            </a:r>
            <a:r>
              <a:rPr lang="en-US" sz="28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ˆ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µ</a:t>
            </a:r>
            <a:r>
              <a:rPr lang="en-US" sz="28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gives the following estimator of 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28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719" y="2189019"/>
            <a:ext cx="8250996" cy="14275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ettangolo 4"/>
          <p:cNvSpPr/>
          <p:nvPr/>
        </p:nvSpPr>
        <p:spPr>
          <a:xfrm>
            <a:off x="1834805" y="3897846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the 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empirical index we obtain:</a:t>
            </a:r>
            <a:b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6166" y="4890052"/>
            <a:ext cx="8661335" cy="12480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437125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218" y="0"/>
            <a:ext cx="9144000" cy="6553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ettangolo 2"/>
          <p:cNvSpPr/>
          <p:nvPr/>
        </p:nvSpPr>
        <p:spPr>
          <a:xfrm>
            <a:off x="1706218" y="943006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The </a:t>
            </a:r>
            <a:r>
              <a:rPr lang="sv-SE" sz="4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Lp min </a:t>
            </a:r>
            <a:r>
              <a:rPr lang="sv-SE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br>
              <a:rPr lang="sv-SE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sv-SE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1706218" y="2123087"/>
            <a:ext cx="1058848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based on a two-steps alternating procedure :</a:t>
            </a:r>
          </a:p>
          <a:p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a) minimization procedure to estimate the parameters,</a:t>
            </a:r>
          </a:p>
          <a:p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b) joint inverse function of 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28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estimate 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b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is stopped when 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not vary significantly.</a:t>
            </a:r>
            <a:b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function used to estimate 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therefore the following :</a:t>
            </a:r>
            <a:b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6680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218" y="0"/>
            <a:ext cx="9144000" cy="6553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ettangolo 2"/>
          <p:cNvSpPr/>
          <p:nvPr/>
        </p:nvSpPr>
        <p:spPr>
          <a:xfrm>
            <a:off x="1494183" y="2984478"/>
            <a:ext cx="1048578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ˆ, 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24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ˆ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28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respectively given by (10), (12), (9), (11). </a:t>
            </a:r>
          </a:p>
          <a:p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simplicity we express the (13) as [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)] 2 +[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)] 2 = 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take into account the different variability and average order size related to 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the standardization factors are the maximum theoretical values.</a:t>
            </a:r>
            <a:b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346" y="1246157"/>
            <a:ext cx="10083202" cy="11474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366594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218" y="0"/>
            <a:ext cx="9144000" cy="6553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ettangolo 2"/>
          <p:cNvSpPr/>
          <p:nvPr/>
        </p:nvSpPr>
        <p:spPr>
          <a:xfrm>
            <a:off x="1706218" y="1116933"/>
            <a:ext cx="995238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using the relation (9) we calculate max(</a:t>
            </a:r>
            <a:r>
              <a:rPr lang="en-US" sz="3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= 25</a:t>
            </a:r>
            <a:r>
              <a:rPr lang="en-US" sz="3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for </a:t>
            </a:r>
          </a:p>
          <a:p>
            <a:r>
              <a:rPr lang="en-US" sz="3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r>
              <a:rPr lang="en-US" sz="3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, lower bound in our simulation plan, whilst using the relation (10)  we calculate max(</a:t>
            </a:r>
            <a:r>
              <a:rPr lang="en-US" sz="3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0</a:t>
            </a:r>
            <a:r>
              <a:rPr lang="en-US" sz="3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86054, for </a:t>
            </a:r>
            <a:r>
              <a:rPr lang="en-US" sz="3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10 upper bound in our simulation plan.</a:t>
            </a:r>
          </a:p>
          <a:p>
            <a:b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algorithm (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Giacalone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1997) is then specified in the following steps:</a:t>
            </a:r>
            <a:b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1480930" y="4948750"/>
            <a:ext cx="1039301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0: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US" sz="2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 and 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= 2 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1: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Fit the model to the data using the previous step value 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8449090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218" y="0"/>
            <a:ext cx="9144000" cy="6553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ettangolo 2"/>
          <p:cNvSpPr/>
          <p:nvPr/>
        </p:nvSpPr>
        <p:spPr>
          <a:xfrm>
            <a:off x="1457740" y="655320"/>
            <a:ext cx="10614990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2: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 the estimated residuals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sz="2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yi− g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xi, θ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their average 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¯ and insert these quantities in the (13) which is equal to the sum of the two squared functions to be minimized;</a:t>
            </a:r>
          </a:p>
          <a:p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3: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Minimize the function (13) to obtain 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 , new estimate of 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4: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Compare the estimated 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 with the previous 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if 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pi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 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 pi| &gt;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 then set </a:t>
            </a:r>
            <a:r>
              <a:rPr lang="en-US" sz="2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+ 1 and repeat steps 1-4, otherwise:</a:t>
            </a:r>
          </a:p>
          <a:p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 the algorithm assuming the values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ˆ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θij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-norm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estimators for the parameters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θi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value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.as joint estimation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921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218" y="0"/>
            <a:ext cx="9144000" cy="6553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ettangolo 2"/>
          <p:cNvSpPr/>
          <p:nvPr/>
        </p:nvSpPr>
        <p:spPr>
          <a:xfrm>
            <a:off x="1537253" y="793979"/>
            <a:ext cx="10270434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4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it-IT" sz="4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it-IT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it-IT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“For non-normal distributions of the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’s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least-squares estimates have minimum variance among unbiased estimates that are linear combinations of the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’s” (Cox and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Hinkley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1968). 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in case of multicollinearity?</a:t>
            </a:r>
          </a:p>
          <a:p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paper we consider the possibility of creating some adaptive robust estimation procedures for the standard linear regression model when the disturbance vector has deviated from normality.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2688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218" y="0"/>
            <a:ext cx="9144000" cy="6553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ettangolo 2"/>
          <p:cNvSpPr/>
          <p:nvPr/>
        </p:nvSpPr>
        <p:spPr>
          <a:xfrm>
            <a:off x="2001078" y="1731499"/>
            <a:ext cx="956807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step 1 a nonlinear </a:t>
            </a:r>
            <a:r>
              <a:rPr lang="en-US" sz="32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Lp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-norm estimation is considered (Fletcher and Reeves, 1964).</a:t>
            </a:r>
          </a:p>
          <a:p>
            <a:b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step 3 a parabolic interpolation method (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Everitt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1987) to find the minimum of the sum of squared functions (13) is adopted.</a:t>
            </a:r>
            <a:b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9102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218" y="0"/>
            <a:ext cx="9144000" cy="6553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ettangolo 2"/>
          <p:cNvSpPr/>
          <p:nvPr/>
        </p:nvSpPr>
        <p:spPr>
          <a:xfrm>
            <a:off x="1706218" y="655320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The </a:t>
            </a:r>
            <a:r>
              <a:rPr lang="it-IT" sz="4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simulation</a:t>
            </a:r>
            <a:r>
              <a:rPr lang="it-IT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4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  <a:br>
              <a:rPr lang="it-IT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it-IT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1706218" y="1467752"/>
            <a:ext cx="10127973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consider 500 samples of sizes 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50, 100, generated from E.P.F., and 6 values of 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ranging from 1.0 to 3.5 with step 0.5. </a:t>
            </a:r>
          </a:p>
          <a:p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for generating the </a:t>
            </a:r>
            <a:r>
              <a:rPr lang="en-US" sz="3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sz="24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(for 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≥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1 ) from an E.P.F. is suggested by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Chiodi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(1986).</a:t>
            </a:r>
          </a:p>
          <a:p>
            <a:b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values of 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given by the multiple regression model:</a:t>
            </a:r>
            <a:b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2601" y="4836969"/>
            <a:ext cx="9530563" cy="11057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586795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218" y="0"/>
            <a:ext cx="9144000" cy="6553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ettangolo 2"/>
          <p:cNvSpPr/>
          <p:nvPr/>
        </p:nvSpPr>
        <p:spPr>
          <a:xfrm>
            <a:off x="1563756" y="943005"/>
            <a:ext cx="1029693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identically distributed and independent variables from a Gaussian standardized distribution and 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linear combination of 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3967" y="2291182"/>
            <a:ext cx="7990986" cy="9271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ettangolo 4"/>
          <p:cNvSpPr/>
          <p:nvPr/>
        </p:nvSpPr>
        <p:spPr>
          <a:xfrm>
            <a:off x="1292086" y="3465203"/>
            <a:ext cx="1018429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Therefore we can write the related variance and covariance matrix: It is easy to</a:t>
            </a:r>
            <a:b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7932" y="4434018"/>
            <a:ext cx="5740054" cy="21879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355508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218" y="0"/>
            <a:ext cx="9144000" cy="6553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ettangolo 2"/>
          <p:cNvSpPr/>
          <p:nvPr/>
        </p:nvSpPr>
        <p:spPr>
          <a:xfrm>
            <a:off x="1550504" y="1057102"/>
            <a:ext cx="971384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 that: 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el-GR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 </a:t>
            </a:r>
            <a:r>
              <a:rPr lang="it-IT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it-IT" sz="28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 + </a:t>
            </a:r>
            <a:r>
              <a:rPr lang="el-GR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 </a:t>
            </a:r>
            <a:r>
              <a:rPr lang="it-IT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it-IT" sz="28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b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the correspondent correlation matrix is equal to:</a:t>
            </a:r>
            <a:b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1527" y="2508523"/>
            <a:ext cx="6362780" cy="1590695"/>
          </a:xfrm>
          <a:prstGeom prst="rect">
            <a:avLst/>
          </a:prstGeom>
        </p:spPr>
      </p:pic>
      <p:sp>
        <p:nvSpPr>
          <p:cNvPr id="5" name="Rettangolo 4"/>
          <p:cNvSpPr/>
          <p:nvPr/>
        </p:nvSpPr>
        <p:spPr>
          <a:xfrm>
            <a:off x="1550504" y="4423802"/>
            <a:ext cx="1042946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it-IT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it-IT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it-IT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it-IT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</a:t>
            </a:r>
            <a:r>
              <a:rPr lang="it-IT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it-IT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it-IT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it-IT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it-IT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it-IT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it-IT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pvar</a:t>
            </a:r>
            <a:r>
              <a:rPr lang="it-IT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it-IT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it-IT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it-IT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it-IT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it-IT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it-IT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1</a:t>
            </a:r>
            <a:r>
              <a:rPr lang="it-IT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it-IT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it-IT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it-IT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 + </a:t>
            </a:r>
            <a:r>
              <a:rPr lang="el-GR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 </a:t>
            </a:r>
            <a:r>
              <a:rPr lang="it-IT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it-IT" sz="28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it-IT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it-IT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it-IT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br>
              <a:rPr lang="it-IT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it-IT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it-IT" sz="28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it-IT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it-IT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 </a:t>
            </a:r>
            <a:r>
              <a:rPr lang="it-IT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 </a:t>
            </a:r>
            <a:r>
              <a:rPr lang="it-IT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 </a:t>
            </a:r>
            <a:r>
              <a:rPr lang="it-IT" sz="2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</a:t>
            </a:r>
            <a:r>
              <a:rPr lang="it-IT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/detA</a:t>
            </a:r>
            <a:r>
              <a:rPr lang="it-IT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r>
              <a:rPr lang="it-IT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</a:t>
            </a:r>
            <a:r>
              <a:rPr lang="it-IT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it-IT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 + </a:t>
            </a:r>
            <a:r>
              <a:rPr lang="el-GR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 </a:t>
            </a:r>
            <a:r>
              <a:rPr lang="it-IT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it-IT" sz="28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it-IT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it-IT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it-IT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4269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218" y="0"/>
            <a:ext cx="9144000" cy="6553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ettangolo 2"/>
          <p:cNvSpPr/>
          <p:nvPr/>
        </p:nvSpPr>
        <p:spPr>
          <a:xfrm>
            <a:off x="1706218" y="960953"/>
            <a:ext cx="955812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simulation model one can see that the rate of multicollinearity is (inversely) proportional to </a:t>
            </a:r>
            <a:r>
              <a:rPr lang="el-GR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 </a:t>
            </a:r>
            <a:r>
              <a:rPr lang="it-IT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it-IT" sz="28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be the parameter values 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1, 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2, 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3, 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4, a comparative analysis is made applying the following three estimation methods on the same samples, with the results reported in the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tabb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2-7 :</a:t>
            </a:r>
            <a:b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2292625" y="4519656"/>
            <a:ext cx="934278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Least squares estimators (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2).</a:t>
            </a:r>
            <a:b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Lp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-norm estimators with theoretical 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E.P.F. (</a:t>
            </a:r>
            <a:r>
              <a:rPr lang="en-US" sz="2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Lp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b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Lp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-norm estimators with 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in our proposal ( 5) (</a:t>
            </a:r>
            <a:r>
              <a:rPr lang="en-US" sz="2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Lp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b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9670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218" y="0"/>
            <a:ext cx="9144000" cy="6553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ettangolo 2"/>
          <p:cNvSpPr/>
          <p:nvPr/>
        </p:nvSpPr>
        <p:spPr>
          <a:xfrm>
            <a:off x="1524000" y="885978"/>
            <a:ext cx="1054873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can see that for any 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for any method, the parameter estimates of 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are biased when 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50 but their variances decrease for increasing values of 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depends on the multicollinearity of the model. It is possible</a:t>
            </a:r>
            <a:b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noting the unbiasedness of the estimates only for middle-large samples sizes.</a:t>
            </a:r>
          </a:p>
          <a:p>
            <a:b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Lp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-norm estimators give us better parameter estimates for the parameters 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compared to the least squares method especially for 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 from 2 (see tab 7 and tab 8).</a:t>
            </a:r>
            <a:b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472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218" y="0"/>
            <a:ext cx="9144000" cy="6553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ettangolo 2"/>
          <p:cNvSpPr/>
          <p:nvPr/>
        </p:nvSpPr>
        <p:spPr>
          <a:xfrm>
            <a:off x="2859157" y="1204005"/>
            <a:ext cx="7991061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gain in efficiency using the </a:t>
            </a:r>
            <a:r>
              <a:rPr lang="en-US" sz="32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Lp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-norm estimators is higher for the </a:t>
            </a:r>
            <a:r>
              <a:rPr lang="en-US" sz="32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Lp</a:t>
            </a:r>
            <a:r>
              <a:rPr lang="en-US" sz="3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in all the cases considered except for the case </a:t>
            </a:r>
            <a:r>
              <a:rPr lang="en-US" sz="3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2 where the error is generated</a:t>
            </a:r>
            <a:b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a Gaussian distribution.</a:t>
            </a:r>
          </a:p>
          <a:p>
            <a:b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2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Lp</a:t>
            </a:r>
            <a:r>
              <a:rPr lang="en-US" sz="3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 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could be considered as half-way between the </a:t>
            </a:r>
            <a:r>
              <a:rPr lang="en-US" sz="3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and </a:t>
            </a:r>
            <a:r>
              <a:rPr lang="en-US" sz="32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Lp</a:t>
            </a:r>
            <a:r>
              <a:rPr lang="en-US" sz="3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 because we estimate the exponent </a:t>
            </a:r>
            <a:r>
              <a:rPr lang="en-US" sz="3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the sample data.</a:t>
            </a:r>
            <a:b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9430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218" y="0"/>
            <a:ext cx="9144000" cy="6553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ettangolo 2"/>
          <p:cNvSpPr/>
          <p:nvPr/>
        </p:nvSpPr>
        <p:spPr>
          <a:xfrm>
            <a:off x="2173356" y="860239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it-IT" sz="4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br>
              <a:rPr lang="it-IT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it-IT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2001078" y="2133770"/>
            <a:ext cx="928977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ending section we underline the objectives reached with our simulation plan.</a:t>
            </a:r>
          </a:p>
          <a:p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study the </a:t>
            </a:r>
            <a:r>
              <a:rPr lang="en-US" sz="2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Lp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-norm methods are considered not in order to reduce the multicollinearity in the model, but with the aim of seeing the improvements in the parameter estimation.</a:t>
            </a:r>
            <a:b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1237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218" y="0"/>
            <a:ext cx="9144000" cy="6553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7026" y="1185407"/>
            <a:ext cx="7007778" cy="473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9906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270" y="1003850"/>
            <a:ext cx="7311680" cy="5263213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218" y="0"/>
            <a:ext cx="9144000" cy="6553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21173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218" y="0"/>
            <a:ext cx="9144000" cy="6553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ettangolo 2"/>
          <p:cNvSpPr/>
          <p:nvPr/>
        </p:nvSpPr>
        <p:spPr>
          <a:xfrm>
            <a:off x="1603513" y="1648602"/>
            <a:ext cx="1058848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propose some simulation plans in order to compare the </a:t>
            </a:r>
            <a:r>
              <a:rPr lang="en-US" sz="2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Lp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-norm estimators with the least squares method in the case of multicollinearity, a regression problem introduced in the second section of the paper.</a:t>
            </a:r>
          </a:p>
          <a:p>
            <a:b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a brief review on the origins of the Exponential Power Function (E.P.F.), a useful family of symmetrical random error curves, we show their connection with the </a:t>
            </a:r>
            <a:r>
              <a:rPr lang="en-US" sz="2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Lp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-norm methods in the third section</a:t>
            </a:r>
            <a:b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4192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218" y="0"/>
            <a:ext cx="9144000" cy="6553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989" y="1203462"/>
            <a:ext cx="7284032" cy="486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0113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800" y="978670"/>
            <a:ext cx="7405080" cy="4971556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218" y="0"/>
            <a:ext cx="9144000" cy="6553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892361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218" y="0"/>
            <a:ext cx="9144000" cy="6553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134" y="1196422"/>
            <a:ext cx="6731484" cy="463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0308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609" y="1218164"/>
            <a:ext cx="7349885" cy="4838079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218" y="0"/>
            <a:ext cx="9144000" cy="6553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051907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218" y="0"/>
            <a:ext cx="9144000" cy="6553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743" y="878991"/>
            <a:ext cx="7920866" cy="3452685"/>
          </a:xfrm>
          <a:prstGeom prst="rect">
            <a:avLst/>
          </a:prstGeom>
        </p:spPr>
      </p:pic>
      <p:sp>
        <p:nvSpPr>
          <p:cNvPr id="4" name="Rettangolo 3"/>
          <p:cNvSpPr/>
          <p:nvPr/>
        </p:nvSpPr>
        <p:spPr>
          <a:xfrm>
            <a:off x="2093842" y="4555347"/>
            <a:ext cx="974034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Looking at the simulation results we note that the improvement using </a:t>
            </a:r>
            <a:r>
              <a:rPr lang="en-US" sz="2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Lp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estimators instead of least squares is more evident in the case </a:t>
            </a:r>
            <a:r>
              <a:rPr lang="en-US" sz="2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σz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 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66 (medium multicollinearity) than in the case </a:t>
            </a:r>
            <a:r>
              <a:rPr lang="en-US" sz="2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σz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99 (strong multicollinearity).</a:t>
            </a:r>
            <a:b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9669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218" y="0"/>
            <a:ext cx="9144000" cy="6553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ettangolo 2"/>
          <p:cNvSpPr/>
          <p:nvPr/>
        </p:nvSpPr>
        <p:spPr>
          <a:xfrm>
            <a:off x="1706218" y="761337"/>
            <a:ext cx="10098157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is due to the characteristics of </a:t>
            </a:r>
            <a:r>
              <a:rPr lang="en-US" sz="2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Lp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 that are adaptive procedures related to the erratic component of the model and not related to the deterministic one.</a:t>
            </a:r>
          </a:p>
          <a:p>
            <a:b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Finally, the simulation studies show how our algorithm (</a:t>
            </a:r>
            <a:r>
              <a:rPr lang="en-US" sz="2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Lp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achieves more efficient estimates for the regression parameters when compared with the least squares procedure.</a:t>
            </a:r>
          </a:p>
          <a:p>
            <a:b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particular, using the </a:t>
            </a:r>
            <a:r>
              <a:rPr lang="en-US" sz="2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Lp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the </a:t>
            </a:r>
            <a:r>
              <a:rPr lang="en-US" sz="2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Lp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, a better performance, in terms of the variances of the parameter estimates, is always obtained in the case of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nonnormal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symmetric distributions compared the least squares situation also considering a model with collinear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regressors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787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218" y="0"/>
            <a:ext cx="9144000" cy="6553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ettangolo 2"/>
          <p:cNvSpPr/>
          <p:nvPr/>
        </p:nvSpPr>
        <p:spPr>
          <a:xfrm>
            <a:off x="1706218" y="655320"/>
            <a:ext cx="9236765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4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br>
              <a:rPr lang="it-IT" dirty="0">
                <a:solidFill>
                  <a:srgbClr val="000000"/>
                </a:solidFill>
                <a:latin typeface="CMBX10"/>
              </a:rPr>
            </a:br>
            <a: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AGRO’ G. (1995): ”Maximum </a:t>
            </a:r>
            <a:r>
              <a:rPr lang="it-IT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likelihood</a:t>
            </a:r>
            <a: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estimation</a:t>
            </a:r>
            <a: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the </a:t>
            </a:r>
            <a:r>
              <a:rPr lang="it-IT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exponential</a:t>
            </a:r>
            <a:b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  <a: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”. </a:t>
            </a:r>
            <a:r>
              <a:rPr lang="it-IT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Comm. </a:t>
            </a:r>
            <a:r>
              <a:rPr lang="it-IT" sz="22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</a:t>
            </a:r>
            <a:r>
              <a:rPr lang="it-IT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Simula. Computa.,24, pp. 523,536</a:t>
            </a:r>
            <a: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AGRO’ G. (1999): ”</a:t>
            </a:r>
            <a:r>
              <a:rPr lang="it-IT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Ortogonalita</a:t>
            </a:r>
            <a: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dei parametri e verosimiglianza profilo condizionata: il caso della distribuzione normale di ordine p”. </a:t>
            </a:r>
            <a:r>
              <a:rPr lang="it-IT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Annali della </a:t>
            </a:r>
            <a:r>
              <a:rPr lang="it-IT" sz="22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Facolta</a:t>
            </a:r>
            <a:r>
              <a:rPr lang="it-IT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Economia di Palermo, Area Statistico-Matematica, 9-18</a:t>
            </a:r>
            <a: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it-IT" dirty="0">
                <a:solidFill>
                  <a:srgbClr val="000000"/>
                </a:solidFill>
                <a:latin typeface="CMR10"/>
              </a:rPr>
            </a:b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654" y="3524458"/>
            <a:ext cx="6407842" cy="297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0087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218" y="0"/>
            <a:ext cx="9144000" cy="6553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ettangolo 4"/>
          <p:cNvSpPr/>
          <p:nvPr/>
        </p:nvSpPr>
        <p:spPr>
          <a:xfrm>
            <a:off x="1706218" y="768486"/>
            <a:ext cx="1018098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BELSLEY; KUH; and WELSCH (1980). ”Regression diagnostics: Identifying</a:t>
            </a:r>
            <a:b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influential data and sources of collinearity”. </a:t>
            </a:r>
            <a:r>
              <a:rPr lang="en-US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York: John Wiley and Sons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BRING, J. (1996). A geometric approach to compare variables in a regression</a:t>
            </a:r>
            <a:b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model. The American Statistician, 50, 57-62.</a:t>
            </a:r>
            <a:b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CASSEL, C.; WESTLUND, A. H.; &amp; HACKL, P. (1999): ”Robustness of partial</a:t>
            </a:r>
            <a:b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least-squares method for estimating latent variable quality structures”. </a:t>
            </a:r>
            <a:r>
              <a:rPr lang="en-US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Journal</a:t>
            </a:r>
            <a:b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Applied Statistics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26, 435-448.</a:t>
            </a:r>
            <a:b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CHIODI M. (1986): ”Procedures for Generating Pseudo-Random Numbers from</a:t>
            </a:r>
            <a:b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Normal Distribution of Order p” </a:t>
            </a:r>
            <a:r>
              <a:rPr lang="en-US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Riv. Stat. </a:t>
            </a:r>
            <a:r>
              <a:rPr lang="en-US" sz="22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Applicata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19, pp. 7-26.</a:t>
            </a:r>
            <a:b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COX D.R., HINKLEY D.V. (1968): ”A note on the Efficiency of Least Squares</a:t>
            </a:r>
            <a:b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Estimates”. </a:t>
            </a:r>
            <a:r>
              <a:rPr lang="en-US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Journal of Royal Statistical Society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B; 30, 841.</a:t>
            </a:r>
            <a:b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COX D.R., REID N. (1987): ”Parameter orthogonality and approximate conditional inference”. </a:t>
            </a:r>
            <a:r>
              <a:rPr lang="en-US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Journal of the Royal Statistical Society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B; 49, 1-39.</a:t>
            </a:r>
          </a:p>
          <a:p>
            <a: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EKBLOM and HENRIKSSON S. (1969) ” </a:t>
            </a:r>
            <a:r>
              <a:rPr lang="it-IT" sz="22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Lp</a:t>
            </a:r>
            <a:r>
              <a:rPr lang="it-IT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Criteria</a:t>
            </a:r>
            <a: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the </a:t>
            </a:r>
            <a:r>
              <a:rPr lang="it-IT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Estimation</a:t>
            </a:r>
            <a: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Location </a:t>
            </a:r>
            <a:r>
              <a:rPr lang="it-IT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  <a: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it-IT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SIAM J. </a:t>
            </a:r>
            <a:r>
              <a:rPr lang="it-IT" sz="22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</a:t>
            </a:r>
            <a:r>
              <a:rPr lang="it-IT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Math. </a:t>
            </a:r>
            <a: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17, pp. 1130-1141.</a:t>
            </a:r>
            <a:b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ELLIS T.M.R. (1985), ”Programmazione strutturata in Fortran 77” </a:t>
            </a:r>
            <a:r>
              <a:rPr lang="it-IT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ed. Zanichelli</a:t>
            </a:r>
            <a: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4523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1630015" y="655320"/>
            <a:ext cx="1037645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EVERITT B. and HAND D. (1987): ”The Statistical Consultant in Action”,</a:t>
            </a:r>
            <a:b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York: Cambridge </a:t>
            </a:r>
            <a:r>
              <a:rPr lang="it-IT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</a:t>
            </a:r>
            <a: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Press.</a:t>
            </a:r>
            <a:b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FLETCHER R. and REEVES C.M. (1964): ”</a:t>
            </a:r>
            <a:r>
              <a:rPr lang="it-IT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minimization</a:t>
            </a:r>
            <a: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by coniugate </a:t>
            </a:r>
            <a:r>
              <a:rPr lang="it-IT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gradients</a:t>
            </a:r>
            <a: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it-IT" sz="22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it-IT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J.</a:t>
            </a:r>
            <a: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7, pp. 149-154.</a:t>
            </a:r>
            <a:b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1630015" y="2025908"/>
            <a:ext cx="10376453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FORSYTHE A.B (1972), </a:t>
            </a:r>
            <a:r>
              <a:rPr lang="it-IT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Robust</a:t>
            </a:r>
            <a: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Estimation</a:t>
            </a:r>
            <a: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it-IT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Straight</a:t>
            </a:r>
            <a: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Line </a:t>
            </a:r>
            <a:r>
              <a:rPr lang="it-IT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 </a:t>
            </a:r>
            <a:r>
              <a:rPr lang="it-IT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efficients</a:t>
            </a:r>
            <a: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it-IT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Minimizing</a:t>
            </a:r>
            <a: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pth</a:t>
            </a:r>
            <a: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Deviations</a:t>
            </a:r>
            <a: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it-IT" sz="22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Technometrics</a:t>
            </a:r>
            <a: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14, pp. 159-166.</a:t>
            </a:r>
            <a:b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GIACALONE M. (1996) </a:t>
            </a:r>
            <a:r>
              <a:rPr lang="it-IT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</a:t>
            </a:r>
            <a: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Evaluation of an </a:t>
            </a:r>
            <a:r>
              <a:rPr lang="it-IT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Exponential</a:t>
            </a:r>
            <a: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it-IT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Simulation</a:t>
            </a:r>
            <a: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Study</a:t>
            </a:r>
            <a: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it-IT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Shorts Communications and </a:t>
            </a:r>
            <a:r>
              <a:rPr lang="it-IT" sz="22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Posters</a:t>
            </a:r>
            <a:r>
              <a:rPr lang="it-IT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22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</a:t>
            </a:r>
            <a:r>
              <a:rPr lang="it-IT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it-IT" sz="22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</a:t>
            </a:r>
            <a:r>
              <a:rPr lang="it-IT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96, </a:t>
            </a:r>
            <a:r>
              <a:rPr lang="it-IT" sz="22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Barcelona</a:t>
            </a:r>
            <a:r>
              <a:rPr lang="it-IT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22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Spain</a:t>
            </a:r>
            <a: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GIACALONE M. (1997): ” </a:t>
            </a:r>
            <a:r>
              <a:rPr lang="it-IT" sz="22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Lp</a:t>
            </a:r>
            <a:r>
              <a:rPr lang="it-IT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-norm</a:t>
            </a:r>
            <a: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estimators for </a:t>
            </a:r>
            <a:r>
              <a:rPr lang="it-IT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nonlinear</a:t>
            </a:r>
            <a: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it-IT" sz="22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it-IT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22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</a:t>
            </a:r>
            <a:r>
              <a:rPr lang="it-IT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2, </a:t>
            </a:r>
            <a:r>
              <a:rPr lang="it-IT" sz="22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</a:t>
            </a:r>
            <a:r>
              <a:rPr lang="it-IT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119-130</a:t>
            </a:r>
            <a: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GONIN R. and MONEY A.H. (1987): ”A </a:t>
            </a:r>
            <a:r>
              <a:rPr lang="it-IT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it-IT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</a:t>
            </a:r>
            <a: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b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it-IT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Solving</a:t>
            </a:r>
            <a: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it-IT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Nonlinear</a:t>
            </a:r>
            <a: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L1 </a:t>
            </a:r>
            <a:r>
              <a:rPr lang="it-IT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</a:t>
            </a:r>
            <a: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Estimation</a:t>
            </a:r>
            <a: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”. </a:t>
            </a:r>
            <a:r>
              <a:rPr lang="it-IT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S.D.A.B. on the L1</a:t>
            </a:r>
            <a:b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22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</a:t>
            </a:r>
            <a:r>
              <a:rPr lang="it-IT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it-IT" sz="22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</a:t>
            </a:r>
            <a:r>
              <a:rPr lang="it-IT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2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Dodge ed al., North </a:t>
            </a:r>
            <a:r>
              <a:rPr lang="it-IT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Holland</a:t>
            </a:r>
            <a: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GONIN R. and MONEY A.H. (1989) ”</a:t>
            </a:r>
            <a:r>
              <a:rPr lang="it-IT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Nonlinear</a:t>
            </a:r>
            <a: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2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Lp</a:t>
            </a:r>
            <a:r>
              <a:rPr lang="it-IT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-Norm</a:t>
            </a:r>
            <a: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Estimation</a:t>
            </a:r>
            <a: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it-IT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Marcel</a:t>
            </a:r>
            <a:b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22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Dekker</a:t>
            </a:r>
            <a:r>
              <a:rPr lang="it-IT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2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</a:t>
            </a:r>
            <a: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New York - Basel.</a:t>
            </a:r>
            <a:endParaRPr lang="it-IT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218" y="0"/>
            <a:ext cx="9144000" cy="6553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396413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1166191" y="637262"/>
            <a:ext cx="11025809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HARTER H.L. (1977): ”The </a:t>
            </a:r>
            <a:r>
              <a:rPr lang="it-IT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nonuniqueness</a:t>
            </a:r>
            <a: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it-IT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absolute</a:t>
            </a:r>
            <a: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”. </a:t>
            </a:r>
            <a:r>
              <a:rPr lang="it-IT" sz="22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</a:t>
            </a:r>
            <a:r>
              <a:rPr lang="it-IT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it-IT" sz="22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</a:t>
            </a:r>
            <a:r>
              <a:rPr lang="it-IT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Simula. Computa. </a:t>
            </a:r>
            <a: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A6, pp. 829-838.</a:t>
            </a:r>
            <a:b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KENDALL M.C. and STUART A. (1966): ”The Advanced </a:t>
            </a:r>
            <a:r>
              <a:rPr lang="it-IT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Theory</a:t>
            </a:r>
            <a: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it-IT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  <a: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it-IT" sz="22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Griffin</a:t>
            </a:r>
            <a: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London</a:t>
            </a:r>
            <a: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LEAHY , K. (2001). </a:t>
            </a:r>
            <a:r>
              <a:rPr lang="it-IT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Multicollinearity</a:t>
            </a:r>
            <a: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it-IT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it-IT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it-IT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In Olivia </a:t>
            </a:r>
            <a:r>
              <a:rPr lang="it-IT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Parr</a:t>
            </a:r>
            <a: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Rud</a:t>
            </a:r>
            <a: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(Ed.) Data </a:t>
            </a:r>
            <a:r>
              <a:rPr lang="it-IT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Mining</a:t>
            </a:r>
            <a: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Cookbook</a:t>
            </a:r>
            <a: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(pp. 106 - 108). John </a:t>
            </a:r>
            <a:r>
              <a:rPr lang="it-IT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Wiley</a:t>
            </a:r>
            <a: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it-IT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Sons</a:t>
            </a:r>
            <a: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</a:t>
            </a:r>
            <a: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LUNETTA G. (1963): ”Di una Generalizzazione dello Schema della Curva Normale” </a:t>
            </a:r>
            <a:r>
              <a:rPr lang="it-IT" sz="22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</a:t>
            </a:r>
            <a:r>
              <a:rPr lang="it-IT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it-IT" sz="22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Facolt</a:t>
            </a:r>
            <a:r>
              <a:rPr lang="it-IT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2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Econ</a:t>
            </a:r>
            <a:r>
              <a:rPr lang="it-IT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Comm. </a:t>
            </a:r>
            <a: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Palermo, 17, pp. 237-244.</a:t>
            </a:r>
            <a:b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LUNETTA G. (1966): ”Di Alcune Distribuzioni Deducibili da una Generalizzazione dello Schema della Curva Normale”. </a:t>
            </a:r>
            <a:r>
              <a:rPr lang="it-IT" sz="22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</a:t>
            </a:r>
            <a:r>
              <a:rPr lang="it-IT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it-IT" sz="22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Facolt</a:t>
            </a:r>
            <a:r>
              <a:rPr lang="it-IT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2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Econ</a:t>
            </a:r>
            <a:r>
              <a:rPr lang="it-IT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Comm. </a:t>
            </a:r>
            <a: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Palermo, 20, pp. 117-143.</a:t>
            </a:r>
            <a:b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MINEO A. (1978), ”Prontuari delle </a:t>
            </a:r>
            <a:r>
              <a:rPr lang="it-IT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Probabilit</a:t>
            </a:r>
            <a: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Integrali Delle Curve Normali di</a:t>
            </a:r>
            <a:b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Ordine r” </a:t>
            </a:r>
            <a:r>
              <a:rPr lang="it-IT" sz="22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Edigraphica</a:t>
            </a:r>
            <a:r>
              <a:rPr lang="it-IT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Sud Europa Palermo</a:t>
            </a:r>
            <a: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MINEO A. (1989): ”The </a:t>
            </a:r>
            <a:r>
              <a:rPr lang="it-IT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</a:t>
            </a:r>
            <a: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-p </a:t>
            </a:r>
            <a:r>
              <a:rPr lang="it-IT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Estimation</a:t>
            </a:r>
            <a: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Location, Scale and Simple Linear </a:t>
            </a:r>
            <a:r>
              <a:rPr lang="it-IT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  <a: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”. </a:t>
            </a:r>
            <a:r>
              <a:rPr lang="it-IT" sz="22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Lectures</a:t>
            </a:r>
            <a:r>
              <a:rPr lang="it-IT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Notes in </a:t>
            </a:r>
            <a:r>
              <a:rPr lang="it-IT" sz="22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  <a:r>
              <a:rPr lang="it-IT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-Statistical </a:t>
            </a:r>
            <a:r>
              <a:rPr lang="it-IT" sz="22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r>
              <a:rPr lang="it-IT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Trento </a:t>
            </a:r>
            <a:r>
              <a:rPr lang="it-IT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Pringer-Verlag</a:t>
            </a:r>
            <a: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pp. 222-223.</a:t>
            </a:r>
            <a:endParaRPr lang="it-IT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218" y="0"/>
            <a:ext cx="9144000" cy="6553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0700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218" y="0"/>
            <a:ext cx="9144000" cy="6553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ettangolo 2"/>
          <p:cNvSpPr/>
          <p:nvPr/>
        </p:nvSpPr>
        <p:spPr>
          <a:xfrm>
            <a:off x="2912165" y="1834922"/>
            <a:ext cx="721249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fourth section we investigate the relationships between the different values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shape parameter of the E.P.F., and some kurtosis indexes that refer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error distributions; then we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analize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propose the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-min algorithm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2090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1656522" y="355075"/>
            <a:ext cx="10535478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MINEO A.M. (1994): ”Un nuovo </a:t>
            </a:r>
            <a:r>
              <a:rPr lang="it-IT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</a:t>
            </a:r>
            <a: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di stima di p </a:t>
            </a:r>
            <a:r>
              <a:rPr lang="it-IT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una corretta valutazione dei </a:t>
            </a:r>
            <a:r>
              <a:rPr lang="it-IT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</a:t>
            </a:r>
            <a: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etri di </a:t>
            </a:r>
            <a:r>
              <a:rPr lang="it-IT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intensit</a:t>
            </a:r>
            <a: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di scala di una curva normale di ordine p”.</a:t>
            </a:r>
            <a:b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Atti della XXXVI I Riunione Scientifica della SIS</a:t>
            </a:r>
            <a: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vol.2, San Remo pp. 147-154.</a:t>
            </a:r>
            <a:b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MONEY A.H. et al. (1982): ”The Linear </a:t>
            </a:r>
            <a:r>
              <a:rPr lang="it-IT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Model: </a:t>
            </a:r>
            <a:r>
              <a:rPr lang="it-IT" sz="22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Lp</a:t>
            </a:r>
            <a:r>
              <a:rPr lang="it-IT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-Norm</a:t>
            </a:r>
            <a: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Estimation</a:t>
            </a:r>
            <a: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the </a:t>
            </a:r>
            <a:r>
              <a:rPr lang="it-IT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Choice</a:t>
            </a:r>
            <a: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p”. </a:t>
            </a:r>
            <a:r>
              <a:rPr lang="it-IT" sz="22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</a:t>
            </a:r>
            <a:r>
              <a:rPr lang="it-IT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it-IT" sz="22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</a:t>
            </a:r>
            <a:r>
              <a:rPr lang="it-IT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- Simula. Computa</a:t>
            </a:r>
            <a: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11, pp. 89-109.</a:t>
            </a:r>
            <a:b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MORRIS, J.D. (1982): ”Ridge </a:t>
            </a:r>
            <a:r>
              <a:rPr lang="it-IT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some alternative </a:t>
            </a:r>
            <a:r>
              <a:rPr lang="it-IT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weighting</a:t>
            </a:r>
            <a: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techniques</a:t>
            </a:r>
            <a: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</a:t>
            </a:r>
            <a:r>
              <a:rPr lang="it-IT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comment</a:t>
            </a:r>
            <a: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 Darlington.” </a:t>
            </a:r>
            <a:r>
              <a:rPr lang="it-IT" sz="22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Psychological</a:t>
            </a:r>
            <a:r>
              <a:rPr lang="it-IT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2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Bulletin</a:t>
            </a:r>
            <a: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91, 203-210.</a:t>
            </a:r>
            <a:b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NYQUIST H. (1983), ”The </a:t>
            </a:r>
            <a:r>
              <a:rPr lang="it-IT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Optimal</a:t>
            </a:r>
            <a: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2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Lp</a:t>
            </a:r>
            <a:r>
              <a:rPr lang="it-IT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-Norm</a:t>
            </a:r>
            <a: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Estimator in Linear </a:t>
            </a:r>
            <a:r>
              <a:rPr lang="it-IT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b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it-IT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Comm. </a:t>
            </a:r>
            <a:r>
              <a:rPr lang="it-IT" sz="22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</a:t>
            </a:r>
            <a:r>
              <a:rPr lang="it-IT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.-</a:t>
            </a:r>
            <a:r>
              <a:rPr lang="it-IT" sz="22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</a:t>
            </a:r>
            <a:r>
              <a:rPr lang="it-IT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2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</a:t>
            </a:r>
            <a: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., 12, pp. 2511-2524.</a:t>
            </a:r>
            <a:b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PAGEL, M.D. &amp; LUNNEBERG, C.E. (1985): ”</a:t>
            </a:r>
            <a:r>
              <a:rPr lang="it-IT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Empirical</a:t>
            </a:r>
            <a: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it-IT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ridge</a:t>
            </a:r>
            <a:b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”. </a:t>
            </a:r>
            <a:r>
              <a:rPr lang="it-IT" sz="22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Psychological</a:t>
            </a:r>
            <a:r>
              <a:rPr lang="it-IT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2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Bulletin</a:t>
            </a:r>
            <a: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97,342-355.</a:t>
            </a:r>
            <a:b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SAVILLE, D. &amp; WOOD, G. R. (1991). Statistical </a:t>
            </a:r>
            <a:r>
              <a:rPr lang="it-IT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The </a:t>
            </a:r>
            <a:r>
              <a:rPr lang="it-IT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geometric</a:t>
            </a:r>
            <a: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New York: </a:t>
            </a:r>
            <a:r>
              <a:rPr lang="it-IT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Springer-Verlag</a:t>
            </a:r>
            <a:b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SPOSITO V.A. (1983): ”On Unbiased </a:t>
            </a:r>
            <a:r>
              <a:rPr lang="it-IT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Lp</a:t>
            </a:r>
            <a:r>
              <a:rPr lang="it-IT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r>
              <a:rPr lang="it-I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”. </a:t>
            </a:r>
            <a:r>
              <a:rPr lang="it-IT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J.A.S.A.</a:t>
            </a:r>
            <a:r>
              <a:rPr lang="it-I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77.</a:t>
            </a:r>
            <a:br>
              <a:rPr lang="it-I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SUBBOTIN M. (1923): ”On the Law of </a:t>
            </a:r>
            <a:r>
              <a:rPr lang="it-IT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  <a:r>
              <a:rPr lang="it-I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Error”. </a:t>
            </a:r>
            <a:r>
              <a:rPr lang="it-IT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Mathematicheskii</a:t>
            </a:r>
            <a:r>
              <a:rPr lang="it-IT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Sbornik</a:t>
            </a:r>
            <a:r>
              <a:rPr lang="it-I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it-I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VIANELLI S. (1963): ”La Misura della </a:t>
            </a:r>
            <a:r>
              <a:rPr lang="it-IT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Variabilit</a:t>
            </a:r>
            <a:r>
              <a:rPr lang="it-I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Condizionata in uno Schema</a:t>
            </a:r>
            <a:br>
              <a:rPr lang="it-I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Generale delle Curve Normali di Frequenza”. </a:t>
            </a:r>
            <a:r>
              <a:rPr lang="it-IT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</a:t>
            </a:r>
            <a:r>
              <a:rPr lang="it-I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XXIII n 4.</a:t>
            </a:r>
          </a:p>
        </p:txBody>
      </p:sp>
    </p:spTree>
    <p:extLst>
      <p:ext uri="{BB962C8B-B14F-4D97-AF65-F5344CB8AC3E}">
        <p14:creationId xmlns:p14="http://schemas.microsoft.com/office/powerpoint/2010/main" val="26523538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06015" y="1984513"/>
            <a:ext cx="10018713" cy="1752599"/>
          </a:xfrm>
        </p:spPr>
        <p:txBody>
          <a:bodyPr>
            <a:normAutofit/>
          </a:bodyPr>
          <a:lstStyle/>
          <a:p>
            <a:r>
              <a:rPr lang="it-IT" sz="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lang="it-IT" sz="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it-IT" sz="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63296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218" y="0"/>
            <a:ext cx="9144000" cy="6553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ettangolo 2"/>
          <p:cNvSpPr/>
          <p:nvPr/>
        </p:nvSpPr>
        <p:spPr>
          <a:xfrm>
            <a:off x="1706218" y="1277541"/>
            <a:ext cx="1008490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subsequent sections we compare three estimation procedures by introducing a linear regression model with collinear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regressors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aim of the simulation study is to choose the best rule for selecting the most appropriate value of 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any given error distribution and to evaluate the influence of multicollinearity in</a:t>
            </a:r>
            <a:b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parameter estimation procedures in terms of bias and variance.</a:t>
            </a:r>
          </a:p>
          <a:p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Finally, in the last paragraph, some results and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comparations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discussed</a:t>
            </a:r>
            <a:b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208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218" y="0"/>
            <a:ext cx="9144000" cy="6553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ettangolo 2"/>
          <p:cNvSpPr/>
          <p:nvPr/>
        </p:nvSpPr>
        <p:spPr>
          <a:xfrm>
            <a:off x="1577008" y="846987"/>
            <a:ext cx="927321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it-IT" sz="4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Multicollinearity</a:t>
            </a:r>
            <a:r>
              <a:rPr lang="it-IT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it-IT" sz="4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br>
              <a:rPr lang="it-IT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it-IT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1918251" y="1616768"/>
            <a:ext cx="10048461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regression model has two main purposes: </a:t>
            </a:r>
          </a:p>
          <a:p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arenR"/>
            </a:pP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could be used to find out to what extent the outcome (dependent variable) can be predicted by the independent variables and </a:t>
            </a:r>
          </a:p>
          <a:p>
            <a:pPr marL="514350" indent="-514350">
              <a:buAutoNum type="arabicParenR"/>
            </a:pP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could be used to determine the strength of a theoretical relationship between the dependent variable and the independent variables.</a:t>
            </a:r>
          </a:p>
          <a:p>
            <a:b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regression problem can be affected by multi-collinearity. The absence of multicollinearity is essential to obtain optimal estimates by a multiple regression model. The strength of the prediction is indicated by </a:t>
            </a:r>
            <a:r>
              <a:rPr lang="en-US" sz="2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600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also known as variance explained or strength of determination.</a:t>
            </a:r>
            <a:b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452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218" y="0"/>
            <a:ext cx="9144000" cy="6553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ettangolo 2"/>
          <p:cNvSpPr/>
          <p:nvPr/>
        </p:nvSpPr>
        <p:spPr>
          <a:xfrm>
            <a:off x="1577009" y="856357"/>
            <a:ext cx="9992139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regression, the multi-collinearity or collinearity problem occurs when several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regressors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highly correlated. When things are related, we say they are linearly dependent on each other because one can nicely fit a straight regression line to pass through many of the data points of those variables. </a:t>
            </a:r>
          </a:p>
          <a:p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Collinearity simply means co-dependence. It should be eliminated. Doing it is problematic when one’s purpose is explanation rather than mere prediction. Indeed, when prediction is the goal, no problem arises if, among dependent variables, two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regressors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have the same ‘meaning’: simply, it is possible to eliminate one of them.</a:t>
            </a:r>
          </a:p>
          <a:p>
            <a:b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When, instead, explanation is the goal,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regressors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selected according to a theoretical rule, so that it is not possible to eliminate any variable; the model has to be explained exactly, including every variable which was selected.</a:t>
            </a:r>
            <a:b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048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218" y="0"/>
            <a:ext cx="9144000" cy="6553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ettangolo 2"/>
          <p:cNvSpPr/>
          <p:nvPr/>
        </p:nvSpPr>
        <p:spPr>
          <a:xfrm>
            <a:off x="1537252" y="1225689"/>
            <a:ext cx="1065474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Therefore the multi-collinearity problem can and must be eliminated in the case</a:t>
            </a:r>
            <a:b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prediction while is often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uneliminable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the case of explanation. In this latter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case, eliminating a variable leads to a problem of bad-specification of the model.</a:t>
            </a:r>
          </a:p>
          <a:p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viable remedy for bad-specification is to prefer a different estimator than the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least squares one. This is because the ‘classical’ OLS method provides estimates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could be statistically not significant in presence of multi-collinearity.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would be better to use alternative methods such as the Ridge Regression (Morris, 1982;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Pagel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Lunneberg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1985) or the Partial Least Squares (Cassel et al.,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1999). Variance inflation is the consequence of multi-collinearity. We might say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multi-collinearity is the symptom whereas variance inflation is the disease.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503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sse">
  <a:themeElements>
    <a:clrScheme name="Parallass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ss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s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TM03457496[[fn=Parallasse]]</Template>
  <TotalTime>112</TotalTime>
  <Words>1793</Words>
  <Application>Microsoft Office PowerPoint</Application>
  <PresentationFormat>Widescreen</PresentationFormat>
  <Paragraphs>149</Paragraphs>
  <Slides>51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10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51</vt:i4>
      </vt:variant>
    </vt:vector>
  </HeadingPairs>
  <TitlesOfParts>
    <vt:vector size="62" baseType="lpstr">
      <vt:lpstr>Arial</vt:lpstr>
      <vt:lpstr>CMBX10</vt:lpstr>
      <vt:lpstr>CMBX12</vt:lpstr>
      <vt:lpstr>CMMI10</vt:lpstr>
      <vt:lpstr>CMR10</vt:lpstr>
      <vt:lpstr>Corbel</vt:lpstr>
      <vt:lpstr>Symbol</vt:lpstr>
      <vt:lpstr>Tahoma</vt:lpstr>
      <vt:lpstr>Times New Roman</vt:lpstr>
      <vt:lpstr>Wingdings</vt:lpstr>
      <vt:lpstr>Parallasse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Raffaella Frezzetti</dc:creator>
  <cp:lastModifiedBy>Raffaella Frezzetti</cp:lastModifiedBy>
  <cp:revision>13</cp:revision>
  <dcterms:created xsi:type="dcterms:W3CDTF">2017-01-30T16:47:39Z</dcterms:created>
  <dcterms:modified xsi:type="dcterms:W3CDTF">2017-01-30T18:40:29Z</dcterms:modified>
</cp:coreProperties>
</file>