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9" r:id="rId3"/>
    <p:sldId id="260" r:id="rId4"/>
    <p:sldId id="261" r:id="rId5"/>
    <p:sldId id="263" r:id="rId6"/>
    <p:sldId id="262" r:id="rId7"/>
    <p:sldId id="264" r:id="rId8"/>
    <p:sldId id="265"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5E8F8E2-6984-4AD3-A809-F6AD81049531}" type="datetimeFigureOut">
              <a:rPr lang="it-IT" smtClean="0"/>
              <a:t>26/01/2017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317010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5E8F8E2-6984-4AD3-A809-F6AD81049531}" type="datetimeFigureOut">
              <a:rPr lang="it-IT" smtClean="0"/>
              <a:t>26/01/2017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383238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5E8F8E2-6984-4AD3-A809-F6AD81049531}" type="datetimeFigureOut">
              <a:rPr lang="it-IT" smtClean="0"/>
              <a:t>26/01/2017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2739808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6" name="Rectangle 6"/>
          <p:cNvSpPr>
            <a:spLocks noGrp="1" noChangeArrowheads="1"/>
          </p:cNvSpPr>
          <p:nvPr>
            <p:ph type="sldNum" sz="quarter" idx="12"/>
          </p:nvPr>
        </p:nvSpPr>
        <p:spPr/>
        <p:txBody>
          <a:bodyPr/>
          <a:lstStyle>
            <a:lvl1pPr>
              <a:defRPr/>
            </a:lvl1pPr>
          </a:lstStyle>
          <a:p>
            <a:pPr>
              <a:defRPr/>
            </a:pPr>
            <a:fld id="{4D9310BE-E9E1-423A-B99D-A14AD5B230E4}" type="slidenum">
              <a:rPr lang="es-ES" altLang="es-ES"/>
              <a:pPr>
                <a:defRPr/>
              </a:pPr>
              <a:t>‹N›</a:t>
            </a:fld>
            <a:endParaRPr lang="es-ES" altLang="es-ES"/>
          </a:p>
        </p:txBody>
      </p:sp>
    </p:spTree>
    <p:extLst>
      <p:ext uri="{BB962C8B-B14F-4D97-AF65-F5344CB8AC3E}">
        <p14:creationId xmlns:p14="http://schemas.microsoft.com/office/powerpoint/2010/main" val="75553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6" name="Rectangle 6"/>
          <p:cNvSpPr>
            <a:spLocks noGrp="1" noChangeArrowheads="1"/>
          </p:cNvSpPr>
          <p:nvPr>
            <p:ph type="sldNum" sz="quarter" idx="12"/>
          </p:nvPr>
        </p:nvSpPr>
        <p:spPr/>
        <p:txBody>
          <a:bodyPr/>
          <a:lstStyle>
            <a:lvl1pPr>
              <a:defRPr/>
            </a:lvl1pPr>
          </a:lstStyle>
          <a:p>
            <a:pPr>
              <a:defRPr/>
            </a:pPr>
            <a:fld id="{7389B5A1-3901-45F3-948C-E3C8BC6E550F}" type="slidenum">
              <a:rPr lang="es-ES" altLang="es-ES"/>
              <a:pPr>
                <a:defRPr/>
              </a:pPr>
              <a:t>‹N›</a:t>
            </a:fld>
            <a:endParaRPr lang="es-ES" altLang="es-ES"/>
          </a:p>
        </p:txBody>
      </p:sp>
    </p:spTree>
    <p:extLst>
      <p:ext uri="{BB962C8B-B14F-4D97-AF65-F5344CB8AC3E}">
        <p14:creationId xmlns:p14="http://schemas.microsoft.com/office/powerpoint/2010/main" val="292919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75700" y="409576"/>
            <a:ext cx="914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45133" y="381000"/>
            <a:ext cx="181186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609601" y="304800"/>
            <a:ext cx="8061049" cy="457200"/>
          </a:xfrm>
          <a:solidFill>
            <a:srgbClr val="003399"/>
          </a:solidFill>
        </p:spPr>
        <p:txBody>
          <a:bodyPr/>
          <a:lstStyle>
            <a:lvl1pPr>
              <a:defRPr sz="2000">
                <a:solidFill>
                  <a:schemeClr val="bg1"/>
                </a:solidFill>
                <a:latin typeface="Cambria" pitchFamily="18" charset="0"/>
              </a:defRPr>
            </a:lvl1pPr>
          </a:lstStyle>
          <a:p>
            <a:r>
              <a:rPr lang="en-US" noProof="0" dirty="0" err="1"/>
              <a:t>Haga</a:t>
            </a:r>
            <a:r>
              <a:rPr lang="en-US" noProof="0" dirty="0"/>
              <a:t> </a:t>
            </a:r>
            <a:r>
              <a:rPr lang="en-US" noProof="0" dirty="0" err="1"/>
              <a:t>clic</a:t>
            </a:r>
            <a:r>
              <a:rPr lang="en-US" noProof="0" dirty="0"/>
              <a:t> </a:t>
            </a:r>
            <a:r>
              <a:rPr lang="en-US" noProof="0" dirty="0" err="1"/>
              <a:t>para</a:t>
            </a:r>
            <a:r>
              <a:rPr lang="en-US" noProof="0" dirty="0"/>
              <a:t> </a:t>
            </a:r>
            <a:r>
              <a:rPr lang="en-US" noProof="0" dirty="0" err="1"/>
              <a:t>modificar</a:t>
            </a:r>
            <a:r>
              <a:rPr lang="en-US" noProof="0" dirty="0"/>
              <a:t> el </a:t>
            </a:r>
            <a:r>
              <a:rPr lang="en-US" noProof="0" dirty="0" err="1"/>
              <a:t>estilo</a:t>
            </a:r>
            <a:r>
              <a:rPr lang="en-US" noProof="0" dirty="0"/>
              <a:t> de </a:t>
            </a:r>
            <a:r>
              <a:rPr lang="en-US" noProof="0" dirty="0" err="1"/>
              <a:t>título</a:t>
            </a:r>
            <a:r>
              <a:rPr lang="en-US" noProof="0" dirty="0"/>
              <a:t> del </a:t>
            </a:r>
            <a:r>
              <a:rPr lang="en-US" noProof="0" dirty="0" err="1"/>
              <a:t>patrón</a:t>
            </a:r>
            <a:endParaRPr lang="en-US" noProof="0" dirty="0"/>
          </a:p>
        </p:txBody>
      </p:sp>
      <p:sp>
        <p:nvSpPr>
          <p:cNvPr id="3" name="2 Marcador de contenido"/>
          <p:cNvSpPr>
            <a:spLocks noGrp="1"/>
          </p:cNvSpPr>
          <p:nvPr>
            <p:ph idx="1"/>
          </p:nvPr>
        </p:nvSpPr>
        <p:spPr>
          <a:xfrm>
            <a:off x="609600" y="914400"/>
            <a:ext cx="10972800" cy="5394920"/>
          </a:xfrm>
        </p:spPr>
        <p:txBody>
          <a:bodyPr/>
          <a:lstStyle>
            <a:lvl1pPr>
              <a:defRPr sz="1800">
                <a:solidFill>
                  <a:schemeClr val="tx2">
                    <a:lumMod val="75000"/>
                  </a:schemeClr>
                </a:solidFill>
              </a:defRPr>
            </a:lvl1pPr>
            <a:lvl2pPr>
              <a:defRPr sz="1600">
                <a:solidFill>
                  <a:schemeClr val="tx2">
                    <a:lumMod val="75000"/>
                  </a:schemeClr>
                </a:solidFill>
              </a:defRPr>
            </a:lvl2pPr>
            <a:lvl3pPr>
              <a:defRPr sz="1800">
                <a:solidFill>
                  <a:schemeClr val="tx2">
                    <a:lumMod val="75000"/>
                  </a:schemeClr>
                </a:solidFill>
              </a:defRPr>
            </a:lvl3pPr>
            <a:lvl4pPr>
              <a:defRPr sz="1200">
                <a:solidFill>
                  <a:schemeClr val="tx2">
                    <a:lumMod val="75000"/>
                  </a:schemeClr>
                </a:solidFill>
              </a:defRPr>
            </a:lvl4pPr>
            <a:lvl5pPr>
              <a:defRPr sz="1100">
                <a:solidFill>
                  <a:schemeClr val="tx2">
                    <a:lumMod val="75000"/>
                  </a:schemeClr>
                </a:solidFill>
              </a:defRPr>
            </a:lvl5pPr>
          </a:lstStyle>
          <a:p>
            <a:pPr lvl="0"/>
            <a:r>
              <a:rPr lang="en-US" noProof="0" dirty="0" err="1"/>
              <a:t>Haga</a:t>
            </a:r>
            <a:r>
              <a:rPr lang="en-US" noProof="0" dirty="0"/>
              <a:t> </a:t>
            </a:r>
            <a:r>
              <a:rPr lang="en-US" noProof="0" dirty="0" err="1"/>
              <a:t>clic</a:t>
            </a:r>
            <a:r>
              <a:rPr lang="en-US" noProof="0" dirty="0"/>
              <a:t> </a:t>
            </a:r>
            <a:r>
              <a:rPr lang="en-US" noProof="0" dirty="0" err="1"/>
              <a:t>para</a:t>
            </a:r>
            <a:r>
              <a:rPr lang="en-US" noProof="0" dirty="0"/>
              <a:t> </a:t>
            </a:r>
            <a:r>
              <a:rPr lang="en-US" noProof="0" dirty="0" err="1"/>
              <a:t>modificar</a:t>
            </a:r>
            <a:r>
              <a:rPr lang="en-US" noProof="0" dirty="0"/>
              <a:t> el </a:t>
            </a:r>
            <a:r>
              <a:rPr lang="en-US" noProof="0" dirty="0" err="1"/>
              <a:t>estilo</a:t>
            </a:r>
            <a:r>
              <a:rPr lang="en-US" noProof="0" dirty="0"/>
              <a:t> de </a:t>
            </a:r>
            <a:r>
              <a:rPr lang="en-US" noProof="0" dirty="0" err="1"/>
              <a:t>texto</a:t>
            </a:r>
            <a:r>
              <a:rPr lang="en-US" noProof="0" dirty="0"/>
              <a:t> del </a:t>
            </a:r>
            <a:r>
              <a:rPr lang="en-US" noProof="0" dirty="0" err="1"/>
              <a:t>patrón</a:t>
            </a:r>
            <a:endParaRPr lang="en-US" noProof="0" dirty="0"/>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err="1"/>
              <a:t>Quinto</a:t>
            </a:r>
            <a:r>
              <a:rPr lang="en-US" noProof="0" dirty="0"/>
              <a:t> </a:t>
            </a:r>
            <a:r>
              <a:rPr lang="en-US" noProof="0" dirty="0" err="1"/>
              <a:t>nivel</a:t>
            </a:r>
            <a:endParaRPr lang="en-US" noProof="0" dirty="0"/>
          </a:p>
        </p:txBody>
      </p:sp>
      <p:sp>
        <p:nvSpPr>
          <p:cNvPr id="6" name="3 Marcador de fecha"/>
          <p:cNvSpPr>
            <a:spLocks noGrp="1"/>
          </p:cNvSpPr>
          <p:nvPr>
            <p:ph type="dt" sz="half" idx="10"/>
          </p:nvPr>
        </p:nvSpPr>
        <p:spPr>
          <a:xfrm>
            <a:off x="609600" y="6356351"/>
            <a:ext cx="1261533" cy="365125"/>
          </a:xfrm>
        </p:spPr>
        <p:txBody>
          <a:bodyPr/>
          <a:lstStyle>
            <a:lvl1pPr>
              <a:defRPr sz="1100" i="1">
                <a:solidFill>
                  <a:schemeClr val="bg1">
                    <a:lumMod val="50000"/>
                  </a:schemeClr>
                </a:solidFill>
              </a:defRPr>
            </a:lvl1pPr>
          </a:lstStyle>
          <a:p>
            <a:pPr>
              <a:defRPr/>
            </a:pPr>
            <a:endParaRPr lang="es-ES"/>
          </a:p>
        </p:txBody>
      </p:sp>
      <p:sp>
        <p:nvSpPr>
          <p:cNvPr id="7" name="4 Marcador de pie de página"/>
          <p:cNvSpPr>
            <a:spLocks noGrp="1"/>
          </p:cNvSpPr>
          <p:nvPr>
            <p:ph type="ftr" sz="quarter" idx="11"/>
          </p:nvPr>
        </p:nvSpPr>
        <p:spPr>
          <a:xfrm>
            <a:off x="609600" y="6477001"/>
            <a:ext cx="9806517" cy="244475"/>
          </a:xfrm>
        </p:spPr>
        <p:txBody>
          <a:bodyPr/>
          <a:lstStyle>
            <a:lvl1pPr>
              <a:defRPr sz="1100" i="1">
                <a:solidFill>
                  <a:schemeClr val="bg1">
                    <a:lumMod val="50000"/>
                  </a:schemeClr>
                </a:solidFill>
              </a:defRPr>
            </a:lvl1pPr>
          </a:lstStyle>
          <a:p>
            <a:pPr>
              <a:defRPr/>
            </a:pPr>
            <a:r>
              <a:rPr lang="en-US"/>
              <a:t>MVA course. Master in Innovation and Research in Informatics. Session 8. Teaching: Tomàs Aluja</a:t>
            </a:r>
            <a:endParaRPr lang="es-ES" dirty="0"/>
          </a:p>
        </p:txBody>
      </p:sp>
      <p:sp>
        <p:nvSpPr>
          <p:cNvPr id="8" name="5 Marcador de número de diapositiva"/>
          <p:cNvSpPr>
            <a:spLocks noGrp="1"/>
          </p:cNvSpPr>
          <p:nvPr>
            <p:ph type="sldNum" sz="quarter" idx="12"/>
          </p:nvPr>
        </p:nvSpPr>
        <p:spPr>
          <a:xfrm>
            <a:off x="10703984" y="6477001"/>
            <a:ext cx="878416" cy="244475"/>
          </a:xfrm>
        </p:spPr>
        <p:txBody>
          <a:bodyPr/>
          <a:lstStyle>
            <a:lvl1pPr>
              <a:defRPr sz="1100" i="1">
                <a:solidFill>
                  <a:srgbClr val="7F7F7F"/>
                </a:solidFill>
              </a:defRPr>
            </a:lvl1pPr>
          </a:lstStyle>
          <a:p>
            <a:pPr>
              <a:defRPr/>
            </a:pPr>
            <a:fld id="{A4CF4445-DB9B-46DD-9F3C-A04222A3A578}" type="slidenum">
              <a:rPr lang="es-ES" altLang="es-ES"/>
              <a:pPr>
                <a:defRPr/>
              </a:pPr>
              <a:t>‹N›</a:t>
            </a:fld>
            <a:endParaRPr lang="es-ES" altLang="es-ES"/>
          </a:p>
        </p:txBody>
      </p:sp>
    </p:spTree>
    <p:extLst>
      <p:ext uri="{BB962C8B-B14F-4D97-AF65-F5344CB8AC3E}">
        <p14:creationId xmlns:p14="http://schemas.microsoft.com/office/powerpoint/2010/main" val="26878957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6" name="Rectangle 6"/>
          <p:cNvSpPr>
            <a:spLocks noGrp="1" noChangeArrowheads="1"/>
          </p:cNvSpPr>
          <p:nvPr>
            <p:ph type="sldNum" sz="quarter" idx="12"/>
          </p:nvPr>
        </p:nvSpPr>
        <p:spPr/>
        <p:txBody>
          <a:bodyPr/>
          <a:lstStyle>
            <a:lvl1pPr>
              <a:defRPr/>
            </a:lvl1pPr>
          </a:lstStyle>
          <a:p>
            <a:pPr>
              <a:defRPr/>
            </a:pPr>
            <a:fld id="{B4B9E806-D9EB-4E7E-8A5B-BDD5A29F0E12}" type="slidenum">
              <a:rPr lang="es-ES" altLang="es-ES"/>
              <a:pPr>
                <a:defRPr/>
              </a:pPr>
              <a:t>‹N›</a:t>
            </a:fld>
            <a:endParaRPr lang="es-ES" altLang="es-ES"/>
          </a:p>
        </p:txBody>
      </p:sp>
    </p:spTree>
    <p:extLst>
      <p:ext uri="{BB962C8B-B14F-4D97-AF65-F5344CB8AC3E}">
        <p14:creationId xmlns:p14="http://schemas.microsoft.com/office/powerpoint/2010/main" val="20439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7" name="Rectangle 6"/>
          <p:cNvSpPr>
            <a:spLocks noGrp="1" noChangeArrowheads="1"/>
          </p:cNvSpPr>
          <p:nvPr>
            <p:ph type="sldNum" sz="quarter" idx="12"/>
          </p:nvPr>
        </p:nvSpPr>
        <p:spPr/>
        <p:txBody>
          <a:bodyPr/>
          <a:lstStyle>
            <a:lvl1pPr>
              <a:defRPr/>
            </a:lvl1pPr>
          </a:lstStyle>
          <a:p>
            <a:pPr>
              <a:defRPr/>
            </a:pPr>
            <a:fld id="{988520CC-8EB0-4158-87B3-F3606B3CD48C}" type="slidenum">
              <a:rPr lang="es-ES" altLang="es-ES"/>
              <a:pPr>
                <a:defRPr/>
              </a:pPr>
              <a:t>‹N›</a:t>
            </a:fld>
            <a:endParaRPr lang="es-ES" altLang="es-ES"/>
          </a:p>
        </p:txBody>
      </p:sp>
    </p:spTree>
    <p:extLst>
      <p:ext uri="{BB962C8B-B14F-4D97-AF65-F5344CB8AC3E}">
        <p14:creationId xmlns:p14="http://schemas.microsoft.com/office/powerpoint/2010/main" val="151951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9" name="Rectangle 6"/>
          <p:cNvSpPr>
            <a:spLocks noGrp="1" noChangeArrowheads="1"/>
          </p:cNvSpPr>
          <p:nvPr>
            <p:ph type="sldNum" sz="quarter" idx="12"/>
          </p:nvPr>
        </p:nvSpPr>
        <p:spPr/>
        <p:txBody>
          <a:bodyPr/>
          <a:lstStyle>
            <a:lvl1pPr>
              <a:defRPr/>
            </a:lvl1pPr>
          </a:lstStyle>
          <a:p>
            <a:pPr>
              <a:defRPr/>
            </a:pPr>
            <a:fld id="{2971F724-63CF-4AE6-A6B4-A060C2AA303F}" type="slidenum">
              <a:rPr lang="es-ES" altLang="es-ES"/>
              <a:pPr>
                <a:defRPr/>
              </a:pPr>
              <a:t>‹N›</a:t>
            </a:fld>
            <a:endParaRPr lang="es-ES" altLang="es-ES"/>
          </a:p>
        </p:txBody>
      </p:sp>
    </p:spTree>
    <p:extLst>
      <p:ext uri="{BB962C8B-B14F-4D97-AF65-F5344CB8AC3E}">
        <p14:creationId xmlns:p14="http://schemas.microsoft.com/office/powerpoint/2010/main" val="2365442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152400"/>
            <a:ext cx="12192000" cy="1143000"/>
          </a:xfrm>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5" name="Rectangle 6"/>
          <p:cNvSpPr>
            <a:spLocks noGrp="1" noChangeArrowheads="1"/>
          </p:cNvSpPr>
          <p:nvPr>
            <p:ph type="sldNum" sz="quarter" idx="12"/>
          </p:nvPr>
        </p:nvSpPr>
        <p:spPr/>
        <p:txBody>
          <a:bodyPr/>
          <a:lstStyle>
            <a:lvl1pPr>
              <a:defRPr/>
            </a:lvl1pPr>
          </a:lstStyle>
          <a:p>
            <a:pPr>
              <a:defRPr/>
            </a:pPr>
            <a:fld id="{666C867E-9443-4902-84D1-82F2A34431B6}" type="slidenum">
              <a:rPr lang="es-ES" altLang="es-ES"/>
              <a:pPr>
                <a:defRPr/>
              </a:pPr>
              <a:t>‹N›</a:t>
            </a:fld>
            <a:endParaRPr lang="es-ES" altLang="es-ES"/>
          </a:p>
        </p:txBody>
      </p:sp>
    </p:spTree>
    <p:extLst>
      <p:ext uri="{BB962C8B-B14F-4D97-AF65-F5344CB8AC3E}">
        <p14:creationId xmlns:p14="http://schemas.microsoft.com/office/powerpoint/2010/main" val="339311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4" name="Rectangle 6"/>
          <p:cNvSpPr>
            <a:spLocks noGrp="1" noChangeArrowheads="1"/>
          </p:cNvSpPr>
          <p:nvPr>
            <p:ph type="sldNum" sz="quarter" idx="12"/>
          </p:nvPr>
        </p:nvSpPr>
        <p:spPr/>
        <p:txBody>
          <a:bodyPr/>
          <a:lstStyle>
            <a:lvl1pPr>
              <a:defRPr/>
            </a:lvl1pPr>
          </a:lstStyle>
          <a:p>
            <a:pPr>
              <a:defRPr/>
            </a:pPr>
            <a:fld id="{6D7FD1EA-2961-42D4-A56F-BA4E551AA57B}" type="slidenum">
              <a:rPr lang="es-ES" altLang="es-ES"/>
              <a:pPr>
                <a:defRPr/>
              </a:pPr>
              <a:t>‹N›</a:t>
            </a:fld>
            <a:endParaRPr lang="es-ES" altLang="es-ES"/>
          </a:p>
        </p:txBody>
      </p:sp>
    </p:spTree>
    <p:extLst>
      <p:ext uri="{BB962C8B-B14F-4D97-AF65-F5344CB8AC3E}">
        <p14:creationId xmlns:p14="http://schemas.microsoft.com/office/powerpoint/2010/main" val="176787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5E8F8E2-6984-4AD3-A809-F6AD81049531}" type="datetimeFigureOut">
              <a:rPr lang="it-IT" smtClean="0"/>
              <a:t>26/01/2017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25290946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7" name="Rectangle 6"/>
          <p:cNvSpPr>
            <a:spLocks noGrp="1" noChangeArrowheads="1"/>
          </p:cNvSpPr>
          <p:nvPr>
            <p:ph type="sldNum" sz="quarter" idx="12"/>
          </p:nvPr>
        </p:nvSpPr>
        <p:spPr/>
        <p:txBody>
          <a:bodyPr/>
          <a:lstStyle>
            <a:lvl1pPr>
              <a:defRPr/>
            </a:lvl1pPr>
          </a:lstStyle>
          <a:p>
            <a:pPr>
              <a:defRPr/>
            </a:pPr>
            <a:fld id="{59BCA579-5254-4ABB-886C-BD571AFDDD58}" type="slidenum">
              <a:rPr lang="es-ES" altLang="es-ES"/>
              <a:pPr>
                <a:defRPr/>
              </a:pPr>
              <a:t>‹N›</a:t>
            </a:fld>
            <a:endParaRPr lang="es-ES" altLang="es-ES"/>
          </a:p>
        </p:txBody>
      </p:sp>
    </p:spTree>
    <p:extLst>
      <p:ext uri="{BB962C8B-B14F-4D97-AF65-F5344CB8AC3E}">
        <p14:creationId xmlns:p14="http://schemas.microsoft.com/office/powerpoint/2010/main" val="3639035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7" name="Rectangle 6"/>
          <p:cNvSpPr>
            <a:spLocks noGrp="1" noChangeArrowheads="1"/>
          </p:cNvSpPr>
          <p:nvPr>
            <p:ph type="sldNum" sz="quarter" idx="12"/>
          </p:nvPr>
        </p:nvSpPr>
        <p:spPr/>
        <p:txBody>
          <a:bodyPr/>
          <a:lstStyle>
            <a:lvl1pPr>
              <a:defRPr/>
            </a:lvl1pPr>
          </a:lstStyle>
          <a:p>
            <a:pPr>
              <a:defRPr/>
            </a:pPr>
            <a:fld id="{BC58BAA2-5E57-4E6A-B8E5-83FD28007017}" type="slidenum">
              <a:rPr lang="es-ES" altLang="es-ES"/>
              <a:pPr>
                <a:defRPr/>
              </a:pPr>
              <a:t>‹N›</a:t>
            </a:fld>
            <a:endParaRPr lang="es-ES" altLang="es-ES"/>
          </a:p>
        </p:txBody>
      </p:sp>
    </p:spTree>
    <p:extLst>
      <p:ext uri="{BB962C8B-B14F-4D97-AF65-F5344CB8AC3E}">
        <p14:creationId xmlns:p14="http://schemas.microsoft.com/office/powerpoint/2010/main" val="669837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6" name="Rectangle 6"/>
          <p:cNvSpPr>
            <a:spLocks noGrp="1" noChangeArrowheads="1"/>
          </p:cNvSpPr>
          <p:nvPr>
            <p:ph type="sldNum" sz="quarter" idx="12"/>
          </p:nvPr>
        </p:nvSpPr>
        <p:spPr/>
        <p:txBody>
          <a:bodyPr/>
          <a:lstStyle>
            <a:lvl1pPr>
              <a:defRPr/>
            </a:lvl1pPr>
          </a:lstStyle>
          <a:p>
            <a:pPr>
              <a:defRPr/>
            </a:pPr>
            <a:fld id="{E6EC37A6-0508-49BD-B719-1487D6C539CB}" type="slidenum">
              <a:rPr lang="es-ES" altLang="es-ES"/>
              <a:pPr>
                <a:defRPr/>
              </a:pPr>
              <a:t>‹N›</a:t>
            </a:fld>
            <a:endParaRPr lang="es-ES" altLang="es-ES"/>
          </a:p>
        </p:txBody>
      </p:sp>
    </p:spTree>
    <p:extLst>
      <p:ext uri="{BB962C8B-B14F-4D97-AF65-F5344CB8AC3E}">
        <p14:creationId xmlns:p14="http://schemas.microsoft.com/office/powerpoint/2010/main" val="3018395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144000" y="274639"/>
            <a:ext cx="30480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0" y="274639"/>
            <a:ext cx="8940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6" name="Rectangle 6"/>
          <p:cNvSpPr>
            <a:spLocks noGrp="1" noChangeArrowheads="1"/>
          </p:cNvSpPr>
          <p:nvPr>
            <p:ph type="sldNum" sz="quarter" idx="12"/>
          </p:nvPr>
        </p:nvSpPr>
        <p:spPr/>
        <p:txBody>
          <a:bodyPr/>
          <a:lstStyle>
            <a:lvl1pPr>
              <a:defRPr/>
            </a:lvl1pPr>
          </a:lstStyle>
          <a:p>
            <a:pPr>
              <a:defRPr/>
            </a:pPr>
            <a:fld id="{A7E47585-B6C6-41B6-BFC8-ED7005D40922}" type="slidenum">
              <a:rPr lang="es-ES" altLang="es-ES"/>
              <a:pPr>
                <a:defRPr/>
              </a:pPr>
              <a:t>‹N›</a:t>
            </a:fld>
            <a:endParaRPr lang="es-ES" altLang="es-ES"/>
          </a:p>
        </p:txBody>
      </p:sp>
    </p:spTree>
    <p:extLst>
      <p:ext uri="{BB962C8B-B14F-4D97-AF65-F5344CB8AC3E}">
        <p14:creationId xmlns:p14="http://schemas.microsoft.com/office/powerpoint/2010/main" val="15455549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12192000"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609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p:txBody>
          <a:bodyPr/>
          <a:lstStyle>
            <a:lvl1pPr>
              <a:defRPr/>
            </a:lvl1pPr>
          </a:lstStyle>
          <a:p>
            <a:pPr>
              <a:defRPr/>
            </a:pPr>
            <a:endParaRPr lang="es-ES"/>
          </a:p>
        </p:txBody>
      </p:sp>
      <p:sp>
        <p:nvSpPr>
          <p:cNvPr id="6" name="Rectangle 9"/>
          <p:cNvSpPr>
            <a:spLocks noGrp="1" noChangeArrowheads="1"/>
          </p:cNvSpPr>
          <p:nvPr>
            <p:ph type="ftr" sz="quarter" idx="11"/>
          </p:nvPr>
        </p:nvSpPr>
        <p:spPr/>
        <p:txBody>
          <a:bodyPr/>
          <a:lstStyle>
            <a:lvl1pPr>
              <a:defRPr sz="1200" i="1"/>
            </a:lvl1pPr>
          </a:lstStyle>
          <a:p>
            <a:pPr>
              <a:defRPr/>
            </a:pPr>
            <a:r>
              <a:rPr lang="en-US"/>
              <a:t>MVA course. Master in Innovation and Research in Informatics. Session 8. Teaching: Tomàs Aluja</a:t>
            </a:r>
            <a:endParaRPr lang="es-ES" dirty="0"/>
          </a:p>
        </p:txBody>
      </p:sp>
      <p:sp>
        <p:nvSpPr>
          <p:cNvPr id="7" name="Rectangle 10"/>
          <p:cNvSpPr>
            <a:spLocks noGrp="1" noChangeArrowheads="1"/>
          </p:cNvSpPr>
          <p:nvPr>
            <p:ph type="sldNum" sz="quarter" idx="12"/>
          </p:nvPr>
        </p:nvSpPr>
        <p:spPr>
          <a:xfrm>
            <a:off x="10769600" y="6619875"/>
            <a:ext cx="2844800" cy="476250"/>
          </a:xfrm>
        </p:spPr>
        <p:txBody>
          <a:bodyPr/>
          <a:lstStyle>
            <a:lvl1pPr>
              <a:defRPr/>
            </a:lvl1pPr>
          </a:lstStyle>
          <a:p>
            <a:pPr>
              <a:defRPr/>
            </a:pPr>
            <a:fld id="{BB478B59-BBE1-49A2-A612-CC247DC27FE3}" type="slidenum">
              <a:rPr lang="es-ES" altLang="es-ES"/>
              <a:pPr>
                <a:defRPr/>
              </a:pPr>
              <a:t>‹N›</a:t>
            </a:fld>
            <a:endParaRPr lang="es-ES" altLang="es-ES"/>
          </a:p>
        </p:txBody>
      </p:sp>
    </p:spTree>
    <p:extLst>
      <p:ext uri="{BB962C8B-B14F-4D97-AF65-F5344CB8AC3E}">
        <p14:creationId xmlns:p14="http://schemas.microsoft.com/office/powerpoint/2010/main" val="1404969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12192000" cy="1143000"/>
          </a:xfrm>
        </p:spPr>
        <p:txBody>
          <a:bodyPr/>
          <a:lstStyle>
            <a:lvl1pPr>
              <a:defRPr sz="2800" baseline="0"/>
            </a:lvl1pPr>
          </a:lstStyle>
          <a:p>
            <a:r>
              <a:rPr lang="es-ES"/>
              <a:t>Haga clic para modificar el estilo de título del patrón</a:t>
            </a:r>
            <a:endParaRPr lang="es-ES" dirty="0"/>
          </a:p>
        </p:txBody>
      </p:sp>
      <p:sp>
        <p:nvSpPr>
          <p:cNvPr id="3" name="2 Marcador de texto"/>
          <p:cNvSpPr>
            <a:spLocks noGrp="1"/>
          </p:cNvSpPr>
          <p:nvPr>
            <p:ph type="body" sz="half" idx="1"/>
          </p:nvPr>
        </p:nvSpPr>
        <p:spPr>
          <a:xfrm>
            <a:off x="609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6197600" y="1600200"/>
            <a:ext cx="53848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197600" y="3938589"/>
            <a:ext cx="53848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8" name="Rectangle 6"/>
          <p:cNvSpPr>
            <a:spLocks noGrp="1" noChangeArrowheads="1"/>
          </p:cNvSpPr>
          <p:nvPr>
            <p:ph type="sldNum" sz="quarter" idx="12"/>
          </p:nvPr>
        </p:nvSpPr>
        <p:spPr/>
        <p:txBody>
          <a:bodyPr/>
          <a:lstStyle>
            <a:lvl1pPr>
              <a:defRPr/>
            </a:lvl1pPr>
          </a:lstStyle>
          <a:p>
            <a:pPr>
              <a:defRPr/>
            </a:pPr>
            <a:fld id="{D0334A37-DC7F-4EF8-A339-9572BCC4B514}" type="slidenum">
              <a:rPr lang="es-ES" altLang="es-ES"/>
              <a:pPr>
                <a:defRPr/>
              </a:pPr>
              <a:t>‹N›</a:t>
            </a:fld>
            <a:endParaRPr lang="es-ES" altLang="es-ES"/>
          </a:p>
        </p:txBody>
      </p:sp>
    </p:spTree>
    <p:extLst>
      <p:ext uri="{BB962C8B-B14F-4D97-AF65-F5344CB8AC3E}">
        <p14:creationId xmlns:p14="http://schemas.microsoft.com/office/powerpoint/2010/main" val="3018456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0" y="274638"/>
            <a:ext cx="121920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09600" y="1600200"/>
            <a:ext cx="53848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6197600" y="1600200"/>
            <a:ext cx="53848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09600" y="3938589"/>
            <a:ext cx="53848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6197600" y="3938589"/>
            <a:ext cx="53848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p:txBody>
          <a:bodyPr/>
          <a:lstStyle>
            <a:lvl1pPr>
              <a:defRPr/>
            </a:lvl1pPr>
          </a:lstStyle>
          <a:p>
            <a:pPr>
              <a:defRPr/>
            </a:pPr>
            <a:r>
              <a:rPr lang="en-US"/>
              <a:t>MVA course. Master in Innovation and Research in Informatics. Session 8. Teaching: Tomàs Aluja</a:t>
            </a:r>
            <a:endParaRPr lang="es-ES" dirty="0"/>
          </a:p>
        </p:txBody>
      </p:sp>
      <p:sp>
        <p:nvSpPr>
          <p:cNvPr id="9" name="Rectangle 6"/>
          <p:cNvSpPr>
            <a:spLocks noGrp="1" noChangeArrowheads="1"/>
          </p:cNvSpPr>
          <p:nvPr>
            <p:ph type="sldNum" sz="quarter" idx="12"/>
          </p:nvPr>
        </p:nvSpPr>
        <p:spPr/>
        <p:txBody>
          <a:bodyPr/>
          <a:lstStyle>
            <a:lvl1pPr>
              <a:defRPr/>
            </a:lvl1pPr>
          </a:lstStyle>
          <a:p>
            <a:pPr>
              <a:defRPr/>
            </a:pPr>
            <a:fld id="{ACD89F6B-7EC8-4B5A-8593-06E2F36D8F6F}" type="slidenum">
              <a:rPr lang="es-ES" altLang="es-ES"/>
              <a:pPr>
                <a:defRPr/>
              </a:pPr>
              <a:t>‹N›</a:t>
            </a:fld>
            <a:endParaRPr lang="es-ES" altLang="es-ES"/>
          </a:p>
        </p:txBody>
      </p:sp>
    </p:spTree>
    <p:extLst>
      <p:ext uri="{BB962C8B-B14F-4D97-AF65-F5344CB8AC3E}">
        <p14:creationId xmlns:p14="http://schemas.microsoft.com/office/powerpoint/2010/main" val="2436102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20801" y="271463"/>
            <a:ext cx="9632951" cy="1176337"/>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1346200" y="1685926"/>
            <a:ext cx="5073651" cy="41814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quarter" idx="2"/>
          </p:nvPr>
        </p:nvSpPr>
        <p:spPr>
          <a:xfrm>
            <a:off x="6623051" y="1685925"/>
            <a:ext cx="5075767" cy="20145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contenido"/>
          <p:cNvSpPr>
            <a:spLocks noGrp="1"/>
          </p:cNvSpPr>
          <p:nvPr>
            <p:ph sz="quarter" idx="3"/>
          </p:nvPr>
        </p:nvSpPr>
        <p:spPr>
          <a:xfrm>
            <a:off x="6623051" y="3852864"/>
            <a:ext cx="5075767" cy="20145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Rectangle 2"/>
          <p:cNvSpPr>
            <a:spLocks noGrp="1" noChangeArrowheads="1"/>
          </p:cNvSpPr>
          <p:nvPr>
            <p:ph type="ftr" sz="quarter" idx="10"/>
          </p:nvPr>
        </p:nvSpPr>
        <p:spPr/>
        <p:txBody>
          <a:bodyPr/>
          <a:lstStyle>
            <a:lvl1pPr>
              <a:defRPr/>
            </a:lvl1pPr>
          </a:lstStyle>
          <a:p>
            <a:pPr>
              <a:defRPr/>
            </a:pPr>
            <a:r>
              <a:rPr lang="en-US"/>
              <a:t>MVA course. Master in Innovation and Research in Informatics. Session 8. Teaching: Tomàs Aluja</a:t>
            </a:r>
            <a:endParaRPr lang="es-ES"/>
          </a:p>
        </p:txBody>
      </p:sp>
      <p:sp>
        <p:nvSpPr>
          <p:cNvPr id="7" name="Rectangle 3"/>
          <p:cNvSpPr>
            <a:spLocks noGrp="1" noChangeArrowheads="1"/>
          </p:cNvSpPr>
          <p:nvPr>
            <p:ph type="sldNum" sz="quarter" idx="11"/>
          </p:nvPr>
        </p:nvSpPr>
        <p:spPr/>
        <p:txBody>
          <a:bodyPr/>
          <a:lstStyle>
            <a:lvl1pPr>
              <a:defRPr/>
            </a:lvl1pPr>
          </a:lstStyle>
          <a:p>
            <a:pPr>
              <a:defRPr/>
            </a:pPr>
            <a:fld id="{CEA2084A-B3E1-4060-9349-9D3DCC4807E5}" type="slidenum">
              <a:rPr lang="es-ES" altLang="es-ES"/>
              <a:pPr>
                <a:defRPr/>
              </a:pPr>
              <a:t>‹N›</a:t>
            </a:fld>
            <a:endParaRPr lang="es-ES" altLang="es-ES"/>
          </a:p>
        </p:txBody>
      </p:sp>
    </p:spTree>
    <p:extLst>
      <p:ext uri="{BB962C8B-B14F-4D97-AF65-F5344CB8AC3E}">
        <p14:creationId xmlns:p14="http://schemas.microsoft.com/office/powerpoint/2010/main" val="383400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95E8F8E2-6984-4AD3-A809-F6AD81049531}" type="datetimeFigureOut">
              <a:rPr lang="it-IT" smtClean="0"/>
              <a:t>26/01/2017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152734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5E8F8E2-6984-4AD3-A809-F6AD81049531}" type="datetimeFigureOut">
              <a:rPr lang="it-IT" smtClean="0"/>
              <a:t>26/01/2017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139030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5E8F8E2-6984-4AD3-A809-F6AD81049531}" type="datetimeFigureOut">
              <a:rPr lang="it-IT" smtClean="0"/>
              <a:t>26/01/2017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402163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5E8F8E2-6984-4AD3-A809-F6AD81049531}" type="datetimeFigureOut">
              <a:rPr lang="it-IT" smtClean="0"/>
              <a:t>26/01/2017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8029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5E8F8E2-6984-4AD3-A809-F6AD81049531}" type="datetimeFigureOut">
              <a:rPr lang="it-IT" smtClean="0"/>
              <a:t>26/01/2017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29706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5E8F8E2-6984-4AD3-A809-F6AD81049531}" type="datetimeFigureOut">
              <a:rPr lang="it-IT" smtClean="0"/>
              <a:t>26/01/2017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113048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5E8F8E2-6984-4AD3-A809-F6AD81049531}" type="datetimeFigureOut">
              <a:rPr lang="it-IT" smtClean="0"/>
              <a:t>26/01/2017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56F937-D1D7-417F-9420-D105A46B823F}" type="slidenum">
              <a:rPr lang="it-IT" smtClean="0"/>
              <a:t>‹N›</a:t>
            </a:fld>
            <a:endParaRPr lang="it-IT"/>
          </a:p>
        </p:txBody>
      </p:sp>
    </p:spTree>
    <p:extLst>
      <p:ext uri="{BB962C8B-B14F-4D97-AF65-F5344CB8AC3E}">
        <p14:creationId xmlns:p14="http://schemas.microsoft.com/office/powerpoint/2010/main" val="348466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8F8E2-6984-4AD3-A809-F6AD81049531}" type="datetimeFigureOut">
              <a:rPr lang="it-IT" smtClean="0"/>
              <a:t>26/01/2017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6F937-D1D7-417F-9420-D105A46B823F}" type="slidenum">
              <a:rPr lang="it-IT" smtClean="0"/>
              <a:t>‹N›</a:t>
            </a:fld>
            <a:endParaRPr lang="it-IT"/>
          </a:p>
        </p:txBody>
      </p:sp>
    </p:spTree>
    <p:extLst>
      <p:ext uri="{BB962C8B-B14F-4D97-AF65-F5344CB8AC3E}">
        <p14:creationId xmlns:p14="http://schemas.microsoft.com/office/powerpoint/2010/main" val="3334583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12192000"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es-ES"/>
          </a:p>
        </p:txBody>
      </p:sp>
      <p:sp>
        <p:nvSpPr>
          <p:cNvPr id="7" name="Rectangle 5"/>
          <p:cNvSpPr>
            <a:spLocks noGrp="1" noChangeArrowheads="1"/>
          </p:cNvSpPr>
          <p:nvPr>
            <p:ph type="ftr" sz="quarter" idx="3"/>
          </p:nvPr>
        </p:nvSpPr>
        <p:spPr>
          <a:xfrm>
            <a:off x="406400" y="6610350"/>
            <a:ext cx="6604000" cy="476250"/>
          </a:xfrm>
          <a:prstGeom prst="rect">
            <a:avLst/>
          </a:prstGeom>
          <a:ln/>
        </p:spPr>
        <p:txBody>
          <a:bodyPr/>
          <a:lstStyle>
            <a:lvl1pPr eaLnBrk="1" hangingPunct="1">
              <a:defRPr sz="1200" i="1">
                <a:latin typeface="Arial" charset="0"/>
                <a:cs typeface="Arial" charset="0"/>
              </a:defRPr>
            </a:lvl1pPr>
          </a:lstStyle>
          <a:p>
            <a:pPr>
              <a:defRPr/>
            </a:pPr>
            <a:r>
              <a:rPr lang="en-US"/>
              <a:t>MVA course. Master in Innovation and Research in Informatics. Session 8. Teaching: Tomàs Aluja</a:t>
            </a:r>
            <a:endParaRPr lang="es-ES" dirty="0"/>
          </a:p>
        </p:txBody>
      </p:sp>
      <p:sp>
        <p:nvSpPr>
          <p:cNvPr id="8" name="Rectangle 6"/>
          <p:cNvSpPr>
            <a:spLocks noGrp="1" noChangeArrowheads="1"/>
          </p:cNvSpPr>
          <p:nvPr>
            <p:ph type="sldNum" sz="quarter" idx="4"/>
          </p:nvPr>
        </p:nvSpPr>
        <p:spPr>
          <a:xfrm>
            <a:off x="8940800" y="6610350"/>
            <a:ext cx="2844800" cy="476250"/>
          </a:xfrm>
          <a:prstGeom prst="rect">
            <a:avLst/>
          </a:prstGeom>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5A74E244-AC11-4702-B331-2B42C7C8B00A}" type="slidenum">
              <a:rPr lang="es-ES" altLang="es-ES"/>
              <a:pPr>
                <a:defRPr/>
              </a:pPr>
              <a:t>‹N›</a:t>
            </a:fld>
            <a:endParaRPr lang="es-ES" altLang="es-ES"/>
          </a:p>
        </p:txBody>
      </p:sp>
    </p:spTree>
    <p:extLst>
      <p:ext uri="{BB962C8B-B14F-4D97-AF65-F5344CB8AC3E}">
        <p14:creationId xmlns:p14="http://schemas.microsoft.com/office/powerpoint/2010/main" val="1133551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rtl="0" eaLnBrk="0" fontAlgn="base" hangingPunct="0">
        <a:spcBef>
          <a:spcPct val="0"/>
        </a:spcBef>
        <a:spcAft>
          <a:spcPct val="0"/>
        </a:spcAft>
        <a:defRPr sz="3200" b="1" i="1">
          <a:solidFill>
            <a:schemeClr val="accent2"/>
          </a:solidFill>
          <a:latin typeface="+mj-lt"/>
          <a:ea typeface="+mj-ea"/>
          <a:cs typeface="+mj-cs"/>
        </a:defRPr>
      </a:lvl1pPr>
      <a:lvl2pPr algn="l" rtl="0" eaLnBrk="0" fontAlgn="base" hangingPunct="0">
        <a:spcBef>
          <a:spcPct val="0"/>
        </a:spcBef>
        <a:spcAft>
          <a:spcPct val="0"/>
        </a:spcAft>
        <a:defRPr sz="3200" b="1" i="1">
          <a:solidFill>
            <a:schemeClr val="accent2"/>
          </a:solidFill>
          <a:latin typeface="Arial" charset="0"/>
        </a:defRPr>
      </a:lvl2pPr>
      <a:lvl3pPr algn="l" rtl="0" eaLnBrk="0" fontAlgn="base" hangingPunct="0">
        <a:spcBef>
          <a:spcPct val="0"/>
        </a:spcBef>
        <a:spcAft>
          <a:spcPct val="0"/>
        </a:spcAft>
        <a:defRPr sz="3200" b="1" i="1">
          <a:solidFill>
            <a:schemeClr val="accent2"/>
          </a:solidFill>
          <a:latin typeface="Arial" charset="0"/>
        </a:defRPr>
      </a:lvl3pPr>
      <a:lvl4pPr algn="l" rtl="0" eaLnBrk="0" fontAlgn="base" hangingPunct="0">
        <a:spcBef>
          <a:spcPct val="0"/>
        </a:spcBef>
        <a:spcAft>
          <a:spcPct val="0"/>
        </a:spcAft>
        <a:defRPr sz="3200" b="1" i="1">
          <a:solidFill>
            <a:schemeClr val="accent2"/>
          </a:solidFill>
          <a:latin typeface="Arial" charset="0"/>
        </a:defRPr>
      </a:lvl4pPr>
      <a:lvl5pPr algn="l" rtl="0" eaLnBrk="0" fontAlgn="base" hangingPunct="0">
        <a:spcBef>
          <a:spcPct val="0"/>
        </a:spcBef>
        <a:spcAft>
          <a:spcPct val="0"/>
        </a:spcAft>
        <a:defRPr sz="3200" b="1" i="1">
          <a:solidFill>
            <a:schemeClr val="accent2"/>
          </a:solidFill>
          <a:latin typeface="Arial" charset="0"/>
        </a:defRPr>
      </a:lvl5pPr>
      <a:lvl6pPr marL="457200" algn="l" rtl="0" fontAlgn="base">
        <a:spcBef>
          <a:spcPct val="0"/>
        </a:spcBef>
        <a:spcAft>
          <a:spcPct val="0"/>
        </a:spcAft>
        <a:defRPr sz="3200" b="1" i="1">
          <a:solidFill>
            <a:schemeClr val="accent2"/>
          </a:solidFill>
          <a:latin typeface="Arial" charset="0"/>
        </a:defRPr>
      </a:lvl6pPr>
      <a:lvl7pPr marL="914400" algn="l" rtl="0" fontAlgn="base">
        <a:spcBef>
          <a:spcPct val="0"/>
        </a:spcBef>
        <a:spcAft>
          <a:spcPct val="0"/>
        </a:spcAft>
        <a:defRPr sz="3200" b="1" i="1">
          <a:solidFill>
            <a:schemeClr val="accent2"/>
          </a:solidFill>
          <a:latin typeface="Arial" charset="0"/>
        </a:defRPr>
      </a:lvl7pPr>
      <a:lvl8pPr marL="1371600" algn="l" rtl="0" fontAlgn="base">
        <a:spcBef>
          <a:spcPct val="0"/>
        </a:spcBef>
        <a:spcAft>
          <a:spcPct val="0"/>
        </a:spcAft>
        <a:defRPr sz="3200" b="1" i="1">
          <a:solidFill>
            <a:schemeClr val="accent2"/>
          </a:solidFill>
          <a:latin typeface="Arial" charset="0"/>
        </a:defRPr>
      </a:lvl8pPr>
      <a:lvl9pPr marL="1828800" algn="l" rtl="0" fontAlgn="base">
        <a:spcBef>
          <a:spcPct val="0"/>
        </a:spcBef>
        <a:spcAft>
          <a:spcPct val="0"/>
        </a:spcAft>
        <a:defRPr sz="3200" b="1" i="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1" y="439738"/>
            <a:ext cx="9128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101" y="379414"/>
            <a:ext cx="20796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2"/>
          <p:cNvSpPr>
            <a:spLocks noGrp="1" noChangeArrowheads="1"/>
          </p:cNvSpPr>
          <p:nvPr/>
        </p:nvSpPr>
        <p:spPr bwMode="auto">
          <a:xfrm>
            <a:off x="2203450" y="2514601"/>
            <a:ext cx="7772400" cy="1470025"/>
          </a:xfrm>
          <a:prstGeom prst="rect">
            <a:avLst/>
          </a:prstGeom>
          <a:solidFill>
            <a:schemeClr val="accent5"/>
          </a:solidFill>
          <a:ln w="9525">
            <a:noFill/>
            <a:miter lim="800000"/>
            <a:headEnd/>
            <a:tailEnd/>
          </a:ln>
        </p:spPr>
        <p:txBody>
          <a:bodyPr anchor="ctr"/>
          <a:lstStyle/>
          <a:p>
            <a:pPr algn="ctr" eaLnBrk="1" hangingPunct="1">
              <a:defRPr/>
            </a:pPr>
            <a:r>
              <a:rPr lang="fr-FR" altLang="es-ES" sz="3200" b="1" dirty="0" err="1">
                <a:solidFill>
                  <a:srgbClr val="0070C0"/>
                </a:solidFill>
                <a:latin typeface="Arial" charset="0"/>
                <a:cs typeface="Arial" charset="0"/>
              </a:rPr>
              <a:t>Multivariate</a:t>
            </a:r>
            <a:r>
              <a:rPr lang="fr-FR" altLang="es-ES" sz="3200" b="1" dirty="0">
                <a:solidFill>
                  <a:srgbClr val="0070C0"/>
                </a:solidFill>
                <a:latin typeface="Arial" charset="0"/>
                <a:cs typeface="Arial" charset="0"/>
              </a:rPr>
              <a:t> </a:t>
            </a:r>
            <a:r>
              <a:rPr lang="fr-FR" altLang="es-ES" sz="3200" b="1" dirty="0" err="1">
                <a:solidFill>
                  <a:srgbClr val="0070C0"/>
                </a:solidFill>
                <a:latin typeface="Arial" charset="0"/>
                <a:cs typeface="Arial" charset="0"/>
              </a:rPr>
              <a:t>Analysis</a:t>
            </a:r>
            <a:r>
              <a:rPr lang="fr-FR" altLang="es-ES" sz="3200" b="1" dirty="0">
                <a:solidFill>
                  <a:srgbClr val="0070C0"/>
                </a:solidFill>
                <a:latin typeface="Arial" charset="0"/>
                <a:cs typeface="Arial" charset="0"/>
              </a:rPr>
              <a:t> course </a:t>
            </a:r>
          </a:p>
          <a:p>
            <a:pPr algn="ctr" eaLnBrk="1" hangingPunct="1">
              <a:defRPr/>
            </a:pPr>
            <a:r>
              <a:rPr lang="en-US" sz="3200" b="1" dirty="0">
                <a:solidFill>
                  <a:srgbClr val="0070C0"/>
                </a:solidFill>
                <a:latin typeface="Arial" charset="0"/>
                <a:cs typeface="Arial" charset="0"/>
              </a:rPr>
              <a:t>Big Data and </a:t>
            </a:r>
            <a:r>
              <a:rPr lang="en-US" sz="3200" b="1" dirty="0" err="1">
                <a:solidFill>
                  <a:srgbClr val="0070C0"/>
                </a:solidFill>
              </a:rPr>
              <a:t>L</a:t>
            </a:r>
            <a:r>
              <a:rPr lang="en-US" sz="3200" b="1" baseline="-25000" dirty="0" err="1">
                <a:solidFill>
                  <a:srgbClr val="0070C0"/>
                </a:solidFill>
              </a:rPr>
              <a:t>p</a:t>
            </a:r>
            <a:r>
              <a:rPr lang="it-IT" sz="3200" b="1" dirty="0">
                <a:solidFill>
                  <a:srgbClr val="0070C0"/>
                </a:solidFill>
              </a:rPr>
              <a:t>–</a:t>
            </a:r>
            <a:r>
              <a:rPr lang="it-IT" sz="3200" b="1" dirty="0" err="1">
                <a:solidFill>
                  <a:srgbClr val="0070C0"/>
                </a:solidFill>
              </a:rPr>
              <a:t>norm</a:t>
            </a:r>
            <a:r>
              <a:rPr lang="it-IT" sz="3200" b="1" dirty="0">
                <a:solidFill>
                  <a:srgbClr val="0070C0"/>
                </a:solidFill>
              </a:rPr>
              <a:t> </a:t>
            </a:r>
            <a:r>
              <a:rPr lang="it-IT" sz="3200" b="1" dirty="0" err="1">
                <a:solidFill>
                  <a:srgbClr val="0070C0"/>
                </a:solidFill>
              </a:rPr>
              <a:t>estimators</a:t>
            </a:r>
            <a:endParaRPr lang="es-ES" sz="3200" b="1" dirty="0">
              <a:solidFill>
                <a:srgbClr val="0070C0"/>
              </a:solidFill>
              <a:latin typeface="Arial" charset="0"/>
              <a:cs typeface="Arial" charset="0"/>
            </a:endParaRPr>
          </a:p>
        </p:txBody>
      </p:sp>
      <p:sp>
        <p:nvSpPr>
          <p:cNvPr id="6149" name="Rectangle 3"/>
          <p:cNvSpPr>
            <a:spLocks noGrp="1" noChangeArrowheads="1"/>
          </p:cNvSpPr>
          <p:nvPr/>
        </p:nvSpPr>
        <p:spPr bwMode="auto">
          <a:xfrm>
            <a:off x="2208214" y="3657600"/>
            <a:ext cx="77755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buFontTx/>
              <a:buNone/>
            </a:pPr>
            <a:r>
              <a:rPr lang="fr-FR" altLang="es-ES" sz="2000" b="1" dirty="0"/>
              <a:t/>
            </a:r>
            <a:br>
              <a:rPr lang="fr-FR" altLang="es-ES" sz="2000" b="1" dirty="0"/>
            </a:br>
            <a:r>
              <a:rPr lang="fr-FR" altLang="es-ES" sz="2000" b="1" dirty="0"/>
              <a:t/>
            </a:r>
            <a:br>
              <a:rPr lang="fr-FR" altLang="es-ES" sz="2000" b="1" dirty="0"/>
            </a:br>
            <a:endParaRPr lang="fr-FR" altLang="es-ES" b="1" dirty="0"/>
          </a:p>
          <a:p>
            <a:pPr algn="ctr" eaLnBrk="1" hangingPunct="1">
              <a:buFontTx/>
              <a:buNone/>
            </a:pPr>
            <a:r>
              <a:rPr lang="fr-FR" altLang="es-ES" sz="1800" b="1" dirty="0" err="1" smtClean="0"/>
              <a:t>Dott</a:t>
            </a:r>
            <a:r>
              <a:rPr lang="fr-FR" altLang="es-ES" sz="1800" b="1" dirty="0" smtClean="0"/>
              <a:t>. </a:t>
            </a:r>
            <a:r>
              <a:rPr lang="fr-FR" altLang="es-ES" sz="1800" b="1" dirty="0"/>
              <a:t>Massimiliano </a:t>
            </a:r>
            <a:r>
              <a:rPr lang="fr-FR" altLang="es-ES" sz="1800" b="1" dirty="0" err="1"/>
              <a:t>Giacalone</a:t>
            </a:r>
            <a:r>
              <a:rPr lang="fr-FR" altLang="es-ES" sz="1800" b="1" dirty="0"/>
              <a:t> </a:t>
            </a:r>
          </a:p>
          <a:p>
            <a:pPr algn="ctr" eaLnBrk="1" hangingPunct="1">
              <a:buFontTx/>
              <a:buNone/>
            </a:pPr>
            <a:r>
              <a:rPr lang="fr-FR" altLang="es-ES" sz="1600" i="1" dirty="0"/>
              <a:t>massimiliano.giacalone@unina.it</a:t>
            </a:r>
          </a:p>
        </p:txBody>
      </p:sp>
      <p:sp>
        <p:nvSpPr>
          <p:cNvPr id="6150" name="1 Rectángulo"/>
          <p:cNvSpPr>
            <a:spLocks noChangeArrowheads="1"/>
          </p:cNvSpPr>
          <p:nvPr/>
        </p:nvSpPr>
        <p:spPr bwMode="auto">
          <a:xfrm>
            <a:off x="2709863" y="1058864"/>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buFontTx/>
              <a:buNone/>
            </a:pPr>
            <a:r>
              <a:rPr lang="en-US" altLang="es-ES" sz="1800" b="1">
                <a:solidFill>
                  <a:srgbClr val="0070C0"/>
                </a:solidFill>
              </a:rPr>
              <a:t>Master in Innovation and Research in Informatics (MIRI)</a:t>
            </a:r>
          </a:p>
          <a:p>
            <a:pPr algn="ctr" eaLnBrk="1" hangingPunct="1">
              <a:buFontTx/>
              <a:buNone/>
            </a:pPr>
            <a:r>
              <a:rPr lang="en-US" altLang="es-ES" sz="1800">
                <a:solidFill>
                  <a:srgbClr val="0070C0"/>
                </a:solidFill>
              </a:rPr>
              <a:t>Data Mining and Business Intelligence track</a:t>
            </a:r>
            <a:r>
              <a:rPr lang="fr-FR" altLang="es-ES" sz="1800">
                <a:solidFill>
                  <a:srgbClr val="0070C0"/>
                </a:solidFill>
              </a:rPr>
              <a:t>.</a:t>
            </a:r>
          </a:p>
        </p:txBody>
      </p:sp>
    </p:spTree>
    <p:extLst>
      <p:ext uri="{BB962C8B-B14F-4D97-AF65-F5344CB8AC3E}">
        <p14:creationId xmlns:p14="http://schemas.microsoft.com/office/powerpoint/2010/main" val="82734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70021" y="304800"/>
            <a:ext cx="7256379" cy="457200"/>
          </a:xfrm>
        </p:spPr>
        <p:txBody>
          <a:bodyPr/>
          <a:lstStyle/>
          <a:p>
            <a:pPr eaLnBrk="1" hangingPunct="1"/>
            <a:r>
              <a:rPr lang="en-US" altLang="it-IT" sz="2400" dirty="0">
                <a:latin typeface="Arial" panose="020B0604020202020204" pitchFamily="34" charset="0"/>
                <a:cs typeface="Arial" panose="020B0604020202020204" pitchFamily="34" charset="0"/>
              </a:rPr>
              <a:t>Big Data /1</a:t>
            </a:r>
            <a:endParaRPr lang="es-ES" altLang="it-IT"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082676"/>
            <a:ext cx="12192000" cy="5394325"/>
          </a:xfrm>
        </p:spPr>
        <p:txBody>
          <a:bodyPr/>
          <a:lstStyle/>
          <a:p>
            <a:pPr algn="just">
              <a:spcAft>
                <a:spcPts val="0"/>
              </a:spcAft>
              <a:buFont typeface="Wingdings" panose="05000000000000000000" pitchFamily="2" charset="2"/>
              <a:buChar char="§"/>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Big Data is a new technology with a model that works with a large amount of various type data (structured, semi-structured and unstructured) differently from static data being stored in warehouse. </a:t>
            </a:r>
          </a:p>
          <a:p>
            <a:pPr algn="just">
              <a:spcAft>
                <a:spcPts val="0"/>
              </a:spcAft>
            </a:pPr>
            <a:endParaRPr lang="it-IT" dirty="0">
              <a:latin typeface="Times New Roman" panose="02020603050405020304" pitchFamily="18" charset="0"/>
              <a:ea typeface="Times New Roman" panose="02020603050405020304" pitchFamily="18" charset="0"/>
            </a:endParaRPr>
          </a:p>
          <a:p>
            <a:pPr algn="just">
              <a:spcAft>
                <a:spcPts val="0"/>
              </a:spcAft>
              <a:buFont typeface="Wingdings" panose="05000000000000000000" pitchFamily="2" charset="2"/>
              <a:buChar char="§"/>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data are generated from a variety of instruments, sensors and mainly by computer transactions. They are constantly updated with a high frequency and become more and more accurate and precise with the passage of time. </a:t>
            </a:r>
          </a:p>
          <a:p>
            <a:pPr algn="just">
              <a:spcAft>
                <a:spcPts val="0"/>
              </a:spcAft>
            </a:pPr>
            <a:endParaRPr lang="it-IT" dirty="0">
              <a:latin typeface="Times New Roman" panose="02020603050405020304" pitchFamily="18" charset="0"/>
              <a:ea typeface="Times New Roman" panose="02020603050405020304" pitchFamily="18" charset="0"/>
            </a:endParaRPr>
          </a:p>
          <a:p>
            <a:pPr algn="just">
              <a:spcAft>
                <a:spcPts val="0"/>
              </a:spcAft>
              <a:buFont typeface="Wingdings" panose="05000000000000000000" pitchFamily="2" charset="2"/>
              <a:buChar char="§"/>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Main purpose of the course is to bring into light the new technologies, process and statistical analysis to extract values and results from Big Data. </a:t>
            </a:r>
          </a:p>
          <a:p>
            <a:pPr marL="0" indent="0" algn="just">
              <a:lnSpc>
                <a:spcPct val="107000"/>
              </a:lnSpc>
              <a:spcAft>
                <a:spcPts val="800"/>
              </a:spcAft>
              <a:buNone/>
            </a:pPr>
            <a:endParaRPr lang="it-IT"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buFont typeface="Wingdings" panose="05000000000000000000" pitchFamily="2" charset="2"/>
              <a:buChar char="§"/>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course, in the </a:t>
            </a:r>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first part</a:t>
            </a: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introduces the main characteristics of Big Data and its basic management. Important suggestions are developed  for a quality control before to extract significant samples for subsequent analysis. </a:t>
            </a:r>
          </a:p>
          <a:p>
            <a:pPr marL="0" indent="0" algn="just">
              <a:spcAft>
                <a:spcPts val="0"/>
              </a:spcAft>
              <a:buNone/>
            </a:pPr>
            <a:endPar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it-IT" dirty="0">
              <a:latin typeface="Times New Roman" panose="02020603050405020304" pitchFamily="18" charset="0"/>
              <a:ea typeface="Times New Roman" panose="02020603050405020304" pitchFamily="18" charset="0"/>
            </a:endParaRPr>
          </a:p>
          <a:p>
            <a:pPr algn="just">
              <a:spcAft>
                <a:spcPts val="0"/>
              </a:spcAft>
              <a:buFont typeface="Wingdings" panose="05000000000000000000" pitchFamily="2" charset="2"/>
              <a:buChar char="§"/>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Follows, in the </a:t>
            </a:r>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second part</a:t>
            </a: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comparison with other traditional techniques. In the </a:t>
            </a:r>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last part</a:t>
            </a: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course highlights the growing role of Big Data and the key benefits in some strategic sectors (Education, Health Care, Banking Industry, Finance, Social Sciences and Others). Common to our interest fields, the principles of ethics and privacy, to be observed, are also mentioned.</a:t>
            </a:r>
            <a:endParaRPr lang="it-IT" dirty="0">
              <a:latin typeface="Times New Roman" panose="02020603050405020304" pitchFamily="18" charset="0"/>
              <a:ea typeface="Times New Roman" panose="02020603050405020304" pitchFamily="18" charset="0"/>
            </a:endParaRPr>
          </a:p>
          <a:p>
            <a:pPr>
              <a:defRPr/>
            </a:pPr>
            <a:endParaRPr lang="es-ES" dirty="0">
              <a:latin typeface="Calibri" panose="020F0502020204030204" pitchFamily="34" charset="0"/>
            </a:endParaRPr>
          </a:p>
        </p:txBody>
      </p:sp>
      <p:sp>
        <p:nvSpPr>
          <p:cNvPr id="4" name="Footer Placeholder 3"/>
          <p:cNvSpPr>
            <a:spLocks noGrp="1"/>
          </p:cNvSpPr>
          <p:nvPr>
            <p:ph type="ftr" sz="quarter" idx="11"/>
          </p:nvPr>
        </p:nvSpPr>
        <p:spPr>
          <a:xfrm>
            <a:off x="609600" y="6477001"/>
            <a:ext cx="9806517" cy="244475"/>
          </a:xfrm>
        </p:spPr>
        <p:txBody>
          <a:bodyPr/>
          <a:lstStyle/>
          <a:p>
            <a:pPr fontAlgn="base">
              <a:spcBef>
                <a:spcPct val="0"/>
              </a:spcBef>
              <a:spcAft>
                <a:spcPct val="0"/>
              </a:spcAft>
              <a:defRPr/>
            </a:pPr>
            <a:r>
              <a:rPr lang="en-US" dirty="0">
                <a:solidFill>
                  <a:srgbClr val="FFFFFF">
                    <a:lumMod val="50000"/>
                  </a:srgbClr>
                </a:solidFill>
              </a:rPr>
              <a:t>MVA course. Master in Innovation and Research in Informatics. Session 8. Teaching: Massimiliano </a:t>
            </a:r>
            <a:r>
              <a:rPr lang="en-US" dirty="0" err="1">
                <a:solidFill>
                  <a:srgbClr val="FFFFFF">
                    <a:lumMod val="50000"/>
                  </a:srgbClr>
                </a:solidFill>
              </a:rPr>
              <a:t>Giacalone</a:t>
            </a:r>
            <a:endParaRPr lang="es-ES" dirty="0">
              <a:solidFill>
                <a:srgbClr val="FFFFFF">
                  <a:lumMod val="50000"/>
                </a:srgbClr>
              </a:solidFill>
            </a:endParaRPr>
          </a:p>
        </p:txBody>
      </p:sp>
    </p:spTree>
    <p:extLst>
      <p:ext uri="{BB962C8B-B14F-4D97-AF65-F5344CB8AC3E}">
        <p14:creationId xmlns:p14="http://schemas.microsoft.com/office/powerpoint/2010/main" val="247983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70021" y="304800"/>
            <a:ext cx="7256379" cy="457200"/>
          </a:xfrm>
        </p:spPr>
        <p:txBody>
          <a:bodyPr/>
          <a:lstStyle/>
          <a:p>
            <a:pPr eaLnBrk="1" hangingPunct="1"/>
            <a:r>
              <a:rPr lang="en-US" altLang="it-IT" sz="2400" dirty="0">
                <a:latin typeface="+mj-lt"/>
                <a:cs typeface="Arial" panose="020B0604020202020204" pitchFamily="34" charset="0"/>
              </a:rPr>
              <a:t>Big Data /2</a:t>
            </a:r>
            <a:endParaRPr lang="es-ES" altLang="it-IT" sz="2400" dirty="0">
              <a:latin typeface="+mj-lt"/>
              <a:cs typeface="Arial" panose="020B0604020202020204" pitchFamily="34" charset="0"/>
            </a:endParaRPr>
          </a:p>
        </p:txBody>
      </p:sp>
      <p:sp>
        <p:nvSpPr>
          <p:cNvPr id="3" name="Content Placeholder 2"/>
          <p:cNvSpPr>
            <a:spLocks noGrp="1"/>
          </p:cNvSpPr>
          <p:nvPr>
            <p:ph idx="1"/>
          </p:nvPr>
        </p:nvSpPr>
        <p:spPr>
          <a:xfrm>
            <a:off x="0" y="1082677"/>
            <a:ext cx="11806518" cy="4887818"/>
          </a:xfrm>
        </p:spPr>
        <p:txBody>
          <a:bodyPr/>
          <a:lstStyle/>
          <a:p>
            <a:pPr algn="just">
              <a:spcAft>
                <a:spcPts val="0"/>
              </a:spcAft>
              <a:buFont typeface="Wingdings" panose="05000000000000000000" pitchFamily="2" charset="2"/>
              <a:buChar char="§"/>
            </a:pP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Big Data is a new technology with a model that works with a large amount of various type data (structured, semi-structured and unstructured) differently from static data being stored in warehouse. The data are generated from a variety of instruments, sensors and mainly by computer transactions. </a:t>
            </a:r>
          </a:p>
          <a:p>
            <a:pPr marL="0" indent="0" algn="just">
              <a:spcAft>
                <a:spcPts val="0"/>
              </a:spcAft>
              <a:buNone/>
            </a:pP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Aft>
                <a:spcPts val="0"/>
              </a:spcAft>
              <a:buNone/>
            </a:pPr>
            <a:endParaRPr lang="it-IT" sz="2400" dirty="0">
              <a:latin typeface="Times New Roman" panose="02020603050405020304" pitchFamily="18" charset="0"/>
              <a:ea typeface="Times New Roman" panose="02020603050405020304" pitchFamily="18" charset="0"/>
            </a:endParaRPr>
          </a:p>
          <a:p>
            <a:pPr algn="just">
              <a:spcAft>
                <a:spcPts val="0"/>
              </a:spcAft>
              <a:buFont typeface="Wingdings" panose="05000000000000000000" pitchFamily="2" charset="2"/>
              <a:buChar char="§"/>
            </a:pP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They are constantly updated with a high frequency and become more and more accurate and precise with the passage of time. Main purpose of this course is to bring into light the new technologies, process and statistical analysis to extract values and results from Big Data. </a:t>
            </a:r>
            <a:endParaRPr lang="it-IT" sz="2400" dirty="0">
              <a:latin typeface="Times New Roman" panose="02020603050405020304" pitchFamily="18" charset="0"/>
              <a:ea typeface="Times New Roman" panose="02020603050405020304" pitchFamily="18" charset="0"/>
            </a:endParaRPr>
          </a:p>
          <a:p>
            <a:pPr>
              <a:defRPr/>
            </a:pPr>
            <a:endParaRPr lang="es-ES" dirty="0">
              <a:latin typeface="Calibri" panose="020F0502020204030204" pitchFamily="34" charset="0"/>
            </a:endParaRPr>
          </a:p>
        </p:txBody>
      </p:sp>
      <p:sp>
        <p:nvSpPr>
          <p:cNvPr id="4" name="Footer Placeholder 3"/>
          <p:cNvSpPr>
            <a:spLocks noGrp="1"/>
          </p:cNvSpPr>
          <p:nvPr>
            <p:ph type="ftr" sz="quarter" idx="11"/>
          </p:nvPr>
        </p:nvSpPr>
        <p:spPr>
          <a:xfrm>
            <a:off x="609600" y="6477001"/>
            <a:ext cx="9806517" cy="244475"/>
          </a:xfrm>
        </p:spPr>
        <p:txBody>
          <a:bodyPr/>
          <a:lstStyle/>
          <a:p>
            <a:pPr fontAlgn="base">
              <a:spcBef>
                <a:spcPct val="0"/>
              </a:spcBef>
              <a:spcAft>
                <a:spcPct val="0"/>
              </a:spcAft>
              <a:defRPr/>
            </a:pPr>
            <a:r>
              <a:rPr lang="en-US" dirty="0">
                <a:solidFill>
                  <a:srgbClr val="FFFFFF">
                    <a:lumMod val="50000"/>
                  </a:srgbClr>
                </a:solidFill>
              </a:rPr>
              <a:t>MVA course. Master in Innovation and Research in Informatics. Session 8. Teaching: Massimiliano </a:t>
            </a:r>
            <a:r>
              <a:rPr lang="en-US" dirty="0" err="1">
                <a:solidFill>
                  <a:srgbClr val="FFFFFF">
                    <a:lumMod val="50000"/>
                  </a:srgbClr>
                </a:solidFill>
              </a:rPr>
              <a:t>Giacalone</a:t>
            </a:r>
            <a:endParaRPr lang="es-ES" dirty="0">
              <a:solidFill>
                <a:srgbClr val="FFFFFF">
                  <a:lumMod val="50000"/>
                </a:srgbClr>
              </a:solidFill>
            </a:endParaRPr>
          </a:p>
        </p:txBody>
      </p:sp>
    </p:spTree>
    <p:extLst>
      <p:ext uri="{BB962C8B-B14F-4D97-AF65-F5344CB8AC3E}">
        <p14:creationId xmlns:p14="http://schemas.microsoft.com/office/powerpoint/2010/main" val="90746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70021" y="304800"/>
            <a:ext cx="7256379" cy="457200"/>
          </a:xfrm>
        </p:spPr>
        <p:txBody>
          <a:bodyPr/>
          <a:lstStyle/>
          <a:p>
            <a:pPr eaLnBrk="1" hangingPunct="1"/>
            <a:r>
              <a:rPr lang="en-US" altLang="it-IT" sz="2400" dirty="0">
                <a:latin typeface="+mj-lt"/>
                <a:cs typeface="Arial" panose="020B0604020202020204" pitchFamily="34" charset="0"/>
              </a:rPr>
              <a:t>Big Data /3</a:t>
            </a:r>
            <a:endParaRPr lang="es-ES" altLang="it-IT" sz="2400" dirty="0">
              <a:latin typeface="+mj-lt"/>
              <a:cs typeface="Arial" panose="020B0604020202020204" pitchFamily="34" charset="0"/>
            </a:endParaRPr>
          </a:p>
        </p:txBody>
      </p:sp>
      <p:sp>
        <p:nvSpPr>
          <p:cNvPr id="3" name="Content Placeholder 2"/>
          <p:cNvSpPr>
            <a:spLocks noGrp="1"/>
          </p:cNvSpPr>
          <p:nvPr>
            <p:ph idx="1"/>
          </p:nvPr>
        </p:nvSpPr>
        <p:spPr>
          <a:xfrm>
            <a:off x="0" y="1082677"/>
            <a:ext cx="12077700" cy="5394324"/>
          </a:xfrm>
        </p:spPr>
        <p:txBody>
          <a:bodyPr/>
          <a:lstStyle/>
          <a:p>
            <a:pPr marL="685800" algn="just">
              <a:spcAft>
                <a:spcPts val="0"/>
              </a:spcAft>
              <a:buFont typeface="Wingdings" panose="05000000000000000000" pitchFamily="2" charset="2"/>
              <a:buChar char="§"/>
            </a:pPr>
            <a:r>
              <a:rPr lang="en-GB" sz="2400" dirty="0">
                <a:latin typeface="Times New Roman" panose="02020603050405020304" pitchFamily="18" charset="0"/>
                <a:ea typeface="Times New Roman" panose="02020603050405020304" pitchFamily="18" charset="0"/>
              </a:rPr>
              <a:t>Nowadays we see the confluence of Big Data, Data Mining, Statistics, Mathematics, Computer Sciences, the Data Warehouse, the Artificial Intelligence, and neural networks in a new paradigm, which takes its name Data Science, and that promises to revolutionize the world, affecting all sectors, from health care, up to the academic world. In this perspective, </a:t>
            </a:r>
            <a:r>
              <a:rPr lang="en-GB" sz="2400" i="1" dirty="0">
                <a:latin typeface="Times New Roman" panose="02020603050405020304" pitchFamily="18" charset="0"/>
                <a:ea typeface="Times New Roman" panose="02020603050405020304" pitchFamily="18" charset="0"/>
              </a:rPr>
              <a:t>Data Science</a:t>
            </a:r>
            <a:r>
              <a:rPr lang="en-GB" sz="2400" dirty="0">
                <a:latin typeface="Times New Roman" panose="02020603050405020304" pitchFamily="18" charset="0"/>
                <a:ea typeface="Times New Roman" panose="02020603050405020304" pitchFamily="18" charset="0"/>
              </a:rPr>
              <a:t> will also modify the way of </a:t>
            </a:r>
            <a:r>
              <a:rPr lang="en-GB" sz="2400" dirty="0" err="1" smtClean="0">
                <a:latin typeface="Times New Roman" panose="02020603050405020304" pitchFamily="18" charset="0"/>
                <a:ea typeface="Times New Roman" panose="02020603050405020304" pitchFamily="18" charset="0"/>
              </a:rPr>
              <a:t>analyzing</a:t>
            </a:r>
            <a:r>
              <a:rPr lang="en-GB" sz="2400" dirty="0" smtClean="0">
                <a:latin typeface="Times New Roman" panose="02020603050405020304" pitchFamily="18" charset="0"/>
                <a:ea typeface="Times New Roman" panose="02020603050405020304" pitchFamily="18" charset="0"/>
              </a:rPr>
              <a:t> </a:t>
            </a:r>
            <a:r>
              <a:rPr lang="en-GB" sz="2400" dirty="0">
                <a:latin typeface="Times New Roman" panose="02020603050405020304" pitchFamily="18" charset="0"/>
                <a:ea typeface="Times New Roman" panose="02020603050405020304" pitchFamily="18" charset="0"/>
              </a:rPr>
              <a:t>data.</a:t>
            </a:r>
          </a:p>
          <a:p>
            <a:pPr indent="0" algn="just">
              <a:spcAft>
                <a:spcPts val="0"/>
              </a:spcAft>
              <a:buNone/>
            </a:pPr>
            <a:endParaRPr lang="en-GB" sz="2400" dirty="0">
              <a:latin typeface="Times New Roman" panose="02020603050405020304" pitchFamily="18" charset="0"/>
              <a:ea typeface="Times New Roman" panose="02020603050405020304" pitchFamily="18" charset="0"/>
            </a:endParaRPr>
          </a:p>
          <a:p>
            <a:pPr marL="685800" algn="just">
              <a:spcAft>
                <a:spcPts val="0"/>
              </a:spcAft>
              <a:buFont typeface="Wingdings" panose="05000000000000000000" pitchFamily="2" charset="2"/>
              <a:buChar char="§"/>
            </a:pPr>
            <a:endParaRPr lang="it-IT" sz="3600" dirty="0">
              <a:latin typeface="Times New Roman" panose="02020603050405020304" pitchFamily="18" charset="0"/>
              <a:ea typeface="Times New Roman" panose="02020603050405020304" pitchFamily="18" charset="0"/>
            </a:endParaRPr>
          </a:p>
          <a:p>
            <a:pPr marL="685800" algn="just">
              <a:spcAft>
                <a:spcPts val="0"/>
              </a:spcAft>
              <a:buFont typeface="Wingdings" panose="05000000000000000000" pitchFamily="2" charset="2"/>
              <a:buChar char="§"/>
            </a:pPr>
            <a:r>
              <a:rPr lang="en-GB" sz="2400" dirty="0">
                <a:latin typeface="Times New Roman" panose="02020603050405020304" pitchFamily="18" charset="0"/>
                <a:ea typeface="Times New Roman" panose="02020603050405020304" pitchFamily="18" charset="0"/>
              </a:rPr>
              <a:t>The Data Science paradigm consists of extracting data of each type existing "in the world”, applying appropriate formats, obtaining descriptive analysis of the phenomena, re-entering the results in the world circuit and so on, always perfecting more knowledge useful to the domain of the applications. With the birth of Data Science, it comes a new profession, the Data Scientist, who has the task of </a:t>
            </a:r>
            <a:r>
              <a:rPr lang="en-GB" sz="2400" dirty="0" err="1">
                <a:latin typeface="Times New Roman" panose="02020603050405020304" pitchFamily="18" charset="0"/>
                <a:ea typeface="Times New Roman" panose="02020603050405020304" pitchFamily="18" charset="0"/>
              </a:rPr>
              <a:t>analyzing</a:t>
            </a:r>
            <a:r>
              <a:rPr lang="en-GB" sz="2400" dirty="0">
                <a:latin typeface="Times New Roman" panose="02020603050405020304" pitchFamily="18" charset="0"/>
                <a:ea typeface="Times New Roman" panose="02020603050405020304" pitchFamily="18" charset="0"/>
              </a:rPr>
              <a:t> the data to provide useful information to make decisions to the customer.</a:t>
            </a:r>
            <a:endParaRPr lang="it-IT" sz="3600" dirty="0">
              <a:latin typeface="Times New Roman" panose="02020603050405020304" pitchFamily="18" charset="0"/>
              <a:ea typeface="Times New Roman" panose="02020603050405020304" pitchFamily="18" charset="0"/>
            </a:endParaRPr>
          </a:p>
          <a:p>
            <a:pPr marL="0" indent="0" algn="just">
              <a:spcAft>
                <a:spcPts val="0"/>
              </a:spcAft>
              <a:buNone/>
            </a:pP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Aft>
                <a:spcPts val="0"/>
              </a:spcAft>
              <a:buNone/>
            </a:pPr>
            <a:endParaRPr lang="it-IT" sz="2400" dirty="0">
              <a:latin typeface="Times New Roman" panose="02020603050405020304" pitchFamily="18" charset="0"/>
              <a:ea typeface="Times New Roman" panose="02020603050405020304" pitchFamily="18" charset="0"/>
            </a:endParaRPr>
          </a:p>
          <a:p>
            <a:pPr marL="0" indent="0" algn="just">
              <a:spcAft>
                <a:spcPts val="0"/>
              </a:spcAft>
              <a:buNone/>
            </a:pPr>
            <a:endParaRPr lang="es-ES" dirty="0">
              <a:latin typeface="Calibri" panose="020F0502020204030204" pitchFamily="34" charset="0"/>
            </a:endParaRPr>
          </a:p>
        </p:txBody>
      </p:sp>
      <p:sp>
        <p:nvSpPr>
          <p:cNvPr id="4" name="Footer Placeholder 3"/>
          <p:cNvSpPr>
            <a:spLocks noGrp="1"/>
          </p:cNvSpPr>
          <p:nvPr>
            <p:ph type="ftr" sz="quarter" idx="11"/>
          </p:nvPr>
        </p:nvSpPr>
        <p:spPr>
          <a:xfrm>
            <a:off x="609600" y="6477001"/>
            <a:ext cx="9806517" cy="244475"/>
          </a:xfrm>
        </p:spPr>
        <p:txBody>
          <a:bodyPr/>
          <a:lstStyle/>
          <a:p>
            <a:pPr fontAlgn="base">
              <a:spcBef>
                <a:spcPct val="0"/>
              </a:spcBef>
              <a:spcAft>
                <a:spcPct val="0"/>
              </a:spcAft>
              <a:defRPr/>
            </a:pPr>
            <a:r>
              <a:rPr lang="en-US" dirty="0">
                <a:solidFill>
                  <a:srgbClr val="FFFFFF">
                    <a:lumMod val="50000"/>
                  </a:srgbClr>
                </a:solidFill>
              </a:rPr>
              <a:t>MVA course. Master in Innovation and Research in Informatics. Session 8. Teaching: Massimiliano </a:t>
            </a:r>
            <a:r>
              <a:rPr lang="en-US" dirty="0" err="1">
                <a:solidFill>
                  <a:srgbClr val="FFFFFF">
                    <a:lumMod val="50000"/>
                  </a:srgbClr>
                </a:solidFill>
              </a:rPr>
              <a:t>Giacalone</a:t>
            </a:r>
            <a:endParaRPr lang="es-ES" dirty="0">
              <a:solidFill>
                <a:srgbClr val="FFFFFF">
                  <a:lumMod val="50000"/>
                </a:srgbClr>
              </a:solidFill>
            </a:endParaRPr>
          </a:p>
        </p:txBody>
      </p:sp>
    </p:spTree>
    <p:extLst>
      <p:ext uri="{BB962C8B-B14F-4D97-AF65-F5344CB8AC3E}">
        <p14:creationId xmlns:p14="http://schemas.microsoft.com/office/powerpoint/2010/main" val="49392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70021" y="304800"/>
            <a:ext cx="7256379" cy="457200"/>
          </a:xfrm>
        </p:spPr>
        <p:txBody>
          <a:bodyPr/>
          <a:lstStyle/>
          <a:p>
            <a:pPr eaLnBrk="1" hangingPunct="1"/>
            <a:r>
              <a:rPr lang="en-US" altLang="it-IT" sz="2400" dirty="0" err="1">
                <a:latin typeface="+mj-lt"/>
              </a:rPr>
              <a:t>L</a:t>
            </a:r>
            <a:r>
              <a:rPr lang="en-US" altLang="it-IT" sz="2400" baseline="-25000" dirty="0" err="1">
                <a:latin typeface="+mj-lt"/>
              </a:rPr>
              <a:t>p</a:t>
            </a:r>
            <a:r>
              <a:rPr lang="it-IT" altLang="it-IT" sz="2400" dirty="0">
                <a:latin typeface="+mj-lt"/>
              </a:rPr>
              <a:t>–</a:t>
            </a:r>
            <a:r>
              <a:rPr lang="it-IT" altLang="it-IT" sz="2400" dirty="0" err="1">
                <a:latin typeface="+mj-lt"/>
              </a:rPr>
              <a:t>norm</a:t>
            </a:r>
            <a:r>
              <a:rPr lang="it-IT" altLang="it-IT" sz="2400" dirty="0">
                <a:latin typeface="+mj-lt"/>
              </a:rPr>
              <a:t> </a:t>
            </a:r>
            <a:r>
              <a:rPr lang="it-IT" altLang="it-IT" sz="2400" dirty="0" err="1">
                <a:latin typeface="+mj-lt"/>
              </a:rPr>
              <a:t>estimators</a:t>
            </a:r>
            <a:r>
              <a:rPr lang="it-IT" altLang="it-IT" sz="2400" dirty="0">
                <a:latin typeface="+mj-lt"/>
              </a:rPr>
              <a:t> /1</a:t>
            </a:r>
            <a:endParaRPr lang="es-ES" altLang="it-IT" sz="2400" dirty="0">
              <a:latin typeface="+mj-lt"/>
              <a:cs typeface="Arial" panose="020B0604020202020204" pitchFamily="34" charset="0"/>
            </a:endParaRPr>
          </a:p>
        </p:txBody>
      </p:sp>
      <p:sp>
        <p:nvSpPr>
          <p:cNvPr id="3" name="Content Placeholder 2"/>
          <p:cNvSpPr>
            <a:spLocks noGrp="1"/>
          </p:cNvSpPr>
          <p:nvPr>
            <p:ph idx="1"/>
          </p:nvPr>
        </p:nvSpPr>
        <p:spPr>
          <a:xfrm>
            <a:off x="0" y="1082677"/>
            <a:ext cx="11806518" cy="4887818"/>
          </a:xfrm>
        </p:spPr>
        <p:txBody>
          <a:bodyPr/>
          <a:lstStyle/>
          <a:p>
            <a:pPr algn="just">
              <a:spcAft>
                <a:spcPts val="0"/>
              </a:spcAft>
              <a:buFont typeface="Wingdings" panose="05000000000000000000" pitchFamily="2" charset="2"/>
              <a:buChar char="§"/>
            </a:pP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the second part of the course we propose some simulation studies in order to compare the </a:t>
            </a:r>
            <a:r>
              <a:rPr lang="en-US" altLang="it-IT" sz="2400" dirty="0" err="1">
                <a:latin typeface="Times New Roman" panose="02020603050405020304" pitchFamily="18" charset="0"/>
                <a:cs typeface="Times New Roman" panose="02020603050405020304" pitchFamily="18" charset="0"/>
              </a:rPr>
              <a:t>L</a:t>
            </a:r>
            <a:r>
              <a:rPr lang="en-US" altLang="it-IT" sz="2400" baseline="-25000" dirty="0" err="1">
                <a:latin typeface="Times New Roman" panose="02020603050405020304" pitchFamily="18" charset="0"/>
                <a:cs typeface="Times New Roman" panose="02020603050405020304" pitchFamily="18" charset="0"/>
              </a:rPr>
              <a:t>p</a:t>
            </a:r>
            <a:r>
              <a:rPr lang="it-IT" altLang="it-IT" sz="2400" dirty="0">
                <a:latin typeface="Times New Roman" panose="02020603050405020304" pitchFamily="18" charset="0"/>
                <a:cs typeface="Times New Roman" panose="02020603050405020304" pitchFamily="18" charset="0"/>
              </a:rPr>
              <a:t>–</a:t>
            </a:r>
            <a:r>
              <a:rPr lang="it-IT" altLang="it-IT" sz="2400" dirty="0" err="1">
                <a:latin typeface="Times New Roman" panose="02020603050405020304" pitchFamily="18" charset="0"/>
                <a:cs typeface="Times New Roman" panose="02020603050405020304" pitchFamily="18" charset="0"/>
              </a:rPr>
              <a:t>norm</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estimators</a:t>
            </a:r>
            <a:r>
              <a:rPr lang="it-IT" altLang="it-IT" sz="2400" dirty="0">
                <a:latin typeface="Times New Roman" panose="02020603050405020304" pitchFamily="18" charset="0"/>
                <a:cs typeface="Times New Roman" panose="02020603050405020304" pitchFamily="18" charset="0"/>
              </a:rPr>
              <a:t> with the </a:t>
            </a:r>
            <a:r>
              <a:rPr lang="it-IT" altLang="it-IT" sz="2400" dirty="0" err="1">
                <a:latin typeface="Times New Roman" panose="02020603050405020304" pitchFamily="18" charset="0"/>
                <a:cs typeface="Times New Roman" panose="02020603050405020304" pitchFamily="18" charset="0"/>
              </a:rPr>
              <a:t>Least</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Squares</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method</a:t>
            </a:r>
            <a:r>
              <a:rPr lang="it-IT" altLang="it-IT"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en-US" sz="2400" baseline="-25000" dirty="0">
                <a:latin typeface="Times New Roman" panose="02020603050405020304" pitchFamily="18" charset="0"/>
                <a:cs typeface="Times New Roman" panose="02020603050405020304" pitchFamily="18" charset="0"/>
              </a:rPr>
              <a:t>2</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introducing</a:t>
            </a:r>
            <a:r>
              <a:rPr lang="it-IT" altLang="it-IT" sz="2400" dirty="0">
                <a:latin typeface="Times New Roman" panose="02020603050405020304" pitchFamily="18" charset="0"/>
                <a:cs typeface="Times New Roman" panose="02020603050405020304" pitchFamily="18" charset="0"/>
              </a:rPr>
              <a:t> a linear </a:t>
            </a:r>
            <a:r>
              <a:rPr lang="it-IT" altLang="it-IT" sz="2400" dirty="0" err="1">
                <a:latin typeface="Times New Roman" panose="02020603050405020304" pitchFamily="18" charset="0"/>
                <a:cs typeface="Times New Roman" panose="02020603050405020304" pitchFamily="18" charset="0"/>
              </a:rPr>
              <a:t>regression</a:t>
            </a:r>
            <a:r>
              <a:rPr lang="it-IT" altLang="it-IT" sz="2400" dirty="0">
                <a:latin typeface="Times New Roman" panose="02020603050405020304" pitchFamily="18" charset="0"/>
                <a:cs typeface="Times New Roman" panose="02020603050405020304" pitchFamily="18" charset="0"/>
              </a:rPr>
              <a:t> model in the case of </a:t>
            </a:r>
            <a:r>
              <a:rPr lang="it-IT" altLang="it-IT" sz="2400" dirty="0" err="1">
                <a:latin typeface="Times New Roman" panose="02020603050405020304" pitchFamily="18" charset="0"/>
                <a:cs typeface="Times New Roman" panose="02020603050405020304" pitchFamily="18" charset="0"/>
              </a:rPr>
              <a:t>multicollinearity</a:t>
            </a:r>
            <a:r>
              <a:rPr lang="it-IT" altLang="it-IT" sz="2400" dirty="0">
                <a:latin typeface="Times New Roman" panose="02020603050405020304" pitchFamily="18" charset="0"/>
                <a:cs typeface="Times New Roman" panose="02020603050405020304" pitchFamily="18" charset="0"/>
              </a:rPr>
              <a:t>. A comparative </a:t>
            </a:r>
            <a:r>
              <a:rPr lang="it-IT" altLang="it-IT" sz="2400" dirty="0" err="1">
                <a:latin typeface="Times New Roman" panose="02020603050405020304" pitchFamily="18" charset="0"/>
                <a:cs typeface="Times New Roman" panose="02020603050405020304" pitchFamily="18" charset="0"/>
              </a:rPr>
              <a:t>analysis</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is</a:t>
            </a:r>
            <a:r>
              <a:rPr lang="it-IT" altLang="it-IT" sz="2400" dirty="0">
                <a:latin typeface="Times New Roman" panose="02020603050405020304" pitchFamily="18" charset="0"/>
                <a:cs typeface="Times New Roman" panose="02020603050405020304" pitchFamily="18" charset="0"/>
              </a:rPr>
              <a:t> made </a:t>
            </a:r>
            <a:r>
              <a:rPr lang="it-IT" altLang="it-IT" sz="2400" dirty="0" err="1">
                <a:latin typeface="Times New Roman" panose="02020603050405020304" pitchFamily="18" charset="0"/>
                <a:cs typeface="Times New Roman" panose="02020603050405020304" pitchFamily="18" charset="0"/>
              </a:rPr>
              <a:t>applying</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three</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estimation</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methods</a:t>
            </a:r>
            <a:r>
              <a:rPr lang="it-IT" altLang="it-IT" sz="2400" dirty="0">
                <a:latin typeface="Times New Roman" panose="02020603050405020304" pitchFamily="18" charset="0"/>
                <a:cs typeface="Times New Roman" panose="02020603050405020304" pitchFamily="18" charset="0"/>
              </a:rPr>
              <a:t> to </a:t>
            </a:r>
            <a:r>
              <a:rPr lang="it-IT" altLang="it-IT" sz="2400" dirty="0" err="1">
                <a:latin typeface="Times New Roman" panose="02020603050405020304" pitchFamily="18" charset="0"/>
                <a:cs typeface="Times New Roman" panose="02020603050405020304" pitchFamily="18" charset="0"/>
              </a:rPr>
              <a:t>evaluate</a:t>
            </a:r>
            <a:r>
              <a:rPr lang="it-IT" altLang="it-IT" sz="2400" dirty="0">
                <a:latin typeface="Times New Roman" panose="02020603050405020304" pitchFamily="18" charset="0"/>
                <a:cs typeface="Times New Roman" panose="02020603050405020304" pitchFamily="18" charset="0"/>
              </a:rPr>
              <a:t> the </a:t>
            </a:r>
            <a:r>
              <a:rPr lang="it-IT" altLang="it-IT" sz="2400" dirty="0" err="1">
                <a:latin typeface="Times New Roman" panose="02020603050405020304" pitchFamily="18" charset="0"/>
                <a:cs typeface="Times New Roman" panose="02020603050405020304" pitchFamily="18" charset="0"/>
              </a:rPr>
              <a:t>empirical</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distribution</a:t>
            </a:r>
            <a:r>
              <a:rPr lang="it-IT" altLang="it-IT" sz="2400" dirty="0">
                <a:latin typeface="Times New Roman" panose="02020603050405020304" pitchFamily="18" charset="0"/>
                <a:cs typeface="Times New Roman" panose="02020603050405020304" pitchFamily="18" charset="0"/>
              </a:rPr>
              <a:t> of the </a:t>
            </a:r>
            <a:r>
              <a:rPr lang="it-IT" altLang="it-IT" sz="2400" dirty="0" err="1">
                <a:latin typeface="Times New Roman" panose="02020603050405020304" pitchFamily="18" charset="0"/>
                <a:cs typeface="Times New Roman" panose="02020603050405020304" pitchFamily="18" charset="0"/>
              </a:rPr>
              <a:t>regression</a:t>
            </a:r>
            <a:r>
              <a:rPr lang="it-IT" altLang="it-IT" sz="2400" dirty="0">
                <a:latin typeface="Times New Roman" panose="02020603050405020304" pitchFamily="18" charset="0"/>
                <a:cs typeface="Times New Roman" panose="02020603050405020304" pitchFamily="18" charset="0"/>
              </a:rPr>
              <a:t> </a:t>
            </a:r>
            <a:r>
              <a:rPr lang="it-IT" altLang="it-IT" sz="2400" dirty="0" err="1" smtClean="0">
                <a:latin typeface="Times New Roman" panose="02020603050405020304" pitchFamily="18" charset="0"/>
                <a:cs typeface="Times New Roman" panose="02020603050405020304" pitchFamily="18" charset="0"/>
              </a:rPr>
              <a:t>parameters</a:t>
            </a:r>
            <a:r>
              <a:rPr lang="it-IT" altLang="it-IT" sz="2400" dirty="0">
                <a:latin typeface="Times New Roman" panose="02020603050405020304" pitchFamily="18" charset="0"/>
                <a:cs typeface="Times New Roman" panose="02020603050405020304" pitchFamily="18" charset="0"/>
              </a:rPr>
              <a:t>.</a:t>
            </a:r>
          </a:p>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marL="0" indent="0" algn="just">
              <a:spcAft>
                <a:spcPts val="0"/>
              </a:spcAft>
              <a:buNone/>
            </a:pPr>
            <a:endParaRPr lang="it-IT" sz="24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it-IT" sz="2400" dirty="0" err="1">
                <a:latin typeface="Times New Roman" panose="02020603050405020304" pitchFamily="18" charset="0"/>
                <a:cs typeface="Times New Roman" panose="02020603050405020304" pitchFamily="18" charset="0"/>
              </a:rPr>
              <a:t>Looking</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at</a:t>
            </a:r>
            <a:r>
              <a:rPr lang="it-IT" sz="2400" dirty="0">
                <a:latin typeface="Times New Roman" panose="02020603050405020304" pitchFamily="18" charset="0"/>
                <a:cs typeface="Times New Roman" panose="02020603050405020304" pitchFamily="18" charset="0"/>
              </a:rPr>
              <a:t> the </a:t>
            </a:r>
            <a:r>
              <a:rPr lang="it-IT" sz="2400" dirty="0" err="1">
                <a:latin typeface="Times New Roman" panose="02020603050405020304" pitchFamily="18" charset="0"/>
                <a:cs typeface="Times New Roman" panose="02020603050405020304" pitchFamily="18" charset="0"/>
              </a:rPr>
              <a:t>simulation</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results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we</a:t>
            </a:r>
            <a:r>
              <a:rPr lang="it-IT" sz="2400" dirty="0">
                <a:latin typeface="Times New Roman" panose="02020603050405020304" pitchFamily="18" charset="0"/>
                <a:cs typeface="Times New Roman" panose="02020603050405020304" pitchFamily="18" charset="0"/>
              </a:rPr>
              <a:t> note </a:t>
            </a:r>
            <a:r>
              <a:rPr lang="it-IT" sz="2400" dirty="0" err="1">
                <a:latin typeface="Times New Roman" panose="02020603050405020304" pitchFamily="18" charset="0"/>
                <a:cs typeface="Times New Roman" panose="02020603050405020304" pitchFamily="18" charset="0"/>
              </a:rPr>
              <a:t>that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improvement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using</a:t>
            </a:r>
            <a:r>
              <a:rPr lang="it-IT" sz="2400" dirty="0">
                <a:latin typeface="Times New Roman" panose="02020603050405020304" pitchFamily="18" charset="0"/>
                <a:cs typeface="Times New Roman" panose="02020603050405020304" pitchFamily="18" charset="0"/>
              </a:rPr>
              <a:t> </a:t>
            </a:r>
            <a:r>
              <a:rPr lang="en-US" altLang="it-IT" sz="2400" dirty="0" err="1">
                <a:latin typeface="Times New Roman" panose="02020603050405020304" pitchFamily="18" charset="0"/>
                <a:cs typeface="Times New Roman" panose="02020603050405020304" pitchFamily="18" charset="0"/>
              </a:rPr>
              <a:t>L</a:t>
            </a:r>
            <a:r>
              <a:rPr lang="en-US" altLang="it-IT" sz="2400" baseline="-25000" dirty="0" err="1">
                <a:latin typeface="Times New Roman" panose="02020603050405020304" pitchFamily="18" charset="0"/>
                <a:cs typeface="Times New Roman" panose="02020603050405020304" pitchFamily="18" charset="0"/>
              </a:rPr>
              <a:t>p</a:t>
            </a:r>
            <a:r>
              <a:rPr lang="it-IT" altLang="it-IT" sz="2400" dirty="0">
                <a:latin typeface="Times New Roman" panose="02020603050405020304" pitchFamily="18" charset="0"/>
                <a:cs typeface="Times New Roman" panose="02020603050405020304" pitchFamily="18" charset="0"/>
              </a:rPr>
              <a:t>–</a:t>
            </a:r>
            <a:r>
              <a:rPr lang="it-IT" altLang="it-IT" sz="2400" dirty="0" err="1">
                <a:latin typeface="Times New Roman" panose="02020603050405020304" pitchFamily="18" charset="0"/>
                <a:cs typeface="Times New Roman" panose="02020603050405020304" pitchFamily="18" charset="0"/>
              </a:rPr>
              <a:t>norm</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estimators</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instead</a:t>
            </a:r>
            <a:r>
              <a:rPr lang="it-IT" altLang="it-IT" sz="2400" dirty="0">
                <a:latin typeface="Times New Roman" panose="02020603050405020304" pitchFamily="18" charset="0"/>
                <a:cs typeface="Times New Roman" panose="02020603050405020304" pitchFamily="18" charset="0"/>
              </a:rPr>
              <a:t> of </a:t>
            </a:r>
            <a:r>
              <a:rPr lang="en-US" sz="2400" dirty="0">
                <a:latin typeface="Times New Roman" panose="02020603050405020304" pitchFamily="18" charset="0"/>
                <a:cs typeface="Times New Roman" panose="02020603050405020304" pitchFamily="18" charset="0"/>
              </a:rPr>
              <a:t>L</a:t>
            </a:r>
            <a:r>
              <a:rPr lang="en-US" sz="2400" baseline="-25000" dirty="0">
                <a:latin typeface="Times New Roman" panose="02020603050405020304" pitchFamily="18" charset="0"/>
                <a:cs typeface="Times New Roman" panose="02020603050405020304" pitchFamily="18" charset="0"/>
              </a:rPr>
              <a:t>2 </a:t>
            </a:r>
            <a:r>
              <a:rPr lang="en-US" sz="2400" baseline="-25000" dirty="0" smtClean="0">
                <a:latin typeface="Times New Roman" panose="02020603050405020304" pitchFamily="18" charset="0"/>
                <a:cs typeface="Times New Roman" panose="02020603050405020304" pitchFamily="18" charset="0"/>
              </a:rPr>
              <a:t> </a:t>
            </a:r>
            <a:r>
              <a:rPr lang="it-IT" altLang="it-IT" sz="2400" dirty="0" err="1" smtClean="0">
                <a:latin typeface="Times New Roman" panose="02020603050405020304" pitchFamily="18" charset="0"/>
                <a:cs typeface="Times New Roman" panose="02020603050405020304" pitchFamily="18" charset="0"/>
              </a:rPr>
              <a:t>is</a:t>
            </a:r>
            <a:r>
              <a:rPr lang="it-IT" altLang="it-IT" sz="2400" dirty="0" smtClean="0">
                <a:latin typeface="Times New Roman" panose="02020603050405020304" pitchFamily="18" charset="0"/>
                <a:cs typeface="Times New Roman" panose="02020603050405020304" pitchFamily="18" charset="0"/>
              </a:rPr>
              <a:t> </a:t>
            </a:r>
            <a:r>
              <a:rPr lang="it-IT" altLang="it-IT" sz="2400" dirty="0">
                <a:latin typeface="Times New Roman" panose="02020603050405020304" pitchFamily="18" charset="0"/>
                <a:cs typeface="Times New Roman" panose="02020603050405020304" pitchFamily="18" charset="0"/>
              </a:rPr>
              <a:t>more  </a:t>
            </a:r>
            <a:r>
              <a:rPr lang="it-IT" altLang="it-IT" sz="2400" dirty="0" err="1">
                <a:latin typeface="Times New Roman" panose="02020603050405020304" pitchFamily="18" charset="0"/>
                <a:cs typeface="Times New Roman" panose="02020603050405020304" pitchFamily="18" charset="0"/>
              </a:rPr>
              <a:t>evident</a:t>
            </a:r>
            <a:r>
              <a:rPr lang="it-IT" altLang="it-IT" sz="2400" dirty="0">
                <a:latin typeface="Times New Roman" panose="02020603050405020304" pitchFamily="18" charset="0"/>
                <a:cs typeface="Times New Roman" panose="02020603050405020304" pitchFamily="18" charset="0"/>
              </a:rPr>
              <a:t> in the case of medium </a:t>
            </a:r>
            <a:r>
              <a:rPr lang="it-IT" altLang="it-IT" sz="2400" dirty="0" err="1">
                <a:latin typeface="Times New Roman" panose="02020603050405020304" pitchFamily="18" charset="0"/>
                <a:cs typeface="Times New Roman" panose="02020603050405020304" pitchFamily="18" charset="0"/>
              </a:rPr>
              <a:t>collinearity</a:t>
            </a:r>
            <a:r>
              <a:rPr lang="it-IT" altLang="it-IT" sz="2400" dirty="0">
                <a:latin typeface="Times New Roman" panose="02020603050405020304" pitchFamily="18" charset="0"/>
                <a:cs typeface="Times New Roman" panose="02020603050405020304" pitchFamily="18" charset="0"/>
              </a:rPr>
              <a:t> </a:t>
            </a:r>
            <a:r>
              <a:rPr lang="it-IT" altLang="it-IT" sz="2400" dirty="0" err="1">
                <a:latin typeface="Times New Roman" panose="02020603050405020304" pitchFamily="18" charset="0"/>
                <a:cs typeface="Times New Roman" panose="02020603050405020304" pitchFamily="18" charset="0"/>
              </a:rPr>
              <a:t>than</a:t>
            </a:r>
            <a:r>
              <a:rPr lang="it-IT" altLang="it-IT" sz="2400" dirty="0">
                <a:latin typeface="Times New Roman" panose="02020603050405020304" pitchFamily="18" charset="0"/>
                <a:cs typeface="Times New Roman" panose="02020603050405020304" pitchFamily="18" charset="0"/>
              </a:rPr>
              <a:t> in the case of strong one.</a:t>
            </a: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defRPr/>
            </a:pPr>
            <a:endParaRPr lang="es-ES" dirty="0">
              <a:latin typeface="Calibri" panose="020F0502020204030204" pitchFamily="34" charset="0"/>
            </a:endParaRPr>
          </a:p>
        </p:txBody>
      </p:sp>
      <p:sp>
        <p:nvSpPr>
          <p:cNvPr id="4" name="Footer Placeholder 3"/>
          <p:cNvSpPr>
            <a:spLocks noGrp="1"/>
          </p:cNvSpPr>
          <p:nvPr>
            <p:ph type="ftr" sz="quarter" idx="11"/>
          </p:nvPr>
        </p:nvSpPr>
        <p:spPr>
          <a:xfrm>
            <a:off x="609600" y="6477001"/>
            <a:ext cx="9806517" cy="244475"/>
          </a:xfrm>
        </p:spPr>
        <p:txBody>
          <a:bodyPr/>
          <a:lstStyle/>
          <a:p>
            <a:pPr fontAlgn="base">
              <a:spcBef>
                <a:spcPct val="0"/>
              </a:spcBef>
              <a:spcAft>
                <a:spcPct val="0"/>
              </a:spcAft>
              <a:defRPr/>
            </a:pPr>
            <a:r>
              <a:rPr lang="en-US" dirty="0">
                <a:solidFill>
                  <a:srgbClr val="FFFFFF">
                    <a:lumMod val="50000"/>
                  </a:srgbClr>
                </a:solidFill>
              </a:rPr>
              <a:t>MVA course. Master in Innovation and Research in Informatics. Session 8. Teaching: Massimiliano </a:t>
            </a:r>
            <a:r>
              <a:rPr lang="en-US" dirty="0" err="1">
                <a:solidFill>
                  <a:srgbClr val="FFFFFF">
                    <a:lumMod val="50000"/>
                  </a:srgbClr>
                </a:solidFill>
              </a:rPr>
              <a:t>Giacalone</a:t>
            </a:r>
            <a:endParaRPr lang="es-ES" dirty="0">
              <a:solidFill>
                <a:srgbClr val="FFFFFF">
                  <a:lumMod val="50000"/>
                </a:srgbClr>
              </a:solidFill>
            </a:endParaRPr>
          </a:p>
        </p:txBody>
      </p:sp>
    </p:spTree>
    <p:extLst>
      <p:ext uri="{BB962C8B-B14F-4D97-AF65-F5344CB8AC3E}">
        <p14:creationId xmlns:p14="http://schemas.microsoft.com/office/powerpoint/2010/main" val="31596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70021" y="304800"/>
            <a:ext cx="7256379" cy="457200"/>
          </a:xfrm>
        </p:spPr>
        <p:txBody>
          <a:bodyPr/>
          <a:lstStyle/>
          <a:p>
            <a:pPr eaLnBrk="1" hangingPunct="1"/>
            <a:r>
              <a:rPr lang="en-US" altLang="it-IT" sz="2400" dirty="0" err="1">
                <a:latin typeface="+mj-lt"/>
              </a:rPr>
              <a:t>L</a:t>
            </a:r>
            <a:r>
              <a:rPr lang="en-US" altLang="it-IT" sz="2400" baseline="-25000" dirty="0" err="1">
                <a:latin typeface="+mj-lt"/>
              </a:rPr>
              <a:t>p</a:t>
            </a:r>
            <a:r>
              <a:rPr lang="it-IT" altLang="it-IT" sz="2400" dirty="0">
                <a:latin typeface="+mj-lt"/>
              </a:rPr>
              <a:t>–</a:t>
            </a:r>
            <a:r>
              <a:rPr lang="it-IT" altLang="it-IT" sz="2400" dirty="0" err="1">
                <a:latin typeface="+mj-lt"/>
              </a:rPr>
              <a:t>norm</a:t>
            </a:r>
            <a:r>
              <a:rPr lang="it-IT" altLang="it-IT" sz="2400" dirty="0">
                <a:latin typeface="+mj-lt"/>
              </a:rPr>
              <a:t> </a:t>
            </a:r>
            <a:r>
              <a:rPr lang="it-IT" altLang="it-IT" sz="2400" dirty="0" err="1">
                <a:latin typeface="+mj-lt"/>
              </a:rPr>
              <a:t>estimators</a:t>
            </a:r>
            <a:r>
              <a:rPr lang="it-IT" altLang="it-IT" sz="2400" dirty="0">
                <a:latin typeface="+mj-lt"/>
              </a:rPr>
              <a:t> /2</a:t>
            </a:r>
            <a:endParaRPr lang="es-ES" altLang="it-IT" sz="2400" dirty="0">
              <a:latin typeface="+mj-lt"/>
              <a:cs typeface="Arial" panose="020B0604020202020204" pitchFamily="34" charset="0"/>
            </a:endParaRPr>
          </a:p>
        </p:txBody>
      </p:sp>
      <p:sp>
        <p:nvSpPr>
          <p:cNvPr id="3" name="Content Placeholder 2"/>
          <p:cNvSpPr>
            <a:spLocks noGrp="1"/>
          </p:cNvSpPr>
          <p:nvPr>
            <p:ph idx="1"/>
          </p:nvPr>
        </p:nvSpPr>
        <p:spPr>
          <a:xfrm>
            <a:off x="0" y="1082677"/>
            <a:ext cx="11806518" cy="4887818"/>
          </a:xfrm>
        </p:spPr>
        <p:txBody>
          <a:bodyPr/>
          <a:lstStyle/>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it-IT" sz="2400" dirty="0">
                <a:latin typeface="Times New Roman" panose="02020603050405020304" pitchFamily="18" charset="0"/>
                <a:cs typeface="Times New Roman" panose="02020603050405020304" pitchFamily="18" charset="0"/>
              </a:rPr>
              <a:t>In </a:t>
            </a:r>
            <a:r>
              <a:rPr lang="it-IT" sz="2400" dirty="0" err="1">
                <a:latin typeface="Times New Roman" panose="02020603050405020304" pitchFamily="18" charset="0"/>
                <a:cs typeface="Times New Roman" panose="02020603050405020304" pitchFamily="18" charset="0"/>
              </a:rPr>
              <a:t>order</a:t>
            </a:r>
            <a:r>
              <a:rPr lang="it-IT" sz="2400" dirty="0">
                <a:latin typeface="Times New Roman" panose="02020603050405020304" pitchFamily="18" charset="0"/>
                <a:cs typeface="Times New Roman" panose="02020603050405020304" pitchFamily="18" charset="0"/>
              </a:rPr>
              <a:t> to </a:t>
            </a:r>
            <a:r>
              <a:rPr lang="it-IT" sz="2400" dirty="0" err="1">
                <a:latin typeface="Times New Roman" panose="02020603050405020304" pitchFamily="18" charset="0"/>
                <a:cs typeface="Times New Roman" panose="02020603050405020304" pitchFamily="18" charset="0"/>
              </a:rPr>
              <a:t>evaluate</a:t>
            </a:r>
            <a:r>
              <a:rPr lang="it-IT" sz="2400" dirty="0">
                <a:latin typeface="Times New Roman" panose="02020603050405020304" pitchFamily="18" charset="0"/>
                <a:cs typeface="Times New Roman" panose="02020603050405020304" pitchFamily="18" charset="0"/>
              </a:rPr>
              <a:t> the </a:t>
            </a:r>
            <a:r>
              <a:rPr lang="it-IT" sz="2400" dirty="0" err="1">
                <a:latin typeface="Times New Roman" panose="02020603050405020304" pitchFamily="18" charset="0"/>
                <a:cs typeface="Times New Roman" panose="02020603050405020304" pitchFamily="18" charset="0"/>
              </a:rPr>
              <a:t>fit</a:t>
            </a:r>
            <a:r>
              <a:rPr lang="it-IT" sz="2400" dirty="0">
                <a:latin typeface="Times New Roman" panose="02020603050405020304" pitchFamily="18" charset="0"/>
                <a:cs typeface="Times New Roman" panose="02020603050405020304" pitchFamily="18" charset="0"/>
              </a:rPr>
              <a:t>-of-</a:t>
            </a:r>
            <a:r>
              <a:rPr lang="it-IT" sz="2400" dirty="0" err="1">
                <a:latin typeface="Times New Roman" panose="02020603050405020304" pitchFamily="18" charset="0"/>
                <a:cs typeface="Times New Roman" panose="02020603050405020304" pitchFamily="18" charset="0"/>
              </a:rPr>
              <a:t>godness</a:t>
            </a:r>
            <a:r>
              <a:rPr lang="it-IT" sz="2400" dirty="0">
                <a:latin typeface="Times New Roman" panose="02020603050405020304" pitchFamily="18" charset="0"/>
                <a:cs typeface="Times New Roman" panose="02020603050405020304" pitchFamily="18" charset="0"/>
              </a:rPr>
              <a:t> of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model </a:t>
            </a:r>
            <a:r>
              <a:rPr lang="it-IT" sz="2400" dirty="0" err="1">
                <a:latin typeface="Times New Roman" panose="02020603050405020304" pitchFamily="18" charset="0"/>
                <a:cs typeface="Times New Roman" panose="02020603050405020304" pitchFamily="18" charset="0"/>
              </a:rPr>
              <a:t>we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present</a:t>
            </a:r>
            <a:r>
              <a:rPr lang="it-IT" sz="2400" dirty="0">
                <a:latin typeface="Times New Roman" panose="02020603050405020304" pitchFamily="18" charset="0"/>
                <a:cs typeface="Times New Roman" panose="02020603050405020304" pitchFamily="18" charset="0"/>
              </a:rPr>
              <a:t> the </a:t>
            </a:r>
            <a:r>
              <a:rPr lang="it-IT" sz="2400" b="1" dirty="0" err="1">
                <a:latin typeface="Times New Roman" panose="02020603050405020304" pitchFamily="18" charset="0"/>
                <a:cs typeface="Times New Roman" panose="02020603050405020304" pitchFamily="18" charset="0"/>
              </a:rPr>
              <a:t>normalp</a:t>
            </a:r>
            <a:r>
              <a:rPr lang="it-IT" sz="2400" dirty="0">
                <a:latin typeface="Times New Roman" panose="02020603050405020304" pitchFamily="18" charset="0"/>
                <a:cs typeface="Times New Roman" panose="02020603050405020304" pitchFamily="18" charset="0"/>
              </a:rPr>
              <a:t> package, a package for the </a:t>
            </a:r>
            <a:r>
              <a:rPr lang="it-IT" sz="2400" dirty="0" err="1">
                <a:latin typeface="Times New Roman" panose="02020603050405020304" pitchFamily="18" charset="0"/>
                <a:cs typeface="Times New Roman" panose="02020603050405020304" pitchFamily="18" charset="0"/>
              </a:rPr>
              <a:t>statistical</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environment</a:t>
            </a:r>
            <a:r>
              <a:rPr lang="it-IT" sz="2400" dirty="0">
                <a:latin typeface="Times New Roman" panose="02020603050405020304" pitchFamily="18" charset="0"/>
                <a:cs typeface="Times New Roman" panose="02020603050405020304" pitchFamily="18" charset="0"/>
              </a:rPr>
              <a:t> R </a:t>
            </a:r>
            <a:r>
              <a:rPr lang="it-IT" sz="2400" dirty="0" err="1">
                <a:latin typeface="Times New Roman" panose="02020603050405020304" pitchFamily="18" charset="0"/>
                <a:cs typeface="Times New Roman" panose="02020603050405020304" pitchFamily="18" charset="0"/>
              </a:rPr>
              <a:t>that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has</a:t>
            </a:r>
            <a:r>
              <a:rPr lang="it-IT" sz="2400" dirty="0">
                <a:latin typeface="Times New Roman" panose="02020603050405020304" pitchFamily="18" charset="0"/>
                <a:cs typeface="Times New Roman" panose="02020603050405020304" pitchFamily="18" charset="0"/>
              </a:rPr>
              <a:t> a set of </a:t>
            </a:r>
            <a:r>
              <a:rPr lang="it-IT" sz="2400" dirty="0" err="1">
                <a:latin typeface="Times New Roman" panose="02020603050405020304" pitchFamily="18" charset="0"/>
                <a:cs typeface="Times New Roman" panose="02020603050405020304" pitchFamily="18" charset="0"/>
              </a:rPr>
              <a:t>tools</a:t>
            </a:r>
            <a:r>
              <a:rPr lang="it-IT" sz="2400" dirty="0">
                <a:latin typeface="Times New Roman" panose="02020603050405020304" pitchFamily="18" charset="0"/>
                <a:cs typeface="Times New Roman" panose="02020603050405020304" pitchFamily="18" charset="0"/>
              </a:rPr>
              <a:t> for </a:t>
            </a:r>
            <a:r>
              <a:rPr lang="it-IT" sz="2400" dirty="0" err="1">
                <a:latin typeface="Times New Roman" panose="02020603050405020304" pitchFamily="18" charset="0"/>
                <a:cs typeface="Times New Roman" panose="02020603050405020304" pitchFamily="18" charset="0"/>
              </a:rPr>
              <a:t>dealing</a:t>
            </a:r>
            <a:r>
              <a:rPr lang="it-IT" sz="2400" dirty="0">
                <a:latin typeface="Times New Roman" panose="02020603050405020304" pitchFamily="18" charset="0"/>
                <a:cs typeface="Times New Roman" panose="02020603050405020304" pitchFamily="18" charset="0"/>
              </a:rPr>
              <a:t> with the </a:t>
            </a:r>
            <a:r>
              <a:rPr lang="it-IT" sz="2400" dirty="0" err="1">
                <a:latin typeface="Times New Roman" panose="02020603050405020304" pitchFamily="18" charset="0"/>
                <a:cs typeface="Times New Roman" panose="02020603050405020304" pitchFamily="18" charset="0"/>
              </a:rPr>
              <a:t>exponential</a:t>
            </a:r>
            <a:r>
              <a:rPr lang="it-IT" sz="2400" dirty="0">
                <a:latin typeface="Times New Roman" panose="02020603050405020304" pitchFamily="18" charset="0"/>
                <a:cs typeface="Times New Roman" panose="02020603050405020304" pitchFamily="18" charset="0"/>
              </a:rPr>
              <a:t> power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 In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package </a:t>
            </a:r>
            <a:r>
              <a:rPr lang="it-IT" sz="2400" dirty="0" err="1">
                <a:latin typeface="Times New Roman" panose="02020603050405020304" pitchFamily="18" charset="0"/>
                <a:cs typeface="Times New Roman" panose="02020603050405020304" pitchFamily="18" charset="0"/>
              </a:rPr>
              <a:t>there</a:t>
            </a:r>
            <a:r>
              <a:rPr lang="it-IT" sz="2400" dirty="0">
                <a:latin typeface="Times New Roman" panose="02020603050405020304" pitchFamily="18" charset="0"/>
                <a:cs typeface="Times New Roman" panose="02020603050405020304" pitchFamily="18" charset="0"/>
              </a:rPr>
              <a:t> are </a:t>
            </a:r>
            <a:r>
              <a:rPr lang="it-IT" sz="2400" dirty="0" err="1">
                <a:latin typeface="Times New Roman" panose="02020603050405020304" pitchFamily="18" charset="0"/>
                <a:cs typeface="Times New Roman" panose="02020603050405020304" pitchFamily="18" charset="0"/>
              </a:rPr>
              <a:t>functions</a:t>
            </a:r>
            <a:r>
              <a:rPr lang="it-IT" sz="2400" dirty="0">
                <a:latin typeface="Times New Roman" panose="02020603050405020304" pitchFamily="18" charset="0"/>
                <a:cs typeface="Times New Roman" panose="02020603050405020304" pitchFamily="18" charset="0"/>
              </a:rPr>
              <a:t> to compute the </a:t>
            </a:r>
            <a:r>
              <a:rPr lang="it-IT" sz="2400" dirty="0" err="1">
                <a:latin typeface="Times New Roman" panose="02020603050405020304" pitchFamily="18" charset="0"/>
                <a:cs typeface="Times New Roman" panose="02020603050405020304" pitchFamily="18" charset="0"/>
              </a:rPr>
              <a:t>density</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function</a:t>
            </a:r>
            <a:r>
              <a:rPr lang="it-IT" sz="2400" dirty="0">
                <a:latin typeface="Times New Roman" panose="02020603050405020304" pitchFamily="18" charset="0"/>
                <a:cs typeface="Times New Roman" panose="02020603050405020304" pitchFamily="18" charset="0"/>
              </a:rPr>
              <a:t>, the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function</a:t>
            </a:r>
            <a:r>
              <a:rPr lang="it-IT" sz="2400" dirty="0">
                <a:latin typeface="Times New Roman" panose="02020603050405020304" pitchFamily="18" charset="0"/>
                <a:cs typeface="Times New Roman" panose="02020603050405020304" pitchFamily="18" charset="0"/>
              </a:rPr>
              <a:t> and the </a:t>
            </a:r>
            <a:r>
              <a:rPr lang="it-IT" sz="2400" dirty="0" err="1">
                <a:latin typeface="Times New Roman" panose="02020603050405020304" pitchFamily="18" charset="0"/>
                <a:cs typeface="Times New Roman" panose="02020603050405020304" pitchFamily="18" charset="0"/>
              </a:rPr>
              <a:t>quantiles</a:t>
            </a:r>
            <a:r>
              <a:rPr lang="it-IT" sz="2400" dirty="0">
                <a:latin typeface="Times New Roman" panose="02020603050405020304" pitchFamily="18" charset="0"/>
                <a:cs typeface="Times New Roman" panose="02020603050405020304" pitchFamily="18" charset="0"/>
              </a:rPr>
              <a:t> from an </a:t>
            </a:r>
            <a:r>
              <a:rPr lang="it-IT" sz="2400" dirty="0" err="1">
                <a:latin typeface="Times New Roman" panose="02020603050405020304" pitchFamily="18" charset="0"/>
                <a:cs typeface="Times New Roman" panose="02020603050405020304" pitchFamily="18" charset="0"/>
              </a:rPr>
              <a:t>exponential</a:t>
            </a:r>
            <a:r>
              <a:rPr lang="it-IT" sz="2400" dirty="0">
                <a:latin typeface="Times New Roman" panose="02020603050405020304" pitchFamily="18" charset="0"/>
                <a:cs typeface="Times New Roman" panose="02020603050405020304" pitchFamily="18" charset="0"/>
              </a:rPr>
              <a:t> power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 and to generate pseudo-random </a:t>
            </a:r>
            <a:r>
              <a:rPr lang="it-IT" sz="2400" dirty="0" err="1">
                <a:latin typeface="Times New Roman" panose="02020603050405020304" pitchFamily="18" charset="0"/>
                <a:cs typeface="Times New Roman" panose="02020603050405020304" pitchFamily="18" charset="0"/>
              </a:rPr>
              <a:t>numbers</a:t>
            </a:r>
            <a:r>
              <a:rPr lang="it-IT" sz="2400" dirty="0">
                <a:latin typeface="Times New Roman" panose="02020603050405020304" pitchFamily="18" charset="0"/>
                <a:cs typeface="Times New Roman" panose="02020603050405020304" pitchFamily="18" charset="0"/>
              </a:rPr>
              <a:t> from the </a:t>
            </a:r>
            <a:r>
              <a:rPr lang="it-IT" sz="2400" dirty="0" err="1">
                <a:latin typeface="Times New Roman" panose="02020603050405020304" pitchFamily="18" charset="0"/>
                <a:cs typeface="Times New Roman" panose="02020603050405020304" pitchFamily="18" charset="0"/>
              </a:rPr>
              <a:t>same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a:t>
            </a:r>
          </a:p>
          <a:p>
            <a:pPr algn="just">
              <a:spcAft>
                <a:spcPts val="0"/>
              </a:spcAft>
              <a:buFont typeface="Wingdings" panose="05000000000000000000" pitchFamily="2" charset="2"/>
              <a:buChar char="§"/>
            </a:pPr>
            <a:endParaRPr lang="it-IT" sz="2400" b="1"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it-IT" sz="2400" dirty="0" err="1">
                <a:latin typeface="Times New Roman" panose="02020603050405020304" pitchFamily="18" charset="0"/>
                <a:cs typeface="Times New Roman" panose="02020603050405020304" pitchFamily="18" charset="0"/>
              </a:rPr>
              <a:t>Moreover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methods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concerning</a:t>
            </a:r>
            <a:r>
              <a:rPr lang="it-IT" sz="2400" dirty="0">
                <a:latin typeface="Times New Roman" panose="02020603050405020304" pitchFamily="18" charset="0"/>
                <a:cs typeface="Times New Roman" panose="02020603050405020304" pitchFamily="18" charset="0"/>
              </a:rPr>
              <a:t> the </a:t>
            </a:r>
            <a:r>
              <a:rPr lang="it-IT" sz="2400" dirty="0" err="1">
                <a:latin typeface="Times New Roman" panose="02020603050405020304" pitchFamily="18" charset="0"/>
                <a:cs typeface="Times New Roman" panose="02020603050405020304" pitchFamily="18" charset="0"/>
              </a:rPr>
              <a:t>estimation</a:t>
            </a:r>
            <a:r>
              <a:rPr lang="it-IT" sz="2400" dirty="0">
                <a:latin typeface="Times New Roman" panose="02020603050405020304" pitchFamily="18" charset="0"/>
                <a:cs typeface="Times New Roman" panose="02020603050405020304" pitchFamily="18" charset="0"/>
              </a:rPr>
              <a:t> of the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 </a:t>
            </a:r>
            <a:r>
              <a:rPr lang="it-IT" sz="2400" dirty="0" err="1" smtClean="0">
                <a:latin typeface="Times New Roman" panose="02020603050405020304" pitchFamily="18" charset="0"/>
                <a:cs typeface="Times New Roman" panose="02020603050405020304" pitchFamily="18" charset="0"/>
              </a:rPr>
              <a:t>parameters</a:t>
            </a:r>
            <a:r>
              <a:rPr lang="it-IT" sz="2400" dirty="0" smtClean="0">
                <a:latin typeface="Times New Roman" panose="02020603050405020304" pitchFamily="18" charset="0"/>
                <a:cs typeface="Times New Roman" panose="02020603050405020304" pitchFamily="18" charset="0"/>
              </a:rPr>
              <a:t> </a:t>
            </a:r>
            <a:r>
              <a:rPr lang="it-IT" sz="2400" dirty="0">
                <a:latin typeface="Times New Roman" panose="02020603050405020304" pitchFamily="18" charset="0"/>
                <a:cs typeface="Times New Roman" panose="02020603050405020304" pitchFamily="18" charset="0"/>
              </a:rPr>
              <a:t>are </a:t>
            </a:r>
            <a:r>
              <a:rPr lang="it-IT" sz="2400" dirty="0" err="1">
                <a:latin typeface="Times New Roman" panose="02020603050405020304" pitchFamily="18" charset="0"/>
                <a:cs typeface="Times New Roman" panose="02020603050405020304" pitchFamily="18" charset="0"/>
              </a:rPr>
              <a:t>described</a:t>
            </a:r>
            <a:r>
              <a:rPr lang="it-IT" sz="2400" dirty="0">
                <a:latin typeface="Times New Roman" panose="02020603050405020304" pitchFamily="18" charset="0"/>
                <a:cs typeface="Times New Roman" panose="02020603050405020304" pitchFamily="18" charset="0"/>
              </a:rPr>
              <a:t> and </a:t>
            </a:r>
            <a:r>
              <a:rPr lang="it-IT" sz="2400" dirty="0" err="1">
                <a:latin typeface="Times New Roman" panose="02020603050405020304" pitchFamily="18" charset="0"/>
                <a:cs typeface="Times New Roman" panose="02020603050405020304" pitchFamily="18" charset="0"/>
              </a:rPr>
              <a:t>implemented</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also</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possible</a:t>
            </a:r>
            <a:r>
              <a:rPr lang="it-IT" sz="2400" dirty="0">
                <a:latin typeface="Times New Roman" panose="02020603050405020304" pitchFamily="18" charset="0"/>
                <a:cs typeface="Times New Roman" panose="02020603050405020304" pitchFamily="18" charset="0"/>
              </a:rPr>
              <a:t> to estimate linear </a:t>
            </a:r>
            <a:r>
              <a:rPr lang="it-IT" sz="2400" dirty="0" err="1">
                <a:latin typeface="Times New Roman" panose="02020603050405020304" pitchFamily="18" charset="0"/>
                <a:cs typeface="Times New Roman" panose="02020603050405020304" pitchFamily="18" charset="0"/>
              </a:rPr>
              <a:t>regression</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models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when</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we</a:t>
            </a:r>
            <a:r>
              <a:rPr lang="it-IT" sz="2400" dirty="0">
                <a:latin typeface="Times New Roman" panose="02020603050405020304" pitchFamily="18" charset="0"/>
                <a:cs typeface="Times New Roman" panose="02020603050405020304" pitchFamily="18" charset="0"/>
              </a:rPr>
              <a:t> assume the random </a:t>
            </a:r>
            <a:r>
              <a:rPr lang="it-IT" sz="2400" dirty="0" err="1">
                <a:latin typeface="Times New Roman" panose="02020603050405020304" pitchFamily="18" charset="0"/>
                <a:cs typeface="Times New Roman" panose="02020603050405020304" pitchFamily="18" charset="0"/>
              </a:rPr>
              <a:t>errors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distributed</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according</a:t>
            </a:r>
            <a:r>
              <a:rPr lang="it-IT" sz="2400" dirty="0">
                <a:latin typeface="Times New Roman" panose="02020603050405020304" pitchFamily="18" charset="0"/>
                <a:cs typeface="Times New Roman" panose="02020603050405020304" pitchFamily="18" charset="0"/>
              </a:rPr>
              <a:t> to an </a:t>
            </a:r>
            <a:r>
              <a:rPr lang="it-IT" sz="2400" dirty="0" err="1">
                <a:latin typeface="Times New Roman" panose="02020603050405020304" pitchFamily="18" charset="0"/>
                <a:cs typeface="Times New Roman" panose="02020603050405020304" pitchFamily="18" charset="0"/>
              </a:rPr>
              <a:t>exponential</a:t>
            </a:r>
            <a:r>
              <a:rPr lang="it-IT" sz="2400" dirty="0">
                <a:latin typeface="Times New Roman" panose="02020603050405020304" pitchFamily="18" charset="0"/>
                <a:cs typeface="Times New Roman" panose="02020603050405020304" pitchFamily="18" charset="0"/>
              </a:rPr>
              <a:t> power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 A set of </a:t>
            </a:r>
            <a:r>
              <a:rPr lang="it-IT" sz="2400" dirty="0" err="1">
                <a:latin typeface="Times New Roman" panose="02020603050405020304" pitchFamily="18" charset="0"/>
                <a:cs typeface="Times New Roman" panose="02020603050405020304" pitchFamily="18" charset="0"/>
              </a:rPr>
              <a:t>functions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designed</a:t>
            </a:r>
            <a:r>
              <a:rPr lang="it-IT" sz="2400" dirty="0">
                <a:latin typeface="Times New Roman" panose="02020603050405020304" pitchFamily="18" charset="0"/>
                <a:cs typeface="Times New Roman" panose="02020603050405020304" pitchFamily="18" charset="0"/>
              </a:rPr>
              <a:t> to </a:t>
            </a:r>
            <a:r>
              <a:rPr lang="it-IT" sz="2400" dirty="0" err="1">
                <a:latin typeface="Times New Roman" panose="02020603050405020304" pitchFamily="18" charset="0"/>
                <a:cs typeface="Times New Roman" panose="02020603050405020304" pitchFamily="18" charset="0"/>
              </a:rPr>
              <a:t>perform</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simulation</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studies</a:t>
            </a:r>
            <a:r>
              <a:rPr lang="it-IT" sz="2400" dirty="0">
                <a:latin typeface="Times New Roman" panose="02020603050405020304" pitchFamily="18" charset="0"/>
                <a:cs typeface="Times New Roman" panose="02020603050405020304" pitchFamily="18" charset="0"/>
              </a:rPr>
              <a:t> to </a:t>
            </a:r>
            <a:r>
              <a:rPr lang="it-IT" sz="2400" dirty="0" err="1">
                <a:latin typeface="Times New Roman" panose="02020603050405020304" pitchFamily="18" charset="0"/>
                <a:cs typeface="Times New Roman" panose="02020603050405020304" pitchFamily="18" charset="0"/>
              </a:rPr>
              <a:t>see</a:t>
            </a:r>
            <a:r>
              <a:rPr lang="it-IT" sz="2400" dirty="0">
                <a:latin typeface="Times New Roman" panose="02020603050405020304" pitchFamily="18" charset="0"/>
                <a:cs typeface="Times New Roman" panose="02020603050405020304" pitchFamily="18" charset="0"/>
              </a:rPr>
              <a:t> the </a:t>
            </a:r>
            <a:r>
              <a:rPr lang="it-IT" sz="2400" dirty="0" err="1">
                <a:latin typeface="Times New Roman" panose="02020603050405020304" pitchFamily="18" charset="0"/>
                <a:cs typeface="Times New Roman" panose="02020603050405020304" pitchFamily="18" charset="0"/>
              </a:rPr>
              <a:t>suitability</a:t>
            </a:r>
            <a:r>
              <a:rPr lang="it-IT" sz="2400" dirty="0">
                <a:latin typeface="Times New Roman" panose="02020603050405020304" pitchFamily="18" charset="0"/>
                <a:cs typeface="Times New Roman" panose="02020603050405020304" pitchFamily="18" charset="0"/>
              </a:rPr>
              <a:t> of the </a:t>
            </a:r>
            <a:r>
              <a:rPr lang="it-IT" sz="2400" dirty="0" err="1">
                <a:latin typeface="Times New Roman" panose="02020603050405020304" pitchFamily="18" charset="0"/>
                <a:cs typeface="Times New Roman" panose="02020603050405020304" pitchFamily="18" charset="0"/>
              </a:rPr>
              <a:t>estimators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used</a:t>
            </a:r>
            <a:r>
              <a:rPr lang="it-IT" sz="2400" dirty="0">
                <a:latin typeface="Times New Roman" panose="02020603050405020304" pitchFamily="18" charset="0"/>
                <a:cs typeface="Times New Roman" panose="02020603050405020304" pitchFamily="18" charset="0"/>
              </a:rPr>
              <a:t>. Some </a:t>
            </a:r>
            <a:r>
              <a:rPr lang="it-IT" sz="2400" dirty="0" err="1">
                <a:latin typeface="Times New Roman" panose="02020603050405020304" pitchFamily="18" charset="0"/>
                <a:cs typeface="Times New Roman" panose="02020603050405020304" pitchFamily="18" charset="0"/>
              </a:rPr>
              <a:t>examples</a:t>
            </a:r>
            <a:r>
              <a:rPr lang="it-IT" sz="2400" dirty="0">
                <a:latin typeface="Times New Roman" panose="02020603050405020304" pitchFamily="18" charset="0"/>
                <a:cs typeface="Times New Roman" panose="02020603050405020304" pitchFamily="18" charset="0"/>
              </a:rPr>
              <a:t> of use of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package are </a:t>
            </a:r>
            <a:r>
              <a:rPr lang="it-IT" sz="2400" dirty="0" err="1">
                <a:latin typeface="Times New Roman" panose="02020603050405020304" pitchFamily="18" charset="0"/>
                <a:cs typeface="Times New Roman" panose="02020603050405020304" pitchFamily="18" charset="0"/>
              </a:rPr>
              <a:t>provided</a:t>
            </a:r>
            <a:r>
              <a:rPr lang="it-IT" sz="2400" dirty="0">
                <a:latin typeface="Times New Roman" panose="02020603050405020304" pitchFamily="18" charset="0"/>
                <a:cs typeface="Times New Roman" panose="02020603050405020304" pitchFamily="18" charset="0"/>
              </a:rPr>
              <a:t>.</a:t>
            </a:r>
          </a:p>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marL="0" indent="0" algn="just">
              <a:spcAft>
                <a:spcPts val="0"/>
              </a:spcAft>
              <a:buNone/>
            </a:pPr>
            <a:endParaRPr lang="it-IT"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defRPr/>
            </a:pPr>
            <a:endParaRPr lang="es-ES" dirty="0">
              <a:latin typeface="Calibri" panose="020F0502020204030204" pitchFamily="34" charset="0"/>
            </a:endParaRPr>
          </a:p>
        </p:txBody>
      </p:sp>
      <p:sp>
        <p:nvSpPr>
          <p:cNvPr id="4" name="Footer Placeholder 3"/>
          <p:cNvSpPr>
            <a:spLocks noGrp="1"/>
          </p:cNvSpPr>
          <p:nvPr>
            <p:ph type="ftr" sz="quarter" idx="11"/>
          </p:nvPr>
        </p:nvSpPr>
        <p:spPr>
          <a:xfrm>
            <a:off x="609600" y="6477001"/>
            <a:ext cx="9806517" cy="244475"/>
          </a:xfrm>
        </p:spPr>
        <p:txBody>
          <a:bodyPr/>
          <a:lstStyle/>
          <a:p>
            <a:pPr fontAlgn="base">
              <a:spcBef>
                <a:spcPct val="0"/>
              </a:spcBef>
              <a:spcAft>
                <a:spcPct val="0"/>
              </a:spcAft>
              <a:defRPr/>
            </a:pPr>
            <a:r>
              <a:rPr lang="en-US" dirty="0">
                <a:solidFill>
                  <a:srgbClr val="FFFFFF">
                    <a:lumMod val="50000"/>
                  </a:srgbClr>
                </a:solidFill>
              </a:rPr>
              <a:t>MVA course. Master in Innovation and Research in Informatics. Session 8. Teaching: Massimiliano </a:t>
            </a:r>
            <a:r>
              <a:rPr lang="en-US" dirty="0" err="1">
                <a:solidFill>
                  <a:srgbClr val="FFFFFF">
                    <a:lumMod val="50000"/>
                  </a:srgbClr>
                </a:solidFill>
              </a:rPr>
              <a:t>Giacalone</a:t>
            </a:r>
            <a:endParaRPr lang="es-ES" dirty="0">
              <a:solidFill>
                <a:srgbClr val="FFFFFF">
                  <a:lumMod val="50000"/>
                </a:srgbClr>
              </a:solidFill>
            </a:endParaRPr>
          </a:p>
        </p:txBody>
      </p:sp>
    </p:spTree>
    <p:extLst>
      <p:ext uri="{BB962C8B-B14F-4D97-AF65-F5344CB8AC3E}">
        <p14:creationId xmlns:p14="http://schemas.microsoft.com/office/powerpoint/2010/main" val="308291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70021" y="304800"/>
            <a:ext cx="7256379" cy="457200"/>
          </a:xfrm>
        </p:spPr>
        <p:txBody>
          <a:bodyPr/>
          <a:lstStyle/>
          <a:p>
            <a:pPr eaLnBrk="1" hangingPunct="1"/>
            <a:r>
              <a:rPr lang="en-US" altLang="it-IT" sz="2400" dirty="0" err="1">
                <a:latin typeface="+mj-lt"/>
              </a:rPr>
              <a:t>L</a:t>
            </a:r>
            <a:r>
              <a:rPr lang="en-US" altLang="it-IT" sz="2400" baseline="-25000" dirty="0" err="1">
                <a:latin typeface="+mj-lt"/>
              </a:rPr>
              <a:t>p</a:t>
            </a:r>
            <a:r>
              <a:rPr lang="it-IT" altLang="it-IT" sz="2400" dirty="0">
                <a:latin typeface="+mj-lt"/>
              </a:rPr>
              <a:t>–</a:t>
            </a:r>
            <a:r>
              <a:rPr lang="it-IT" altLang="it-IT" sz="2400" dirty="0" err="1">
                <a:latin typeface="+mj-lt"/>
              </a:rPr>
              <a:t>norm</a:t>
            </a:r>
            <a:r>
              <a:rPr lang="it-IT" altLang="it-IT" sz="2400" dirty="0">
                <a:latin typeface="+mj-lt"/>
              </a:rPr>
              <a:t> </a:t>
            </a:r>
            <a:r>
              <a:rPr lang="it-IT" altLang="it-IT" sz="2400" dirty="0" err="1">
                <a:latin typeface="+mj-lt"/>
              </a:rPr>
              <a:t>estimators</a:t>
            </a:r>
            <a:r>
              <a:rPr lang="it-IT" altLang="it-IT" sz="2400" dirty="0">
                <a:latin typeface="+mj-lt"/>
              </a:rPr>
              <a:t> /3</a:t>
            </a:r>
            <a:endParaRPr lang="es-ES" altLang="it-IT" sz="2400" dirty="0">
              <a:latin typeface="+mj-lt"/>
              <a:cs typeface="Arial" panose="020B0604020202020204" pitchFamily="34" charset="0"/>
            </a:endParaRPr>
          </a:p>
        </p:txBody>
      </p:sp>
      <p:sp>
        <p:nvSpPr>
          <p:cNvPr id="3" name="Content Placeholder 2"/>
          <p:cNvSpPr>
            <a:spLocks noGrp="1"/>
          </p:cNvSpPr>
          <p:nvPr>
            <p:ph idx="1"/>
          </p:nvPr>
        </p:nvSpPr>
        <p:spPr>
          <a:xfrm>
            <a:off x="0" y="1082677"/>
            <a:ext cx="11806518" cy="4887818"/>
          </a:xfrm>
        </p:spPr>
        <p:txBody>
          <a:bodyPr/>
          <a:lstStyle/>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endParaRPr lang="it-IT" sz="2400" dirty="0" smtClean="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it-IT" sz="2400" dirty="0" smtClean="0">
                <a:latin typeface="Times New Roman" panose="02020603050405020304" pitchFamily="18" charset="0"/>
                <a:cs typeface="Times New Roman" panose="02020603050405020304" pitchFamily="18" charset="0"/>
              </a:rPr>
              <a:t> </a:t>
            </a:r>
            <a:r>
              <a:rPr lang="it-IT" sz="2400" dirty="0">
                <a:latin typeface="Times New Roman" panose="02020603050405020304" pitchFamily="18" charset="0"/>
                <a:cs typeface="Times New Roman" panose="02020603050405020304" pitchFamily="18" charset="0"/>
              </a:rPr>
              <a:t>At the end of the </a:t>
            </a:r>
            <a:r>
              <a:rPr lang="it-IT" sz="2400" dirty="0" err="1">
                <a:latin typeface="Times New Roman" panose="02020603050405020304" pitchFamily="18" charset="0"/>
                <a:cs typeface="Times New Roman" panose="02020603050405020304" pitchFamily="18" charset="0"/>
              </a:rPr>
              <a:t>course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several</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examples</a:t>
            </a:r>
            <a:r>
              <a:rPr lang="it-IT" sz="2400" dirty="0">
                <a:latin typeface="Times New Roman" panose="02020603050405020304" pitchFamily="18" charset="0"/>
                <a:cs typeface="Times New Roman" panose="02020603050405020304" pitchFamily="18" charset="0"/>
              </a:rPr>
              <a:t> of use </a:t>
            </a:r>
            <a:r>
              <a:rPr lang="it-IT" sz="2400" dirty="0" err="1">
                <a:latin typeface="Times New Roman" panose="02020603050405020304" pitchFamily="18" charset="0"/>
                <a:cs typeface="Times New Roman" panose="02020603050405020304" pitchFamily="18" charset="0"/>
              </a:rPr>
              <a:t>have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been</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showed</a:t>
            </a:r>
            <a:r>
              <a:rPr lang="it-IT" sz="2400" dirty="0">
                <a:latin typeface="Times New Roman" panose="02020603050405020304" pitchFamily="18" charset="0"/>
                <a:cs typeface="Times New Roman" panose="02020603050405020304" pitchFamily="18" charset="0"/>
              </a:rPr>
              <a:t>. </a:t>
            </a:r>
            <a:endParaRPr lang="it-IT" sz="2400" dirty="0" smtClean="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it-IT" sz="2400" dirty="0" smtClean="0">
                <a:latin typeface="Times New Roman" panose="02020603050405020304" pitchFamily="18" charset="0"/>
                <a:cs typeface="Times New Roman" panose="02020603050405020304" pitchFamily="18" charset="0"/>
              </a:rPr>
              <a:t>People </a:t>
            </a:r>
            <a:r>
              <a:rPr lang="it-IT" sz="2400" dirty="0" err="1">
                <a:latin typeface="Times New Roman" panose="02020603050405020304" pitchFamily="18" charset="0"/>
                <a:cs typeface="Times New Roman" panose="02020603050405020304" pitchFamily="18" charset="0"/>
              </a:rPr>
              <a:t>that</a:t>
            </a:r>
            <a:r>
              <a:rPr lang="it-IT" sz="2400" dirty="0">
                <a:latin typeface="Times New Roman" panose="02020603050405020304" pitchFamily="18" charset="0"/>
                <a:cs typeface="Times New Roman" panose="02020603050405020304" pitchFamily="18" charset="0"/>
              </a:rPr>
              <a:t> are </a:t>
            </a:r>
            <a:r>
              <a:rPr lang="it-IT" sz="2400" dirty="0" err="1">
                <a:latin typeface="Times New Roman" panose="02020603050405020304" pitchFamily="18" charset="0"/>
                <a:cs typeface="Times New Roman" panose="02020603050405020304" pitchFamily="18" charset="0"/>
              </a:rPr>
              <a:t>used</a:t>
            </a:r>
            <a:r>
              <a:rPr lang="it-IT" sz="2400" dirty="0">
                <a:latin typeface="Times New Roman" panose="02020603050405020304" pitchFamily="18" charset="0"/>
                <a:cs typeface="Times New Roman" panose="02020603050405020304" pitchFamily="18" charset="0"/>
              </a:rPr>
              <a:t> to </a:t>
            </a:r>
            <a:r>
              <a:rPr lang="it-IT" sz="2400" dirty="0" err="1">
                <a:latin typeface="Times New Roman" panose="02020603050405020304" pitchFamily="18" charset="0"/>
                <a:cs typeface="Times New Roman" panose="02020603050405020304" pitchFamily="18" charset="0"/>
              </a:rPr>
              <a:t>working</a:t>
            </a:r>
            <a:r>
              <a:rPr lang="it-IT" sz="2400" dirty="0">
                <a:latin typeface="Times New Roman" panose="02020603050405020304" pitchFamily="18" charset="0"/>
                <a:cs typeface="Times New Roman" panose="02020603050405020304" pitchFamily="18" charset="0"/>
              </a:rPr>
              <a:t> with R can </a:t>
            </a:r>
            <a:r>
              <a:rPr lang="it-IT" sz="2400" dirty="0" err="1">
                <a:latin typeface="Times New Roman" panose="02020603050405020304" pitchFamily="18" charset="0"/>
                <a:cs typeface="Times New Roman" panose="02020603050405020304" pitchFamily="18" charset="0"/>
              </a:rPr>
              <a:t>find</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very</a:t>
            </a:r>
            <a:r>
              <a:rPr lang="it-IT" sz="2400" dirty="0">
                <a:latin typeface="Times New Roman" panose="02020603050405020304" pitchFamily="18" charset="0"/>
                <a:cs typeface="Times New Roman" panose="02020603050405020304" pitchFamily="18" charset="0"/>
              </a:rPr>
              <a:t> easy the </a:t>
            </a:r>
            <a:r>
              <a:rPr lang="it-IT" sz="2400" dirty="0" err="1">
                <a:latin typeface="Times New Roman" panose="02020603050405020304" pitchFamily="18" charset="0"/>
                <a:cs typeface="Times New Roman" panose="02020603050405020304" pitchFamily="18" charset="0"/>
              </a:rPr>
              <a:t>syntax</a:t>
            </a:r>
            <a:r>
              <a:rPr lang="it-IT" sz="2400" dirty="0">
                <a:latin typeface="Times New Roman" panose="02020603050405020304" pitchFamily="18" charset="0"/>
                <a:cs typeface="Times New Roman" panose="02020603050405020304" pitchFamily="18" charset="0"/>
              </a:rPr>
              <a:t> of the </a:t>
            </a:r>
            <a:r>
              <a:rPr lang="it-IT" sz="2400" dirty="0" err="1">
                <a:latin typeface="Times New Roman" panose="02020603050405020304" pitchFamily="18" charset="0"/>
                <a:cs typeface="Times New Roman" panose="02020603050405020304" pitchFamily="18" charset="0"/>
              </a:rPr>
              <a:t>functions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implemented</a:t>
            </a:r>
            <a:r>
              <a:rPr lang="it-IT" sz="2400" dirty="0">
                <a:latin typeface="Times New Roman" panose="02020603050405020304" pitchFamily="18" charset="0"/>
                <a:cs typeface="Times New Roman" panose="02020603050405020304" pitchFamily="18" charset="0"/>
              </a:rPr>
              <a:t> in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package.  </a:t>
            </a:r>
            <a:endParaRPr lang="it-IT" sz="2400" dirty="0" smtClean="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r>
              <a:rPr lang="it-IT" sz="2400" dirty="0" err="1" smtClean="0">
                <a:latin typeface="Times New Roman" panose="02020603050405020304" pitchFamily="18" charset="0"/>
                <a:cs typeface="Times New Roman" panose="02020603050405020304" pitchFamily="18" charset="0"/>
              </a:rPr>
              <a:t>We</a:t>
            </a:r>
            <a:r>
              <a:rPr lang="it-IT" sz="2400" dirty="0" smtClean="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think</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that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package </a:t>
            </a:r>
            <a:r>
              <a:rPr lang="it-IT" sz="2400" dirty="0" err="1">
                <a:latin typeface="Times New Roman" panose="02020603050405020304" pitchFamily="18" charset="0"/>
                <a:cs typeface="Times New Roman" panose="02020603050405020304" pitchFamily="18" charset="0"/>
              </a:rPr>
              <a:t>could</a:t>
            </a:r>
            <a:r>
              <a:rPr lang="it-IT" sz="2400" dirty="0">
                <a:latin typeface="Times New Roman" panose="02020603050405020304" pitchFamily="18" charset="0"/>
                <a:cs typeface="Times New Roman" panose="02020603050405020304" pitchFamily="18" charset="0"/>
              </a:rPr>
              <a:t> be </a:t>
            </a:r>
            <a:r>
              <a:rPr lang="it-IT" sz="2400" dirty="0" err="1">
                <a:latin typeface="Times New Roman" panose="02020603050405020304" pitchFamily="18" charset="0"/>
                <a:cs typeface="Times New Roman" panose="02020603050405020304" pitchFamily="18" charset="0"/>
              </a:rPr>
              <a:t>very</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useful</a:t>
            </a:r>
            <a:r>
              <a:rPr lang="it-IT" sz="2400" dirty="0">
                <a:latin typeface="Times New Roman" panose="02020603050405020304" pitchFamily="18" charset="0"/>
                <a:cs typeface="Times New Roman" panose="02020603050405020304" pitchFamily="18" charset="0"/>
              </a:rPr>
              <a:t> for </a:t>
            </a:r>
            <a:r>
              <a:rPr lang="it-IT" sz="2400" dirty="0" err="1">
                <a:latin typeface="Times New Roman" panose="02020603050405020304" pitchFamily="18" charset="0"/>
                <a:cs typeface="Times New Roman" panose="02020603050405020304" pitchFamily="18" charset="0"/>
              </a:rPr>
              <a:t>anyone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has</a:t>
            </a:r>
            <a:r>
              <a:rPr lang="it-IT" sz="2400" dirty="0">
                <a:latin typeface="Times New Roman" panose="02020603050405020304" pitchFamily="18" charset="0"/>
                <a:cs typeface="Times New Roman" panose="02020603050405020304" pitchFamily="18" charset="0"/>
              </a:rPr>
              <a:t> to </a:t>
            </a:r>
            <a:r>
              <a:rPr lang="it-IT" sz="2400" dirty="0" err="1">
                <a:latin typeface="Times New Roman" panose="02020603050405020304" pitchFamily="18" charset="0"/>
                <a:cs typeface="Times New Roman" panose="02020603050405020304" pitchFamily="18" charset="0"/>
              </a:rPr>
              <a:t>treat</a:t>
            </a:r>
            <a:r>
              <a:rPr lang="it-IT" sz="2400" dirty="0">
                <a:latin typeface="Times New Roman" panose="02020603050405020304" pitchFamily="18" charset="0"/>
                <a:cs typeface="Times New Roman" panose="02020603050405020304" pitchFamily="18" charset="0"/>
              </a:rPr>
              <a:t> with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kind</a:t>
            </a:r>
            <a:r>
              <a:rPr lang="it-IT" sz="2400" dirty="0">
                <a:latin typeface="Times New Roman" panose="02020603050405020304" pitchFamily="18" charset="0"/>
                <a:cs typeface="Times New Roman" panose="02020603050405020304" pitchFamily="18" charset="0"/>
              </a:rPr>
              <a:t> of </a:t>
            </a:r>
            <a:r>
              <a:rPr lang="it-IT" sz="2400" dirty="0" err="1">
                <a:latin typeface="Times New Roman" panose="02020603050405020304" pitchFamily="18" charset="0"/>
                <a:cs typeface="Times New Roman" panose="02020603050405020304" pitchFamily="18" charset="0"/>
              </a:rPr>
              <a:t>probability</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distribution</a:t>
            </a:r>
            <a:r>
              <a:rPr lang="it-IT" sz="2400" dirty="0">
                <a:latin typeface="Times New Roman" panose="02020603050405020304" pitchFamily="18" charset="0"/>
                <a:cs typeface="Times New Roman" panose="02020603050405020304" pitchFamily="18" charset="0"/>
              </a:rPr>
              <a:t>. </a:t>
            </a:r>
            <a:r>
              <a:rPr lang="it-IT" sz="2400" dirty="0" smtClean="0">
                <a:latin typeface="Times New Roman" panose="02020603050405020304" pitchFamily="18" charset="0"/>
                <a:cs typeface="Times New Roman" panose="02020603050405020304" pitchFamily="18" charset="0"/>
              </a:rPr>
              <a:t>In the </a:t>
            </a:r>
            <a:r>
              <a:rPr lang="it-IT" sz="2400" dirty="0" err="1" smtClean="0">
                <a:latin typeface="Times New Roman" panose="02020603050405020304" pitchFamily="18" charset="0"/>
                <a:cs typeface="Times New Roman" panose="02020603050405020304" pitchFamily="18" charset="0"/>
              </a:rPr>
              <a:t>course</a:t>
            </a:r>
            <a:r>
              <a:rPr lang="it-IT" sz="2400" dirty="0" smtClean="0">
                <a:latin typeface="Times New Roman" panose="02020603050405020304" pitchFamily="18" charset="0"/>
                <a:cs typeface="Times New Roman" panose="02020603050405020304" pitchFamily="18" charset="0"/>
              </a:rPr>
              <a:t> </a:t>
            </a:r>
            <a:r>
              <a:rPr lang="it-IT" sz="2400" dirty="0" err="1" smtClean="0">
                <a:latin typeface="Times New Roman" panose="02020603050405020304" pitchFamily="18" charset="0"/>
                <a:cs typeface="Times New Roman" panose="02020603050405020304" pitchFamily="18" charset="0"/>
              </a:rPr>
              <a:t>we</a:t>
            </a:r>
            <a:r>
              <a:rPr lang="it-IT" sz="2400" dirty="0" smtClean="0">
                <a:latin typeface="Times New Roman" panose="02020603050405020304" pitchFamily="18" charset="0"/>
                <a:cs typeface="Times New Roman" panose="02020603050405020304" pitchFamily="18" charset="0"/>
              </a:rPr>
              <a:t> </a:t>
            </a:r>
            <a:r>
              <a:rPr lang="it-IT" sz="2400" dirty="0" err="1" smtClean="0">
                <a:latin typeface="Times New Roman" panose="02020603050405020304" pitchFamily="18" charset="0"/>
                <a:cs typeface="Times New Roman" panose="02020603050405020304" pitchFamily="18" charset="0"/>
              </a:rPr>
              <a:t>try</a:t>
            </a:r>
            <a:r>
              <a:rPr lang="it-IT" sz="2400" dirty="0" smtClean="0">
                <a:latin typeface="Times New Roman" panose="02020603050405020304" pitchFamily="18" charset="0"/>
                <a:cs typeface="Times New Roman" panose="02020603050405020304" pitchFamily="18" charset="0"/>
              </a:rPr>
              <a:t> to </a:t>
            </a:r>
            <a:r>
              <a:rPr lang="it-IT" sz="2400" dirty="0" smtClean="0">
                <a:latin typeface="Times New Roman" panose="02020603050405020304" pitchFamily="18" charset="0"/>
                <a:cs typeface="Times New Roman" panose="02020603050405020304" pitchFamily="18" charset="0"/>
              </a:rPr>
              <a:t>work on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package to </a:t>
            </a:r>
            <a:r>
              <a:rPr lang="it-IT" sz="2400" dirty="0" err="1">
                <a:latin typeface="Times New Roman" panose="02020603050405020304" pitchFamily="18" charset="0"/>
                <a:cs typeface="Times New Roman" panose="02020603050405020304" pitchFamily="18" charset="0"/>
              </a:rPr>
              <a:t>improve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its</a:t>
            </a:r>
            <a:r>
              <a:rPr lang="it-IT" sz="2400" dirty="0">
                <a:latin typeface="Times New Roman" panose="02020603050405020304" pitchFamily="18" charset="0"/>
                <a:cs typeface="Times New Roman" panose="02020603050405020304" pitchFamily="18" charset="0"/>
              </a:rPr>
              <a:t> </a:t>
            </a:r>
            <a:r>
              <a:rPr lang="it-IT" sz="2400" dirty="0" err="1" smtClean="0">
                <a:latin typeface="Times New Roman" panose="02020603050405020304" pitchFamily="18" charset="0"/>
                <a:cs typeface="Times New Roman" panose="02020603050405020304" pitchFamily="18" charset="0"/>
              </a:rPr>
              <a:t>flexibility</a:t>
            </a:r>
            <a:r>
              <a:rPr lang="it-IT" sz="2400" dirty="0">
                <a:latin typeface="Times New Roman" panose="02020603050405020304" pitchFamily="18" charset="0"/>
                <a:cs typeface="Times New Roman" panose="02020603050405020304" pitchFamily="18" charset="0"/>
              </a:rPr>
              <a:t> </a:t>
            </a:r>
            <a:r>
              <a:rPr lang="it-IT" sz="2400" dirty="0" smtClean="0">
                <a:latin typeface="Times New Roman" panose="02020603050405020304" pitchFamily="18" charset="0"/>
                <a:cs typeface="Times New Roman" panose="02020603050405020304" pitchFamily="18" charset="0"/>
              </a:rPr>
              <a:t>and to show the </a:t>
            </a:r>
            <a:r>
              <a:rPr lang="it-IT" sz="2400" dirty="0" err="1" smtClean="0">
                <a:latin typeface="Times New Roman" panose="02020603050405020304" pitchFamily="18" charset="0"/>
                <a:cs typeface="Times New Roman" panose="02020603050405020304" pitchFamily="18" charset="0"/>
              </a:rPr>
              <a:t>importance</a:t>
            </a:r>
            <a:r>
              <a:rPr lang="it-IT" sz="2400" dirty="0" smtClean="0">
                <a:latin typeface="Times New Roman" panose="02020603050405020304" pitchFamily="18" charset="0"/>
                <a:cs typeface="Times New Roman" panose="02020603050405020304" pitchFamily="18" charset="0"/>
              </a:rPr>
              <a:t> in the </a:t>
            </a:r>
            <a:r>
              <a:rPr lang="it-IT" sz="2400" dirty="0" err="1" smtClean="0">
                <a:latin typeface="Times New Roman" panose="02020603050405020304" pitchFamily="18" charset="0"/>
                <a:cs typeface="Times New Roman" panose="02020603050405020304" pitchFamily="18" charset="0"/>
              </a:rPr>
              <a:t>real</a:t>
            </a:r>
            <a:r>
              <a:rPr lang="it-IT" sz="2400" dirty="0" smtClean="0">
                <a:latin typeface="Times New Roman" panose="02020603050405020304" pitchFamily="18" charset="0"/>
                <a:cs typeface="Times New Roman" panose="02020603050405020304" pitchFamily="18" charset="0"/>
              </a:rPr>
              <a:t> data </a:t>
            </a:r>
            <a:r>
              <a:rPr lang="it-IT" sz="2400" dirty="0" err="1" smtClean="0">
                <a:latin typeface="Times New Roman" panose="02020603050405020304" pitchFamily="18" charset="0"/>
                <a:cs typeface="Times New Roman" panose="02020603050405020304" pitchFamily="18" charset="0"/>
              </a:rPr>
              <a:t>analysis</a:t>
            </a:r>
            <a:r>
              <a:rPr lang="it-IT" sz="2400" smtClean="0">
                <a:latin typeface="Times New Roman" panose="02020603050405020304" pitchFamily="18" charset="0"/>
                <a:cs typeface="Times New Roman" panose="02020603050405020304" pitchFamily="18" charset="0"/>
              </a:rPr>
              <a:t>.</a:t>
            </a:r>
            <a:endParaRPr lang="it-IT" sz="2400" b="1"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endParaRPr lang="it-IT" sz="2400" b="1"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
            </a:pPr>
            <a:endParaRPr lang="it-IT" sz="2400" dirty="0">
              <a:latin typeface="Times New Roman" panose="02020603050405020304" pitchFamily="18" charset="0"/>
              <a:cs typeface="Times New Roman" panose="02020603050405020304" pitchFamily="18" charset="0"/>
            </a:endParaRPr>
          </a:p>
          <a:p>
            <a:pPr marL="0" indent="0" algn="just">
              <a:spcAft>
                <a:spcPts val="0"/>
              </a:spcAft>
              <a:buNone/>
            </a:pPr>
            <a:endParaRPr lang="it-IT"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defRPr/>
            </a:pPr>
            <a:endParaRPr lang="es-ES" dirty="0">
              <a:latin typeface="Calibri" panose="020F0502020204030204" pitchFamily="34" charset="0"/>
            </a:endParaRPr>
          </a:p>
        </p:txBody>
      </p:sp>
      <p:sp>
        <p:nvSpPr>
          <p:cNvPr id="4" name="Footer Placeholder 3"/>
          <p:cNvSpPr>
            <a:spLocks noGrp="1"/>
          </p:cNvSpPr>
          <p:nvPr>
            <p:ph type="ftr" sz="quarter" idx="11"/>
          </p:nvPr>
        </p:nvSpPr>
        <p:spPr>
          <a:xfrm>
            <a:off x="609600" y="6477001"/>
            <a:ext cx="9806517" cy="244475"/>
          </a:xfrm>
        </p:spPr>
        <p:txBody>
          <a:bodyPr/>
          <a:lstStyle/>
          <a:p>
            <a:pPr fontAlgn="base">
              <a:spcBef>
                <a:spcPct val="0"/>
              </a:spcBef>
              <a:spcAft>
                <a:spcPct val="0"/>
              </a:spcAft>
              <a:defRPr/>
            </a:pPr>
            <a:r>
              <a:rPr lang="en-US" dirty="0">
                <a:solidFill>
                  <a:srgbClr val="FFFFFF">
                    <a:lumMod val="50000"/>
                  </a:srgbClr>
                </a:solidFill>
              </a:rPr>
              <a:t>MVA course. Master in Innovation and Research in Informatics. Session 8. Teaching: Massimiliano </a:t>
            </a:r>
            <a:r>
              <a:rPr lang="en-US" dirty="0" err="1">
                <a:solidFill>
                  <a:srgbClr val="FFFFFF">
                    <a:lumMod val="50000"/>
                  </a:srgbClr>
                </a:solidFill>
              </a:rPr>
              <a:t>Giacalone</a:t>
            </a:r>
            <a:endParaRPr lang="es-ES" dirty="0">
              <a:solidFill>
                <a:srgbClr val="FFFFFF">
                  <a:lumMod val="50000"/>
                </a:srgbClr>
              </a:solidFill>
            </a:endParaRPr>
          </a:p>
        </p:txBody>
      </p:sp>
    </p:spTree>
    <p:extLst>
      <p:ext uri="{BB962C8B-B14F-4D97-AF65-F5344CB8AC3E}">
        <p14:creationId xmlns:p14="http://schemas.microsoft.com/office/powerpoint/2010/main" val="14051477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83</TotalTime>
  <Words>950</Words>
  <Application>Microsoft Office PowerPoint</Application>
  <PresentationFormat>Widescreen</PresentationFormat>
  <Paragraphs>59</Paragraphs>
  <Slides>7</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7</vt:i4>
      </vt:variant>
    </vt:vector>
  </HeadingPairs>
  <TitlesOfParts>
    <vt:vector size="15" baseType="lpstr">
      <vt:lpstr>Arial</vt:lpstr>
      <vt:lpstr>Calibri</vt:lpstr>
      <vt:lpstr>Calibri Light</vt:lpstr>
      <vt:lpstr>Cambria</vt:lpstr>
      <vt:lpstr>Times New Roman</vt:lpstr>
      <vt:lpstr>Wingdings</vt:lpstr>
      <vt:lpstr>Tema di Office</vt:lpstr>
      <vt:lpstr>Diseño predeterminado</vt:lpstr>
      <vt:lpstr>Presentazione standard di PowerPoint</vt:lpstr>
      <vt:lpstr>Big Data /1</vt:lpstr>
      <vt:lpstr>Big Data /2</vt:lpstr>
      <vt:lpstr>Big Data /3</vt:lpstr>
      <vt:lpstr>Lp–norm estimators /1</vt:lpstr>
      <vt:lpstr>Lp–norm estimators /2</vt:lpstr>
      <vt:lpstr>Lp–norm estimators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Lp–norm estimators</dc:title>
  <dc:creator>Giuseppe</dc:creator>
  <cp:lastModifiedBy>Utente</cp:lastModifiedBy>
  <cp:revision>25</cp:revision>
  <dcterms:created xsi:type="dcterms:W3CDTF">2017-01-26T13:47:21Z</dcterms:created>
  <dcterms:modified xsi:type="dcterms:W3CDTF">2017-01-26T17:21:43Z</dcterms:modified>
</cp:coreProperties>
</file>